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77" r:id="rId13"/>
    <p:sldId id="269" r:id="rId14"/>
    <p:sldId id="270" r:id="rId15"/>
    <p:sldId id="272" r:id="rId16"/>
    <p:sldId id="274" r:id="rId17"/>
    <p:sldId id="276" r:id="rId18"/>
    <p:sldId id="264" r:id="rId19"/>
    <p:sldId id="266" r:id="rId20"/>
    <p:sldId id="281" r:id="rId21"/>
    <p:sldId id="282" r:id="rId22"/>
    <p:sldId id="283" r:id="rId23"/>
    <p:sldId id="284" r:id="rId24"/>
    <p:sldId id="279" r:id="rId25"/>
    <p:sldId id="280" r:id="rId26"/>
    <p:sldId id="275" r:id="rId27"/>
    <p:sldId id="26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044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1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3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45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082675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th-TH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60725"/>
            <a:ext cx="6400800" cy="1031875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th-TH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8776AE2-B604-4FEC-9E52-1D0D063A974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  <p:pic>
        <p:nvPicPr>
          <p:cNvPr id="3084" name="Picture 12" descr="PillarHead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827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A8300-2AA9-451F-A52E-E1CB2BAF4B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93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6687-A473-483E-B107-F386B3347F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41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B878B-9433-4CC6-BF90-B9B7D5ABC0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949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4BCC4-809B-4B6E-A0F0-79B5D543C9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88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DAEC2-8135-4C78-8B18-E040B722C6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369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3D3B5-D202-4C45-B3CF-7F0B280382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78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7B0C1-F9B9-40B1-BD01-B7003C177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71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3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1D9ED-A068-43E1-A22B-29CDC44C2DA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342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556E2-0D04-473B-86BD-422F05264B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513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C3FFE-FDC5-4D2C-9A61-685DCC787F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5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6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0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6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2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5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1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49A4-CC9A-47E2-A7EB-69EB0FD47324}" type="datetimeFigureOut">
              <a:rPr lang="en-US" smtClean="0"/>
              <a:t>3/22/2014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71456-D174-4BB6-B9BE-658BAA011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3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836613"/>
            <a:ext cx="67183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1BDC16-148E-4DF3-AB5D-8A2CC0ADDD8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395288" y="1628775"/>
            <a:ext cx="8280400" cy="71438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smtClean="0">
              <a:solidFill>
                <a:srgbClr val="000000"/>
              </a:solidFill>
            </a:endParaRPr>
          </a:p>
        </p:txBody>
      </p:sp>
      <p:pic>
        <p:nvPicPr>
          <p:cNvPr id="1035" name="Picture 11" descr="PillarHead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03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prabhas@chula.ac.t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How to find a good research topic?</a:t>
            </a:r>
          </a:p>
          <a:p>
            <a:pPr algn="ctr">
              <a:buFontTx/>
              <a:buNone/>
            </a:pPr>
            <a:endParaRPr lang="en-US" sz="4000" b="1" dirty="0"/>
          </a:p>
          <a:p>
            <a:pPr algn="ctr">
              <a:buFontTx/>
              <a:buNone/>
            </a:pPr>
            <a:r>
              <a:rPr lang="en-US" sz="2800" dirty="0" err="1">
                <a:latin typeface="Calibri" pitchFamily="34" charset="0"/>
                <a:cs typeface="Calibri" pitchFamily="34" charset="0"/>
              </a:rPr>
              <a:t>Prabhas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Chongstitvatana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algn="ctr">
              <a:buFontTx/>
              <a:buNone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Chulalongkorn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University</a:t>
            </a:r>
          </a:p>
          <a:p>
            <a:pPr algn="ctr">
              <a:buFontTx/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23 March 2014</a:t>
            </a:r>
            <a:endParaRPr lang="th-TH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69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of doing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Success Factors in </a:t>
            </a:r>
            <a:r>
              <a:rPr lang="th-TH" dirty="0"/>
              <a:t>Computing Research</a:t>
            </a:r>
          </a:p>
        </p:txBody>
      </p:sp>
      <p:sp>
        <p:nvSpPr>
          <p:cNvPr id="40966" name="Oval 6"/>
          <p:cNvSpPr>
            <a:spLocks noChangeArrowheads="1"/>
          </p:cNvSpPr>
          <p:nvPr/>
        </p:nvSpPr>
        <p:spPr bwMode="auto">
          <a:xfrm>
            <a:off x="3200400" y="3276600"/>
            <a:ext cx="2286000" cy="9906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>
                <a:solidFill>
                  <a:schemeClr val="bg1"/>
                </a:solidFill>
              </a:rPr>
              <a:t>Research</a:t>
            </a:r>
          </a:p>
        </p:txBody>
      </p:sp>
      <p:grpSp>
        <p:nvGrpSpPr>
          <p:cNvPr id="40979" name="Group 19"/>
          <p:cNvGrpSpPr>
            <a:grpSpLocks/>
          </p:cNvGrpSpPr>
          <p:nvPr/>
        </p:nvGrpSpPr>
        <p:grpSpPr bwMode="auto">
          <a:xfrm>
            <a:off x="3124200" y="1905000"/>
            <a:ext cx="2514600" cy="1295400"/>
            <a:chOff x="1968" y="1200"/>
            <a:chExt cx="1584" cy="816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auto">
            <a:xfrm>
              <a:off x="1968" y="1200"/>
              <a:ext cx="1584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h-TH" sz="2000" dirty="0">
                  <a:solidFill>
                    <a:schemeClr val="bg1"/>
                  </a:solidFill>
                </a:rPr>
                <a:t>Computing Knowledge</a:t>
              </a:r>
            </a:p>
          </p:txBody>
        </p:sp>
        <p:sp>
          <p:nvSpPr>
            <p:cNvPr id="40967" name="AutoShape 7"/>
            <p:cNvSpPr>
              <a:spLocks noChangeArrowheads="1"/>
            </p:cNvSpPr>
            <p:nvPr/>
          </p:nvSpPr>
          <p:spPr bwMode="auto">
            <a:xfrm>
              <a:off x="2592" y="1680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40980" name="Group 20"/>
          <p:cNvGrpSpPr>
            <a:grpSpLocks/>
          </p:cNvGrpSpPr>
          <p:nvPr/>
        </p:nvGrpSpPr>
        <p:grpSpPr bwMode="auto">
          <a:xfrm>
            <a:off x="1752600" y="4343400"/>
            <a:ext cx="2209800" cy="1295400"/>
            <a:chOff x="1104" y="2736"/>
            <a:chExt cx="1392" cy="816"/>
          </a:xfrm>
        </p:grpSpPr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1104" y="3120"/>
              <a:ext cx="139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h-TH" sz="2000">
                  <a:solidFill>
                    <a:schemeClr val="bg1"/>
                  </a:solidFill>
                </a:rPr>
                <a:t>Scientific Method</a:t>
              </a:r>
            </a:p>
          </p:txBody>
        </p:sp>
        <p:sp>
          <p:nvSpPr>
            <p:cNvPr id="40968" name="AutoShape 8"/>
            <p:cNvSpPr>
              <a:spLocks noChangeArrowheads="1"/>
            </p:cNvSpPr>
            <p:nvPr/>
          </p:nvSpPr>
          <p:spPr bwMode="auto">
            <a:xfrm rot="-8100000">
              <a:off x="2088" y="2712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40981" name="Group 21"/>
          <p:cNvGrpSpPr>
            <a:grpSpLocks/>
          </p:cNvGrpSpPr>
          <p:nvPr/>
        </p:nvGrpSpPr>
        <p:grpSpPr bwMode="auto">
          <a:xfrm>
            <a:off x="4876800" y="4343400"/>
            <a:ext cx="2209800" cy="1295400"/>
            <a:chOff x="3072" y="2736"/>
            <a:chExt cx="1392" cy="816"/>
          </a:xfrm>
        </p:grpSpPr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3072" y="3120"/>
              <a:ext cx="1392" cy="4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h-TH" sz="2000">
                  <a:solidFill>
                    <a:schemeClr val="bg1"/>
                  </a:solidFill>
                </a:rPr>
                <a:t>Analytical Skill</a:t>
              </a:r>
            </a:p>
          </p:txBody>
        </p:sp>
        <p:sp>
          <p:nvSpPr>
            <p:cNvPr id="40969" name="AutoShape 9"/>
            <p:cNvSpPr>
              <a:spLocks noChangeArrowheads="1"/>
            </p:cNvSpPr>
            <p:nvPr/>
          </p:nvSpPr>
          <p:spPr bwMode="auto">
            <a:xfrm rot="8100000" flipH="1">
              <a:off x="3096" y="2712"/>
              <a:ext cx="288" cy="336"/>
            </a:xfrm>
            <a:prstGeom prst="downArrow">
              <a:avLst>
                <a:gd name="adj1" fmla="val 50000"/>
                <a:gd name="adj2" fmla="val 291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5943600" y="2362200"/>
            <a:ext cx="1143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Funding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1219200" y="228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Determination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1066800" y="29718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Motivation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6096000" y="3048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Maturity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1295400" y="43434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Independence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6096000" y="3733800"/>
            <a:ext cx="1295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Luck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5867400" y="43434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English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3048000" y="5943600"/>
            <a:ext cx="2667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Reading &amp; Writing Skills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1066800" y="36576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2000"/>
              <a:t>Perseverance</a:t>
            </a:r>
          </a:p>
        </p:txBody>
      </p:sp>
    </p:spTree>
    <p:extLst>
      <p:ext uri="{BB962C8B-B14F-4D97-AF65-F5344CB8AC3E}">
        <p14:creationId xmlns:p14="http://schemas.microsoft.com/office/powerpoint/2010/main" val="325657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1  Post a problem statement</a:t>
            </a:r>
          </a:p>
          <a:p>
            <a:pPr>
              <a:buFontTx/>
              <a:buNone/>
            </a:pPr>
            <a:r>
              <a:rPr lang="en-US"/>
              <a:t>2  Design a method to solve the problem</a:t>
            </a:r>
          </a:p>
          <a:p>
            <a:pPr>
              <a:buFontTx/>
              <a:buNone/>
            </a:pPr>
            <a:r>
              <a:rPr lang="en-US"/>
              <a:t>3  Negotiate the expectation of the result</a:t>
            </a:r>
          </a:p>
          <a:p>
            <a:pPr>
              <a:buFontTx/>
              <a:buNone/>
            </a:pPr>
            <a:r>
              <a:rPr lang="en-US"/>
              <a:t>4  Do it</a:t>
            </a:r>
            <a:endParaRPr lang="th-TH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To do your research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30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Supervised Research</a:t>
            </a:r>
            <a:endParaRPr lang="th-TH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Good communication between you and your advisor</a:t>
            </a:r>
            <a:endParaRPr lang="th-TH" sz="2800" dirty="0"/>
          </a:p>
          <a:p>
            <a:r>
              <a:rPr lang="en-US" sz="2800" dirty="0"/>
              <a:t>Work out what will be the result of your </a:t>
            </a:r>
            <a:r>
              <a:rPr lang="en-US" sz="2800" dirty="0" smtClean="0"/>
              <a:t>research</a:t>
            </a:r>
            <a:r>
              <a:rPr lang="en-US" sz="2800" dirty="0"/>
              <a:t>.  Discuss it with your advisor</a:t>
            </a:r>
            <a:endParaRPr lang="th-TH" sz="2800" dirty="0"/>
          </a:p>
          <a:p>
            <a:r>
              <a:rPr lang="en-US" sz="2800" dirty="0"/>
              <a:t>Convince yourself of the "value" of your proposed research.  Also convince your advisor.</a:t>
            </a:r>
          </a:p>
          <a:p>
            <a:r>
              <a:rPr lang="en-US" sz="2800" dirty="0"/>
              <a:t>Your advisor will guide you through the jungle of difficulty.  (and not really tell you how to do it)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32305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 will</a:t>
            </a:r>
            <a:endParaRPr lang="th-TH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ead </a:t>
            </a:r>
            <a:r>
              <a:rPr lang="en-US" dirty="0"/>
              <a:t>a lot, to know what is the current state of the art</a:t>
            </a:r>
          </a:p>
          <a:p>
            <a:r>
              <a:rPr lang="en-US" dirty="0"/>
              <a:t>T</a:t>
            </a:r>
            <a:r>
              <a:rPr lang="en-US" dirty="0" smtClean="0"/>
              <a:t>alk </a:t>
            </a:r>
            <a:r>
              <a:rPr lang="en-US" dirty="0"/>
              <a:t>a lot, to synthesis your idea</a:t>
            </a:r>
          </a:p>
          <a:p>
            <a:r>
              <a:rPr lang="en-US" dirty="0"/>
              <a:t>W</a:t>
            </a:r>
            <a:r>
              <a:rPr lang="en-US" dirty="0" smtClean="0"/>
              <a:t>rite </a:t>
            </a:r>
            <a:r>
              <a:rPr lang="en-US" dirty="0"/>
              <a:t>a lot, to make your idea concrete and to communicate your idea formally.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475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 falls</a:t>
            </a:r>
            <a:r>
              <a:rPr lang="th-TH"/>
              <a:t> </a:t>
            </a:r>
            <a:r>
              <a:rPr lang="en-US"/>
              <a:t>of Grad Students</a:t>
            </a:r>
            <a:endParaRPr 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Don't choose the topic that requires new skill.  For example, if you are proficient C programmer, use C.  Don't try to learn a new language for your thesis.  </a:t>
            </a:r>
            <a:r>
              <a:rPr lang="en-US" sz="2800" i="1" dirty="0">
                <a:solidFill>
                  <a:srgbClr val="FF0000"/>
                </a:solidFill>
              </a:rPr>
              <a:t>The time is too short</a:t>
            </a:r>
            <a:r>
              <a:rPr lang="en-US" sz="2800" dirty="0"/>
              <a:t>.</a:t>
            </a:r>
            <a:endParaRPr lang="th-TH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Get the scope of your work right.  Most </a:t>
            </a:r>
            <a:r>
              <a:rPr lang="en-US" sz="2800" dirty="0" err="1"/>
              <a:t>oftenly</a:t>
            </a:r>
            <a:r>
              <a:rPr lang="en-US" sz="2800" dirty="0"/>
              <a:t>, you underestimate the amount of work required and overestimate your ability.  </a:t>
            </a:r>
            <a:r>
              <a:rPr lang="en-US" sz="2800" i="1" dirty="0">
                <a:solidFill>
                  <a:srgbClr val="FF0000"/>
                </a:solidFill>
              </a:rPr>
              <a:t>The time is too short</a:t>
            </a:r>
            <a:r>
              <a:rPr lang="en-US" sz="2800" i="1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time is always too short.  Don't postpone any work, </a:t>
            </a:r>
            <a:r>
              <a:rPr lang="en-US" sz="2800" i="1" dirty="0">
                <a:solidFill>
                  <a:srgbClr val="FF0000"/>
                </a:solidFill>
              </a:rPr>
              <a:t>do it now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58181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My own observation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</a:t>
            </a:r>
            <a:r>
              <a:rPr lang="th-TH" sz="2800" dirty="0" smtClean="0"/>
              <a:t>esearch </a:t>
            </a:r>
            <a:r>
              <a:rPr lang="th-TH" sz="2800" dirty="0"/>
              <a:t>is very much social activities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2800" dirty="0"/>
              <a:t>	</a:t>
            </a:r>
            <a:r>
              <a:rPr lang="th-TH" sz="2800" dirty="0" smtClean="0">
                <a:solidFill>
                  <a:srgbClr val="FF0000"/>
                </a:solidFill>
              </a:rPr>
              <a:t>but </a:t>
            </a:r>
            <a:r>
              <a:rPr lang="th-TH" sz="2800" dirty="0">
                <a:solidFill>
                  <a:srgbClr val="FF0000"/>
                </a:solidFill>
              </a:rPr>
              <a:t>a lot of time you need </a:t>
            </a:r>
            <a:r>
              <a:rPr lang="th-TH" sz="2800" dirty="0" smtClean="0">
                <a:solidFill>
                  <a:srgbClr val="FF0000"/>
                </a:solidFill>
              </a:rPr>
              <a:t>quie</a:t>
            </a:r>
            <a:r>
              <a:rPr lang="en-US" sz="2800" dirty="0" smtClean="0">
                <a:solidFill>
                  <a:srgbClr val="FF0000"/>
                </a:solidFill>
              </a:rPr>
              <a:t>t</a:t>
            </a:r>
            <a:r>
              <a:rPr lang="th-TH" sz="2800" dirty="0" smtClean="0">
                <a:solidFill>
                  <a:srgbClr val="FF0000"/>
                </a:solidFill>
              </a:rPr>
              <a:t> </a:t>
            </a:r>
            <a:r>
              <a:rPr lang="th-TH" sz="2800" dirty="0">
                <a:solidFill>
                  <a:srgbClr val="FF0000"/>
                </a:solidFill>
              </a:rPr>
              <a:t>time and place to think hard</a:t>
            </a:r>
            <a:r>
              <a:rPr lang="th-TH" sz="2800" dirty="0" smtClean="0">
                <a:solidFill>
                  <a:srgbClr val="FF0000"/>
                </a:solidFill>
              </a:rPr>
              <a:t>.</a:t>
            </a:r>
            <a:endParaRPr lang="th-TH" sz="2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/>
              <a:t>M</a:t>
            </a:r>
            <a:r>
              <a:rPr lang="th-TH" sz="2800" dirty="0" smtClean="0"/>
              <a:t>otivation </a:t>
            </a:r>
            <a:r>
              <a:rPr lang="th-TH" sz="2800" dirty="0"/>
              <a:t>is very important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2800" dirty="0"/>
              <a:t>	</a:t>
            </a:r>
            <a:r>
              <a:rPr lang="th-TH" sz="2800" dirty="0" smtClean="0">
                <a:solidFill>
                  <a:srgbClr val="FF0000"/>
                </a:solidFill>
              </a:rPr>
              <a:t>find </a:t>
            </a:r>
            <a:r>
              <a:rPr lang="th-TH" sz="2800" dirty="0">
                <a:solidFill>
                  <a:srgbClr val="FF0000"/>
                </a:solidFill>
              </a:rPr>
              <a:t>the topic that suite your interest and work with your advisor to make it doable</a:t>
            </a:r>
            <a:r>
              <a:rPr lang="th-TH" sz="2800" dirty="0" smtClean="0">
                <a:solidFill>
                  <a:srgbClr val="FF0000"/>
                </a:solidFill>
              </a:rPr>
              <a:t>.</a:t>
            </a:r>
            <a:endParaRPr lang="th-TH" sz="2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/>
              <a:t>P</a:t>
            </a:r>
            <a:r>
              <a:rPr lang="th-TH" sz="2800" dirty="0" smtClean="0"/>
              <a:t>ublication </a:t>
            </a:r>
            <a:r>
              <a:rPr lang="th-TH" sz="2800" dirty="0"/>
              <a:t>always takes more time than you expect.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</a:t>
            </a:r>
            <a:r>
              <a:rPr lang="th-TH" sz="2800" dirty="0" smtClean="0"/>
              <a:t>tart </a:t>
            </a:r>
            <a:r>
              <a:rPr lang="th-TH" sz="2800" dirty="0"/>
              <a:t>writing a thesis is difficult but finishing one is easy.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62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Read is NOT  </a:t>
            </a:r>
            <a:r>
              <a:rPr lang="en-US" dirty="0"/>
              <a:t>D</a:t>
            </a:r>
            <a:r>
              <a:rPr lang="en-US" dirty="0" smtClean="0"/>
              <a:t>o</a:t>
            </a:r>
          </a:p>
          <a:p>
            <a:r>
              <a:rPr lang="en-US" dirty="0" smtClean="0"/>
              <a:t>  Know is NOT  Understand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2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 other works then make it better   (</a:t>
            </a:r>
            <a:r>
              <a:rPr lang="en-US" dirty="0" err="1" smtClean="0"/>
              <a:t>sudoku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what you are interested in then compare with others (</a:t>
            </a:r>
            <a:r>
              <a:rPr lang="en-US" dirty="0" err="1" smtClean="0"/>
              <a:t>cpu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Invent and find its advantage  (coin)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Solve a problem then differentiate    (solder)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Solving Sudoku Puzzles with Node Based Coincidence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68129"/>
            <a:ext cx="4043362" cy="470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116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610600" cy="1470025"/>
          </a:xfrm>
        </p:spPr>
        <p:txBody>
          <a:bodyPr/>
          <a:lstStyle/>
          <a:p>
            <a:r>
              <a:rPr lang="en-US" dirty="0" smtClean="0"/>
              <a:t>How to find a good research topic?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Prabhas</a:t>
            </a:r>
            <a:r>
              <a:rPr lang="en-US" dirty="0" smtClean="0"/>
              <a:t> </a:t>
            </a:r>
            <a:r>
              <a:rPr lang="en-US" dirty="0" err="1" smtClean="0"/>
              <a:t>Chongstitvatana</a:t>
            </a:r>
            <a:endParaRPr lang="en-US" dirty="0" smtClean="0"/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Embedded Processor with Instruction Packing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24000"/>
            <a:ext cx="4492635" cy="501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94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3638"/>
            <a:ext cx="7964631" cy="312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94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19213"/>
            <a:ext cx="6549856" cy="508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51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Lead-free Solder Alloys</a:t>
            </a:r>
            <a:endParaRPr lang="en-GB"/>
          </a:p>
        </p:txBody>
      </p:sp>
      <p:sp>
        <p:nvSpPr>
          <p:cNvPr id="67587" name="Text Box 14"/>
          <p:cNvSpPr txBox="1">
            <a:spLocks/>
          </p:cNvSpPr>
          <p:nvPr/>
        </p:nvSpPr>
        <p:spPr bwMode="auto">
          <a:xfrm>
            <a:off x="762000" y="1836738"/>
            <a:ext cx="34290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4" tIns="41148" rIns="82294" bIns="41148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5" name="Text Box 15"/>
          <p:cNvSpPr txBox="1">
            <a:spLocks/>
          </p:cNvSpPr>
          <p:nvPr/>
        </p:nvSpPr>
        <p:spPr bwMode="auto">
          <a:xfrm>
            <a:off x="357188" y="1857375"/>
            <a:ext cx="8093075" cy="346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94" tIns="41148" rIns="82294" bIns="41148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b="1" u="sng">
                <a:solidFill>
                  <a:schemeClr val="accent2"/>
                </a:solidFill>
              </a:rPr>
              <a:t>Lead-based Solder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Low cost and abundant supply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Forms a reliable metallurgical joint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Good manufacturability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Excellent history of reliable use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Toxicity</a:t>
            </a:r>
          </a:p>
          <a:p>
            <a:pPr>
              <a:lnSpc>
                <a:spcPct val="150000"/>
              </a:lnSpc>
            </a:pPr>
            <a:endParaRPr lang="en-US" sz="80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endParaRPr lang="th-TH" sz="2000">
              <a:solidFill>
                <a:schemeClr val="accent2"/>
              </a:solidFill>
            </a:endParaRPr>
          </a:p>
        </p:txBody>
      </p:sp>
      <p:pic>
        <p:nvPicPr>
          <p:cNvPr id="6" name="Picture 5" descr="lead-fr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214563"/>
            <a:ext cx="923925" cy="923925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ore_wire_sol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5143500"/>
            <a:ext cx="1433513" cy="1076325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SolderPast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5143500"/>
            <a:ext cx="1041400" cy="1042988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2" name="Picture 8" descr="RoH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2214563"/>
            <a:ext cx="9334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93" name="Picture 9" descr="ecoHG_L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2214563"/>
            <a:ext cx="93186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286250" y="3357563"/>
            <a:ext cx="4714875" cy="3292475"/>
          </a:xfrm>
          <a:prstGeom prst="rect">
            <a:avLst/>
          </a:prstGeom>
        </p:spPr>
        <p:txBody>
          <a:bodyPr lIns="91438" tIns="45718" rIns="91438" bIns="45718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>
                <a:solidFill>
                  <a:schemeClr val="accent2"/>
                </a:solidFill>
              </a:rPr>
              <a:t>Lead-free Solder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No toxicity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Meet Government legislations </a:t>
            </a:r>
            <a:br>
              <a:rPr lang="en-US" sz="2000">
                <a:solidFill>
                  <a:schemeClr val="accent2"/>
                </a:solidFill>
              </a:rPr>
            </a:br>
            <a:r>
              <a:rPr lang="en-US" sz="2000">
                <a:solidFill>
                  <a:schemeClr val="accent2"/>
                </a:solidFill>
              </a:rPr>
              <a:t>  (WEEE &amp; RoHS)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Marketing Advantage (green product)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Increased Cost of Non-compliant parts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>
                <a:solidFill>
                  <a:schemeClr val="accent2"/>
                </a:solidFill>
              </a:rPr>
              <a:t> Variation of properties (Bad or Good)</a:t>
            </a:r>
          </a:p>
        </p:txBody>
      </p:sp>
    </p:spTree>
    <p:extLst>
      <p:ext uri="{BB962C8B-B14F-4D97-AF65-F5344CB8AC3E}">
        <p14:creationId xmlns:p14="http://schemas.microsoft.com/office/powerpoint/2010/main" val="164351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Sn-Ag-Cu (SAC) Solder</a:t>
            </a:r>
            <a:endParaRPr lang="en-GB"/>
          </a:p>
        </p:txBody>
      </p:sp>
      <p:sp>
        <p:nvSpPr>
          <p:cNvPr id="72707" name="Content Placeholder 2"/>
          <p:cNvSpPr>
            <a:spLocks noGrp="1"/>
          </p:cNvSpPr>
          <p:nvPr>
            <p:ph idx="4294967295"/>
          </p:nvPr>
        </p:nvSpPr>
        <p:spPr>
          <a:xfrm>
            <a:off x="700088" y="2000250"/>
            <a:ext cx="8229600" cy="39925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000">
                <a:solidFill>
                  <a:srgbClr val="00B0F0"/>
                </a:solidFill>
              </a:rPr>
              <a:t>Advantage</a:t>
            </a:r>
          </a:p>
          <a:p>
            <a:pPr>
              <a:lnSpc>
                <a:spcPct val="150000"/>
              </a:lnSpc>
            </a:pPr>
            <a:r>
              <a:rPr lang="en-US" sz="2000"/>
              <a:t> Sufficient Supply</a:t>
            </a:r>
          </a:p>
          <a:p>
            <a:pPr>
              <a:lnSpc>
                <a:spcPct val="150000"/>
              </a:lnSpc>
            </a:pPr>
            <a:r>
              <a:rPr lang="en-US" sz="2000"/>
              <a:t> Good Wetting Characteristics</a:t>
            </a:r>
          </a:p>
          <a:p>
            <a:pPr>
              <a:lnSpc>
                <a:spcPct val="150000"/>
              </a:lnSpc>
            </a:pPr>
            <a:r>
              <a:rPr lang="en-US" sz="2000"/>
              <a:t> Good Fatigue Resistance</a:t>
            </a:r>
          </a:p>
          <a:p>
            <a:pPr>
              <a:lnSpc>
                <a:spcPct val="150000"/>
              </a:lnSpc>
            </a:pPr>
            <a:r>
              <a:rPr lang="en-US" sz="2000"/>
              <a:t> Good overall joint strength</a:t>
            </a:r>
            <a:endParaRPr lang="en-US" sz="1100">
              <a:solidFill>
                <a:srgbClr val="FF0066"/>
              </a:solidFill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>
                <a:solidFill>
                  <a:srgbClr val="FF0066"/>
                </a:solidFill>
              </a:rPr>
              <a:t>Limitation</a:t>
            </a:r>
          </a:p>
          <a:p>
            <a:pPr>
              <a:lnSpc>
                <a:spcPct val="150000"/>
              </a:lnSpc>
            </a:pPr>
            <a:r>
              <a:rPr lang="en-US" sz="2000"/>
              <a:t> Moderate High Melting Temp</a:t>
            </a:r>
          </a:p>
          <a:p>
            <a:pPr>
              <a:lnSpc>
                <a:spcPct val="150000"/>
              </a:lnSpc>
            </a:pPr>
            <a:r>
              <a:rPr lang="en-US" sz="2000"/>
              <a:t> Long Term Reliability Data</a:t>
            </a:r>
          </a:p>
          <a:p>
            <a:endParaRPr lang="en-GB" sz="2000"/>
          </a:p>
        </p:txBody>
      </p:sp>
      <p:pic>
        <p:nvPicPr>
          <p:cNvPr id="4" name="Picture 3" descr="Pb-free_Fra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2071688"/>
            <a:ext cx="3260725" cy="1684337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Pb-free_Tem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4021138"/>
            <a:ext cx="3262313" cy="2449512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37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SCF1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908050"/>
            <a:ext cx="7031038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19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Enjoy doing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prabhas@chula.ac.th</a:t>
            </a:r>
            <a:endParaRPr lang="en-US" dirty="0" smtClean="0"/>
          </a:p>
          <a:p>
            <a:r>
              <a:rPr lang="en-US" dirty="0" err="1" smtClean="0"/>
              <a:t>Prabhas</a:t>
            </a:r>
            <a:r>
              <a:rPr lang="en-US" dirty="0" smtClean="0"/>
              <a:t> </a:t>
            </a:r>
            <a:r>
              <a:rPr lang="en-US" dirty="0" err="1" smtClean="0"/>
              <a:t>Chongstitvatana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52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perhaps is one of the most difficult question every research students must confront.</a:t>
            </a:r>
          </a:p>
          <a:p>
            <a:endParaRPr lang="en-US" dirty="0" smtClean="0"/>
          </a:p>
          <a:p>
            <a:r>
              <a:rPr lang="en-US" dirty="0" smtClean="0"/>
              <a:t>It sounds hard but it is not.</a:t>
            </a:r>
          </a:p>
          <a:p>
            <a:endParaRPr lang="en-US" dirty="0" smtClean="0"/>
          </a:p>
          <a:p>
            <a:r>
              <a:rPr lang="en-US" dirty="0" smtClean="0"/>
              <a:t>There are several approaches to tackle this question.</a:t>
            </a:r>
          </a:p>
          <a:p>
            <a:endParaRPr lang="en-US" dirty="0" smtClean="0"/>
          </a:p>
          <a:p>
            <a:r>
              <a:rPr lang="en-US" dirty="0" smtClean="0"/>
              <a:t>I will show you a few of my tricks.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36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ake a right aim</a:t>
            </a:r>
          </a:p>
          <a:p>
            <a:r>
              <a:rPr lang="en-US" dirty="0"/>
              <a:t>E</a:t>
            </a:r>
            <a:r>
              <a:rPr lang="en-US" dirty="0" smtClean="0"/>
              <a:t>xecute the right steps</a:t>
            </a:r>
          </a:p>
          <a:p>
            <a:r>
              <a:rPr lang="en-US" dirty="0"/>
              <a:t>E</a:t>
            </a:r>
            <a:r>
              <a:rPr lang="en-US" dirty="0" smtClean="0"/>
              <a:t>xamples from real-life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right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</a:t>
            </a:r>
          </a:p>
          <a:p>
            <a:pPr lvl="1"/>
            <a:r>
              <a:rPr lang="en-US" dirty="0" smtClean="0"/>
              <a:t>  </a:t>
            </a:r>
            <a:r>
              <a:rPr lang="en-US" sz="3200" dirty="0" smtClean="0"/>
              <a:t>domestic</a:t>
            </a:r>
          </a:p>
          <a:p>
            <a:pPr lvl="1"/>
            <a:r>
              <a:rPr lang="en-US" sz="3200" dirty="0" smtClean="0"/>
              <a:t>  regional</a:t>
            </a:r>
          </a:p>
          <a:p>
            <a:pPr lvl="1"/>
            <a:r>
              <a:rPr lang="en-US" sz="3200" dirty="0" smtClean="0"/>
              <a:t>  international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96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right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  </a:t>
            </a:r>
            <a:r>
              <a:rPr lang="en-US" sz="3200" dirty="0" smtClean="0"/>
              <a:t>to complete a degree requirement</a:t>
            </a:r>
          </a:p>
          <a:p>
            <a:pPr lvl="1"/>
            <a:r>
              <a:rPr lang="en-US" sz="3200" dirty="0" smtClean="0"/>
              <a:t>  to meet an academic promotion</a:t>
            </a:r>
          </a:p>
          <a:p>
            <a:pPr lvl="1"/>
            <a:r>
              <a:rPr lang="en-US" sz="3200" dirty="0" smtClean="0"/>
              <a:t>  to solve problems</a:t>
            </a:r>
          </a:p>
          <a:p>
            <a:pPr lvl="1"/>
            <a:r>
              <a:rPr lang="en-US" sz="3200" dirty="0" smtClean="0"/>
              <a:t>  to satisfy one's curiosity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right 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Perspective</a:t>
            </a:r>
          </a:p>
          <a:p>
            <a:pPr lvl="1"/>
            <a:r>
              <a:rPr lang="en-US" dirty="0" smtClean="0"/>
              <a:t>  </a:t>
            </a:r>
            <a:r>
              <a:rPr lang="en-US" sz="3200" dirty="0" smtClean="0"/>
              <a:t>self-</a:t>
            </a:r>
            <a:r>
              <a:rPr lang="en-US" sz="3200" dirty="0" err="1" smtClean="0"/>
              <a:t>centred</a:t>
            </a:r>
            <a:endParaRPr lang="en-US" sz="3200" dirty="0" smtClean="0"/>
          </a:p>
          <a:p>
            <a:pPr lvl="1"/>
            <a:r>
              <a:rPr lang="en-US" sz="3200" dirty="0" smtClean="0"/>
              <a:t>  present market</a:t>
            </a:r>
          </a:p>
          <a:p>
            <a:pPr lvl="1"/>
            <a:r>
              <a:rPr lang="en-US" sz="3200" dirty="0" smtClean="0"/>
              <a:t>  future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Lecturer</a:t>
            </a:r>
          </a:p>
          <a:p>
            <a:pPr lvl="1"/>
            <a:r>
              <a:rPr lang="en-US" dirty="0" smtClean="0"/>
              <a:t>    </a:t>
            </a:r>
            <a:r>
              <a:rPr lang="en-US" sz="3200" dirty="0" smtClean="0"/>
              <a:t>find academic companion</a:t>
            </a:r>
          </a:p>
          <a:p>
            <a:pPr lvl="1"/>
            <a:r>
              <a:rPr lang="en-US" sz="3200" dirty="0" smtClean="0"/>
              <a:t>    use strength, advantage of environment</a:t>
            </a:r>
          </a:p>
          <a:p>
            <a:r>
              <a:rPr lang="en-US" dirty="0" smtClean="0"/>
              <a:t>  Student</a:t>
            </a:r>
          </a:p>
          <a:p>
            <a:pPr lvl="1"/>
            <a:r>
              <a:rPr lang="en-US" dirty="0" smtClean="0"/>
              <a:t>    </a:t>
            </a:r>
            <a:r>
              <a:rPr lang="en-US" sz="3200" dirty="0" smtClean="0"/>
              <a:t>choose by topics</a:t>
            </a:r>
          </a:p>
          <a:p>
            <a:pPr lvl="1"/>
            <a:r>
              <a:rPr lang="en-US" sz="3200" dirty="0" smtClean="0"/>
              <a:t>    choose by advisors</a:t>
            </a:r>
          </a:p>
          <a:p>
            <a:pPr lvl="1"/>
            <a:r>
              <a:rPr lang="en-US" sz="3200" dirty="0" smtClean="0"/>
              <a:t>    choose by skill set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45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Lecturer</a:t>
            </a:r>
          </a:p>
          <a:p>
            <a:pPr lvl="1"/>
            <a:r>
              <a:rPr lang="en-US" dirty="0" smtClean="0"/>
              <a:t>    </a:t>
            </a:r>
            <a:r>
              <a:rPr lang="en-US" sz="3200" dirty="0" smtClean="0"/>
              <a:t>aim for long term</a:t>
            </a:r>
          </a:p>
          <a:p>
            <a:pPr lvl="1"/>
            <a:r>
              <a:rPr lang="en-US" sz="3200" dirty="0" smtClean="0"/>
              <a:t>    must rejuvenate motivation and curiosity</a:t>
            </a:r>
          </a:p>
          <a:p>
            <a:r>
              <a:rPr lang="en-US" dirty="0" smtClean="0"/>
              <a:t>  Student</a:t>
            </a:r>
          </a:p>
          <a:p>
            <a:pPr lvl="1"/>
            <a:r>
              <a:rPr lang="en-US" dirty="0" smtClean="0"/>
              <a:t>    </a:t>
            </a:r>
            <a:r>
              <a:rPr lang="en-US" sz="3200" dirty="0" smtClean="0"/>
              <a:t>don't do what you are not good at</a:t>
            </a:r>
          </a:p>
          <a:p>
            <a:pPr lvl="1"/>
            <a:r>
              <a:rPr lang="en-US" sz="3200" dirty="0" smtClean="0"/>
              <a:t>    don't do things that take too much time than you have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0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599</Words>
  <Application>Microsoft Office PowerPoint</Application>
  <PresentationFormat>On-screen Show (4:3)</PresentationFormat>
  <Paragraphs>127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Default Design</vt:lpstr>
      <vt:lpstr>PowerPoint Presentation</vt:lpstr>
      <vt:lpstr>How to find a good research topic?</vt:lpstr>
      <vt:lpstr>PowerPoint Presentation</vt:lpstr>
      <vt:lpstr>Outline</vt:lpstr>
      <vt:lpstr>Make a right aim</vt:lpstr>
      <vt:lpstr>Make a right aim</vt:lpstr>
      <vt:lpstr>Make a right aim</vt:lpstr>
      <vt:lpstr>Method</vt:lpstr>
      <vt:lpstr>Tips</vt:lpstr>
      <vt:lpstr>Step of doing research</vt:lpstr>
      <vt:lpstr>Success Factors in Computing Research</vt:lpstr>
      <vt:lpstr>To do your research</vt:lpstr>
      <vt:lpstr>Supervised Research</vt:lpstr>
      <vt:lpstr>You will</vt:lpstr>
      <vt:lpstr>Pit falls of Grad Students</vt:lpstr>
      <vt:lpstr>My own observation</vt:lpstr>
      <vt:lpstr>Tips</vt:lpstr>
      <vt:lpstr>Examples</vt:lpstr>
      <vt:lpstr>Solving Sudoku Puzzles with Node Based Coincidence Algorithm</vt:lpstr>
      <vt:lpstr>An Embedded Processor with Instruction Packing</vt:lpstr>
      <vt:lpstr>Coincidence Algorithm</vt:lpstr>
      <vt:lpstr>Coincidence Algorithm</vt:lpstr>
      <vt:lpstr>Lead-free Solder Alloys</vt:lpstr>
      <vt:lpstr>Sn-Ag-Cu (SAC) Solder</vt:lpstr>
      <vt:lpstr>PowerPoint Presentation</vt:lpstr>
      <vt:lpstr>Enjoy doing research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find a good research topic?</dc:title>
  <dc:creator>pjw</dc:creator>
  <cp:lastModifiedBy>pc</cp:lastModifiedBy>
  <cp:revision>13</cp:revision>
  <dcterms:created xsi:type="dcterms:W3CDTF">2014-03-21T16:55:38Z</dcterms:created>
  <dcterms:modified xsi:type="dcterms:W3CDTF">2014-03-21T18:18:52Z</dcterms:modified>
</cp:coreProperties>
</file>