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51" d="100"/>
          <a:sy n="51" d="100"/>
        </p:scale>
        <p:origin x="5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8B91A-DF4C-4E9D-934F-59DC568933D5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97B80-2FE1-4D33-A46B-E684798E4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1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5 bucks, you get a 580 MHz CPU, 64MB of memory, and 16MB of storage. built-in Wi-Fi. Onion has a cloud-based feature called Onion Cloud that allows you to control the Omega2 via the web browser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DB66-16B2-4C0A-9642-FE1C4E25DE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35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398A8-1EA7-4652-B3C7-879FC8AC17D5}" type="slidenum">
              <a:rPr lang="en-US"/>
              <a:pPr/>
              <a:t>51</a:t>
            </a:fld>
            <a:endParaRPr lang="th-TH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8594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algorithm</a:t>
            </a:r>
            <a:r>
              <a:rPr lang="en-US" baseline="0" dirty="0" smtClean="0"/>
              <a:t> use the Markov chain matrix of order 1 in order to construct a generator</a:t>
            </a:r>
          </a:p>
          <a:p>
            <a:r>
              <a:rPr lang="en-US" baseline="0" dirty="0" smtClean="0"/>
              <a:t>This generator represent the joint probability of all the possible search space.</a:t>
            </a:r>
          </a:p>
          <a:p>
            <a:r>
              <a:rPr lang="en-US" baseline="0" dirty="0" smtClean="0"/>
              <a:t>For example the probabilities of the incidence in which x1 can be followed by x2 x3 x4 and x5</a:t>
            </a:r>
          </a:p>
          <a:p>
            <a:r>
              <a:rPr lang="en-US" baseline="0" dirty="0" smtClean="0"/>
              <a:t>Since x1 can not be followed by it self due to the encoding represent the permutation of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EA33-6CC2-4491-BFA6-8258955B07A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7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793CC-01AD-4455-84DB-6C008F1B60A5}" type="slidenum">
              <a:rPr lang="en-US"/>
              <a:pPr/>
              <a:t>53</a:t>
            </a:fld>
            <a:endParaRPr lang="th-TH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755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4ACE1C-664C-479F-BDB1-EC0C0D383F5E}" type="slidenum">
              <a:rPr lang="en-US"/>
              <a:pPr/>
              <a:t>54</a:t>
            </a:fld>
            <a:endParaRPr lang="th-TH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793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981B-B17F-4C11-8B87-769A92B23A8D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59FE-07BF-416D-AAB5-74575F04B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8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981B-B17F-4C11-8B87-769A92B23A8D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59FE-07BF-416D-AAB5-74575F04B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0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981B-B17F-4C11-8B87-769A92B23A8D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59FE-07BF-416D-AAB5-74575F04B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2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981B-B17F-4C11-8B87-769A92B23A8D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59FE-07BF-416D-AAB5-74575F04B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9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981B-B17F-4C11-8B87-769A92B23A8D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59FE-07BF-416D-AAB5-74575F04B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4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981B-B17F-4C11-8B87-769A92B23A8D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59FE-07BF-416D-AAB5-74575F04B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2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981B-B17F-4C11-8B87-769A92B23A8D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59FE-07BF-416D-AAB5-74575F04B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4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981B-B17F-4C11-8B87-769A92B23A8D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59FE-07BF-416D-AAB5-74575F04B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9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981B-B17F-4C11-8B87-769A92B23A8D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59FE-07BF-416D-AAB5-74575F04B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3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981B-B17F-4C11-8B87-769A92B23A8D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59FE-07BF-416D-AAB5-74575F04B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8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981B-B17F-4C11-8B87-769A92B23A8D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59FE-07BF-416D-AAB5-74575F04B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6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C981B-B17F-4C11-8B87-769A92B23A8D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259FE-07BF-416D-AAB5-74575F04B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4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doifinder/10.1038/nature16961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len_Newell" TargetMode="External"/><Relationship Id="rId2" Type="http://schemas.openxmlformats.org/officeDocument/2006/relationships/hyperlink" Target="https://en.wikipedia.org/wiki/Suffici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Herbert_A._Simo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Promises of Artificial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0678"/>
            <a:ext cx="9144000" cy="1655762"/>
          </a:xfrm>
        </p:spPr>
        <p:txBody>
          <a:bodyPr/>
          <a:lstStyle/>
          <a:p>
            <a:r>
              <a:rPr lang="en-US" dirty="0" smtClean="0"/>
              <a:t>Prabhas Chongstitvatana</a:t>
            </a:r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</a:p>
          <a:p>
            <a:r>
              <a:rPr lang="en-US" dirty="0" smtClean="0"/>
              <a:t>prabhas.c@chula.ac.th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52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Connectionist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275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Artificial </a:t>
            </a:r>
            <a:r>
              <a:rPr lang="en-US" sz="5400" dirty="0"/>
              <a:t>Neural Networks</a:t>
            </a:r>
          </a:p>
          <a:p>
            <a:r>
              <a:rPr lang="en-US" sz="5400" dirty="0" smtClean="0"/>
              <a:t>Deep </a:t>
            </a:r>
            <a:r>
              <a:rPr lang="en-US" sz="5400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41439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2145506"/>
            <a:ext cx="4438650" cy="3435350"/>
          </a:xfrm>
        </p:spPr>
      </p:pic>
    </p:spTree>
    <p:extLst>
      <p:ext uri="{BB962C8B-B14F-4D97-AF65-F5344CB8AC3E}">
        <p14:creationId xmlns:p14="http://schemas.microsoft.com/office/powerpoint/2010/main" val="37285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728" y="1557677"/>
            <a:ext cx="4099560" cy="20237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3581400"/>
            <a:ext cx="6415770" cy="1667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9712" y="5472112"/>
            <a:ext cx="276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Rosenblatt, 1950</a:t>
            </a:r>
          </a:p>
        </p:txBody>
      </p:sp>
    </p:spTree>
    <p:extLst>
      <p:ext uri="{BB962C8B-B14F-4D97-AF65-F5344CB8AC3E}">
        <p14:creationId xmlns:p14="http://schemas.microsoft.com/office/powerpoint/2010/main" val="5841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Multi-layer perceptron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981200"/>
            <a:ext cx="7283481" cy="3105944"/>
          </a:xfrm>
        </p:spPr>
      </p:pic>
      <p:sp>
        <p:nvSpPr>
          <p:cNvPr id="5" name="TextBox 4"/>
          <p:cNvSpPr txBox="1"/>
          <p:nvPr/>
        </p:nvSpPr>
        <p:spPr>
          <a:xfrm>
            <a:off x="5867400" y="5486400"/>
            <a:ext cx="484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Michael Nielsen, 2016</a:t>
            </a:r>
          </a:p>
        </p:txBody>
      </p:sp>
    </p:spTree>
    <p:extLst>
      <p:ext uri="{BB962C8B-B14F-4D97-AF65-F5344CB8AC3E}">
        <p14:creationId xmlns:p14="http://schemas.microsoft.com/office/powerpoint/2010/main" val="40628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Sigmoid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1"/>
            <a:ext cx="4279962" cy="14644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96" y="3376859"/>
            <a:ext cx="3806039" cy="2533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69" y="3223250"/>
            <a:ext cx="4114800" cy="27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 3-layer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1752601"/>
            <a:ext cx="5616393" cy="3172619"/>
          </a:xfrm>
        </p:spPr>
      </p:pic>
    </p:spTree>
    <p:extLst>
      <p:ext uri="{BB962C8B-B14F-4D97-AF65-F5344CB8AC3E}">
        <p14:creationId xmlns:p14="http://schemas.microsoft.com/office/powerpoint/2010/main" val="35919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57400"/>
            <a:ext cx="3454400" cy="9334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25" y="3429000"/>
            <a:ext cx="4527550" cy="99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 recognition NN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14" y="1690688"/>
            <a:ext cx="5651500" cy="4413250"/>
          </a:xfrm>
        </p:spPr>
      </p:pic>
      <p:sp>
        <p:nvSpPr>
          <p:cNvPr id="5" name="TextBox 4"/>
          <p:cNvSpPr txBox="1"/>
          <p:nvPr/>
        </p:nvSpPr>
        <p:spPr>
          <a:xfrm>
            <a:off x="838200" y="16764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24x24 = 784</a:t>
            </a:r>
          </a:p>
          <a:p>
            <a:endParaRPr lang="en-US" sz="3200" dirty="0"/>
          </a:p>
          <a:p>
            <a:r>
              <a:rPr lang="en-US" sz="3200" dirty="0"/>
              <a:t>0.0 white   1.0 black</a:t>
            </a:r>
          </a:p>
        </p:txBody>
      </p:sp>
    </p:spTree>
    <p:extLst>
      <p:ext uri="{BB962C8B-B14F-4D97-AF65-F5344CB8AC3E}">
        <p14:creationId xmlns:p14="http://schemas.microsoft.com/office/powerpoint/2010/main" val="29690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NN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331926"/>
            <a:ext cx="5950658" cy="16855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13337"/>
            <a:ext cx="5163312" cy="38724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" y="5144242"/>
            <a:ext cx="460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Backpropagation is a fast way to compute this, 1986</a:t>
            </a:r>
          </a:p>
        </p:txBody>
      </p:sp>
    </p:spTree>
    <p:extLst>
      <p:ext uri="{BB962C8B-B14F-4D97-AF65-F5344CB8AC3E}">
        <p14:creationId xmlns:p14="http://schemas.microsoft.com/office/powerpoint/2010/main" val="7133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Search  “Prabhas Chongstitvatana”</a:t>
            </a:r>
          </a:p>
          <a:p>
            <a:r>
              <a:rPr lang="en-US" sz="3600" dirty="0" smtClean="0"/>
              <a:t>Get to me homepage</a:t>
            </a:r>
          </a:p>
          <a:p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00399"/>
            <a:ext cx="3370811" cy="29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Convolutional Neural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000" dirty="0"/>
              <a:t>3 main types of layers</a:t>
            </a:r>
          </a:p>
          <a:p>
            <a:endParaRPr lang="en-US" sz="4000" dirty="0"/>
          </a:p>
          <a:p>
            <a:r>
              <a:rPr lang="en-US" sz="4000" dirty="0"/>
              <a:t>Convolutional layer</a:t>
            </a:r>
          </a:p>
          <a:p>
            <a:r>
              <a:rPr lang="en-US" sz="4000" dirty="0"/>
              <a:t>Pooling layer</a:t>
            </a:r>
          </a:p>
          <a:p>
            <a:r>
              <a:rPr lang="en-US" sz="4000" dirty="0"/>
              <a:t>Fully Connected layer</a:t>
            </a:r>
          </a:p>
        </p:txBody>
      </p:sp>
    </p:spTree>
    <p:extLst>
      <p:ext uri="{BB962C8B-B14F-4D97-AF65-F5344CB8AC3E}">
        <p14:creationId xmlns:p14="http://schemas.microsoft.com/office/powerpoint/2010/main" val="25795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52600"/>
            <a:ext cx="5181802" cy="3740944"/>
          </a:xfrm>
        </p:spPr>
      </p:pic>
      <p:sp>
        <p:nvSpPr>
          <p:cNvPr id="5" name="TextBox 4"/>
          <p:cNvSpPr txBox="1"/>
          <p:nvPr/>
        </p:nvSpPr>
        <p:spPr>
          <a:xfrm>
            <a:off x="6553200" y="5867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Drawing by Michael </a:t>
            </a:r>
            <a:r>
              <a:rPr lang="en-US" dirty="0" err="1"/>
              <a:t>Zibulevsky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28800"/>
            <a:ext cx="6304276" cy="3569494"/>
          </a:xfrm>
        </p:spPr>
      </p:pic>
    </p:spTree>
    <p:extLst>
      <p:ext uri="{BB962C8B-B14F-4D97-AF65-F5344CB8AC3E}">
        <p14:creationId xmlns:p14="http://schemas.microsoft.com/office/powerpoint/2010/main" val="11210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Pooling operation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28801"/>
            <a:ext cx="5988050" cy="4097563"/>
          </a:xfrm>
        </p:spPr>
      </p:pic>
    </p:spTree>
    <p:extLst>
      <p:ext uri="{BB962C8B-B14F-4D97-AF65-F5344CB8AC3E}">
        <p14:creationId xmlns:p14="http://schemas.microsoft.com/office/powerpoint/2010/main" val="2760209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01950"/>
            <a:ext cx="4216400" cy="1828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590800"/>
            <a:ext cx="36322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62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Neural Network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905000"/>
            <a:ext cx="7467955" cy="2966244"/>
          </a:xfrm>
        </p:spPr>
      </p:pic>
    </p:spTree>
    <p:extLst>
      <p:ext uri="{BB962C8B-B14F-4D97-AF65-F5344CB8AC3E}">
        <p14:creationId xmlns:p14="http://schemas.microsoft.com/office/powerpoint/2010/main" val="1293808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CIFA-10 image dataset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47800"/>
            <a:ext cx="6172466" cy="4744244"/>
          </a:xfrm>
        </p:spPr>
      </p:pic>
    </p:spTree>
    <p:extLst>
      <p:ext uri="{BB962C8B-B14F-4D97-AF65-F5344CB8AC3E}">
        <p14:creationId xmlns:p14="http://schemas.microsoft.com/office/powerpoint/2010/main" val="3125538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CIFA-10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CIFAR-10 dataset consists of 60000 32x32 </a:t>
            </a:r>
            <a:r>
              <a:rPr lang="en-US" sz="4400" dirty="0" err="1"/>
              <a:t>colour</a:t>
            </a:r>
            <a:r>
              <a:rPr lang="en-US" sz="4400" dirty="0"/>
              <a:t> images in 10 classes, with 6000 images per class. There are 50000 training images and 10000 test images. </a:t>
            </a:r>
          </a:p>
        </p:txBody>
      </p:sp>
    </p:spTree>
    <p:extLst>
      <p:ext uri="{BB962C8B-B14F-4D97-AF65-F5344CB8AC3E}">
        <p14:creationId xmlns:p14="http://schemas.microsoft.com/office/powerpoint/2010/main" val="192754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 </a:t>
            </a:r>
            <a:r>
              <a:rPr lang="en-US" dirty="0"/>
              <a:t>(CIFA-10 images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input  32x32x3    32x32 pixel with 3 color R G B</a:t>
            </a:r>
          </a:p>
          <a:p>
            <a:r>
              <a:rPr lang="en-US" sz="4000" dirty="0" smtClean="0"/>
              <a:t>conv   32x32x12   12 filter</a:t>
            </a:r>
          </a:p>
          <a:p>
            <a:r>
              <a:rPr lang="en-US" sz="4000" dirty="0" err="1" smtClean="0"/>
              <a:t>relu</a:t>
            </a:r>
            <a:r>
              <a:rPr lang="en-US" sz="4000" dirty="0" smtClean="0"/>
              <a:t>   max(0,x)   same size 32x32x12</a:t>
            </a:r>
          </a:p>
          <a:p>
            <a:r>
              <a:rPr lang="en-US" sz="4000" dirty="0" smtClean="0"/>
              <a:t>pool   down sampling  16x16x12</a:t>
            </a:r>
          </a:p>
          <a:p>
            <a:r>
              <a:rPr lang="en-US" sz="4000" dirty="0" smtClean="0"/>
              <a:t>fc     compute class score  (10 classes for CIFA-10)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11775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CNN 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5" y="1932781"/>
            <a:ext cx="8032750" cy="3860800"/>
          </a:xfrm>
        </p:spPr>
      </p:pic>
    </p:spTree>
    <p:extLst>
      <p:ext uri="{BB962C8B-B14F-4D97-AF65-F5344CB8AC3E}">
        <p14:creationId xmlns:p14="http://schemas.microsoft.com/office/powerpoint/2010/main" val="349876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Why AI is </a:t>
            </a:r>
            <a:r>
              <a:rPr lang="en-US" sz="5400" dirty="0" smtClean="0"/>
              <a:t>popular </a:t>
            </a:r>
            <a:r>
              <a:rPr lang="en-US" sz="5400" dirty="0"/>
              <a:t>today?</a:t>
            </a:r>
          </a:p>
        </p:txBody>
      </p:sp>
    </p:spTree>
    <p:extLst>
      <p:ext uri="{BB962C8B-B14F-4D97-AF65-F5344CB8AC3E}">
        <p14:creationId xmlns:p14="http://schemas.microsoft.com/office/powerpoint/2010/main" val="33033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0" y="2586831"/>
            <a:ext cx="7023100" cy="2552700"/>
          </a:xfrm>
        </p:spPr>
      </p:pic>
    </p:spTree>
    <p:extLst>
      <p:ext uri="{BB962C8B-B14F-4D97-AF65-F5344CB8AC3E}">
        <p14:creationId xmlns:p14="http://schemas.microsoft.com/office/powerpoint/2010/main" val="3441141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sz="5800" dirty="0" smtClean="0"/>
              <a:t>ImageNet challenge in 2012</a:t>
            </a:r>
          </a:p>
          <a:p>
            <a:r>
              <a:rPr lang="en-US" sz="5800" dirty="0" smtClean="0"/>
              <a:t>images 227x227x3</a:t>
            </a:r>
          </a:p>
          <a:p>
            <a:r>
              <a:rPr lang="en-US" sz="5800" dirty="0" smtClean="0"/>
              <a:t>convolutional layer</a:t>
            </a:r>
          </a:p>
          <a:p>
            <a:r>
              <a:rPr lang="en-US" sz="5800" dirty="0" smtClean="0"/>
              <a:t>receptive field F = 11, S = 4, with 96 filters</a:t>
            </a:r>
          </a:p>
          <a:p>
            <a:r>
              <a:rPr lang="en-US" sz="5800" dirty="0" smtClean="0"/>
              <a:t>55x55x96   = 290,400 neurons</a:t>
            </a:r>
          </a:p>
          <a:p>
            <a:r>
              <a:rPr lang="en-US" sz="5800" dirty="0" smtClean="0"/>
              <a:t>each neuron connects to 11x11x3 = 363+1 bias weights </a:t>
            </a:r>
          </a:p>
          <a:p>
            <a:r>
              <a:rPr lang="en-US" sz="5800" dirty="0" smtClean="0"/>
              <a:t>total 290400*364 = 105,705,600 parameters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95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Volume 55x55x96 has </a:t>
            </a:r>
          </a:p>
          <a:p>
            <a:r>
              <a:rPr lang="en-US" sz="3600" dirty="0" smtClean="0"/>
              <a:t>96 depth slices of size 55x55 each</a:t>
            </a:r>
          </a:p>
          <a:p>
            <a:r>
              <a:rPr lang="en-US" sz="3600" dirty="0" smtClean="0"/>
              <a:t>Each slice uses the same weights</a:t>
            </a:r>
          </a:p>
          <a:p>
            <a:r>
              <a:rPr lang="en-US" sz="3600" dirty="0" smtClean="0"/>
              <a:t>Now</a:t>
            </a:r>
          </a:p>
          <a:p>
            <a:r>
              <a:rPr lang="en-US" sz="3600" dirty="0" smtClean="0"/>
              <a:t>Total 96x11x11x3 = 34,848 + 96 bias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36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each depth slice be computed as a </a:t>
            </a:r>
            <a:r>
              <a:rPr lang="en-US" sz="4000" b="1" dirty="0"/>
              <a:t>convolution</a:t>
            </a:r>
            <a:r>
              <a:rPr lang="en-US" sz="4000" dirty="0"/>
              <a:t> of the neuron’s weights with the input volume </a:t>
            </a:r>
          </a:p>
        </p:txBody>
      </p:sp>
    </p:spTree>
    <p:extLst>
      <p:ext uri="{BB962C8B-B14F-4D97-AF65-F5344CB8AC3E}">
        <p14:creationId xmlns:p14="http://schemas.microsoft.com/office/powerpoint/2010/main" val="3075193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96 filters of 11x11x3 each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99531"/>
            <a:ext cx="6553200" cy="2527300"/>
          </a:xfrm>
        </p:spPr>
      </p:pic>
      <p:sp>
        <p:nvSpPr>
          <p:cNvPr id="5" name="TextBox 4"/>
          <p:cNvSpPr txBox="1"/>
          <p:nvPr/>
        </p:nvSpPr>
        <p:spPr>
          <a:xfrm>
            <a:off x="7315200" y="54864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Krizhevsky</a:t>
            </a:r>
            <a:r>
              <a:rPr lang="en-US" dirty="0"/>
              <a:t> et al. 2012</a:t>
            </a:r>
          </a:p>
        </p:txBody>
      </p:sp>
    </p:spTree>
    <p:extLst>
      <p:ext uri="{BB962C8B-B14F-4D97-AF65-F5344CB8AC3E}">
        <p14:creationId xmlns:p14="http://schemas.microsoft.com/office/powerpoint/2010/main" val="2334756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Pooling or </a:t>
            </a:r>
            <a:r>
              <a:rPr lang="en-US" dirty="0" err="1" smtClean="0"/>
              <a:t>downsampling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94162"/>
            <a:ext cx="8229600" cy="2538041"/>
          </a:xfrm>
        </p:spPr>
      </p:pic>
    </p:spTree>
    <p:extLst>
      <p:ext uri="{BB962C8B-B14F-4D97-AF65-F5344CB8AC3E}">
        <p14:creationId xmlns:p14="http://schemas.microsoft.com/office/powerpoint/2010/main" val="813783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Sample of work done by Connectionist</a:t>
            </a:r>
          </a:p>
        </p:txBody>
      </p:sp>
    </p:spTree>
    <p:extLst>
      <p:ext uri="{BB962C8B-B14F-4D97-AF65-F5344CB8AC3E}">
        <p14:creationId xmlns:p14="http://schemas.microsoft.com/office/powerpoint/2010/main" val="260009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Recognition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1839119"/>
            <a:ext cx="45148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7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128" y="517989"/>
            <a:ext cx="6217920" cy="563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AlphaGo</a:t>
            </a:r>
            <a:r>
              <a:rPr lang="en-US" dirty="0" smtClean="0"/>
              <a:t>  vs  Lee </a:t>
            </a:r>
            <a:r>
              <a:rPr lang="en-US" dirty="0" err="1" smtClean="0"/>
              <a:t>Seidol</a:t>
            </a:r>
            <a:r>
              <a:rPr lang="en-US" dirty="0" smtClean="0"/>
              <a:t>,  March 2016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52600"/>
            <a:ext cx="7848600" cy="4351338"/>
          </a:xfrm>
        </p:spPr>
      </p:pic>
    </p:spTree>
    <p:extLst>
      <p:ext uri="{BB962C8B-B14F-4D97-AF65-F5344CB8AC3E}">
        <p14:creationId xmlns:p14="http://schemas.microsoft.com/office/powerpoint/2010/main" val="10877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Performance in "human task"</a:t>
            </a:r>
          </a:p>
          <a:p>
            <a:r>
              <a:rPr lang="en-US" sz="5400" dirty="0"/>
              <a:t>   Tagging Faces</a:t>
            </a:r>
          </a:p>
          <a:p>
            <a:r>
              <a:rPr lang="en-US" sz="5400" dirty="0"/>
              <a:t>   Search Music</a:t>
            </a:r>
          </a:p>
          <a:p>
            <a:r>
              <a:rPr lang="en-US" sz="5400" dirty="0"/>
              <a:t>   Personal assistance</a:t>
            </a:r>
          </a:p>
          <a:p>
            <a:r>
              <a:rPr lang="en-US" sz="5400" dirty="0"/>
              <a:t>   Play Go</a:t>
            </a:r>
          </a:p>
        </p:txBody>
      </p:sp>
    </p:spTree>
    <p:extLst>
      <p:ext uri="{BB962C8B-B14F-4D97-AF65-F5344CB8AC3E}">
        <p14:creationId xmlns:p14="http://schemas.microsoft.com/office/powerpoint/2010/main" val="28755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sz="4400" dirty="0">
                <a:hlinkClick r:id="rId2"/>
              </a:rPr>
              <a:t>"Mastering the game of Go with deep neural networks and tree search"</a:t>
            </a:r>
            <a:r>
              <a:rPr lang="en-US" sz="4400" dirty="0"/>
              <a:t>. </a:t>
            </a:r>
            <a:r>
              <a:rPr lang="en-US" sz="4400" i="1" dirty="0"/>
              <a:t>Nature</a:t>
            </a:r>
            <a:r>
              <a:rPr lang="en-US" sz="4400" dirty="0"/>
              <a:t>. </a:t>
            </a:r>
            <a:r>
              <a:rPr lang="en-US" sz="4400" b="1" dirty="0"/>
              <a:t>529</a:t>
            </a:r>
            <a:r>
              <a:rPr lang="en-US" sz="4400" dirty="0"/>
              <a:t> (7587): 484–489.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Deep learning</a:t>
            </a:r>
          </a:p>
          <a:p>
            <a:r>
              <a:rPr lang="en-US" sz="4400" dirty="0"/>
              <a:t>Monte Carlo Tree 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Evolutionist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498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Probabilistic search</a:t>
            </a:r>
          </a:p>
          <a:p>
            <a:r>
              <a:rPr lang="en-US" sz="5400" dirty="0"/>
              <a:t>Evolutionary computation</a:t>
            </a:r>
          </a:p>
        </p:txBody>
      </p:sp>
    </p:spTree>
    <p:extLst>
      <p:ext uri="{BB962C8B-B14F-4D97-AF65-F5344CB8AC3E}">
        <p14:creationId xmlns:p14="http://schemas.microsoft.com/office/powerpoint/2010/main" val="37107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th-TH" b="1" dirty="0" smtClean="0"/>
              <a:t>What is Evolutionary Computation</a:t>
            </a:r>
            <a:endParaRPr lang="th-TH" altLang="th-TH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th-TH" dirty="0" smtClean="0"/>
              <a:t>   </a:t>
            </a:r>
            <a:r>
              <a:rPr lang="en-US" altLang="th-TH" sz="4000" dirty="0" smtClean="0"/>
              <a:t>EC is a probabilistic search procedure to obtain solutions starting from a set of candidate solutions, using improving operators to “evolve” solutions. </a:t>
            </a:r>
          </a:p>
          <a:p>
            <a:pPr eaLnBrk="1" hangingPunct="1">
              <a:buFontTx/>
              <a:buNone/>
            </a:pPr>
            <a:r>
              <a:rPr lang="en-US" altLang="th-TH" sz="4000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altLang="th-TH" sz="4000" dirty="0" smtClean="0"/>
              <a:t>	Improving operators are inspired by natural evolution.</a:t>
            </a:r>
          </a:p>
          <a:p>
            <a:pPr eaLnBrk="1" hangingPunct="1"/>
            <a:endParaRPr lang="en-US" altLang="th-TH" sz="1200" dirty="0"/>
          </a:p>
        </p:txBody>
      </p:sp>
    </p:spTree>
    <p:extLst>
      <p:ext uri="{BB962C8B-B14F-4D97-AF65-F5344CB8AC3E}">
        <p14:creationId xmlns:p14="http://schemas.microsoft.com/office/powerpoint/2010/main" val="1328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Simple Genetic </a:t>
            </a:r>
            <a:r>
              <a:rPr lang="en-US" b="1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represent a solution by a binary string {0,1}*</a:t>
            </a:r>
          </a:p>
          <a:p>
            <a:r>
              <a:rPr lang="en-US" sz="4400" dirty="0"/>
              <a:t>selection:</a:t>
            </a:r>
          </a:p>
          <a:p>
            <a:pPr marL="457200" lvl="1" indent="0">
              <a:buNone/>
            </a:pPr>
            <a:r>
              <a:rPr lang="en-US" sz="4000" dirty="0"/>
              <a:t>chance to be selected is proportional to its fitness</a:t>
            </a:r>
          </a:p>
          <a:p>
            <a:r>
              <a:rPr lang="en-US" sz="4400" dirty="0"/>
              <a:t>recombination</a:t>
            </a:r>
          </a:p>
          <a:p>
            <a:pPr marL="457200" lvl="1" indent="0">
              <a:buNone/>
            </a:pPr>
            <a:r>
              <a:rPr lang="en-US" sz="4000" dirty="0"/>
              <a:t>single point crossover</a:t>
            </a:r>
          </a:p>
        </p:txBody>
      </p:sp>
    </p:spTree>
    <p:extLst>
      <p:ext uri="{BB962C8B-B14F-4D97-AF65-F5344CB8AC3E}">
        <p14:creationId xmlns:p14="http://schemas.microsoft.com/office/powerpoint/2010/main" val="671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operator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447799"/>
            <a:ext cx="7973567" cy="545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7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>Other EC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th-TH" sz="4000" dirty="0" smtClean="0"/>
              <a:t>Evolution Strategy -- represents solutions with real numbers</a:t>
            </a:r>
          </a:p>
          <a:p>
            <a:pPr eaLnBrk="1" hangingPunct="1"/>
            <a:r>
              <a:rPr lang="en-US" altLang="th-TH" sz="4000" dirty="0" smtClean="0"/>
              <a:t>Genetic Programming -- represents solutions with tree-data-structures</a:t>
            </a:r>
          </a:p>
          <a:p>
            <a:pPr eaLnBrk="1" hangingPunct="1"/>
            <a:r>
              <a:rPr lang="en-US" altLang="th-TH" sz="4000" dirty="0" smtClean="0"/>
              <a:t>Differential Evolution – vectors space</a:t>
            </a:r>
          </a:p>
        </p:txBody>
      </p:sp>
    </p:spTree>
    <p:extLst>
      <p:ext uri="{BB962C8B-B14F-4D97-AF65-F5344CB8AC3E}">
        <p14:creationId xmlns:p14="http://schemas.microsoft.com/office/powerpoint/2010/main" val="7618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5920" y="859536"/>
            <a:ext cx="10021823" cy="5779007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h-TH" altLang="th-TH" b="1" dirty="0" smtClean="0"/>
              <a:t>Estimation of </a:t>
            </a:r>
            <a:r>
              <a:rPr lang="en-US" altLang="th-TH" b="1" dirty="0" smtClean="0"/>
              <a:t>D</a:t>
            </a:r>
            <a:r>
              <a:rPr lang="th-TH" altLang="th-TH" b="1" dirty="0" smtClean="0"/>
              <a:t>istribution </a:t>
            </a:r>
            <a:r>
              <a:rPr lang="en-US" altLang="th-TH" b="1" dirty="0"/>
              <a:t>A</a:t>
            </a:r>
            <a:r>
              <a:rPr lang="th-TH" altLang="th-TH" b="1" dirty="0" smtClean="0"/>
              <a:t>lgorithms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dirty="0" smtClean="0"/>
              <a:t>			GA + Machine learning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h-TH" altLang="th-T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dirty="0" smtClean="0"/>
              <a:t>current population </a:t>
            </a:r>
            <a:r>
              <a:rPr lang="th-TH" altLang="th-TH" dirty="0" smtClean="0">
                <a:latin typeface="Courier New" pitchFamily="49" charset="0"/>
              </a:rPr>
              <a:t>-&gt;</a:t>
            </a:r>
            <a:r>
              <a:rPr lang="th-TH" altLang="th-TH" dirty="0" smtClean="0"/>
              <a:t> selection -&gt; </a:t>
            </a:r>
            <a:endParaRPr lang="en-US" altLang="th-T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th-TH" dirty="0"/>
              <a:t>	</a:t>
            </a:r>
            <a:r>
              <a:rPr lang="th-TH" altLang="th-TH" dirty="0" smtClean="0"/>
              <a:t>model-building -&gt; next generation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h-TH" altLang="th-T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dirty="0" smtClean="0"/>
              <a:t>replace crossover + mutation with learning and sampling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h-TH" altLang="th-T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altLang="th-TH" dirty="0" smtClean="0"/>
              <a:t>probabilistic model</a:t>
            </a:r>
          </a:p>
        </p:txBody>
      </p:sp>
    </p:spTree>
    <p:extLst>
      <p:ext uri="{BB962C8B-B14F-4D97-AF65-F5344CB8AC3E}">
        <p14:creationId xmlns:p14="http://schemas.microsoft.com/office/powerpoint/2010/main" val="30478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524000" y="1676400"/>
            <a:ext cx="434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/>
            <a:r>
              <a:rPr lang="en-US" b="1" i="1" dirty="0"/>
              <a:t>	</a:t>
            </a:r>
            <a:r>
              <a:rPr lang="en-US" sz="2400" b="1" dirty="0"/>
              <a:t>x = 11100	f(x) = 28</a:t>
            </a:r>
            <a:br>
              <a:rPr lang="en-US" sz="2400" b="1" dirty="0"/>
            </a:br>
            <a:r>
              <a:rPr lang="en-US" sz="2400" b="1" dirty="0"/>
              <a:t>x = 11011	f(x) = 27</a:t>
            </a:r>
            <a:br>
              <a:rPr lang="en-US" sz="2400" b="1" dirty="0"/>
            </a:br>
            <a:r>
              <a:rPr lang="en-US" sz="2400" b="1" dirty="0"/>
              <a:t>x = 10111	f(x) = 23</a:t>
            </a:r>
            <a:r>
              <a:rPr lang="th-TH" sz="2400" b="1" dirty="0"/>
              <a:t/>
            </a:r>
            <a:br>
              <a:rPr lang="th-TH" sz="2400" b="1" dirty="0"/>
            </a:br>
            <a:r>
              <a:rPr lang="en-US" sz="2400" b="1" dirty="0"/>
              <a:t>x = 10100	f(x) = 20</a:t>
            </a:r>
            <a:br>
              <a:rPr lang="en-US" sz="2400" b="1" dirty="0"/>
            </a:br>
            <a:r>
              <a:rPr lang="en-US" sz="2400" b="1" dirty="0"/>
              <a:t>---------------------------</a:t>
            </a:r>
            <a:r>
              <a:rPr lang="th-TH" sz="2400" b="1" dirty="0"/>
              <a:t/>
            </a:r>
            <a:br>
              <a:rPr lang="th-TH" sz="2400" b="1" dirty="0"/>
            </a:br>
            <a:r>
              <a:rPr lang="en-US" sz="2400" b="1" dirty="0"/>
              <a:t>x = 01011	f(x) = 11</a:t>
            </a:r>
            <a:br>
              <a:rPr lang="en-US" sz="2400" b="1" dirty="0"/>
            </a:br>
            <a:r>
              <a:rPr lang="en-US" sz="2400" b="1" dirty="0"/>
              <a:t>x = 01010	f(x) = 10</a:t>
            </a:r>
            <a:br>
              <a:rPr lang="en-US" sz="2400" b="1" dirty="0"/>
            </a:br>
            <a:r>
              <a:rPr lang="en-US" sz="2400" b="1" dirty="0"/>
              <a:t>x = 00111	f(x) = 7</a:t>
            </a:r>
            <a:br>
              <a:rPr lang="en-US" sz="2400" b="1" dirty="0"/>
            </a:br>
            <a:r>
              <a:rPr lang="en-US" sz="2400" b="1" dirty="0"/>
              <a:t>x = 00000	f(x) = 0</a:t>
            </a:r>
            <a:endParaRPr lang="th-TH" sz="2400" b="1" dirty="0"/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5943600" y="3048000"/>
            <a:ext cx="1905000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867400" y="2528888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Induction</a:t>
            </a:r>
            <a:endParaRPr lang="th-TH" b="1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772400" y="2590800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1 * * * *</a:t>
            </a:r>
            <a:endParaRPr lang="th-TH" b="1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7620000" y="3033713"/>
            <a:ext cx="297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(Building Block)</a:t>
            </a:r>
            <a:endParaRPr lang="th-TH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68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562600" y="1676400"/>
            <a:ext cx="472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/>
            <a:r>
              <a:rPr lang="en-US" i="1"/>
              <a:t>	</a:t>
            </a:r>
            <a:r>
              <a:rPr lang="en-US" sz="2400" b="1"/>
              <a:t>x = 11111	f(x) = 31</a:t>
            </a:r>
            <a:br>
              <a:rPr lang="en-US" sz="2400" b="1"/>
            </a:br>
            <a:r>
              <a:rPr lang="en-US" sz="2400" b="1"/>
              <a:t>x = 11110	f(x) = 30</a:t>
            </a:r>
            <a:br>
              <a:rPr lang="en-US" sz="2400" b="1"/>
            </a:br>
            <a:r>
              <a:rPr lang="en-US" sz="2400" b="1"/>
              <a:t>x = 11101	f(x) = 29</a:t>
            </a:r>
            <a:r>
              <a:rPr lang="th-TH" sz="2400" b="1"/>
              <a:t/>
            </a:r>
            <a:br>
              <a:rPr lang="th-TH" sz="2400" b="1"/>
            </a:br>
            <a:r>
              <a:rPr lang="en-US" sz="2400" b="1"/>
              <a:t>x = 10110	f(x) = 22</a:t>
            </a:r>
            <a:br>
              <a:rPr lang="en-US" sz="2400" b="1"/>
            </a:br>
            <a:r>
              <a:rPr lang="en-US" sz="2400" b="1"/>
              <a:t>---------------------------</a:t>
            </a:r>
            <a:r>
              <a:rPr lang="th-TH" sz="2400" b="1"/>
              <a:t/>
            </a:r>
            <a:br>
              <a:rPr lang="th-TH" sz="2400" b="1"/>
            </a:br>
            <a:r>
              <a:rPr lang="en-US" sz="2400" b="1"/>
              <a:t>x = 10101	f(x) = 21</a:t>
            </a:r>
            <a:br>
              <a:rPr lang="en-US" sz="2400" b="1"/>
            </a:br>
            <a:r>
              <a:rPr lang="en-US" sz="2400" b="1"/>
              <a:t>x = 10100	f(x) = 20</a:t>
            </a:r>
            <a:br>
              <a:rPr lang="en-US" sz="2400" b="1"/>
            </a:br>
            <a:r>
              <a:rPr lang="en-US" sz="2400" b="1"/>
              <a:t>x = 10010	f(x) = 18</a:t>
            </a:r>
            <a:br>
              <a:rPr lang="en-US" sz="2400" b="1"/>
            </a:br>
            <a:r>
              <a:rPr lang="en-US" sz="2400" b="1"/>
              <a:t>x = 01101	f(x) = 13</a:t>
            </a:r>
            <a:endParaRPr lang="th-TH" sz="2400" b="1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981200" y="3657600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1 * * * *</a:t>
            </a:r>
            <a:endParaRPr lang="th-TH" b="1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828800" y="4100513"/>
            <a:ext cx="297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(Building Block)</a:t>
            </a:r>
            <a:endParaRPr lang="th-TH" b="1">
              <a:solidFill>
                <a:srgbClr val="0000FF"/>
              </a:solidFill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3657600" y="3962400"/>
            <a:ext cx="2667000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505200" y="3429000"/>
            <a:ext cx="259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Reproduction</a:t>
            </a:r>
            <a:endParaRPr lang="th-TH" b="1"/>
          </a:p>
        </p:txBody>
      </p:sp>
    </p:spTree>
    <p:extLst>
      <p:ext uri="{BB962C8B-B14F-4D97-AF65-F5344CB8AC3E}">
        <p14:creationId xmlns:p14="http://schemas.microsoft.com/office/powerpoint/2010/main" val="4108654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Tiny computer for 5 dollars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2499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Coincidence Algorithm COIN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modern Genetic Algorithm or Estimation of Distribution Algorithm</a:t>
            </a:r>
          </a:p>
          <a:p>
            <a:r>
              <a:rPr lang="en-US" sz="4000" dirty="0" smtClean="0"/>
              <a:t>Design to solve Combinatorial optimization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143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Model in COIN</a:t>
            </a:r>
            <a:endParaRPr lang="th-TH" b="1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joint probability matrix, </a:t>
            </a:r>
            <a:r>
              <a:rPr lang="en-US" sz="4000" i="1" dirty="0"/>
              <a:t>H</a:t>
            </a:r>
            <a:r>
              <a:rPr lang="en-US" sz="4000" dirty="0"/>
              <a:t>. </a:t>
            </a:r>
          </a:p>
          <a:p>
            <a:r>
              <a:rPr lang="en-US" sz="4000" dirty="0"/>
              <a:t>Markov Chain. </a:t>
            </a:r>
          </a:p>
          <a:p>
            <a:r>
              <a:rPr lang="en-US" sz="4000" dirty="0"/>
              <a:t>An entry in </a:t>
            </a:r>
            <a:r>
              <a:rPr lang="en-US" sz="4000" i="1" dirty="0" err="1"/>
              <a:t>H</a:t>
            </a:r>
            <a:r>
              <a:rPr lang="en-US" sz="4000" i="1" baseline="-25000" dirty="0" err="1"/>
              <a:t>xy</a:t>
            </a:r>
            <a:r>
              <a:rPr lang="en-US" sz="4000" dirty="0"/>
              <a:t> is a probability of transition from a state </a:t>
            </a:r>
            <a:r>
              <a:rPr lang="en-US" sz="4000" i="1" dirty="0"/>
              <a:t>x</a:t>
            </a:r>
            <a:r>
              <a:rPr lang="en-US" sz="4000" dirty="0"/>
              <a:t> to a state </a:t>
            </a:r>
            <a:r>
              <a:rPr lang="en-US" sz="4000" i="1" dirty="0"/>
              <a:t>y</a:t>
            </a:r>
            <a:r>
              <a:rPr lang="en-US" sz="4000" dirty="0"/>
              <a:t>. </a:t>
            </a:r>
          </a:p>
          <a:p>
            <a:r>
              <a:rPr lang="en-US" sz="4000" i="1" dirty="0" err="1"/>
              <a:t>xy</a:t>
            </a:r>
            <a:r>
              <a:rPr lang="en-US" sz="4000" dirty="0"/>
              <a:t> a coincidence of the event </a:t>
            </a:r>
            <a:r>
              <a:rPr lang="en-US" sz="4000" i="1" dirty="0"/>
              <a:t>x</a:t>
            </a:r>
            <a:r>
              <a:rPr lang="en-US" sz="4000" dirty="0"/>
              <a:t> and event </a:t>
            </a:r>
            <a:r>
              <a:rPr lang="en-US" sz="4000" i="1" dirty="0"/>
              <a:t>y</a:t>
            </a:r>
            <a:r>
              <a:rPr lang="en-US" sz="4000" dirty="0"/>
              <a:t>. 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9374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Coincidence Algorithm steps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200400" y="23614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3200400" y="33520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200400" y="4342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3200400" y="53332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1" idx="3"/>
            <a:endCxn id="7" idx="3"/>
          </p:cNvCxnSpPr>
          <p:nvPr/>
        </p:nvCxnSpPr>
        <p:spPr>
          <a:xfrm flipV="1">
            <a:off x="4953000" y="2933700"/>
            <a:ext cx="1588" cy="2971800"/>
          </a:xfrm>
          <a:prstGeom prst="bentConnector3">
            <a:avLst>
              <a:gd name="adj1" fmla="val 2818262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05000" y="16764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Initialize Matrix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5000" y="26670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Generate the Population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0" y="36576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Evaluate the Population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5000" y="46482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Selection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05000" y="56388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Update Matrix</a:t>
            </a:r>
          </a:p>
        </p:txBody>
      </p:sp>
      <p:graphicFrame>
        <p:nvGraphicFramePr>
          <p:cNvPr id="25" name="Content Placeholder 4"/>
          <p:cNvGraphicFramePr>
            <a:graphicFrameLocks/>
          </p:cNvGraphicFramePr>
          <p:nvPr>
            <p:extLst/>
          </p:nvPr>
        </p:nvGraphicFramePr>
        <p:xfrm>
          <a:off x="6172200" y="1600200"/>
          <a:ext cx="35052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419100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852" marR="80852" marT="40426" marB="40426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6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6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6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6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6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239000" y="4267200"/>
            <a:ext cx="242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Joint Probability Matrix</a:t>
            </a:r>
          </a:p>
        </p:txBody>
      </p:sp>
    </p:spTree>
    <p:extLst>
      <p:ext uri="{BB962C8B-B14F-4D97-AF65-F5344CB8AC3E}">
        <p14:creationId xmlns:p14="http://schemas.microsoft.com/office/powerpoint/2010/main" val="40580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Negative Correlation</a:t>
            </a:r>
            <a:endParaRPr lang="th-TH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5346" y="1380745"/>
            <a:ext cx="6907022" cy="51174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74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Multi-objective TSP</a:t>
            </a:r>
            <a:endParaRPr lang="th-TH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1" y="1341438"/>
            <a:ext cx="5959475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000376" y="6021389"/>
            <a:ext cx="6911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The population clouds in a random 100-city 2-obj TSP</a:t>
            </a:r>
            <a:r>
              <a:rPr lang="en-US" sz="2000"/>
              <a:t> </a:t>
            </a:r>
            <a:endParaRPr lang="th-TH" sz="2000"/>
          </a:p>
        </p:txBody>
      </p:sp>
    </p:spTree>
    <p:extLst>
      <p:ext uri="{BB962C8B-B14F-4D97-AF65-F5344CB8AC3E}">
        <p14:creationId xmlns:p14="http://schemas.microsoft.com/office/powerpoint/2010/main" val="12390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4437112"/>
            <a:ext cx="8229600" cy="2188840"/>
          </a:xfrm>
        </p:spPr>
        <p:txBody>
          <a:bodyPr/>
          <a:lstStyle/>
          <a:p>
            <a:pPr marL="514350" indent="-514350" algn="ctr">
              <a:buAutoNum type="alphaLcParenBoth"/>
            </a:pPr>
            <a:r>
              <a:rPr lang="en-US" dirty="0"/>
              <a:t>n-queens    (b) n-rooks    (c) n-bishops   </a:t>
            </a:r>
          </a:p>
          <a:p>
            <a:pPr marL="0" indent="0" algn="ctr">
              <a:buNone/>
            </a:pPr>
            <a:r>
              <a:rPr lang="en-US" dirty="0"/>
              <a:t>(d) n-knights      </a:t>
            </a:r>
          </a:p>
          <a:p>
            <a:pPr marL="0" indent="0" algn="ctr">
              <a:buNone/>
            </a:pPr>
            <a:r>
              <a:rPr lang="en-US" dirty="0"/>
              <a:t>Available moves and sample solutions</a:t>
            </a:r>
            <a:br>
              <a:rPr lang="en-US" dirty="0"/>
            </a:br>
            <a:r>
              <a:rPr lang="en-US" dirty="0"/>
              <a:t>to combination problems on a 4x4 board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052736"/>
            <a:ext cx="56166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20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กลุ่ม 71"/>
          <p:cNvGrpSpPr/>
          <p:nvPr/>
        </p:nvGrpSpPr>
        <p:grpSpPr>
          <a:xfrm>
            <a:off x="2086567" y="1617926"/>
            <a:ext cx="8064896" cy="4032448"/>
            <a:chOff x="0" y="-1"/>
            <a:chExt cx="2935456" cy="14314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858"/>
              <a:ext cx="1423686" cy="142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7912" y="-1"/>
              <a:ext cx="1427544" cy="1427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954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b="1" dirty="0" smtClean="0"/>
              <a:t>Evolutionist summary</a:t>
            </a:r>
            <a:endParaRPr lang="th-TH" altLang="th-TH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h-TH" altLang="th-TH" b="1" dirty="0" smtClean="0"/>
          </a:p>
          <a:p>
            <a:pPr eaLnBrk="1" hangingPunct="1"/>
            <a:r>
              <a:rPr lang="th-TH" altLang="th-TH" dirty="0" smtClean="0"/>
              <a:t> </a:t>
            </a:r>
            <a:r>
              <a:rPr lang="th-TH" altLang="th-TH" sz="4000" dirty="0" smtClean="0"/>
              <a:t>GA has been used successfully in many real world applications</a:t>
            </a:r>
          </a:p>
          <a:p>
            <a:pPr eaLnBrk="1" hangingPunct="1"/>
            <a:r>
              <a:rPr lang="th-TH" altLang="th-TH" sz="4000" dirty="0" smtClean="0"/>
              <a:t> GA theory is well developed</a:t>
            </a:r>
          </a:p>
          <a:p>
            <a:pPr eaLnBrk="1" hangingPunct="1"/>
            <a:r>
              <a:rPr lang="th-TH" altLang="th-TH" sz="4000" dirty="0" smtClean="0"/>
              <a:t> Research community continue to develop more powerful GA</a:t>
            </a:r>
          </a:p>
          <a:p>
            <a:pPr eaLnBrk="1" hangingPunct="1"/>
            <a:r>
              <a:rPr lang="th-TH" altLang="th-TH" sz="4000" dirty="0" smtClean="0"/>
              <a:t> </a:t>
            </a:r>
            <a:r>
              <a:rPr lang="en-US" altLang="th-TH" sz="4000" dirty="0" smtClean="0"/>
              <a:t>EDA</a:t>
            </a:r>
            <a:r>
              <a:rPr lang="th-TH" altLang="th-TH" sz="4000" dirty="0" smtClean="0"/>
              <a:t> is a recent development</a:t>
            </a:r>
          </a:p>
        </p:txBody>
      </p:sp>
    </p:spTree>
    <p:extLst>
      <p:ext uri="{BB962C8B-B14F-4D97-AF65-F5344CB8AC3E}">
        <p14:creationId xmlns:p14="http://schemas.microsoft.com/office/powerpoint/2010/main" val="27550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robot walking</a:t>
            </a:r>
          </a:p>
          <a:p>
            <a:r>
              <a:rPr lang="en-US" sz="5400" dirty="0"/>
              <a:t>create a sequential circuit</a:t>
            </a:r>
          </a:p>
          <a:p>
            <a:r>
              <a:rPr lang="en-US" sz="5400" dirty="0"/>
              <a:t>Invent formula for lead-free solder alloy</a:t>
            </a:r>
          </a:p>
        </p:txBody>
      </p:sp>
    </p:spTree>
    <p:extLst>
      <p:ext uri="{BB962C8B-B14F-4D97-AF65-F5344CB8AC3E}">
        <p14:creationId xmlns:p14="http://schemas.microsoft.com/office/powerpoint/2010/main" val="34896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96" y="1755287"/>
            <a:ext cx="2993705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47" y="1704975"/>
            <a:ext cx="3493153" cy="437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9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Symbolic </a:t>
            </a:r>
            <a:r>
              <a:rPr lang="en-US" sz="5400" dirty="0"/>
              <a:t>AI</a:t>
            </a:r>
          </a:p>
          <a:p>
            <a:r>
              <a:rPr lang="en-US" sz="5400" dirty="0"/>
              <a:t>   </a:t>
            </a:r>
            <a:r>
              <a:rPr lang="en-US" sz="4800" dirty="0"/>
              <a:t>based on Predicate logic</a:t>
            </a:r>
          </a:p>
          <a:p>
            <a:r>
              <a:rPr lang="en-US" sz="4800" dirty="0"/>
              <a:t>   Physical Symbol </a:t>
            </a:r>
            <a:r>
              <a:rPr lang="en-US" sz="4800" dirty="0" smtClean="0"/>
              <a:t>Hypothesis</a:t>
            </a:r>
          </a:p>
          <a:p>
            <a:endParaRPr lang="en-US" sz="5400" dirty="0" smtClean="0"/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614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612" y="532698"/>
            <a:ext cx="5603996" cy="58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6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43250" y="836614"/>
            <a:ext cx="6718300" cy="79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th-TH"/>
              <a:t>Lead-free Solder Alloys</a:t>
            </a:r>
            <a:endParaRPr lang="en-GB" altLang="th-TH"/>
          </a:p>
        </p:txBody>
      </p:sp>
      <p:sp>
        <p:nvSpPr>
          <p:cNvPr id="5" name="Text Box 14"/>
          <p:cNvSpPr txBox="1">
            <a:spLocks/>
          </p:cNvSpPr>
          <p:nvPr/>
        </p:nvSpPr>
        <p:spPr bwMode="auto">
          <a:xfrm>
            <a:off x="2286000" y="1836739"/>
            <a:ext cx="3429000" cy="51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4" tIns="41148" rIns="82294" bIns="41148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endParaRPr lang="th-TH" altLang="th-TH"/>
          </a:p>
        </p:txBody>
      </p:sp>
      <p:sp>
        <p:nvSpPr>
          <p:cNvPr id="6" name="Text Box 15"/>
          <p:cNvSpPr txBox="1">
            <a:spLocks/>
          </p:cNvSpPr>
          <p:nvPr/>
        </p:nvSpPr>
        <p:spPr bwMode="auto">
          <a:xfrm>
            <a:off x="1881189" y="1857375"/>
            <a:ext cx="8093075" cy="3467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2294" tIns="41148" rIns="82294" bIns="41148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th-TH" sz="2000" b="1" u="sng" dirty="0"/>
              <a:t>Lead-based Solder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 dirty="0"/>
              <a:t> Low cost and abundant supply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 dirty="0"/>
              <a:t> Forms a reliable metallurgical joint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 dirty="0"/>
              <a:t> Good manufacturability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 dirty="0"/>
              <a:t> Excellent history of reliable use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 dirty="0"/>
              <a:t> Toxicity</a:t>
            </a:r>
          </a:p>
          <a:p>
            <a:pPr>
              <a:lnSpc>
                <a:spcPct val="150000"/>
              </a:lnSpc>
            </a:pPr>
            <a:endParaRPr lang="en-US" altLang="th-TH" sz="800" dirty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endParaRPr lang="th-TH" altLang="th-TH" sz="20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lead-f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6" y="2214564"/>
            <a:ext cx="923925" cy="923925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ore_wire_sol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5143501"/>
            <a:ext cx="1433513" cy="1076325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olderPas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5143500"/>
            <a:ext cx="1041400" cy="1042988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RoH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2214564"/>
            <a:ext cx="9334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ecoHG_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38" y="2214564"/>
            <a:ext cx="9318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953126" y="3284984"/>
            <a:ext cx="4257675" cy="3046984"/>
          </a:xfrm>
          <a:prstGeom prst="rect">
            <a:avLst/>
          </a:prstGeom>
        </p:spPr>
        <p:txBody>
          <a:bodyPr wrap="square" lIns="91438" tIns="45718" rIns="91438" bIns="45718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th-TH" sz="1800" b="1" u="sng" dirty="0">
                <a:solidFill>
                  <a:srgbClr val="000000"/>
                </a:solidFill>
              </a:rPr>
              <a:t>Lead-free Solder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1800" dirty="0">
                <a:solidFill>
                  <a:srgbClr val="000000"/>
                </a:solidFill>
              </a:rPr>
              <a:t> No toxicity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1800" dirty="0">
                <a:solidFill>
                  <a:srgbClr val="000000"/>
                </a:solidFill>
              </a:rPr>
              <a:t> Meet Government legislations </a:t>
            </a:r>
            <a:br>
              <a:rPr lang="en-US" altLang="th-TH" sz="1800" dirty="0">
                <a:solidFill>
                  <a:srgbClr val="000000"/>
                </a:solidFill>
              </a:rPr>
            </a:br>
            <a:r>
              <a:rPr lang="en-US" altLang="th-TH" sz="1800" dirty="0">
                <a:solidFill>
                  <a:srgbClr val="000000"/>
                </a:solidFill>
              </a:rPr>
              <a:t>  (WEEE &amp; </a:t>
            </a:r>
            <a:r>
              <a:rPr lang="en-US" altLang="th-TH" sz="1800" dirty="0" err="1">
                <a:solidFill>
                  <a:srgbClr val="000000"/>
                </a:solidFill>
              </a:rPr>
              <a:t>RoHS</a:t>
            </a:r>
            <a:r>
              <a:rPr lang="en-US" altLang="th-TH" sz="1800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1800" dirty="0">
                <a:solidFill>
                  <a:srgbClr val="000000"/>
                </a:solidFill>
              </a:rPr>
              <a:t> Marketing Advantage (green product)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1800" dirty="0">
                <a:solidFill>
                  <a:srgbClr val="000000"/>
                </a:solidFill>
              </a:rPr>
              <a:t> Increased Cost of Non-compliant parts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th-TH" sz="2000" dirty="0">
                <a:solidFill>
                  <a:srgbClr val="000000"/>
                </a:solidFill>
              </a:rPr>
              <a:t> </a:t>
            </a:r>
            <a:r>
              <a:rPr lang="en-US" altLang="th-TH" sz="1800" dirty="0">
                <a:solidFill>
                  <a:srgbClr val="000000"/>
                </a:solidFill>
              </a:rPr>
              <a:t>Variation of properties (Bad or Good)</a:t>
            </a:r>
          </a:p>
        </p:txBody>
      </p:sp>
    </p:spTree>
    <p:extLst>
      <p:ext uri="{BB962C8B-B14F-4D97-AF65-F5344CB8AC3E}">
        <p14:creationId xmlns:p14="http://schemas.microsoft.com/office/powerpoint/2010/main" val="41536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43250" y="836614"/>
            <a:ext cx="6718300" cy="79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th-TH"/>
              <a:t>Sn-Ag-Cu (SAC) Solder</a:t>
            </a:r>
            <a:endParaRPr lang="en-GB" altLang="th-TH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7568" y="1988841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th-TH" sz="2400" b="1" dirty="0">
                <a:solidFill>
                  <a:srgbClr val="000000"/>
                </a:solidFill>
              </a:rPr>
              <a:t>Advantage</a:t>
            </a:r>
          </a:p>
          <a:p>
            <a:pPr>
              <a:lnSpc>
                <a:spcPct val="150000"/>
              </a:lnSpc>
            </a:pPr>
            <a:r>
              <a:rPr lang="en-US" altLang="th-TH" sz="2000" dirty="0"/>
              <a:t> Sufficient Supply</a:t>
            </a:r>
          </a:p>
          <a:p>
            <a:pPr>
              <a:lnSpc>
                <a:spcPct val="150000"/>
              </a:lnSpc>
            </a:pPr>
            <a:r>
              <a:rPr lang="en-US" altLang="th-TH" sz="2000" dirty="0"/>
              <a:t> Good Wetting Characteristics</a:t>
            </a:r>
          </a:p>
          <a:p>
            <a:pPr>
              <a:lnSpc>
                <a:spcPct val="150000"/>
              </a:lnSpc>
            </a:pPr>
            <a:r>
              <a:rPr lang="en-US" altLang="th-TH" sz="2000" dirty="0"/>
              <a:t> Good Fatigue Resistance</a:t>
            </a:r>
          </a:p>
          <a:p>
            <a:pPr>
              <a:lnSpc>
                <a:spcPct val="150000"/>
              </a:lnSpc>
            </a:pPr>
            <a:r>
              <a:rPr lang="en-US" altLang="th-TH" sz="2000" dirty="0"/>
              <a:t> Good overall joint strength</a:t>
            </a:r>
            <a:endParaRPr lang="en-US" altLang="th-TH" sz="1100" dirty="0">
              <a:solidFill>
                <a:srgbClr val="FF0066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th-TH" sz="2600" b="1" dirty="0">
                <a:solidFill>
                  <a:srgbClr val="000000"/>
                </a:solidFill>
              </a:rPr>
              <a:t>Limitation</a:t>
            </a:r>
          </a:p>
          <a:p>
            <a:pPr>
              <a:lnSpc>
                <a:spcPct val="150000"/>
              </a:lnSpc>
            </a:pPr>
            <a:r>
              <a:rPr lang="en-US" altLang="th-TH" sz="2000" dirty="0"/>
              <a:t> Moderate High Melting Temp</a:t>
            </a:r>
          </a:p>
          <a:p>
            <a:pPr>
              <a:lnSpc>
                <a:spcPct val="150000"/>
              </a:lnSpc>
            </a:pPr>
            <a:r>
              <a:rPr lang="en-US" altLang="th-TH" sz="2000" dirty="0"/>
              <a:t> Long Term Reliability Data</a:t>
            </a:r>
          </a:p>
          <a:p>
            <a:endParaRPr lang="en-GB" altLang="th-TH" sz="2000" dirty="0"/>
          </a:p>
        </p:txBody>
      </p:sp>
      <p:pic>
        <p:nvPicPr>
          <p:cNvPr id="6" name="Picture 5" descr="Pb-free_Fra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6" y="2071689"/>
            <a:ext cx="3260725" cy="1684337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b-free_Te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6" y="4021138"/>
            <a:ext cx="3262313" cy="2449512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7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work</a:t>
            </a:r>
            <a:endParaRPr lang="en-US" dirty="0"/>
          </a:p>
        </p:txBody>
      </p:sp>
      <p:pic>
        <p:nvPicPr>
          <p:cNvPr id="4" name="Picture 6" descr="IMG_0024-crop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7467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5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 dirty="0"/>
              <a:t>Get 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2004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Symbol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"A physical symbol system has the </a:t>
            </a:r>
            <a:r>
              <a:rPr lang="en-US" sz="4400" dirty="0">
                <a:hlinkClick r:id="rId2" tooltip="Sufficient"/>
              </a:rPr>
              <a:t>necessary and sufficient means</a:t>
            </a:r>
            <a:r>
              <a:rPr lang="en-US" sz="4400" dirty="0"/>
              <a:t> for general intelligent action</a:t>
            </a:r>
            <a:r>
              <a:rPr lang="en-US" sz="4400" dirty="0" smtClean="0"/>
              <a:t>."</a:t>
            </a:r>
            <a:endParaRPr lang="en-US" sz="4400" dirty="0"/>
          </a:p>
          <a:p>
            <a:pPr marL="0" indent="0">
              <a:buNone/>
            </a:pPr>
            <a:r>
              <a:rPr lang="en-US" sz="4400" i="1" dirty="0"/>
              <a:t>— </a:t>
            </a:r>
            <a:r>
              <a:rPr lang="en-US" sz="4400" i="1" dirty="0">
                <a:hlinkClick r:id="rId3" tooltip="Allen Newell"/>
              </a:rPr>
              <a:t>Allen Newell</a:t>
            </a:r>
            <a:r>
              <a:rPr lang="en-US" sz="4400" i="1" dirty="0"/>
              <a:t> and </a:t>
            </a:r>
            <a:r>
              <a:rPr lang="en-US" sz="4400" i="1" dirty="0">
                <a:hlinkClick r:id="rId4" tooltip="Herbert A. Simon"/>
              </a:rPr>
              <a:t>Herbert A. Simon</a:t>
            </a:r>
            <a:endParaRPr lang="en-US" sz="4400" dirty="0"/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General Problem Solver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104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logic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Cyc</a:t>
            </a:r>
            <a:endParaRPr lang="en-US" sz="4000" dirty="0"/>
          </a:p>
          <a:p>
            <a:r>
              <a:rPr lang="en-US" sz="4000" dirty="0"/>
              <a:t>started in 1984 by Dough </a:t>
            </a:r>
            <a:r>
              <a:rPr lang="en-US" sz="4000" dirty="0" err="1"/>
              <a:t>Lenat</a:t>
            </a:r>
            <a:r>
              <a:rPr lang="en-US" sz="4000" dirty="0"/>
              <a:t>  (ID3)</a:t>
            </a:r>
          </a:p>
          <a:p>
            <a:r>
              <a:rPr lang="en-US" sz="4000" dirty="0"/>
              <a:t>encyclopedia + everyday knowledge </a:t>
            </a:r>
            <a:endParaRPr lang="en-US" sz="4000" dirty="0" smtClean="0"/>
          </a:p>
          <a:p>
            <a:r>
              <a:rPr lang="en-US" sz="4000" dirty="0" smtClean="0"/>
              <a:t>(</a:t>
            </a:r>
            <a:r>
              <a:rPr lang="en-US" sz="4000" dirty="0"/>
              <a:t>such as people will die)</a:t>
            </a:r>
          </a:p>
          <a:p>
            <a:r>
              <a:rPr lang="en-US" sz="4000" dirty="0"/>
              <a:t>in June 2012 the knowledge base contains 239,000 concepts and 2,039,000 facts</a:t>
            </a:r>
          </a:p>
          <a:p>
            <a:r>
              <a:rPr lang="en-US" sz="4000" dirty="0"/>
              <a:t>can be browsed on </a:t>
            </a:r>
            <a:r>
              <a:rPr lang="en-US" sz="4000" dirty="0" err="1"/>
              <a:t>OpenCyc</a:t>
            </a:r>
            <a:r>
              <a:rPr lang="en-US" sz="4000" dirty="0"/>
              <a:t> website</a:t>
            </a:r>
          </a:p>
        </p:txBody>
      </p:sp>
    </p:spTree>
    <p:extLst>
      <p:ext uri="{BB962C8B-B14F-4D97-AF65-F5344CB8AC3E}">
        <p14:creationId xmlns:p14="http://schemas.microsoft.com/office/powerpoint/2010/main" val="18353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OpenCyc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63" y="1825625"/>
            <a:ext cx="821187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4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877</Words>
  <Application>Microsoft Office PowerPoint</Application>
  <PresentationFormat>Widescreen</PresentationFormat>
  <Paragraphs>238</Paragraphs>
  <Slides>64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Angsana New</vt:lpstr>
      <vt:lpstr>Arial</vt:lpstr>
      <vt:lpstr>Calibri</vt:lpstr>
      <vt:lpstr>Calibri Light</vt:lpstr>
      <vt:lpstr>Cordia New</vt:lpstr>
      <vt:lpstr>Courier New</vt:lpstr>
      <vt:lpstr>Office Theme</vt:lpstr>
      <vt:lpstr>Promises of Artificial Intelligence</vt:lpstr>
      <vt:lpstr>More Information</vt:lpstr>
      <vt:lpstr>PowerPoint Presentation</vt:lpstr>
      <vt:lpstr>PowerPoint Presentation</vt:lpstr>
      <vt:lpstr>Tiny computer for 5 dollars</vt:lpstr>
      <vt:lpstr>Part 1</vt:lpstr>
      <vt:lpstr>Physical Symbol Hypothesis</vt:lpstr>
      <vt:lpstr>Example of logic system</vt:lpstr>
      <vt:lpstr>OpenCyc</vt:lpstr>
      <vt:lpstr>Part 2</vt:lpstr>
      <vt:lpstr>Connectionist</vt:lpstr>
      <vt:lpstr>PowerPoint Presentation</vt:lpstr>
      <vt:lpstr>Perceptron</vt:lpstr>
      <vt:lpstr>Multi-layer perceptron</vt:lpstr>
      <vt:lpstr>Sigmoid function</vt:lpstr>
      <vt:lpstr>Artificial Neural Network 3-layer</vt:lpstr>
      <vt:lpstr>PowerPoint Presentation</vt:lpstr>
      <vt:lpstr>Digit recognition NN</vt:lpstr>
      <vt:lpstr>Training NN</vt:lpstr>
      <vt:lpstr>Convolutional Neural Network</vt:lpstr>
      <vt:lpstr>First layer</vt:lpstr>
      <vt:lpstr>Feature map</vt:lpstr>
      <vt:lpstr>Pooling operation</vt:lpstr>
      <vt:lpstr>Activation function</vt:lpstr>
      <vt:lpstr>Convolutional Neural Network</vt:lpstr>
      <vt:lpstr>CIFA-10 image dataset</vt:lpstr>
      <vt:lpstr>CIFA-10 dataset</vt:lpstr>
      <vt:lpstr>Example  (CIFA-10 images)</vt:lpstr>
      <vt:lpstr>Example of CNN layer</vt:lpstr>
      <vt:lpstr>Convolutional layer</vt:lpstr>
      <vt:lpstr>Parameters</vt:lpstr>
      <vt:lpstr>Parameter sharing</vt:lpstr>
      <vt:lpstr>PowerPoint Presentation</vt:lpstr>
      <vt:lpstr>96 filters of 11x11x3 each</vt:lpstr>
      <vt:lpstr>Pooling or downsampling</vt:lpstr>
      <vt:lpstr>PowerPoint Presentation</vt:lpstr>
      <vt:lpstr>Object Recognition</vt:lpstr>
      <vt:lpstr>PowerPoint Presentation</vt:lpstr>
      <vt:lpstr>AlphaGo  vs  Lee Seidol,  March 2016</vt:lpstr>
      <vt:lpstr>Alpha Go</vt:lpstr>
      <vt:lpstr>Part 3</vt:lpstr>
      <vt:lpstr>PowerPoint Presentation</vt:lpstr>
      <vt:lpstr>What is Evolutionary Computation</vt:lpstr>
      <vt:lpstr>Simple Genetic Algorithm</vt:lpstr>
      <vt:lpstr>Genetic operator</vt:lpstr>
      <vt:lpstr>Other EC</vt:lpstr>
      <vt:lpstr>PowerPoint Presentation</vt:lpstr>
      <vt:lpstr>PowerPoint Presentation</vt:lpstr>
      <vt:lpstr>PowerPoint Presentation</vt:lpstr>
      <vt:lpstr>Coincidence Algorithm COIN</vt:lpstr>
      <vt:lpstr>Model in COIN</vt:lpstr>
      <vt:lpstr>Coincidence Algorithm steps</vt:lpstr>
      <vt:lpstr>Role of Negative Correlation</vt:lpstr>
      <vt:lpstr>Multi-objective TSP</vt:lpstr>
      <vt:lpstr>PowerPoint Presentation</vt:lpstr>
      <vt:lpstr>PowerPoint Presentation</vt:lpstr>
      <vt:lpstr>Evolutionist summary</vt:lpstr>
      <vt:lpstr>Examples</vt:lpstr>
      <vt:lpstr>PowerPoint Presentation</vt:lpstr>
      <vt:lpstr>PowerPoint Presentation</vt:lpstr>
      <vt:lpstr>PowerPoint Presentation</vt:lpstr>
      <vt:lpstr>PowerPoint Presentation</vt:lpstr>
      <vt:lpstr>Team work</vt:lpstr>
      <vt:lpstr>More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P C</dc:creator>
  <cp:lastModifiedBy>P C</cp:lastModifiedBy>
  <cp:revision>4</cp:revision>
  <dcterms:created xsi:type="dcterms:W3CDTF">2016-12-27T18:53:45Z</dcterms:created>
  <dcterms:modified xsi:type="dcterms:W3CDTF">2016-12-27T19:35:28Z</dcterms:modified>
</cp:coreProperties>
</file>