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61" r:id="rId4"/>
    <p:sldId id="262" r:id="rId5"/>
    <p:sldId id="257" r:id="rId6"/>
    <p:sldId id="264" r:id="rId7"/>
    <p:sldId id="258" r:id="rId8"/>
    <p:sldId id="296" r:id="rId9"/>
    <p:sldId id="298" r:id="rId10"/>
    <p:sldId id="299" r:id="rId11"/>
    <p:sldId id="301" r:id="rId12"/>
    <p:sldId id="300" r:id="rId13"/>
    <p:sldId id="265" r:id="rId14"/>
    <p:sldId id="266" r:id="rId15"/>
    <p:sldId id="302" r:id="rId16"/>
    <p:sldId id="267" r:id="rId17"/>
    <p:sldId id="303" r:id="rId18"/>
    <p:sldId id="268" r:id="rId19"/>
    <p:sldId id="280" r:id="rId20"/>
    <p:sldId id="269" r:id="rId21"/>
    <p:sldId id="275" r:id="rId22"/>
    <p:sldId id="276" r:id="rId23"/>
    <p:sldId id="287" r:id="rId24"/>
    <p:sldId id="260" r:id="rId25"/>
    <p:sldId id="283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6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EA937-C4A6-46D2-8B60-E5181CCE2E89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DDB66-16B2-4C0A-9642-FE1C4E25D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4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5 bucks, you get a 580 MHz CPU, 64MB of memory, and 16MB of storage. built-in Wi-Fi. Onion has a cloud-based feature called Onion Cloud that allows you to control the Omega2 via the web browser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DB66-16B2-4C0A-9642-FE1C4E25DE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0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4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2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2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1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6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0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7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5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9F62-EDFD-424B-A62A-A1E0E49B8BE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85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rtificial_Intelligenc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doifinder/10.1038/nature1696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len_Newell" TargetMode="External"/><Relationship Id="rId2" Type="http://schemas.openxmlformats.org/officeDocument/2006/relationships/hyperlink" Target="https://en.wikipedia.org/wiki/Suffici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Herbert_A._Simo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Intelligence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87187"/>
            <a:ext cx="9144000" cy="12254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Prabhas Chongstitvatana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</a:p>
          <a:p>
            <a:r>
              <a:rPr lang="en-US" dirty="0"/>
              <a:t>p</a:t>
            </a:r>
            <a:r>
              <a:rPr lang="en-US" dirty="0" smtClean="0"/>
              <a:t>rabhas.c@chula.ac.th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Means – Ends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774" y="1252762"/>
            <a:ext cx="6340452" cy="53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SHDRLU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9432" y="1510831"/>
            <a:ext cx="8473135" cy="496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SHDRLU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7480"/>
            <a:ext cx="10515600" cy="517250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Here is a famous demonstration of SHRDLU:</a:t>
            </a:r>
          </a:p>
          <a:p>
            <a:endParaRPr lang="en-US" dirty="0" smtClean="0"/>
          </a:p>
          <a:p>
            <a:r>
              <a:rPr lang="en-US" dirty="0" smtClean="0"/>
              <a:t>Person: Pick up a big red block.</a:t>
            </a:r>
          </a:p>
          <a:p>
            <a:r>
              <a:rPr lang="en-US" dirty="0" smtClean="0"/>
              <a:t>Computer: OK.</a:t>
            </a:r>
          </a:p>
          <a:p>
            <a:r>
              <a:rPr lang="en-US" dirty="0" smtClean="0"/>
              <a:t>Person: Grasp the pyramid.</a:t>
            </a:r>
          </a:p>
          <a:p>
            <a:r>
              <a:rPr lang="en-US" dirty="0" smtClean="0"/>
              <a:t>Computer: I DON'T UNDERSTAND WHICH PYRAMID YOU MEAN.</a:t>
            </a:r>
          </a:p>
          <a:p>
            <a:r>
              <a:rPr lang="en-US" dirty="0" smtClean="0"/>
              <a:t>Person (changing their mind): Find a block which is taller than the one you are holding and put it into the box.</a:t>
            </a:r>
          </a:p>
          <a:p>
            <a:r>
              <a:rPr lang="en-US" dirty="0" smtClean="0"/>
              <a:t>Computer: BY "IT", I ASSUME YOU MEAN THE BLOCK WHICH IS TALLER THAN THE ONE I AM HOLDING.</a:t>
            </a:r>
          </a:p>
          <a:p>
            <a:r>
              <a:rPr lang="en-US" dirty="0" smtClean="0"/>
              <a:t>Computer: OK.</a:t>
            </a:r>
          </a:p>
          <a:p>
            <a:r>
              <a:rPr lang="en-US" dirty="0" smtClean="0"/>
              <a:t>Person: What does the box contain?</a:t>
            </a:r>
          </a:p>
          <a:p>
            <a:r>
              <a:rPr lang="en-US" dirty="0" smtClean="0"/>
              <a:t>Computer: THE BLUE PYRAMID AND THE BLUE BLOCK.</a:t>
            </a:r>
          </a:p>
          <a:p>
            <a:r>
              <a:rPr lang="en-US" dirty="0" smtClean="0"/>
              <a:t>Person: What is the pyramid supported by?</a:t>
            </a:r>
          </a:p>
          <a:p>
            <a:r>
              <a:rPr lang="en-US" dirty="0" smtClean="0"/>
              <a:t>Computer: THE BOX.</a:t>
            </a:r>
          </a:p>
          <a:p>
            <a:r>
              <a:rPr lang="en-US" dirty="0" smtClean="0"/>
              <a:t>Person: How many blocks are not in the box?</a:t>
            </a:r>
          </a:p>
          <a:p>
            <a:r>
              <a:rPr lang="en-US" dirty="0" smtClean="0"/>
              <a:t>Computer: FOUR OF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logic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Cyc</a:t>
            </a:r>
            <a:endParaRPr lang="en-US" sz="4000" dirty="0"/>
          </a:p>
          <a:p>
            <a:r>
              <a:rPr lang="en-US" sz="4000" dirty="0"/>
              <a:t>started in 1984 by Dough </a:t>
            </a:r>
            <a:r>
              <a:rPr lang="en-US" sz="4000" dirty="0" err="1"/>
              <a:t>Lenat</a:t>
            </a:r>
            <a:r>
              <a:rPr lang="en-US" sz="4000" dirty="0"/>
              <a:t>  (ID3)</a:t>
            </a:r>
          </a:p>
          <a:p>
            <a:r>
              <a:rPr lang="en-US" sz="4000" dirty="0"/>
              <a:t>encyclopedia + everyday knowledge </a:t>
            </a:r>
            <a:endParaRPr lang="en-US" sz="4000" dirty="0" smtClean="0"/>
          </a:p>
          <a:p>
            <a:r>
              <a:rPr lang="en-US" sz="4000" dirty="0" smtClean="0"/>
              <a:t>(</a:t>
            </a:r>
            <a:r>
              <a:rPr lang="en-US" sz="4000" dirty="0"/>
              <a:t>such as people will die)</a:t>
            </a:r>
          </a:p>
          <a:p>
            <a:r>
              <a:rPr lang="en-US" sz="4000" dirty="0"/>
              <a:t>in June 2012 the knowledge base contains 239,000 concepts and 2,039,000 facts</a:t>
            </a:r>
          </a:p>
          <a:p>
            <a:r>
              <a:rPr lang="en-US" sz="4000" dirty="0"/>
              <a:t>can be browsed on </a:t>
            </a:r>
            <a:r>
              <a:rPr lang="en-US" sz="4000" dirty="0" err="1"/>
              <a:t>OpenCyc</a:t>
            </a:r>
            <a:r>
              <a:rPr lang="en-US" sz="4000" dirty="0"/>
              <a:t> website</a:t>
            </a:r>
          </a:p>
        </p:txBody>
      </p:sp>
    </p:spTree>
    <p:extLst>
      <p:ext uri="{BB962C8B-B14F-4D97-AF65-F5344CB8AC3E}">
        <p14:creationId xmlns:p14="http://schemas.microsoft.com/office/powerpoint/2010/main" val="37862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OpenCyc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63" y="1825625"/>
            <a:ext cx="821187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0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Machines for Logic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Japan Fifth Generation Computer System</a:t>
            </a:r>
          </a:p>
          <a:p>
            <a:r>
              <a:rPr lang="en-US" sz="4000" dirty="0"/>
              <a:t>Knowledge Information Processing systems" </a:t>
            </a:r>
            <a:r>
              <a:rPr lang="en-US" sz="4000" dirty="0" smtClean="0"/>
              <a:t>(applied</a:t>
            </a:r>
            <a:r>
              <a:rPr lang="en-US" sz="4000" dirty="0"/>
              <a:t> </a:t>
            </a:r>
            <a:r>
              <a:rPr lang="en-US" sz="4000" dirty="0">
                <a:hlinkClick r:id="rId2" tooltip="Artificial Intelligence"/>
              </a:rPr>
              <a:t>Artificial </a:t>
            </a:r>
            <a:r>
              <a:rPr lang="en-US" sz="4000" dirty="0" smtClean="0">
                <a:hlinkClick r:id="rId2" tooltip="Artificial Intelligence"/>
              </a:rPr>
              <a:t>Intelligence</a:t>
            </a:r>
            <a:r>
              <a:rPr lang="en-US" sz="4000" dirty="0" smtClean="0"/>
              <a:t>)</a:t>
            </a:r>
          </a:p>
          <a:p>
            <a:r>
              <a:rPr lang="en-US" sz="4000" dirty="0" smtClean="0"/>
              <a:t>10 years project, start 1982, $400 millions</a:t>
            </a:r>
          </a:p>
          <a:p>
            <a:r>
              <a:rPr lang="en-US" sz="4000" dirty="0" smtClean="0"/>
              <a:t>Logic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Artificial </a:t>
            </a:r>
            <a:r>
              <a:rPr lang="en-US" sz="5400" dirty="0"/>
              <a:t>Neural Networks</a:t>
            </a:r>
          </a:p>
          <a:p>
            <a:r>
              <a:rPr lang="en-US" sz="5400" dirty="0" smtClean="0"/>
              <a:t>Deep </a:t>
            </a:r>
            <a:r>
              <a:rPr lang="en-US" sz="5400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12290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468" y="1825625"/>
            <a:ext cx="90530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Machine learning</a:t>
            </a:r>
          </a:p>
          <a:p>
            <a:r>
              <a:rPr lang="en-US" sz="5400" dirty="0"/>
              <a:t>Machines with common sense</a:t>
            </a:r>
          </a:p>
        </p:txBody>
      </p:sp>
    </p:spTree>
    <p:extLst>
      <p:ext uri="{BB962C8B-B14F-4D97-AF65-F5344CB8AC3E}">
        <p14:creationId xmlns:p14="http://schemas.microsoft.com/office/powerpoint/2010/main" val="33991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Music with 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/>
              <a:t>GenJam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708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AI : Past, Present, Future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026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machine </a:t>
            </a:r>
            <a:r>
              <a:rPr lang="en-US" sz="5400" dirty="0"/>
              <a:t>learning in computer vision</a:t>
            </a:r>
          </a:p>
          <a:p>
            <a:r>
              <a:rPr lang="en-US" sz="5400" dirty="0" smtClean="0"/>
              <a:t>Alpha </a:t>
            </a:r>
            <a:r>
              <a:rPr lang="en-US" sz="5400" dirty="0"/>
              <a:t>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Recognition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839119"/>
            <a:ext cx="6019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7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00" y="1159096"/>
            <a:ext cx="5523406" cy="51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1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AlphaGo</a:t>
            </a:r>
            <a:r>
              <a:rPr lang="en-US" dirty="0" smtClean="0"/>
              <a:t>  vs  Lee </a:t>
            </a:r>
            <a:r>
              <a:rPr lang="en-US" dirty="0" err="1" smtClean="0"/>
              <a:t>Seidol</a:t>
            </a:r>
            <a:r>
              <a:rPr lang="en-US" dirty="0" smtClean="0"/>
              <a:t>,  March 2016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42784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sz="4400" dirty="0">
                <a:hlinkClick r:id="rId2"/>
              </a:rPr>
              <a:t>"Mastering the game of Go with deep neural networks and tree search"</a:t>
            </a:r>
            <a:r>
              <a:rPr lang="en-US" sz="4400" dirty="0"/>
              <a:t>. </a:t>
            </a:r>
            <a:r>
              <a:rPr lang="en-US" sz="4400" i="1" dirty="0"/>
              <a:t>Nature</a:t>
            </a:r>
            <a:r>
              <a:rPr lang="en-US" sz="4400" dirty="0"/>
              <a:t>. </a:t>
            </a:r>
            <a:r>
              <a:rPr lang="en-US" sz="4400" b="1" dirty="0"/>
              <a:t>529</a:t>
            </a:r>
            <a:r>
              <a:rPr lang="en-US" sz="4400" dirty="0"/>
              <a:t> (7587): 484–489</a:t>
            </a:r>
            <a:r>
              <a:rPr lang="en-US" sz="4400" dirty="0" smtClean="0"/>
              <a:t>.</a:t>
            </a:r>
          </a:p>
          <a:p>
            <a:endParaRPr lang="en-US" sz="4400" dirty="0"/>
          </a:p>
          <a:p>
            <a:r>
              <a:rPr lang="en-US" sz="4400" dirty="0" smtClean="0"/>
              <a:t>Deep learning</a:t>
            </a:r>
          </a:p>
          <a:p>
            <a:r>
              <a:rPr lang="en-US" sz="4400" dirty="0" smtClean="0"/>
              <a:t>Monte Carlo Tree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work</a:t>
            </a:r>
            <a:endParaRPr lang="en-US" dirty="0"/>
          </a:p>
        </p:txBody>
      </p:sp>
      <p:pic>
        <p:nvPicPr>
          <p:cNvPr id="4" name="Picture 6" descr="IMG_0024-crop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67694"/>
            <a:ext cx="7772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Search  “Prabhas Chongstitvatana”</a:t>
            </a:r>
          </a:p>
          <a:p>
            <a:r>
              <a:rPr lang="en-US" sz="3600" dirty="0" smtClean="0"/>
              <a:t>Get to me homepage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00400"/>
            <a:ext cx="3370811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Why AI is </a:t>
            </a:r>
            <a:r>
              <a:rPr lang="en-US" sz="5400" dirty="0" smtClean="0"/>
              <a:t>popular </a:t>
            </a:r>
            <a:r>
              <a:rPr lang="en-US" sz="5400" dirty="0"/>
              <a:t>today?</a:t>
            </a:r>
          </a:p>
        </p:txBody>
      </p:sp>
    </p:spTree>
    <p:extLst>
      <p:ext uri="{BB962C8B-B14F-4D97-AF65-F5344CB8AC3E}">
        <p14:creationId xmlns:p14="http://schemas.microsoft.com/office/powerpoint/2010/main" val="6877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Performance in "human task"</a:t>
            </a:r>
          </a:p>
          <a:p>
            <a:r>
              <a:rPr lang="en-US" sz="5400" dirty="0"/>
              <a:t>   Tagging Faces</a:t>
            </a:r>
          </a:p>
          <a:p>
            <a:r>
              <a:rPr lang="en-US" sz="5400" dirty="0"/>
              <a:t>   Search Music</a:t>
            </a:r>
          </a:p>
          <a:p>
            <a:r>
              <a:rPr lang="en-US" sz="5400" dirty="0"/>
              <a:t>   Personal assistance</a:t>
            </a:r>
          </a:p>
          <a:p>
            <a:r>
              <a:rPr lang="en-US" sz="5400" dirty="0"/>
              <a:t>   Play Go</a:t>
            </a:r>
          </a:p>
        </p:txBody>
      </p:sp>
    </p:spTree>
    <p:extLst>
      <p:ext uri="{BB962C8B-B14F-4D97-AF65-F5344CB8AC3E}">
        <p14:creationId xmlns:p14="http://schemas.microsoft.com/office/powerpoint/2010/main" val="26666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Tiny computer for 5 dollars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2499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Symbolic </a:t>
            </a:r>
            <a:r>
              <a:rPr lang="en-US" sz="5400" dirty="0"/>
              <a:t>AI</a:t>
            </a:r>
          </a:p>
          <a:p>
            <a:r>
              <a:rPr lang="en-US" sz="5400" dirty="0"/>
              <a:t>   </a:t>
            </a:r>
            <a:r>
              <a:rPr lang="en-US" sz="4800" dirty="0"/>
              <a:t>based on Predicate logic</a:t>
            </a:r>
          </a:p>
          <a:p>
            <a:r>
              <a:rPr lang="en-US" sz="4800" dirty="0"/>
              <a:t>   Physical Symbol </a:t>
            </a:r>
            <a:r>
              <a:rPr lang="en-US" sz="4800" dirty="0" smtClean="0"/>
              <a:t>Hypothesis</a:t>
            </a:r>
          </a:p>
          <a:p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Connectionist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528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Symbol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"A physical symbol system has the </a:t>
            </a:r>
            <a:r>
              <a:rPr lang="en-US" sz="4400" dirty="0">
                <a:hlinkClick r:id="rId2" tooltip="Sufficient"/>
              </a:rPr>
              <a:t>necessary and sufficient means</a:t>
            </a:r>
            <a:r>
              <a:rPr lang="en-US" sz="4400" dirty="0"/>
              <a:t> for general intelligent action</a:t>
            </a:r>
            <a:r>
              <a:rPr lang="en-US" sz="4400" dirty="0" smtClean="0"/>
              <a:t>."</a:t>
            </a:r>
            <a:endParaRPr lang="en-US" sz="4400" dirty="0"/>
          </a:p>
          <a:p>
            <a:pPr marL="0" indent="0">
              <a:buNone/>
            </a:pPr>
            <a:r>
              <a:rPr lang="en-US" sz="4400" i="1" dirty="0"/>
              <a:t>— </a:t>
            </a:r>
            <a:r>
              <a:rPr lang="en-US" sz="4400" i="1" dirty="0">
                <a:hlinkClick r:id="rId3" tooltip="Allen Newell"/>
              </a:rPr>
              <a:t>Allen Newell</a:t>
            </a:r>
            <a:r>
              <a:rPr lang="en-US" sz="4400" i="1" dirty="0"/>
              <a:t> and </a:t>
            </a:r>
            <a:r>
              <a:rPr lang="en-US" sz="4400" i="1" dirty="0">
                <a:hlinkClick r:id="rId4" tooltip="Herbert A. Simon"/>
              </a:rPr>
              <a:t>Herbert A. Simon</a:t>
            </a: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General Problem Solver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645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Problem Solver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16" y="1702703"/>
            <a:ext cx="7834313" cy="515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6779" y="728106"/>
            <a:ext cx="7861404" cy="559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370</Words>
  <Application>Microsoft Office PowerPoint</Application>
  <PresentationFormat>Widescreen</PresentationFormat>
  <Paragraphs>81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Artificial Intelligence </vt:lpstr>
      <vt:lpstr>PowerPoint Presentation</vt:lpstr>
      <vt:lpstr>PowerPoint Presentation</vt:lpstr>
      <vt:lpstr>PowerPoint Presentation</vt:lpstr>
      <vt:lpstr>Tiny computer for 5 dollars</vt:lpstr>
      <vt:lpstr>Past</vt:lpstr>
      <vt:lpstr>Physical Symbol Hypothesis</vt:lpstr>
      <vt:lpstr>General Problem Solver</vt:lpstr>
      <vt:lpstr>PowerPoint Presentation</vt:lpstr>
      <vt:lpstr>Means – Ends Analysis</vt:lpstr>
      <vt:lpstr>SHDRLU</vt:lpstr>
      <vt:lpstr>SHDRLU</vt:lpstr>
      <vt:lpstr>Example of logic system</vt:lpstr>
      <vt:lpstr>OpenCyc</vt:lpstr>
      <vt:lpstr>Special Machines for Logic Systems</vt:lpstr>
      <vt:lpstr>Connectionist</vt:lpstr>
      <vt:lpstr>Artificial Neural Networks</vt:lpstr>
      <vt:lpstr>PowerPoint Presentation</vt:lpstr>
      <vt:lpstr>Generate Music with GA</vt:lpstr>
      <vt:lpstr>Present</vt:lpstr>
      <vt:lpstr>Object Recognition</vt:lpstr>
      <vt:lpstr>Deep Learning</vt:lpstr>
      <vt:lpstr>AlphaGo  vs  Lee Seidol,  March 2016</vt:lpstr>
      <vt:lpstr>Alpha Go</vt:lpstr>
      <vt:lpstr>Team work</vt:lpstr>
      <vt:lpstr>More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C</dc:creator>
  <cp:lastModifiedBy>P C</cp:lastModifiedBy>
  <cp:revision>21</cp:revision>
  <dcterms:created xsi:type="dcterms:W3CDTF">2016-08-16T03:22:48Z</dcterms:created>
  <dcterms:modified xsi:type="dcterms:W3CDTF">2016-11-13T13:10:17Z</dcterms:modified>
</cp:coreProperties>
</file>