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2" r:id="rId7"/>
    <p:sldId id="283" r:id="rId8"/>
    <p:sldId id="284" r:id="rId9"/>
    <p:sldId id="309" r:id="rId10"/>
    <p:sldId id="263" r:id="rId11"/>
    <p:sldId id="280" r:id="rId12"/>
    <p:sldId id="262" r:id="rId13"/>
    <p:sldId id="264" r:id="rId14"/>
    <p:sldId id="281" r:id="rId15"/>
    <p:sldId id="275" r:id="rId16"/>
    <p:sldId id="274" r:id="rId17"/>
    <p:sldId id="305" r:id="rId18"/>
    <p:sldId id="276" r:id="rId19"/>
    <p:sldId id="285" r:id="rId20"/>
    <p:sldId id="295" r:id="rId21"/>
    <p:sldId id="297" r:id="rId22"/>
    <p:sldId id="298" r:id="rId23"/>
    <p:sldId id="257" r:id="rId24"/>
    <p:sldId id="270" r:id="rId25"/>
    <p:sldId id="271" r:id="rId26"/>
    <p:sldId id="269" r:id="rId27"/>
    <p:sldId id="310" r:id="rId28"/>
    <p:sldId id="299" r:id="rId29"/>
    <p:sldId id="300" r:id="rId30"/>
    <p:sldId id="302" r:id="rId31"/>
    <p:sldId id="308" r:id="rId32"/>
    <p:sldId id="273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84" autoAdjust="0"/>
  </p:normalViewPr>
  <p:slideViewPr>
    <p:cSldViewPr>
      <p:cViewPr varScale="1">
        <p:scale>
          <a:sx n="70" d="100"/>
          <a:sy n="70" d="100"/>
        </p:scale>
        <p:origin x="-8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5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9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9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2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8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1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FE489-AAAD-4E37-918C-319A80D380B9}" type="datetimeFigureOut">
              <a:rPr lang="en-US" smtClean="0"/>
              <a:t>23-Jan-16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4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ii.cmu.edu/" TargetMode="External"/><Relationship Id="rId2" Type="http://schemas.openxmlformats.org/officeDocument/2006/relationships/hyperlink" Target="http://www.hcii.cmu.edu/people/anind-de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et_of_Things" TargetMode="External"/><Relationship Id="rId2" Type="http://schemas.openxmlformats.org/officeDocument/2006/relationships/hyperlink" Target="http://ieeexplore.ieee.org/stamp/stamp.jsp?arnumber=67408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oomberg.com/news/features/2015-07-23/how-berlin-s-futuristic-airport-became-a-6-billion-embarrassment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of Everything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36265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term "Internet of Things" is coined by Kevin Ashton 1999.</a:t>
            </a:r>
          </a:p>
          <a:p>
            <a:r>
              <a:rPr lang="en-US" dirty="0"/>
              <a:t>E</a:t>
            </a:r>
            <a:r>
              <a:rPr lang="en-US" dirty="0" smtClean="0"/>
              <a:t>arly example, 1982, Coke machine at Carnegie Mellon University was connected to internet: report its inventory and 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586133" cy="4267200"/>
          </a:xfrm>
        </p:spPr>
      </p:pic>
    </p:spTree>
    <p:extLst>
      <p:ext uri="{BB962C8B-B14F-4D97-AF65-F5344CB8AC3E}">
        <p14:creationId xmlns:p14="http://schemas.microsoft.com/office/powerpoint/2010/main" val="19715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Media</a:t>
            </a:r>
          </a:p>
          <a:p>
            <a:r>
              <a:rPr lang="en-US" dirty="0" smtClean="0"/>
              <a:t>Environmental monitoring</a:t>
            </a:r>
          </a:p>
          <a:p>
            <a:r>
              <a:rPr lang="en-US" dirty="0" smtClean="0"/>
              <a:t>Infrastructure management</a:t>
            </a:r>
          </a:p>
          <a:p>
            <a:r>
              <a:rPr lang="en-US" dirty="0" smtClean="0"/>
              <a:t>Manufacturing</a:t>
            </a:r>
          </a:p>
          <a:p>
            <a:r>
              <a:rPr lang="en-US" dirty="0" smtClean="0"/>
              <a:t>Energy management</a:t>
            </a:r>
          </a:p>
          <a:p>
            <a:r>
              <a:rPr lang="en-US" dirty="0" smtClean="0"/>
              <a:t>Medical and health care systems</a:t>
            </a:r>
          </a:p>
          <a:p>
            <a:r>
              <a:rPr lang="en-US" dirty="0" smtClean="0"/>
              <a:t>Building and home automation</a:t>
            </a:r>
          </a:p>
          <a:p>
            <a:r>
              <a:rPr lang="en-US" dirty="0" smtClean="0"/>
              <a:t>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Media </a:t>
            </a:r>
            <a:r>
              <a:rPr lang="en-US" dirty="0" err="1" smtClean="0"/>
              <a:t>IoT</a:t>
            </a:r>
            <a:r>
              <a:rPr lang="en-US" dirty="0" smtClean="0"/>
              <a:t> + Big Data </a:t>
            </a:r>
          </a:p>
          <a:p>
            <a:pPr marL="457200" lvl="1" indent="0">
              <a:buNone/>
            </a:pPr>
            <a:r>
              <a:rPr lang="en-US" dirty="0" smtClean="0"/>
              <a:t>target advertisement to customized content</a:t>
            </a:r>
          </a:p>
          <a:p>
            <a:endParaRPr lang="en-US" dirty="0" smtClean="0"/>
          </a:p>
          <a:p>
            <a:r>
              <a:rPr lang="en-US" dirty="0" smtClean="0"/>
              <a:t>Infrastructure management</a:t>
            </a:r>
          </a:p>
          <a:p>
            <a:pPr marL="457200" lvl="1" indent="0">
              <a:buNone/>
            </a:pPr>
            <a:r>
              <a:rPr lang="en-US" dirty="0" smtClean="0"/>
              <a:t>	monitoring structural condition, scheduling maintenance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aste management</a:t>
            </a:r>
          </a:p>
          <a:p>
            <a:endParaRPr lang="en-US" dirty="0" smtClean="0"/>
          </a:p>
          <a:p>
            <a:r>
              <a:rPr lang="en-US" dirty="0" smtClean="0"/>
              <a:t>Safety management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German Airport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Berlin Brandenburg International Airport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84" y="1600200"/>
            <a:ext cx="6792031" cy="4525963"/>
          </a:xfrm>
        </p:spPr>
      </p:pic>
    </p:spTree>
    <p:extLst>
      <p:ext uri="{BB962C8B-B14F-4D97-AF65-F5344CB8AC3E}">
        <p14:creationId xmlns:p14="http://schemas.microsoft.com/office/powerpoint/2010/main" val="40830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Berlin Brandenburg International 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600 million euros project</a:t>
            </a:r>
          </a:p>
          <a:p>
            <a:endParaRPr lang="en-US" dirty="0" smtClean="0"/>
          </a:p>
          <a:p>
            <a:r>
              <a:rPr lang="en-US" dirty="0" smtClean="0"/>
              <a:t>schedule to be opened in June 2012, now expected to be completed in 2017</a:t>
            </a:r>
          </a:p>
          <a:p>
            <a:endParaRPr lang="en-US" dirty="0"/>
          </a:p>
          <a:p>
            <a:r>
              <a:rPr lang="en-US" dirty="0" smtClean="0"/>
              <a:t>“Just months before the scheduled June 2012 opening, the terminal was a mess. Careless workers stepped on and shattered glass being installed by other companies. Heavy equipment rolled across the terminal floor, scratching expensive tiles. Tempers flared; small contractors complained they weren’t getting paid and threatened to walk off the job.”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077200" cy="868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Germany spends €16 million a month just to maintain the unfinished facility.</a:t>
            </a:r>
          </a:p>
          <a:p>
            <a:pPr marL="0" indent="0">
              <a:buNone/>
            </a:pPr>
            <a:r>
              <a:rPr lang="en-US" dirty="0"/>
              <a:t>Photographer: </a:t>
            </a:r>
            <a:r>
              <a:rPr lang="en-US" dirty="0" err="1"/>
              <a:t>Eriver</a:t>
            </a:r>
            <a:r>
              <a:rPr lang="en-US" dirty="0"/>
              <a:t> </a:t>
            </a:r>
            <a:r>
              <a:rPr lang="en-US" dirty="0" err="1"/>
              <a:t>Hijano</a:t>
            </a:r>
            <a:r>
              <a:rPr lang="en-US" dirty="0"/>
              <a:t> for Bloomberg Businessweek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7663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can be used to monitor and coordinate the construction site in real-time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screenshot-amphionforumintelkeynote-2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9" y="1524000"/>
            <a:ext cx="8987133" cy="505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of Things  = </a:t>
            </a:r>
            <a:r>
              <a:rPr lang="en-US" dirty="0" err="1" smtClean="0"/>
              <a:t>IoT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Machines to Machines</a:t>
            </a:r>
          </a:p>
          <a:p>
            <a:endParaRPr lang="en-US" dirty="0" smtClean="0"/>
          </a:p>
          <a:p>
            <a:r>
              <a:rPr lang="en-US" dirty="0" smtClean="0"/>
              <a:t>Next information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6858000" cy="53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/>
              <a:t>“The goal of our project will be nothing less than to radically enhance human-to-human and human-to­-computer interaction through a large-scale deployment of the Internet of Things (</a:t>
            </a:r>
            <a:r>
              <a:rPr lang="en-US" dirty="0" err="1"/>
              <a:t>IoT</a:t>
            </a:r>
            <a:r>
              <a:rPr lang="en-US" dirty="0"/>
              <a:t>) that ensures privacy, accommodates new features over time and enables people to readily design applications for their own use,” said </a:t>
            </a:r>
            <a:r>
              <a:rPr lang="en-US" u="sng" dirty="0" err="1">
                <a:hlinkClick r:id="rId2"/>
              </a:rPr>
              <a:t>Anind</a:t>
            </a:r>
            <a:r>
              <a:rPr lang="en-US" u="sng" dirty="0">
                <a:hlinkClick r:id="rId2"/>
              </a:rPr>
              <a:t> K. </a:t>
            </a:r>
            <a:r>
              <a:rPr lang="en-US" u="sng" dirty="0" err="1">
                <a:hlinkClick r:id="rId2"/>
              </a:rPr>
              <a:t>Dey</a:t>
            </a:r>
            <a:r>
              <a:rPr lang="en-US" dirty="0"/>
              <a:t>, lead investigator of the expedition and director of CMU’s </a:t>
            </a:r>
            <a:r>
              <a:rPr lang="en-US" u="sng" dirty="0">
                <a:hlinkClick r:id="rId3"/>
              </a:rPr>
              <a:t>Human-Computer Interaction Institute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“We will demonstrate the use of personalized privacy assistants that help users configure the many privacy settings necessary to ensure that they retain adequate control over their data,”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"Snap2It" lets users link to a printer or projector simply by taking a smartphone photo of it.</a:t>
            </a:r>
          </a:p>
          <a:p>
            <a:endParaRPr lang="en-US" dirty="0"/>
          </a:p>
        </p:txBody>
      </p:sp>
      <p:pic>
        <p:nvPicPr>
          <p:cNvPr id="4" name="Content Placeholder 3" descr="Snap2It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47" y="3048000"/>
            <a:ext cx="47244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7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907143"/>
            <a:ext cx="2875870" cy="51126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843640"/>
            <a:ext cx="2911590" cy="517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6167"/>
            <a:ext cx="2865667" cy="50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Civic engagement</a:t>
            </a:r>
          </a:p>
          <a:p>
            <a:r>
              <a:rPr lang="en-US" dirty="0" smtClean="0"/>
              <a:t>Privacy, autonomy and control</a:t>
            </a:r>
          </a:p>
          <a:p>
            <a:r>
              <a:rPr lang="en-US" dirty="0" smtClean="0"/>
              <a:t>technology &lt;&gt; just tools</a:t>
            </a:r>
          </a:p>
          <a:p>
            <a:r>
              <a:rPr lang="en-US" dirty="0" smtClean="0"/>
              <a:t>technology = active agent</a:t>
            </a:r>
          </a:p>
          <a:p>
            <a:endParaRPr lang="en-US" dirty="0" smtClean="0"/>
          </a:p>
          <a:p>
            <a:r>
              <a:rPr lang="en-US" dirty="0" err="1" smtClean="0"/>
              <a:t>IoT</a:t>
            </a:r>
            <a:r>
              <a:rPr lang="en-US" dirty="0" smtClean="0"/>
              <a:t> = Human augmentation  (Tim O Reilly)</a:t>
            </a:r>
          </a:p>
          <a:p>
            <a:r>
              <a:rPr lang="en-US" dirty="0" smtClean="0"/>
              <a:t>data-driven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pPr marL="400050" lvl="1" indent="0">
              <a:buNone/>
            </a:pPr>
            <a:r>
              <a:rPr lang="en-US" dirty="0" smtClean="0"/>
              <a:t>  cyber attack in Physical world</a:t>
            </a:r>
          </a:p>
          <a:p>
            <a:pPr marL="400050" lvl="1" indent="0">
              <a:buNone/>
            </a:pPr>
            <a:r>
              <a:rPr lang="en-US" dirty="0" smtClean="0"/>
              <a:t>  spy on people in their own homes</a:t>
            </a:r>
          </a:p>
          <a:p>
            <a:endParaRPr lang="en-US" dirty="0" smtClean="0"/>
          </a:p>
          <a:p>
            <a:r>
              <a:rPr lang="en-US" dirty="0" smtClean="0"/>
              <a:t>Increase in electronics waste  10x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50-100 Trillion objects, </a:t>
            </a:r>
          </a:p>
          <a:p>
            <a:r>
              <a:rPr lang="en-US" dirty="0" smtClean="0"/>
              <a:t>each person carries 1000-5000 trackable objects</a:t>
            </a:r>
          </a:p>
          <a:p>
            <a:endParaRPr lang="en-US" dirty="0" smtClean="0"/>
          </a:p>
          <a:p>
            <a:r>
              <a:rPr lang="en-US" dirty="0" smtClean="0"/>
              <a:t>computer manage and inventory objects and people </a:t>
            </a:r>
          </a:p>
          <a:p>
            <a:endParaRPr lang="en-US" dirty="0" smtClean="0"/>
          </a:p>
          <a:p>
            <a:r>
              <a:rPr lang="en-US" dirty="0" smtClean="0"/>
              <a:t>transform daily life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75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38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Backbone (5G)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46" y="1600200"/>
            <a:ext cx="73659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90600"/>
            <a:ext cx="7268072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1% of physical world is connected to Internet</a:t>
            </a:r>
          </a:p>
          <a:p>
            <a:r>
              <a:rPr lang="en-US" dirty="0" smtClean="0"/>
              <a:t>Huge potential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Potentials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nnovative business process</a:t>
            </a:r>
          </a:p>
          <a:p>
            <a:r>
              <a:rPr lang="en-US" dirty="0"/>
              <a:t>O</a:t>
            </a:r>
            <a:r>
              <a:rPr lang="en-US" dirty="0" smtClean="0"/>
              <a:t>perational efficiency</a:t>
            </a:r>
          </a:p>
          <a:p>
            <a:r>
              <a:rPr lang="en-US" dirty="0"/>
              <a:t>N</a:t>
            </a:r>
            <a:r>
              <a:rPr lang="en-US" dirty="0" smtClean="0"/>
              <a:t>ew customer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09600"/>
            <a:ext cx="7529738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7621269" cy="5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Zanella</a:t>
            </a:r>
            <a:r>
              <a:rPr lang="en-US" sz="3000" dirty="0"/>
              <a:t>, Andrea; Bui, Nicola; Castellani, Angelo; </a:t>
            </a:r>
            <a:r>
              <a:rPr lang="en-US" sz="3000" dirty="0" err="1"/>
              <a:t>Vangelista</a:t>
            </a:r>
            <a:r>
              <a:rPr lang="en-US" sz="3000" dirty="0"/>
              <a:t>, Lorenzo &amp; </a:t>
            </a:r>
            <a:r>
              <a:rPr lang="en-US" sz="3000" dirty="0" err="1"/>
              <a:t>Zorzi</a:t>
            </a:r>
            <a:r>
              <a:rPr lang="en-US" sz="3000" dirty="0"/>
              <a:t>, Michele. </a:t>
            </a:r>
            <a:r>
              <a:rPr lang="en-US" sz="3000" dirty="0">
                <a:hlinkClick r:id="rId2"/>
              </a:rPr>
              <a:t>"Internet of Things for Smart Cities"</a:t>
            </a:r>
            <a:r>
              <a:rPr lang="en-US" sz="3000" dirty="0"/>
              <a:t>. IEEE Internet of Things Journal, VOL. 1, NO. 1, FEBRUARY 2014.</a:t>
            </a:r>
          </a:p>
          <a:p>
            <a:r>
              <a:rPr lang="en-US" sz="3000" dirty="0" smtClean="0">
                <a:hlinkClick r:id="rId3"/>
              </a:rPr>
              <a:t>https://en.wikipedia.org/wiki/Internet_of_Things</a:t>
            </a:r>
            <a:endParaRPr lang="en-US" sz="3000" dirty="0" smtClean="0"/>
          </a:p>
          <a:p>
            <a:r>
              <a:rPr lang="en-US" sz="3000" dirty="0" smtClean="0">
                <a:hlinkClick r:id="rId4"/>
              </a:rPr>
              <a:t>http://www.bloomberg.com/news/features/2015-07-23/how-berlin-s-futuristic-airport-became-a-6-billion-embarrassment</a:t>
            </a:r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2" y="2909566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of Physical Objects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mbedded systems with electronics, software, sensors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nable objects to exchange data with manufacturer, operator, other devices through network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llow remote control</a:t>
            </a:r>
          </a:p>
          <a:p>
            <a:r>
              <a:rPr lang="en-US" dirty="0"/>
              <a:t>D</a:t>
            </a:r>
            <a:r>
              <a:rPr lang="en-US" dirty="0" smtClean="0"/>
              <a:t>irect integration = computer + physical world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Result:  Automation in all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10600" cy="551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5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09600"/>
            <a:ext cx="838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Fully Automated</a:t>
            </a:r>
            <a:r>
              <a:rPr lang="en-US" dirty="0"/>
              <a:t> </a:t>
            </a:r>
            <a:r>
              <a:rPr lang="en-US" dirty="0" smtClean="0"/>
              <a:t>Car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&lt;video&gt;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470</Words>
  <Application>Microsoft Office PowerPoint</Application>
  <PresentationFormat>On-screen Show (4:3)</PresentationFormat>
  <Paragraphs>100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Internet of Everything</vt:lpstr>
      <vt:lpstr>PowerPoint Presentation</vt:lpstr>
      <vt:lpstr>PowerPoint Presentation</vt:lpstr>
      <vt:lpstr>What is IoT</vt:lpstr>
      <vt:lpstr>PowerPoint Presentation</vt:lpstr>
      <vt:lpstr>PowerPoint Presentation</vt:lpstr>
      <vt:lpstr>PowerPoint Presentation</vt:lpstr>
      <vt:lpstr>PowerPoint Presentation</vt:lpstr>
      <vt:lpstr>Fully Automated Car Assembly</vt:lpstr>
      <vt:lpstr>A bit of history</vt:lpstr>
      <vt:lpstr>PowerPoint Presentation</vt:lpstr>
      <vt:lpstr>Applications</vt:lpstr>
      <vt:lpstr>Applications (cont.)</vt:lpstr>
      <vt:lpstr>Example:  German Airport Problems</vt:lpstr>
      <vt:lpstr>Berlin Brandenburg International Airport </vt:lpstr>
      <vt:lpstr>Berlin Brandenburg International Airport</vt:lpstr>
      <vt:lpstr>PowerPoint Presentation</vt:lpstr>
      <vt:lpstr>PowerPoint Presentation</vt:lpstr>
      <vt:lpstr>Smart Cities</vt:lpstr>
      <vt:lpstr>PowerPoint Presentation</vt:lpstr>
      <vt:lpstr>PowerPoint Presentation</vt:lpstr>
      <vt:lpstr>PowerPoint Presentation</vt:lpstr>
      <vt:lpstr>PowerPoint Presentation</vt:lpstr>
      <vt:lpstr>Impact</vt:lpstr>
      <vt:lpstr>Impact (cont.)</vt:lpstr>
      <vt:lpstr>Technology roadmap</vt:lpstr>
      <vt:lpstr>PowerPoint Presentation</vt:lpstr>
      <vt:lpstr>Backbone (5G)</vt:lpstr>
      <vt:lpstr>PowerPoint Presentation</vt:lpstr>
      <vt:lpstr>PowerPoint Presentation</vt:lpstr>
      <vt:lpstr>PowerPoint Presentation</vt:lpstr>
      <vt:lpstr>References</vt:lpstr>
      <vt:lpstr>More Information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 C</cp:lastModifiedBy>
  <cp:revision>23</cp:revision>
  <dcterms:created xsi:type="dcterms:W3CDTF">2015-07-24T03:30:22Z</dcterms:created>
  <dcterms:modified xsi:type="dcterms:W3CDTF">2016-01-22T17:56:39Z</dcterms:modified>
</cp:coreProperties>
</file>