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4" d="100"/>
          <a:sy n="54" d="100"/>
        </p:scale>
        <p:origin x="-792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741537-6B2A-4ECC-93DD-AE1C963EB298}" type="datetimeFigureOut">
              <a:rPr lang="en-US" smtClean="0"/>
              <a:t>24-Nov-16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4450CB-7622-4757-BC42-E843852698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4047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0B398A8-1EA7-4652-B3C7-879FC8AC17D5}" type="slidenum">
              <a:rPr lang="en-US"/>
              <a:pPr/>
              <a:t>12</a:t>
            </a:fld>
            <a:endParaRPr lang="th-TH"/>
          </a:p>
        </p:txBody>
      </p:sp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Our algorithm</a:t>
            </a:r>
            <a:r>
              <a:rPr lang="en-US" baseline="0" dirty="0" smtClean="0"/>
              <a:t> use the Markov chain matrix of order 1 in order to construct a generator</a:t>
            </a:r>
          </a:p>
          <a:p>
            <a:r>
              <a:rPr lang="en-US" baseline="0" dirty="0" smtClean="0"/>
              <a:t>This generator represent the joint probability of all the possible search space.</a:t>
            </a:r>
          </a:p>
          <a:p>
            <a:r>
              <a:rPr lang="en-US" baseline="0" dirty="0" smtClean="0"/>
              <a:t>For example the probabilities of the incidence in which x1 can be followed by x2 x3 x4 and x5</a:t>
            </a:r>
          </a:p>
          <a:p>
            <a:r>
              <a:rPr lang="en-US" baseline="0" dirty="0" smtClean="0"/>
              <a:t>Since x1 can not be followed by it self due to the encoding represent the permutation of numbers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BBEA33-6CC2-4491-BFA6-8258955B07A9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8C793CC-01AD-4455-84DB-6C008F1B60A5}" type="slidenum">
              <a:rPr lang="en-US"/>
              <a:pPr/>
              <a:t>14</a:t>
            </a:fld>
            <a:endParaRPr lang="th-TH"/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94ACE1C-664C-479F-BDB1-EC0C0D383F5E}" type="slidenum">
              <a:rPr lang="en-US"/>
              <a:pPr/>
              <a:t>15</a:t>
            </a:fld>
            <a:endParaRPr lang="th-TH"/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12D8A7C-AF0A-4629-99F2-01213CC510C6}" type="slidenum">
              <a:rPr lang="en-US"/>
              <a:pPr/>
              <a:t>16</a:t>
            </a:fld>
            <a:endParaRPr lang="th-TH"/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483B6-CDA7-4F27-A874-38E8CD11E285}" type="datetimeFigureOut">
              <a:rPr lang="en-US" smtClean="0"/>
              <a:t>24-Nov-16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DABA4-180A-4571-9C8F-60C12A5A8D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7678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483B6-CDA7-4F27-A874-38E8CD11E285}" type="datetimeFigureOut">
              <a:rPr lang="en-US" smtClean="0"/>
              <a:t>24-Nov-16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DABA4-180A-4571-9C8F-60C12A5A8D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0927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483B6-CDA7-4F27-A874-38E8CD11E285}" type="datetimeFigureOut">
              <a:rPr lang="en-US" smtClean="0"/>
              <a:t>24-Nov-16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DABA4-180A-4571-9C8F-60C12A5A8D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7874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483B6-CDA7-4F27-A874-38E8CD11E285}" type="datetimeFigureOut">
              <a:rPr lang="en-US" smtClean="0"/>
              <a:t>24-Nov-16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DABA4-180A-4571-9C8F-60C12A5A8D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814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483B6-CDA7-4F27-A874-38E8CD11E285}" type="datetimeFigureOut">
              <a:rPr lang="en-US" smtClean="0"/>
              <a:t>24-Nov-16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DABA4-180A-4571-9C8F-60C12A5A8D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2042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483B6-CDA7-4F27-A874-38E8CD11E285}" type="datetimeFigureOut">
              <a:rPr lang="en-US" smtClean="0"/>
              <a:t>24-Nov-16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DABA4-180A-4571-9C8F-60C12A5A8D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8796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483B6-CDA7-4F27-A874-38E8CD11E285}" type="datetimeFigureOut">
              <a:rPr lang="en-US" smtClean="0"/>
              <a:t>24-Nov-16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DABA4-180A-4571-9C8F-60C12A5A8D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0704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483B6-CDA7-4F27-A874-38E8CD11E285}" type="datetimeFigureOut">
              <a:rPr lang="en-US" smtClean="0"/>
              <a:t>24-Nov-16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DABA4-180A-4571-9C8F-60C12A5A8D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601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483B6-CDA7-4F27-A874-38E8CD11E285}" type="datetimeFigureOut">
              <a:rPr lang="en-US" smtClean="0"/>
              <a:t>24-Nov-16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DABA4-180A-4571-9C8F-60C12A5A8D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686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483B6-CDA7-4F27-A874-38E8CD11E285}" type="datetimeFigureOut">
              <a:rPr lang="en-US" smtClean="0"/>
              <a:t>24-Nov-16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DABA4-180A-4571-9C8F-60C12A5A8D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2557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483B6-CDA7-4F27-A874-38E8CD11E285}" type="datetimeFigureOut">
              <a:rPr lang="en-US" smtClean="0"/>
              <a:t>24-Nov-16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DABA4-180A-4571-9C8F-60C12A5A8D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858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F483B6-CDA7-4F27-A874-38E8CD11E285}" type="datetimeFigureOut">
              <a:rPr lang="en-US" smtClean="0"/>
              <a:t>24-Nov-16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DDABA4-180A-4571-9C8F-60C12A5A8D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95646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Evolutionist approach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2480336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ChangeArrowheads="1"/>
          </p:cNvSpPr>
          <p:nvPr/>
        </p:nvSpPr>
        <p:spPr bwMode="auto">
          <a:xfrm>
            <a:off x="4038600" y="1676400"/>
            <a:ext cx="4724400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838200" indent="-838200"/>
            <a:r>
              <a:rPr lang="en-US" sz="1800" i="1"/>
              <a:t>	</a:t>
            </a:r>
            <a:r>
              <a:rPr lang="en-US" sz="2400" b="1"/>
              <a:t>x = 11111	f(x) = 31</a:t>
            </a:r>
            <a:br>
              <a:rPr lang="en-US" sz="2400" b="1"/>
            </a:br>
            <a:r>
              <a:rPr lang="en-US" sz="2400" b="1"/>
              <a:t>x = 11110	f(x) = 30</a:t>
            </a:r>
            <a:br>
              <a:rPr lang="en-US" sz="2400" b="1"/>
            </a:br>
            <a:r>
              <a:rPr lang="en-US" sz="2400" b="1"/>
              <a:t>x = 11101	f(x) = 29</a:t>
            </a:r>
            <a:r>
              <a:rPr lang="th-TH" sz="2400" b="1"/>
              <a:t/>
            </a:r>
            <a:br>
              <a:rPr lang="th-TH" sz="2400" b="1"/>
            </a:br>
            <a:r>
              <a:rPr lang="en-US" sz="2400" b="1"/>
              <a:t>x = 10110	f(x) = 22</a:t>
            </a:r>
            <a:br>
              <a:rPr lang="en-US" sz="2400" b="1"/>
            </a:br>
            <a:r>
              <a:rPr lang="en-US" sz="2400" b="1"/>
              <a:t>---------------------------</a:t>
            </a:r>
            <a:r>
              <a:rPr lang="th-TH" sz="2400" b="1"/>
              <a:t/>
            </a:r>
            <a:br>
              <a:rPr lang="th-TH" sz="2400" b="1"/>
            </a:br>
            <a:r>
              <a:rPr lang="en-US" sz="2400" b="1"/>
              <a:t>x = 10101	f(x) = 21</a:t>
            </a:r>
            <a:br>
              <a:rPr lang="en-US" sz="2400" b="1"/>
            </a:br>
            <a:r>
              <a:rPr lang="en-US" sz="2400" b="1"/>
              <a:t>x = 10100	f(x) = 20</a:t>
            </a:r>
            <a:br>
              <a:rPr lang="en-US" sz="2400" b="1"/>
            </a:br>
            <a:r>
              <a:rPr lang="en-US" sz="2400" b="1"/>
              <a:t>x = 10010	f(x) = 18</a:t>
            </a:r>
            <a:br>
              <a:rPr lang="en-US" sz="2400" b="1"/>
            </a:br>
            <a:r>
              <a:rPr lang="en-US" sz="2400" b="1"/>
              <a:t>x = 01101	f(x) = 13</a:t>
            </a:r>
            <a:endParaRPr lang="th-TH" sz="2400" b="1"/>
          </a:p>
        </p:txBody>
      </p:sp>
      <p:sp>
        <p:nvSpPr>
          <p:cNvPr id="55299" name="Text Box 3"/>
          <p:cNvSpPr txBox="1">
            <a:spLocks noChangeArrowheads="1"/>
          </p:cNvSpPr>
          <p:nvPr/>
        </p:nvSpPr>
        <p:spPr bwMode="auto">
          <a:xfrm>
            <a:off x="457200" y="3657600"/>
            <a:ext cx="1828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/>
              <a:t>1 * * * *</a:t>
            </a:r>
            <a:endParaRPr lang="th-TH" b="1"/>
          </a:p>
        </p:txBody>
      </p:sp>
      <p:sp>
        <p:nvSpPr>
          <p:cNvPr id="55300" name="Text Box 4"/>
          <p:cNvSpPr txBox="1">
            <a:spLocks noChangeArrowheads="1"/>
          </p:cNvSpPr>
          <p:nvPr/>
        </p:nvSpPr>
        <p:spPr bwMode="auto">
          <a:xfrm>
            <a:off x="304800" y="4100513"/>
            <a:ext cx="29718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0000FF"/>
                </a:solidFill>
              </a:rPr>
              <a:t>(Building Block)</a:t>
            </a:r>
            <a:endParaRPr lang="th-TH" b="1">
              <a:solidFill>
                <a:srgbClr val="0000FF"/>
              </a:solidFill>
            </a:endParaRPr>
          </a:p>
        </p:txBody>
      </p:sp>
      <p:sp>
        <p:nvSpPr>
          <p:cNvPr id="55301" name="Line 5"/>
          <p:cNvSpPr>
            <a:spLocks noChangeShapeType="1"/>
          </p:cNvSpPr>
          <p:nvPr/>
        </p:nvSpPr>
        <p:spPr bwMode="auto">
          <a:xfrm>
            <a:off x="2133600" y="3962400"/>
            <a:ext cx="2667000" cy="0"/>
          </a:xfrm>
          <a:prstGeom prst="line">
            <a:avLst/>
          </a:prstGeom>
          <a:noFill/>
          <a:ln w="1016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55302" name="Text Box 6"/>
          <p:cNvSpPr txBox="1">
            <a:spLocks noChangeArrowheads="1"/>
          </p:cNvSpPr>
          <p:nvPr/>
        </p:nvSpPr>
        <p:spPr bwMode="auto">
          <a:xfrm>
            <a:off x="1981200" y="3429000"/>
            <a:ext cx="2590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/>
              <a:t>Reproduction</a:t>
            </a:r>
            <a:endParaRPr lang="th-TH" b="1"/>
          </a:p>
        </p:txBody>
      </p:sp>
    </p:spTree>
    <p:extLst>
      <p:ext uri="{BB962C8B-B14F-4D97-AF65-F5344CB8AC3E}">
        <p14:creationId xmlns:p14="http://schemas.microsoft.com/office/powerpoint/2010/main" val="8441760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Coincidence Algorithm COIN</a:t>
            </a:r>
            <a:endParaRPr lang="th-TH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modern Genetic Algorithm or Estimation of Distribution Algorithm</a:t>
            </a:r>
          </a:p>
          <a:p>
            <a:r>
              <a:rPr lang="en-US" dirty="0" smtClean="0"/>
              <a:t>Design to solve Combinatorial optimization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074937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Model in COIN</a:t>
            </a:r>
            <a:endParaRPr lang="th-TH" b="1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 joint probability matrix, </a:t>
            </a:r>
            <a:r>
              <a:rPr lang="en-US" i="1"/>
              <a:t>H</a:t>
            </a:r>
            <a:r>
              <a:rPr lang="en-US"/>
              <a:t>. </a:t>
            </a:r>
          </a:p>
          <a:p>
            <a:r>
              <a:rPr lang="en-US"/>
              <a:t>Markov Chain. </a:t>
            </a:r>
          </a:p>
          <a:p>
            <a:r>
              <a:rPr lang="en-US"/>
              <a:t>An entry in </a:t>
            </a:r>
            <a:r>
              <a:rPr lang="en-US" i="1"/>
              <a:t>H</a:t>
            </a:r>
            <a:r>
              <a:rPr lang="en-US" i="1" baseline="-25000"/>
              <a:t>xy</a:t>
            </a:r>
            <a:r>
              <a:rPr lang="en-US"/>
              <a:t> is a probability of transition from a state </a:t>
            </a:r>
            <a:r>
              <a:rPr lang="en-US" i="1"/>
              <a:t>x</a:t>
            </a:r>
            <a:r>
              <a:rPr lang="en-US"/>
              <a:t> to a state </a:t>
            </a:r>
            <a:r>
              <a:rPr lang="en-US" i="1"/>
              <a:t>y</a:t>
            </a:r>
            <a:r>
              <a:rPr lang="en-US"/>
              <a:t>. </a:t>
            </a:r>
          </a:p>
          <a:p>
            <a:r>
              <a:rPr lang="en-US" i="1"/>
              <a:t>xy</a:t>
            </a:r>
            <a:r>
              <a:rPr lang="en-US"/>
              <a:t> a coincidence of the event </a:t>
            </a:r>
            <a:r>
              <a:rPr lang="en-US" i="1"/>
              <a:t>x</a:t>
            </a:r>
            <a:r>
              <a:rPr lang="en-US"/>
              <a:t> and event </a:t>
            </a:r>
            <a:r>
              <a:rPr lang="en-US" i="1"/>
              <a:t>y</a:t>
            </a:r>
            <a:r>
              <a:rPr lang="en-US"/>
              <a:t>. </a:t>
            </a:r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326655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Coincidence Algorithm steps</a:t>
            </a:r>
            <a:endParaRPr lang="en-US" b="1" dirty="0"/>
          </a:p>
        </p:txBody>
      </p:sp>
      <p:cxnSp>
        <p:nvCxnSpPr>
          <p:cNvPr id="13" name="Straight Arrow Connector 12"/>
          <p:cNvCxnSpPr/>
          <p:nvPr/>
        </p:nvCxnSpPr>
        <p:spPr>
          <a:xfrm rot="5400000">
            <a:off x="1676400" y="2361406"/>
            <a:ext cx="4572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rot="5400000">
            <a:off x="1676400" y="3352006"/>
            <a:ext cx="4572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rot="5400000">
            <a:off x="1676400" y="4342606"/>
            <a:ext cx="4572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rot="5400000">
            <a:off x="1676400" y="5333206"/>
            <a:ext cx="4572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Elbow Connector 20"/>
          <p:cNvCxnSpPr>
            <a:stCxn id="11" idx="3"/>
            <a:endCxn id="7" idx="3"/>
          </p:cNvCxnSpPr>
          <p:nvPr/>
        </p:nvCxnSpPr>
        <p:spPr>
          <a:xfrm flipV="1">
            <a:off x="3429000" y="2933700"/>
            <a:ext cx="1588" cy="2971800"/>
          </a:xfrm>
          <a:prstGeom prst="bentConnector3">
            <a:avLst>
              <a:gd name="adj1" fmla="val 28182628"/>
            </a:avLst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381000" y="1676400"/>
            <a:ext cx="3048000" cy="5334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chemeClr val="bg1"/>
                </a:solidFill>
              </a:rPr>
              <a:t>Initialize </a:t>
            </a:r>
            <a:r>
              <a:rPr lang="en-US" dirty="0" smtClean="0">
                <a:solidFill>
                  <a:schemeClr val="bg1"/>
                </a:solidFill>
              </a:rPr>
              <a:t>Matrix</a:t>
            </a: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1000" y="2667000"/>
            <a:ext cx="3048000" cy="5334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rgbClr val="000000"/>
                </a:solidFill>
              </a:rPr>
              <a:t>Generate the Population</a:t>
            </a:r>
            <a:endParaRPr lang="en-US" sz="1800" dirty="0">
              <a:solidFill>
                <a:srgbClr val="00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81000" y="3657600"/>
            <a:ext cx="3048000" cy="5334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rgbClr val="000000"/>
                </a:solidFill>
              </a:rPr>
              <a:t>Evaluate the Population</a:t>
            </a:r>
            <a:endParaRPr lang="en-US" sz="1800" dirty="0">
              <a:solidFill>
                <a:srgbClr val="00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81000" y="4648200"/>
            <a:ext cx="3048000" cy="5334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rgbClr val="000000"/>
                </a:solidFill>
              </a:rPr>
              <a:t>Selection</a:t>
            </a:r>
            <a:endParaRPr lang="en-US" sz="1800" dirty="0">
              <a:solidFill>
                <a:srgbClr val="00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81000" y="5638800"/>
            <a:ext cx="3048000" cy="5334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rgbClr val="000000"/>
                </a:solidFill>
              </a:rPr>
              <a:t>Update </a:t>
            </a:r>
            <a:r>
              <a:rPr lang="en-US" dirty="0" smtClean="0">
                <a:solidFill>
                  <a:srgbClr val="000000"/>
                </a:solidFill>
              </a:rPr>
              <a:t>Matrix</a:t>
            </a:r>
            <a:endParaRPr lang="en-US" sz="1800" dirty="0">
              <a:solidFill>
                <a:srgbClr val="000000"/>
              </a:solidFill>
            </a:endParaRPr>
          </a:p>
        </p:txBody>
      </p:sp>
      <p:graphicFrame>
        <p:nvGraphicFramePr>
          <p:cNvPr id="25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61829670"/>
              </p:ext>
            </p:extLst>
          </p:nvPr>
        </p:nvGraphicFramePr>
        <p:xfrm>
          <a:off x="4648200" y="1600200"/>
          <a:ext cx="3505200" cy="2514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4200"/>
                <a:gridCol w="584200"/>
                <a:gridCol w="584200"/>
                <a:gridCol w="584200"/>
                <a:gridCol w="584200"/>
                <a:gridCol w="584200"/>
              </a:tblGrid>
              <a:tr h="419100">
                <a:tc>
                  <a:txBody>
                    <a:bodyPr/>
                    <a:lstStyle/>
                    <a:p>
                      <a:pPr algn="ctr"/>
                      <a:endParaRPr lang="en-US" sz="1600" b="1" dirty="0"/>
                    </a:p>
                  </a:txBody>
                  <a:tcPr marL="80852" marR="80852" marT="40426" marB="40426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0000"/>
                          </a:solidFill>
                        </a:rPr>
                        <a:t>X</a:t>
                      </a:r>
                      <a:r>
                        <a:rPr lang="en-US" sz="1600" b="1" baseline="-25000" dirty="0" smtClean="0">
                          <a:solidFill>
                            <a:srgbClr val="000000"/>
                          </a:solidFill>
                        </a:rPr>
                        <a:t>1</a:t>
                      </a:r>
                      <a:endParaRPr lang="en-US" sz="1600" b="1" baseline="-25000" dirty="0">
                        <a:solidFill>
                          <a:srgbClr val="000000"/>
                        </a:solidFill>
                      </a:endParaRPr>
                    </a:p>
                  </a:txBody>
                  <a:tcPr marL="80852" marR="80852" marT="40426" marB="404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0000"/>
                          </a:solidFill>
                        </a:rPr>
                        <a:t>X</a:t>
                      </a:r>
                      <a:r>
                        <a:rPr lang="en-US" sz="1600" b="1" baseline="-25000" dirty="0" smtClean="0">
                          <a:solidFill>
                            <a:srgbClr val="000000"/>
                          </a:solidFill>
                        </a:rPr>
                        <a:t>2</a:t>
                      </a:r>
                      <a:endParaRPr lang="en-US" sz="1600" b="1" baseline="-25000" dirty="0">
                        <a:solidFill>
                          <a:srgbClr val="000000"/>
                        </a:solidFill>
                      </a:endParaRPr>
                    </a:p>
                  </a:txBody>
                  <a:tcPr marL="80852" marR="80852" marT="40426" marB="404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0000"/>
                          </a:solidFill>
                        </a:rPr>
                        <a:t>X</a:t>
                      </a:r>
                      <a:r>
                        <a:rPr lang="en-US" sz="1600" b="1" baseline="-25000" dirty="0" smtClean="0">
                          <a:solidFill>
                            <a:srgbClr val="000000"/>
                          </a:solidFill>
                        </a:rPr>
                        <a:t>3</a:t>
                      </a:r>
                      <a:endParaRPr lang="en-US" sz="1600" b="1" baseline="-25000" dirty="0">
                        <a:solidFill>
                          <a:srgbClr val="000000"/>
                        </a:solidFill>
                      </a:endParaRPr>
                    </a:p>
                  </a:txBody>
                  <a:tcPr marL="80852" marR="80852" marT="40426" marB="40426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0000"/>
                          </a:solidFill>
                        </a:rPr>
                        <a:t>X</a:t>
                      </a:r>
                      <a:r>
                        <a:rPr lang="en-US" sz="1600" b="1" baseline="-25000" dirty="0" smtClean="0">
                          <a:solidFill>
                            <a:srgbClr val="000000"/>
                          </a:solidFill>
                        </a:rPr>
                        <a:t>4</a:t>
                      </a:r>
                      <a:endParaRPr lang="en-US" sz="1600" b="1" baseline="-25000" dirty="0">
                        <a:solidFill>
                          <a:srgbClr val="000000"/>
                        </a:solidFill>
                      </a:endParaRPr>
                    </a:p>
                  </a:txBody>
                  <a:tcPr marL="80852" marR="80852" marT="40426" marB="40426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0000"/>
                          </a:solidFill>
                        </a:rPr>
                        <a:t>X</a:t>
                      </a:r>
                      <a:r>
                        <a:rPr lang="en-US" sz="1600" b="1" baseline="-25000" dirty="0" smtClean="0">
                          <a:solidFill>
                            <a:srgbClr val="000000"/>
                          </a:solidFill>
                        </a:rPr>
                        <a:t>5</a:t>
                      </a:r>
                      <a:endParaRPr lang="en-US" sz="1600" b="1" baseline="-25000" dirty="0">
                        <a:solidFill>
                          <a:srgbClr val="000000"/>
                        </a:solidFill>
                      </a:endParaRPr>
                    </a:p>
                  </a:txBody>
                  <a:tcPr marL="80852" marR="80852" marT="40426" marB="40426" anchor="ctr">
                    <a:solidFill>
                      <a:schemeClr val="accent1"/>
                    </a:solidFill>
                  </a:tcPr>
                </a:tc>
              </a:tr>
              <a:tr h="41910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r>
                        <a:rPr lang="en-US" sz="1600" b="1" baseline="-250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1600" b="1" baseline="-25000" dirty="0">
                        <a:solidFill>
                          <a:schemeClr val="tx1"/>
                        </a:solidFill>
                      </a:endParaRPr>
                    </a:p>
                  </a:txBody>
                  <a:tcPr marL="80852" marR="80852" marT="40426" marB="404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0</a:t>
                      </a:r>
                      <a:endParaRPr lang="en-US" sz="1600" b="1" dirty="0"/>
                    </a:p>
                  </a:txBody>
                  <a:tcPr marL="80852" marR="80852" marT="40426" marB="404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0.25</a:t>
                      </a:r>
                      <a:endParaRPr lang="en-US" sz="1600" b="1" dirty="0"/>
                    </a:p>
                  </a:txBody>
                  <a:tcPr marL="80852" marR="80852" marT="40426" marB="4042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0.25</a:t>
                      </a:r>
                      <a:endParaRPr lang="en-US" sz="1600" b="1" dirty="0"/>
                    </a:p>
                  </a:txBody>
                  <a:tcPr marL="80852" marR="80852" marT="40426" marB="4042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0.25</a:t>
                      </a:r>
                      <a:endParaRPr lang="en-US" sz="1600" b="1" dirty="0"/>
                    </a:p>
                  </a:txBody>
                  <a:tcPr marL="80852" marR="80852" marT="40426" marB="4042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0.25</a:t>
                      </a:r>
                      <a:endParaRPr lang="en-US" sz="1600" b="1" dirty="0"/>
                    </a:p>
                  </a:txBody>
                  <a:tcPr marL="80852" marR="80852" marT="40426" marB="40426" anchor="ctr"/>
                </a:tc>
              </a:tr>
              <a:tr h="41910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r>
                        <a:rPr lang="en-US" sz="1600" b="1" baseline="-250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1600" b="1" baseline="-25000" dirty="0">
                        <a:solidFill>
                          <a:schemeClr val="tx1"/>
                        </a:solidFill>
                      </a:endParaRPr>
                    </a:p>
                  </a:txBody>
                  <a:tcPr marL="80852" marR="80852" marT="40426" marB="40426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0.25</a:t>
                      </a:r>
                      <a:endParaRPr lang="en-US" sz="1600" b="1" dirty="0"/>
                    </a:p>
                  </a:txBody>
                  <a:tcPr marL="80852" marR="80852" marT="40426" marB="4042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0</a:t>
                      </a:r>
                      <a:endParaRPr lang="en-US" sz="1600" b="1" dirty="0"/>
                    </a:p>
                  </a:txBody>
                  <a:tcPr marL="80852" marR="80852" marT="40426" marB="40426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0.25</a:t>
                      </a:r>
                      <a:endParaRPr lang="en-US" sz="1600" b="1" dirty="0"/>
                    </a:p>
                  </a:txBody>
                  <a:tcPr marL="80852" marR="80852" marT="40426" marB="4042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0.25</a:t>
                      </a:r>
                      <a:endParaRPr lang="en-US" sz="1600" b="1" dirty="0"/>
                    </a:p>
                  </a:txBody>
                  <a:tcPr marL="80852" marR="80852" marT="40426" marB="4042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0.25</a:t>
                      </a:r>
                      <a:endParaRPr lang="en-US" sz="1600" b="1" dirty="0"/>
                    </a:p>
                  </a:txBody>
                  <a:tcPr marL="80852" marR="80852" marT="40426" marB="40426" anchor="ctr"/>
                </a:tc>
              </a:tr>
              <a:tr h="41910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r>
                        <a:rPr lang="en-US" sz="1600" b="1" baseline="-250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1600" b="1" baseline="-25000" dirty="0">
                        <a:solidFill>
                          <a:schemeClr val="tx1"/>
                        </a:solidFill>
                      </a:endParaRPr>
                    </a:p>
                  </a:txBody>
                  <a:tcPr marL="80852" marR="80852" marT="40426" marB="40426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0.25</a:t>
                      </a:r>
                      <a:endParaRPr lang="en-US" sz="1600" b="1" dirty="0"/>
                    </a:p>
                  </a:txBody>
                  <a:tcPr marL="80852" marR="80852" marT="40426" marB="4042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0.25</a:t>
                      </a:r>
                      <a:endParaRPr lang="en-US" sz="1600" b="1" dirty="0"/>
                    </a:p>
                  </a:txBody>
                  <a:tcPr marL="80852" marR="80852" marT="40426" marB="4042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0</a:t>
                      </a:r>
                      <a:endParaRPr lang="en-US" sz="1600" b="1" dirty="0"/>
                    </a:p>
                  </a:txBody>
                  <a:tcPr marL="80852" marR="80852" marT="40426" marB="40426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0.25</a:t>
                      </a:r>
                      <a:endParaRPr lang="en-US" sz="1600" b="1" dirty="0"/>
                    </a:p>
                  </a:txBody>
                  <a:tcPr marL="80852" marR="80852" marT="40426" marB="4042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0.25</a:t>
                      </a:r>
                      <a:endParaRPr lang="en-US" sz="1600" b="1" dirty="0"/>
                    </a:p>
                  </a:txBody>
                  <a:tcPr marL="80852" marR="80852" marT="40426" marB="40426" anchor="ctr"/>
                </a:tc>
              </a:tr>
              <a:tr h="41910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r>
                        <a:rPr lang="en-US" sz="1600" b="1" baseline="-250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sz="1600" b="1" baseline="-25000" dirty="0">
                        <a:solidFill>
                          <a:schemeClr val="tx1"/>
                        </a:solidFill>
                      </a:endParaRPr>
                    </a:p>
                  </a:txBody>
                  <a:tcPr marL="80852" marR="80852" marT="40426" marB="40426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0.25</a:t>
                      </a:r>
                      <a:endParaRPr lang="en-US" sz="1600" b="1" dirty="0"/>
                    </a:p>
                  </a:txBody>
                  <a:tcPr marL="80852" marR="80852" marT="40426" marB="4042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0.25</a:t>
                      </a:r>
                      <a:endParaRPr lang="en-US" sz="1600" b="1" dirty="0"/>
                    </a:p>
                  </a:txBody>
                  <a:tcPr marL="80852" marR="80852" marT="40426" marB="4042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0.25</a:t>
                      </a:r>
                      <a:endParaRPr lang="en-US" sz="1600" b="1" dirty="0"/>
                    </a:p>
                  </a:txBody>
                  <a:tcPr marL="80852" marR="80852" marT="40426" marB="4042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0</a:t>
                      </a:r>
                      <a:endParaRPr lang="en-US" sz="1600" b="1" dirty="0"/>
                    </a:p>
                  </a:txBody>
                  <a:tcPr marL="80852" marR="80852" marT="40426" marB="40426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0.25</a:t>
                      </a:r>
                      <a:endParaRPr lang="en-US" sz="1600" b="1" dirty="0"/>
                    </a:p>
                  </a:txBody>
                  <a:tcPr marL="80852" marR="80852" marT="40426" marB="40426" anchor="ctr"/>
                </a:tc>
              </a:tr>
              <a:tr h="41910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r>
                        <a:rPr lang="en-US" sz="1600" b="1" baseline="-2500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sz="1600" b="1" baseline="-25000" dirty="0">
                        <a:solidFill>
                          <a:schemeClr val="tx1"/>
                        </a:solidFill>
                      </a:endParaRPr>
                    </a:p>
                  </a:txBody>
                  <a:tcPr marL="80852" marR="80852" marT="40426" marB="40426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0.25</a:t>
                      </a:r>
                      <a:endParaRPr lang="en-US" sz="1600" b="1" dirty="0"/>
                    </a:p>
                  </a:txBody>
                  <a:tcPr marL="80852" marR="80852" marT="40426" marB="4042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0.25</a:t>
                      </a:r>
                      <a:endParaRPr lang="en-US" sz="1600" b="1" dirty="0"/>
                    </a:p>
                  </a:txBody>
                  <a:tcPr marL="80852" marR="80852" marT="40426" marB="4042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0.25</a:t>
                      </a:r>
                      <a:endParaRPr lang="en-US" sz="1600" b="1" dirty="0"/>
                    </a:p>
                  </a:txBody>
                  <a:tcPr marL="80852" marR="80852" marT="40426" marB="4042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0.25</a:t>
                      </a:r>
                      <a:endParaRPr lang="en-US" sz="1600" b="1" dirty="0"/>
                    </a:p>
                  </a:txBody>
                  <a:tcPr marL="80852" marR="80852" marT="40426" marB="4042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0</a:t>
                      </a:r>
                      <a:endParaRPr lang="en-US" sz="1600" b="1" dirty="0"/>
                    </a:p>
                  </a:txBody>
                  <a:tcPr marL="80852" marR="80852" marT="40426" marB="40426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5715000" y="4267200"/>
            <a:ext cx="24298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Joint Probability Matrix</a:t>
            </a:r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38640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Role of Negative Correlation</a:t>
            </a:r>
            <a:endParaRPr lang="th-TH"/>
          </a:p>
        </p:txBody>
      </p:sp>
      <p:pic>
        <p:nvPicPr>
          <p:cNvPr id="11268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517650" y="1600200"/>
            <a:ext cx="6108700" cy="45259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8180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Multi-objective TSP</a:t>
            </a:r>
            <a:endParaRPr lang="th-TH"/>
          </a:p>
        </p:txBody>
      </p:sp>
      <p:pic>
        <p:nvPicPr>
          <p:cNvPr id="10244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619250" y="1341438"/>
            <a:ext cx="5959475" cy="45259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1476375" y="6021388"/>
            <a:ext cx="69119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000" b="1"/>
              <a:t>The population clouds in a random 100-city 2-obj TSP</a:t>
            </a:r>
            <a:r>
              <a:rPr lang="en-US" sz="2000"/>
              <a:t> </a:t>
            </a:r>
            <a:endParaRPr lang="th-TH" sz="2000"/>
          </a:p>
        </p:txBody>
      </p:sp>
    </p:spTree>
    <p:extLst>
      <p:ext uri="{BB962C8B-B14F-4D97-AF65-F5344CB8AC3E}">
        <p14:creationId xmlns:p14="http://schemas.microsoft.com/office/powerpoint/2010/main" val="517038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/>
              <a:t>Comparison for Scholl and Klein’s 297 tasks at the cycle time of 2,787 time units </a:t>
            </a:r>
            <a:endParaRPr lang="th-TH" sz="3200" dirty="0"/>
          </a:p>
        </p:txBody>
      </p:sp>
      <p:pic>
        <p:nvPicPr>
          <p:cNvPr id="13316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25538" y="1600200"/>
            <a:ext cx="6892925" cy="45259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6949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4437112"/>
            <a:ext cx="8229600" cy="2188840"/>
          </a:xfrm>
        </p:spPr>
        <p:txBody>
          <a:bodyPr/>
          <a:lstStyle/>
          <a:p>
            <a:pPr marL="514350" indent="-514350" algn="ctr">
              <a:buAutoNum type="alphaLcParenBoth"/>
            </a:pPr>
            <a:r>
              <a:rPr lang="en-US" sz="2800" dirty="0" smtClean="0"/>
              <a:t>n-queens    </a:t>
            </a:r>
            <a:r>
              <a:rPr lang="en-US" sz="2800" dirty="0"/>
              <a:t>(b) n-rooks    (c) n-bishops   </a:t>
            </a:r>
            <a:endParaRPr lang="en-US" sz="2800" dirty="0" smtClean="0"/>
          </a:p>
          <a:p>
            <a:pPr marL="0" indent="0" algn="ctr">
              <a:buNone/>
            </a:pPr>
            <a:r>
              <a:rPr lang="en-US" sz="2800" dirty="0" smtClean="0"/>
              <a:t>(</a:t>
            </a:r>
            <a:r>
              <a:rPr lang="en-US" sz="2800" dirty="0"/>
              <a:t>d) n-knights      </a:t>
            </a:r>
          </a:p>
          <a:p>
            <a:pPr marL="0" indent="0" algn="ctr">
              <a:buNone/>
            </a:pPr>
            <a:r>
              <a:rPr lang="en-US" sz="2800" dirty="0" smtClean="0"/>
              <a:t>Available </a:t>
            </a:r>
            <a:r>
              <a:rPr lang="en-US" sz="2800" dirty="0"/>
              <a:t>moves and sample solutions</a:t>
            </a:r>
            <a:br>
              <a:rPr lang="en-US" sz="2800" dirty="0"/>
            </a:br>
            <a:r>
              <a:rPr lang="en-US" sz="2800" dirty="0"/>
              <a:t>to combination problems on a 4x4 board</a:t>
            </a:r>
          </a:p>
          <a:p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052736"/>
            <a:ext cx="5616624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89848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4" name="กลุ่ม 71"/>
          <p:cNvGrpSpPr/>
          <p:nvPr/>
        </p:nvGrpSpPr>
        <p:grpSpPr>
          <a:xfrm>
            <a:off x="562567" y="1617926"/>
            <a:ext cx="8064896" cy="4032448"/>
            <a:chOff x="0" y="-1"/>
            <a:chExt cx="2935456" cy="1431404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3858"/>
              <a:ext cx="1423686" cy="14275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507912" y="-1"/>
              <a:ext cx="1427544" cy="14275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849778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th-TH" b="1" dirty="0" smtClean="0"/>
              <a:t>Evolutionist summary</a:t>
            </a:r>
            <a:endParaRPr lang="th-TH" altLang="th-TH" b="1" dirty="0" smtClean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th-TH" altLang="th-TH" b="1" smtClean="0"/>
          </a:p>
          <a:p>
            <a:pPr eaLnBrk="1" hangingPunct="1"/>
            <a:r>
              <a:rPr lang="th-TH" altLang="th-TH" smtClean="0"/>
              <a:t> GA has been used successfully in many real world applications</a:t>
            </a:r>
          </a:p>
          <a:p>
            <a:pPr eaLnBrk="1" hangingPunct="1"/>
            <a:r>
              <a:rPr lang="th-TH" altLang="th-TH" smtClean="0"/>
              <a:t> GA theory is well developed</a:t>
            </a:r>
          </a:p>
          <a:p>
            <a:pPr eaLnBrk="1" hangingPunct="1"/>
            <a:r>
              <a:rPr lang="th-TH" altLang="th-TH" smtClean="0"/>
              <a:t> Research community continue to develop more powerful GA</a:t>
            </a:r>
          </a:p>
          <a:p>
            <a:pPr eaLnBrk="1" hangingPunct="1"/>
            <a:r>
              <a:rPr lang="th-TH" altLang="th-TH" smtClean="0"/>
              <a:t> </a:t>
            </a:r>
            <a:r>
              <a:rPr lang="en-US" altLang="th-TH" smtClean="0"/>
              <a:t>EDA</a:t>
            </a:r>
            <a:r>
              <a:rPr lang="th-TH" altLang="th-TH" smtClean="0"/>
              <a:t> is a recent development</a:t>
            </a:r>
          </a:p>
        </p:txBody>
      </p:sp>
    </p:spTree>
    <p:extLst>
      <p:ext uri="{BB962C8B-B14F-4D97-AF65-F5344CB8AC3E}">
        <p14:creationId xmlns:p14="http://schemas.microsoft.com/office/powerpoint/2010/main" val="4076074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Probabilistic search</a:t>
            </a:r>
          </a:p>
          <a:p>
            <a:r>
              <a:rPr lang="en-US" sz="5400" dirty="0"/>
              <a:t>Evolutionary </a:t>
            </a:r>
            <a:r>
              <a:rPr lang="en-US" sz="5400" dirty="0" smtClean="0"/>
              <a:t>computation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1014960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</a:t>
            </a:r>
            <a:r>
              <a:rPr lang="en-US" dirty="0" smtClean="0"/>
              <a:t>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robot </a:t>
            </a:r>
            <a:r>
              <a:rPr lang="en-US" sz="5400" dirty="0"/>
              <a:t>walking</a:t>
            </a:r>
          </a:p>
          <a:p>
            <a:r>
              <a:rPr lang="en-US" sz="5400" dirty="0"/>
              <a:t>create a sequential </a:t>
            </a:r>
            <a:r>
              <a:rPr lang="en-US" sz="5400" dirty="0" smtClean="0"/>
              <a:t>circuit</a:t>
            </a:r>
          </a:p>
          <a:p>
            <a:r>
              <a:rPr lang="en-US" sz="5400" dirty="0" smtClean="0"/>
              <a:t>Invent formula for lead-free solder alloy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4035764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2095" y="1755287"/>
            <a:ext cx="2993705" cy="4351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6446" y="1704975"/>
            <a:ext cx="3493153" cy="43793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5179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6084" y="1922585"/>
            <a:ext cx="4125716" cy="428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6100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619250" y="836613"/>
            <a:ext cx="6718300" cy="7969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th-TH" smtClean="0"/>
              <a:t>Lead-free Solder Alloys</a:t>
            </a:r>
            <a:endParaRPr lang="en-GB" altLang="th-TH"/>
          </a:p>
        </p:txBody>
      </p:sp>
      <p:sp>
        <p:nvSpPr>
          <p:cNvPr id="5" name="Text Box 14"/>
          <p:cNvSpPr txBox="1">
            <a:spLocks/>
          </p:cNvSpPr>
          <p:nvPr/>
        </p:nvSpPr>
        <p:spPr bwMode="auto">
          <a:xfrm>
            <a:off x="762000" y="1836738"/>
            <a:ext cx="3429000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294" tIns="41148" rIns="82294" bIns="41148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>
              <a:spcBef>
                <a:spcPct val="50000"/>
              </a:spcBef>
            </a:pPr>
            <a:endParaRPr lang="th-TH" altLang="th-TH"/>
          </a:p>
        </p:txBody>
      </p:sp>
      <p:sp>
        <p:nvSpPr>
          <p:cNvPr id="6" name="Text Box 15"/>
          <p:cNvSpPr txBox="1">
            <a:spLocks/>
          </p:cNvSpPr>
          <p:nvPr/>
        </p:nvSpPr>
        <p:spPr bwMode="auto">
          <a:xfrm>
            <a:off x="357188" y="1857375"/>
            <a:ext cx="8093075" cy="34671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lIns="82294" tIns="41148" rIns="82294" bIns="41148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th-TH" sz="2000" b="1" u="sng" dirty="0"/>
              <a:t>Lead-based Solder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th-TH" sz="2000" dirty="0"/>
              <a:t> Low cost and abundant supply 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th-TH" sz="2000" dirty="0"/>
              <a:t> Forms a reliable metallurgical joint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th-TH" sz="2000" dirty="0"/>
              <a:t> Good manufacturability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th-TH" sz="2000" dirty="0"/>
              <a:t> Excellent history of reliable use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th-TH" sz="2000" dirty="0"/>
              <a:t> Toxicity</a:t>
            </a:r>
          </a:p>
          <a:p>
            <a:pPr>
              <a:lnSpc>
                <a:spcPct val="150000"/>
              </a:lnSpc>
            </a:pPr>
            <a:endParaRPr lang="en-US" altLang="th-TH" sz="800" dirty="0">
              <a:solidFill>
                <a:schemeClr val="accent2"/>
              </a:solidFill>
            </a:endParaRPr>
          </a:p>
          <a:p>
            <a:pPr algn="ctr">
              <a:lnSpc>
                <a:spcPct val="150000"/>
              </a:lnSpc>
            </a:pPr>
            <a:endParaRPr lang="th-TH" altLang="th-TH" sz="2000" dirty="0">
              <a:solidFill>
                <a:schemeClr val="accent2"/>
              </a:solidFill>
            </a:endParaRPr>
          </a:p>
        </p:txBody>
      </p:sp>
      <p:pic>
        <p:nvPicPr>
          <p:cNvPr id="7" name="Picture 6" descr="lead-fre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75" y="2214563"/>
            <a:ext cx="923925" cy="923925"/>
          </a:xfrm>
          <a:prstGeom prst="rect">
            <a:avLst/>
          </a:prstGeom>
          <a:noFill/>
          <a:ln>
            <a:noFill/>
          </a:ln>
          <a:effectLst>
            <a:outerShdw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core_wire_solde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" y="5143500"/>
            <a:ext cx="1433513" cy="1076325"/>
          </a:xfrm>
          <a:prstGeom prst="rect">
            <a:avLst/>
          </a:prstGeom>
          <a:noFill/>
          <a:ln>
            <a:noFill/>
          </a:ln>
          <a:effectLst>
            <a:outerShdw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SolderPaste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75" y="5143500"/>
            <a:ext cx="1041400" cy="1042988"/>
          </a:xfrm>
          <a:prstGeom prst="rect">
            <a:avLst/>
          </a:prstGeom>
          <a:noFill/>
          <a:ln>
            <a:noFill/>
          </a:ln>
          <a:effectLst>
            <a:outerShdw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8" descr="RoHS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7813" y="2214563"/>
            <a:ext cx="933450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9" descr="ecoHG_L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0938" y="2214563"/>
            <a:ext cx="931862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4429125" y="3284984"/>
            <a:ext cx="4257675" cy="3046984"/>
          </a:xfrm>
          <a:prstGeom prst="rect">
            <a:avLst/>
          </a:prstGeom>
        </p:spPr>
        <p:txBody>
          <a:bodyPr wrap="square" lIns="91438" tIns="45718" rIns="91438" bIns="45718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th-TH" sz="1800" b="1" u="sng" dirty="0">
                <a:solidFill>
                  <a:srgbClr val="000000"/>
                </a:solidFill>
              </a:rPr>
              <a:t>Lead-free Solder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th-TH" sz="1800" dirty="0">
                <a:solidFill>
                  <a:srgbClr val="000000"/>
                </a:solidFill>
              </a:rPr>
              <a:t> No toxicity 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th-TH" sz="1800" dirty="0">
                <a:solidFill>
                  <a:srgbClr val="000000"/>
                </a:solidFill>
              </a:rPr>
              <a:t> Meet Government legislations </a:t>
            </a:r>
            <a:br>
              <a:rPr lang="en-US" altLang="th-TH" sz="1800" dirty="0">
                <a:solidFill>
                  <a:srgbClr val="000000"/>
                </a:solidFill>
              </a:rPr>
            </a:br>
            <a:r>
              <a:rPr lang="en-US" altLang="th-TH" sz="1800" dirty="0">
                <a:solidFill>
                  <a:srgbClr val="000000"/>
                </a:solidFill>
              </a:rPr>
              <a:t>  (WEEE &amp; </a:t>
            </a:r>
            <a:r>
              <a:rPr lang="en-US" altLang="th-TH" sz="1800" dirty="0" err="1">
                <a:solidFill>
                  <a:srgbClr val="000000"/>
                </a:solidFill>
              </a:rPr>
              <a:t>RoHS</a:t>
            </a:r>
            <a:r>
              <a:rPr lang="en-US" altLang="th-TH" sz="1800" dirty="0">
                <a:solidFill>
                  <a:srgbClr val="000000"/>
                </a:solidFill>
              </a:rPr>
              <a:t>)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th-TH" sz="1800" dirty="0">
                <a:solidFill>
                  <a:srgbClr val="000000"/>
                </a:solidFill>
              </a:rPr>
              <a:t> Marketing Advantage (green product)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th-TH" sz="1800" dirty="0">
                <a:solidFill>
                  <a:srgbClr val="000000"/>
                </a:solidFill>
              </a:rPr>
              <a:t> Increased Cost of Non-compliant parts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th-TH" sz="2000" dirty="0">
                <a:solidFill>
                  <a:srgbClr val="000000"/>
                </a:solidFill>
              </a:rPr>
              <a:t> </a:t>
            </a:r>
            <a:r>
              <a:rPr lang="en-US" altLang="th-TH" sz="1800" dirty="0">
                <a:solidFill>
                  <a:srgbClr val="000000"/>
                </a:solidFill>
              </a:rPr>
              <a:t>Variation of properties (Bad or Good)</a:t>
            </a:r>
          </a:p>
        </p:txBody>
      </p:sp>
    </p:spTree>
    <p:extLst>
      <p:ext uri="{BB962C8B-B14F-4D97-AF65-F5344CB8AC3E}">
        <p14:creationId xmlns:p14="http://schemas.microsoft.com/office/powerpoint/2010/main" val="3420769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619250" y="836613"/>
            <a:ext cx="6718300" cy="7969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th-TH" smtClean="0"/>
              <a:t>Sn-Ag-Cu (SAC) Solder</a:t>
            </a:r>
            <a:endParaRPr lang="en-GB" altLang="th-TH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83568" y="1988840"/>
            <a:ext cx="8229600" cy="399256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Tx/>
              <a:buNone/>
            </a:pPr>
            <a:r>
              <a:rPr lang="en-US" altLang="th-TH" sz="2400" b="1" dirty="0" smtClean="0">
                <a:solidFill>
                  <a:srgbClr val="000000"/>
                </a:solidFill>
              </a:rPr>
              <a:t>Advantage</a:t>
            </a:r>
          </a:p>
          <a:p>
            <a:pPr>
              <a:lnSpc>
                <a:spcPct val="150000"/>
              </a:lnSpc>
            </a:pPr>
            <a:r>
              <a:rPr lang="en-US" altLang="th-TH" sz="2000" dirty="0" smtClean="0"/>
              <a:t> Sufficient Supply</a:t>
            </a:r>
          </a:p>
          <a:p>
            <a:pPr>
              <a:lnSpc>
                <a:spcPct val="150000"/>
              </a:lnSpc>
            </a:pPr>
            <a:r>
              <a:rPr lang="en-US" altLang="th-TH" sz="2000" dirty="0" smtClean="0"/>
              <a:t> Good Wetting Characteristics</a:t>
            </a:r>
          </a:p>
          <a:p>
            <a:pPr>
              <a:lnSpc>
                <a:spcPct val="150000"/>
              </a:lnSpc>
            </a:pPr>
            <a:r>
              <a:rPr lang="en-US" altLang="th-TH" sz="2000" dirty="0" smtClean="0"/>
              <a:t> Good Fatigue Resistance</a:t>
            </a:r>
          </a:p>
          <a:p>
            <a:pPr>
              <a:lnSpc>
                <a:spcPct val="150000"/>
              </a:lnSpc>
            </a:pPr>
            <a:r>
              <a:rPr lang="en-US" altLang="th-TH" sz="2000" dirty="0" smtClean="0"/>
              <a:t> Good overall joint strength</a:t>
            </a:r>
            <a:endParaRPr lang="en-US" altLang="th-TH" sz="1100" dirty="0" smtClean="0">
              <a:solidFill>
                <a:srgbClr val="FF0066"/>
              </a:solidFill>
            </a:endParaRPr>
          </a:p>
          <a:p>
            <a:pPr>
              <a:lnSpc>
                <a:spcPct val="150000"/>
              </a:lnSpc>
              <a:buFontTx/>
              <a:buNone/>
            </a:pPr>
            <a:r>
              <a:rPr lang="en-US" altLang="th-TH" sz="2600" b="1" dirty="0" smtClean="0">
                <a:solidFill>
                  <a:srgbClr val="000000"/>
                </a:solidFill>
              </a:rPr>
              <a:t>Limitation</a:t>
            </a:r>
          </a:p>
          <a:p>
            <a:pPr>
              <a:lnSpc>
                <a:spcPct val="150000"/>
              </a:lnSpc>
            </a:pPr>
            <a:r>
              <a:rPr lang="en-US" altLang="th-TH" sz="2000" dirty="0" smtClean="0"/>
              <a:t> Moderate High Melting Temp</a:t>
            </a:r>
          </a:p>
          <a:p>
            <a:pPr>
              <a:lnSpc>
                <a:spcPct val="150000"/>
              </a:lnSpc>
            </a:pPr>
            <a:r>
              <a:rPr lang="en-US" altLang="th-TH" sz="2000" dirty="0" smtClean="0"/>
              <a:t> Long Term Reliability Data</a:t>
            </a:r>
          </a:p>
          <a:p>
            <a:endParaRPr lang="en-GB" altLang="th-TH" sz="2000" dirty="0"/>
          </a:p>
        </p:txBody>
      </p:sp>
      <p:pic>
        <p:nvPicPr>
          <p:cNvPr id="6" name="Picture 5" descr="Pb-free_Fractio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5875" y="2071688"/>
            <a:ext cx="3260725" cy="1684337"/>
          </a:xfrm>
          <a:prstGeom prst="rect">
            <a:avLst/>
          </a:prstGeom>
          <a:noFill/>
          <a:ln>
            <a:noFill/>
          </a:ln>
          <a:effectLst>
            <a:outerShdw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Pb-free_Temp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5875" y="4021138"/>
            <a:ext cx="3262313" cy="2449512"/>
          </a:xfrm>
          <a:prstGeom prst="rect">
            <a:avLst/>
          </a:prstGeom>
          <a:noFill/>
          <a:ln>
            <a:noFill/>
          </a:ln>
          <a:effectLst>
            <a:outerShdw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6902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Team work</a:t>
            </a:r>
            <a:endParaRPr lang="en-US" dirty="0"/>
          </a:p>
        </p:txBody>
      </p:sp>
      <p:pic>
        <p:nvPicPr>
          <p:cNvPr id="4" name="Picture 6" descr="IMG_0024-crop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828800"/>
            <a:ext cx="7467600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1546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 smtClean="0"/>
              <a:t>Search  “Prabhas Chongstitvatana”</a:t>
            </a:r>
          </a:p>
          <a:p>
            <a:r>
              <a:rPr lang="en-US" sz="3600" dirty="0" smtClean="0"/>
              <a:t>Get to me homepage</a:t>
            </a:r>
          </a:p>
          <a:p>
            <a:endParaRPr lang="en-US" sz="3600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1" y="3200400"/>
            <a:ext cx="2528108" cy="2629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9335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th-TH" b="1" dirty="0" smtClean="0"/>
              <a:t>What is Evolutionary Computation</a:t>
            </a:r>
            <a:endParaRPr lang="th-TH" altLang="th-TH" b="1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altLang="th-TH" dirty="0" smtClean="0"/>
              <a:t>   EC is a probabilistic search procedure to obtain solutions starting from a set of candidate solutions, using improving operators to “evolve” solutions. </a:t>
            </a:r>
          </a:p>
          <a:p>
            <a:pPr eaLnBrk="1" hangingPunct="1">
              <a:buFontTx/>
              <a:buNone/>
            </a:pPr>
            <a:r>
              <a:rPr lang="en-US" altLang="th-TH" dirty="0" smtClean="0"/>
              <a:t>	</a:t>
            </a:r>
          </a:p>
          <a:p>
            <a:pPr eaLnBrk="1" hangingPunct="1">
              <a:buFontTx/>
              <a:buNone/>
            </a:pPr>
            <a:r>
              <a:rPr lang="en-US" altLang="th-TH" dirty="0" smtClean="0"/>
              <a:t>	Improving operators are inspired by natural evolution.</a:t>
            </a:r>
          </a:p>
          <a:p>
            <a:pPr eaLnBrk="1" hangingPunct="1"/>
            <a:endParaRPr lang="en-US" altLang="th-TH" sz="1200" dirty="0" smtClean="0"/>
          </a:p>
        </p:txBody>
      </p:sp>
    </p:spTree>
    <p:extLst>
      <p:ext uri="{BB962C8B-B14F-4D97-AF65-F5344CB8AC3E}">
        <p14:creationId xmlns:p14="http://schemas.microsoft.com/office/powerpoint/2010/main" val="3386096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th-TH" dirty="0" smtClean="0"/>
              <a:t>Survival of the fittest.</a:t>
            </a:r>
          </a:p>
          <a:p>
            <a:pPr eaLnBrk="1" hangingPunct="1"/>
            <a:endParaRPr lang="en-US" altLang="th-TH" sz="1200" dirty="0" smtClean="0"/>
          </a:p>
          <a:p>
            <a:pPr eaLnBrk="1" hangingPunct="1"/>
            <a:r>
              <a:rPr lang="en-US" altLang="th-TH" dirty="0" smtClean="0"/>
              <a:t>The objective function depends on the problem.</a:t>
            </a:r>
          </a:p>
          <a:p>
            <a:pPr eaLnBrk="1" hangingPunct="1"/>
            <a:endParaRPr lang="en-US" altLang="th-TH" sz="1200" dirty="0" smtClean="0"/>
          </a:p>
          <a:p>
            <a:pPr eaLnBrk="1" hangingPunct="1"/>
            <a:r>
              <a:rPr lang="en-US" altLang="th-TH" dirty="0" smtClean="0"/>
              <a:t>EC is not a random search.</a:t>
            </a:r>
            <a:endParaRPr lang="th-TH" altLang="th-TH" dirty="0" smtClean="0"/>
          </a:p>
          <a:p>
            <a:pPr eaLnBrk="1" hangingPunct="1">
              <a:buFontTx/>
              <a:buNone/>
            </a:pPr>
            <a:endParaRPr lang="th-TH" altLang="th-TH" dirty="0" smtClean="0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th-TH" b="1" dirty="0" smtClean="0"/>
              <a:t>Evolutionary Computation</a:t>
            </a:r>
            <a:endParaRPr lang="th-TH" altLang="th-TH" b="1" dirty="0" smtClean="0"/>
          </a:p>
        </p:txBody>
      </p:sp>
    </p:spTree>
    <p:extLst>
      <p:ext uri="{BB962C8B-B14F-4D97-AF65-F5344CB8AC3E}">
        <p14:creationId xmlns:p14="http://schemas.microsoft.com/office/powerpoint/2010/main" val="529276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Simple Genetic </a:t>
            </a:r>
            <a:r>
              <a:rPr lang="en-US" b="1" dirty="0" smtClean="0"/>
              <a:t>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4400" dirty="0" smtClean="0"/>
              <a:t>represent </a:t>
            </a:r>
            <a:r>
              <a:rPr lang="en-US" sz="4400" dirty="0"/>
              <a:t>a solution by a binary string {0,1}*</a:t>
            </a:r>
          </a:p>
          <a:p>
            <a:r>
              <a:rPr lang="en-US" sz="4400" dirty="0"/>
              <a:t>selection:</a:t>
            </a:r>
          </a:p>
          <a:p>
            <a:pPr marL="457200" lvl="1" indent="0">
              <a:buNone/>
            </a:pPr>
            <a:r>
              <a:rPr lang="en-US" sz="4000" dirty="0"/>
              <a:t>chance to be selected is proportional to its fitness</a:t>
            </a:r>
          </a:p>
          <a:p>
            <a:r>
              <a:rPr lang="en-US" sz="4400" dirty="0"/>
              <a:t>recombination</a:t>
            </a:r>
          </a:p>
          <a:p>
            <a:pPr marL="457200" lvl="1" indent="0">
              <a:buNone/>
            </a:pPr>
            <a:r>
              <a:rPr lang="en-US" sz="4000" dirty="0"/>
              <a:t>single point crossover</a:t>
            </a:r>
          </a:p>
        </p:txBody>
      </p:sp>
    </p:spTree>
    <p:extLst>
      <p:ext uri="{BB962C8B-B14F-4D97-AF65-F5344CB8AC3E}">
        <p14:creationId xmlns:p14="http://schemas.microsoft.com/office/powerpoint/2010/main" val="3305415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Genetic operator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447800"/>
            <a:ext cx="7203831" cy="4928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2106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th-TH" smtClean="0"/>
              <a:t>Other EC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th-TH" dirty="0" smtClean="0"/>
              <a:t>Evolution Strategy -- represents solutions with real numbers</a:t>
            </a:r>
          </a:p>
          <a:p>
            <a:pPr eaLnBrk="1" hangingPunct="1"/>
            <a:r>
              <a:rPr lang="en-US" altLang="th-TH" dirty="0" smtClean="0"/>
              <a:t>Genetic Programming -- represents solutions with tree-data-structures</a:t>
            </a:r>
          </a:p>
          <a:p>
            <a:pPr eaLnBrk="1" hangingPunct="1"/>
            <a:r>
              <a:rPr lang="en-US" altLang="th-TH" dirty="0" smtClean="0"/>
              <a:t>Differential Evolution – vectors space</a:t>
            </a:r>
          </a:p>
        </p:txBody>
      </p:sp>
    </p:spTree>
    <p:extLst>
      <p:ext uri="{BB962C8B-B14F-4D97-AF65-F5344CB8AC3E}">
        <p14:creationId xmlns:p14="http://schemas.microsoft.com/office/powerpoint/2010/main" val="56670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836613"/>
            <a:ext cx="8229600" cy="5256212"/>
          </a:xfrm>
        </p:spPr>
        <p:txBody>
          <a:bodyPr>
            <a:normAutofit lnSpcReduction="10000"/>
          </a:bodyPr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th-TH" altLang="th-TH" b="1" dirty="0" smtClean="0"/>
              <a:t>Estimation of </a:t>
            </a:r>
            <a:r>
              <a:rPr lang="en-US" altLang="th-TH" b="1" dirty="0" smtClean="0"/>
              <a:t>D</a:t>
            </a:r>
            <a:r>
              <a:rPr lang="th-TH" altLang="th-TH" b="1" dirty="0" smtClean="0"/>
              <a:t>istribution </a:t>
            </a:r>
            <a:r>
              <a:rPr lang="en-US" altLang="th-TH" b="1" dirty="0"/>
              <a:t>A</a:t>
            </a:r>
            <a:r>
              <a:rPr lang="th-TH" altLang="th-TH" b="1" dirty="0" smtClean="0"/>
              <a:t>lgorithms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th-TH" altLang="th-TH" dirty="0" smtClean="0"/>
              <a:t>			GA + Machine learning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th-TH" altLang="th-TH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th-TH" altLang="th-TH" dirty="0" smtClean="0"/>
              <a:t>current population </a:t>
            </a:r>
            <a:r>
              <a:rPr lang="th-TH" altLang="th-TH" dirty="0" smtClean="0">
                <a:latin typeface="Courier New" pitchFamily="49" charset="0"/>
              </a:rPr>
              <a:t>-&gt;</a:t>
            </a:r>
            <a:r>
              <a:rPr lang="th-TH" altLang="th-TH" dirty="0" smtClean="0"/>
              <a:t> selection -&gt; </a:t>
            </a:r>
            <a:endParaRPr lang="en-US" altLang="th-TH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th-TH" dirty="0"/>
              <a:t>	</a:t>
            </a:r>
            <a:r>
              <a:rPr lang="th-TH" altLang="th-TH" dirty="0" smtClean="0"/>
              <a:t>model-building -&gt; next generation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th-TH" altLang="th-TH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th-TH" altLang="th-TH" dirty="0" smtClean="0"/>
              <a:t>replace crossover + mutation with learning and sampling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th-TH" altLang="th-TH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th-TH" altLang="th-TH" dirty="0" smtClean="0"/>
              <a:t>probabilistic model</a:t>
            </a:r>
          </a:p>
        </p:txBody>
      </p:sp>
    </p:spTree>
    <p:extLst>
      <p:ext uri="{BB962C8B-B14F-4D97-AF65-F5344CB8AC3E}">
        <p14:creationId xmlns:p14="http://schemas.microsoft.com/office/powerpoint/2010/main" val="2463000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ChangeArrowheads="1"/>
          </p:cNvSpPr>
          <p:nvPr/>
        </p:nvSpPr>
        <p:spPr bwMode="auto">
          <a:xfrm>
            <a:off x="0" y="1676400"/>
            <a:ext cx="4343400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838200" indent="-838200"/>
            <a:r>
              <a:rPr lang="en-US" sz="1800" b="1" i="1"/>
              <a:t>	</a:t>
            </a:r>
            <a:r>
              <a:rPr lang="en-US" sz="2400" b="1"/>
              <a:t>x = 11100	f(x) = 28</a:t>
            </a:r>
            <a:br>
              <a:rPr lang="en-US" sz="2400" b="1"/>
            </a:br>
            <a:r>
              <a:rPr lang="en-US" sz="2400" b="1"/>
              <a:t>x = 11011	f(x) = 27</a:t>
            </a:r>
            <a:br>
              <a:rPr lang="en-US" sz="2400" b="1"/>
            </a:br>
            <a:r>
              <a:rPr lang="en-US" sz="2400" b="1"/>
              <a:t>x = 10111	f(x) = 23</a:t>
            </a:r>
            <a:r>
              <a:rPr lang="th-TH" sz="2400" b="1"/>
              <a:t/>
            </a:r>
            <a:br>
              <a:rPr lang="th-TH" sz="2400" b="1"/>
            </a:br>
            <a:r>
              <a:rPr lang="en-US" sz="2400" b="1"/>
              <a:t>x = 10100	f(x) = 20</a:t>
            </a:r>
            <a:br>
              <a:rPr lang="en-US" sz="2400" b="1"/>
            </a:br>
            <a:r>
              <a:rPr lang="en-US" sz="2400" b="1"/>
              <a:t>---------------------------</a:t>
            </a:r>
            <a:r>
              <a:rPr lang="th-TH" sz="2400" b="1"/>
              <a:t/>
            </a:r>
            <a:br>
              <a:rPr lang="th-TH" sz="2400" b="1"/>
            </a:br>
            <a:r>
              <a:rPr lang="en-US" sz="2400" b="1"/>
              <a:t>x = 01011	f(x) = 11</a:t>
            </a:r>
            <a:br>
              <a:rPr lang="en-US" sz="2400" b="1"/>
            </a:br>
            <a:r>
              <a:rPr lang="en-US" sz="2400" b="1"/>
              <a:t>x = 01010	f(x) = 10</a:t>
            </a:r>
            <a:br>
              <a:rPr lang="en-US" sz="2400" b="1"/>
            </a:br>
            <a:r>
              <a:rPr lang="en-US" sz="2400" b="1"/>
              <a:t>x = 00111	f(x) = 7</a:t>
            </a:r>
            <a:br>
              <a:rPr lang="en-US" sz="2400" b="1"/>
            </a:br>
            <a:r>
              <a:rPr lang="en-US" sz="2400" b="1"/>
              <a:t>x = 00000	f(x) = 0</a:t>
            </a:r>
            <a:endParaRPr lang="th-TH" sz="2400" b="1"/>
          </a:p>
        </p:txBody>
      </p:sp>
      <p:sp>
        <p:nvSpPr>
          <p:cNvPr id="53251" name="Line 3"/>
          <p:cNvSpPr>
            <a:spLocks noChangeShapeType="1"/>
          </p:cNvSpPr>
          <p:nvPr/>
        </p:nvSpPr>
        <p:spPr bwMode="auto">
          <a:xfrm>
            <a:off x="4419600" y="3048000"/>
            <a:ext cx="1905000" cy="0"/>
          </a:xfrm>
          <a:prstGeom prst="line">
            <a:avLst/>
          </a:prstGeom>
          <a:noFill/>
          <a:ln w="1016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53252" name="Text Box 4"/>
          <p:cNvSpPr txBox="1">
            <a:spLocks noChangeArrowheads="1"/>
          </p:cNvSpPr>
          <p:nvPr/>
        </p:nvSpPr>
        <p:spPr bwMode="auto">
          <a:xfrm>
            <a:off x="4343400" y="2528888"/>
            <a:ext cx="18288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/>
              <a:t>Induction</a:t>
            </a:r>
            <a:endParaRPr lang="th-TH" b="1"/>
          </a:p>
        </p:txBody>
      </p:sp>
      <p:sp>
        <p:nvSpPr>
          <p:cNvPr id="53253" name="Text Box 5"/>
          <p:cNvSpPr txBox="1">
            <a:spLocks noChangeArrowheads="1"/>
          </p:cNvSpPr>
          <p:nvPr/>
        </p:nvSpPr>
        <p:spPr bwMode="auto">
          <a:xfrm>
            <a:off x="6248400" y="2590800"/>
            <a:ext cx="1828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/>
              <a:t>1 * * * *</a:t>
            </a:r>
            <a:endParaRPr lang="th-TH" b="1"/>
          </a:p>
        </p:txBody>
      </p:sp>
      <p:sp>
        <p:nvSpPr>
          <p:cNvPr id="53254" name="Text Box 6"/>
          <p:cNvSpPr txBox="1">
            <a:spLocks noChangeArrowheads="1"/>
          </p:cNvSpPr>
          <p:nvPr/>
        </p:nvSpPr>
        <p:spPr bwMode="auto">
          <a:xfrm>
            <a:off x="6096000" y="3033713"/>
            <a:ext cx="29718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0000FF"/>
                </a:solidFill>
              </a:rPr>
              <a:t>(Building Block)</a:t>
            </a:r>
            <a:endParaRPr lang="th-TH" b="1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51655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499</Words>
  <Application>Microsoft Office PowerPoint</Application>
  <PresentationFormat>On-screen Show (4:3)</PresentationFormat>
  <Paragraphs>145</Paragraphs>
  <Slides>26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Part 2</vt:lpstr>
      <vt:lpstr>PowerPoint Presentation</vt:lpstr>
      <vt:lpstr>What is Evolutionary Computation</vt:lpstr>
      <vt:lpstr>Evolutionary Computation</vt:lpstr>
      <vt:lpstr>Simple Genetic Algorithm</vt:lpstr>
      <vt:lpstr>Genetic operator</vt:lpstr>
      <vt:lpstr>Other EC</vt:lpstr>
      <vt:lpstr>PowerPoint Presentation</vt:lpstr>
      <vt:lpstr>PowerPoint Presentation</vt:lpstr>
      <vt:lpstr>PowerPoint Presentation</vt:lpstr>
      <vt:lpstr>Coincidence Algorithm COIN</vt:lpstr>
      <vt:lpstr>Model in COIN</vt:lpstr>
      <vt:lpstr>Coincidence Algorithm steps</vt:lpstr>
      <vt:lpstr>Role of Negative Correlation</vt:lpstr>
      <vt:lpstr>Multi-objective TSP</vt:lpstr>
      <vt:lpstr>Comparison for Scholl and Klein’s 297 tasks at the cycle time of 2,787 time units </vt:lpstr>
      <vt:lpstr>PowerPoint Presentation</vt:lpstr>
      <vt:lpstr>PowerPoint Presentation</vt:lpstr>
      <vt:lpstr>Evolutionist summary</vt:lpstr>
      <vt:lpstr>Examples</vt:lpstr>
      <vt:lpstr>PowerPoint Presentation</vt:lpstr>
      <vt:lpstr>PowerPoint Presentation</vt:lpstr>
      <vt:lpstr>PowerPoint Presentation</vt:lpstr>
      <vt:lpstr>PowerPoint Presentation</vt:lpstr>
      <vt:lpstr>Team work</vt:lpstr>
      <vt:lpstr>More Information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Part 2</dc:title>
  <dc:creator>prabhas</dc:creator>
  <cp:lastModifiedBy>prabhas</cp:lastModifiedBy>
  <cp:revision>2</cp:revision>
  <dcterms:created xsi:type="dcterms:W3CDTF">2016-11-23T17:12:08Z</dcterms:created>
  <dcterms:modified xsi:type="dcterms:W3CDTF">2016-11-23T17:20:43Z</dcterms:modified>
</cp:coreProperties>
</file>