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299" r:id="rId3"/>
    <p:sldId id="393" r:id="rId4"/>
    <p:sldId id="394" r:id="rId5"/>
    <p:sldId id="395" r:id="rId6"/>
    <p:sldId id="396" r:id="rId7"/>
    <p:sldId id="397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0" r:id="rId25"/>
    <p:sldId id="281" r:id="rId26"/>
    <p:sldId id="282" r:id="rId27"/>
    <p:sldId id="288" r:id="rId28"/>
    <p:sldId id="293" r:id="rId29"/>
    <p:sldId id="398" r:id="rId30"/>
    <p:sldId id="294" r:id="rId31"/>
    <p:sldId id="295" r:id="rId32"/>
    <p:sldId id="296" r:id="rId33"/>
    <p:sldId id="305" r:id="rId34"/>
    <p:sldId id="297" r:id="rId35"/>
    <p:sldId id="307" r:id="rId36"/>
    <p:sldId id="309" r:id="rId37"/>
    <p:sldId id="308" r:id="rId38"/>
    <p:sldId id="328" r:id="rId39"/>
    <p:sldId id="343" r:id="rId40"/>
    <p:sldId id="329" r:id="rId41"/>
    <p:sldId id="330" r:id="rId42"/>
    <p:sldId id="331" r:id="rId43"/>
    <p:sldId id="332" r:id="rId44"/>
    <p:sldId id="333" r:id="rId45"/>
    <p:sldId id="314" r:id="rId46"/>
    <p:sldId id="317" r:id="rId47"/>
    <p:sldId id="315" r:id="rId48"/>
    <p:sldId id="316" r:id="rId49"/>
    <p:sldId id="318" r:id="rId50"/>
    <p:sldId id="319" r:id="rId51"/>
    <p:sldId id="320" r:id="rId52"/>
    <p:sldId id="321" r:id="rId53"/>
    <p:sldId id="402" r:id="rId54"/>
    <p:sldId id="400" r:id="rId55"/>
    <p:sldId id="401" r:id="rId56"/>
    <p:sldId id="403" r:id="rId57"/>
    <p:sldId id="399" r:id="rId58"/>
    <p:sldId id="310" r:id="rId59"/>
    <p:sldId id="311" r:id="rId60"/>
    <p:sldId id="312" r:id="rId61"/>
    <p:sldId id="313" r:id="rId62"/>
    <p:sldId id="349" r:id="rId63"/>
    <p:sldId id="322" r:id="rId64"/>
    <p:sldId id="323" r:id="rId65"/>
    <p:sldId id="379" r:id="rId66"/>
    <p:sldId id="380" r:id="rId67"/>
    <p:sldId id="326" r:id="rId68"/>
    <p:sldId id="327" r:id="rId69"/>
    <p:sldId id="383" r:id="rId70"/>
    <p:sldId id="384" r:id="rId71"/>
    <p:sldId id="385" r:id="rId72"/>
    <p:sldId id="386" r:id="rId73"/>
    <p:sldId id="387" r:id="rId74"/>
    <p:sldId id="334" r:id="rId75"/>
    <p:sldId id="370" r:id="rId76"/>
    <p:sldId id="389" r:id="rId77"/>
    <p:sldId id="390" r:id="rId78"/>
    <p:sldId id="391" r:id="rId79"/>
    <p:sldId id="392" r:id="rId80"/>
    <p:sldId id="342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F1CA3-BD3C-4F96-A82A-3511994CE628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B01B7-C67D-47CD-A431-F222618C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6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46-qubit system takes nearly a petabyte of memory and is at the limit of the most powerful computers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9C1B-AE5E-4455-948D-9287287B012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6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8478-BA1D-49BC-ACB1-F142743A3F35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823C-6898-4224-B7DD-BEA83CC7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5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8478-BA1D-49BC-ACB1-F142743A3F35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823C-6898-4224-B7DD-BEA83CC7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5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8478-BA1D-49BC-ACB1-F142743A3F35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823C-6898-4224-B7DD-BEA83CC7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7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8478-BA1D-49BC-ACB1-F142743A3F35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823C-6898-4224-B7DD-BEA83CC7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8478-BA1D-49BC-ACB1-F142743A3F35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823C-6898-4224-B7DD-BEA83CC7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6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8478-BA1D-49BC-ACB1-F142743A3F35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823C-6898-4224-B7DD-BEA83CC7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4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8478-BA1D-49BC-ACB1-F142743A3F35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823C-6898-4224-B7DD-BEA83CC7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8478-BA1D-49BC-ACB1-F142743A3F35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823C-6898-4224-B7DD-BEA83CC7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8478-BA1D-49BC-ACB1-F142743A3F35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823C-6898-4224-B7DD-BEA83CC7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9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8478-BA1D-49BC-ACB1-F142743A3F35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823C-6898-4224-B7DD-BEA83CC7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9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8478-BA1D-49BC-ACB1-F142743A3F35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823C-6898-4224-B7DD-BEA83CC7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8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F8478-BA1D-49BC-ACB1-F142743A3F35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9823C-6898-4224-B7DD-BEA83CC7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9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univie.ac.at/robert.prevedel/test_research_LOQC.html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Quantum_gate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7.03044" TargetMode="External"/><Relationship Id="rId2" Type="http://schemas.openxmlformats.org/officeDocument/2006/relationships/hyperlink" Target="http://www.cp.eng.chula.ac.th/~piak/paper/2012/jcsse-quantum-cga.pdf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B7pACq_xWy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40670"/>
            <a:ext cx="9144000" cy="2387600"/>
          </a:xfrm>
        </p:spPr>
        <p:txBody>
          <a:bodyPr/>
          <a:lstStyle/>
          <a:p>
            <a:r>
              <a:rPr lang="en-US" dirty="0" smtClean="0"/>
              <a:t>Quantum Computing:</a:t>
            </a:r>
            <a:br>
              <a:rPr lang="en-US" dirty="0" smtClean="0"/>
            </a:br>
            <a:r>
              <a:rPr lang="en-US" dirty="0" smtClean="0"/>
              <a:t>from theory to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3114" y="3716336"/>
            <a:ext cx="9144000" cy="27579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Prabhas Chongstitvatana </a:t>
            </a:r>
          </a:p>
          <a:p>
            <a:r>
              <a:rPr lang="en-US" dirty="0" smtClean="0"/>
              <a:t>Faculty of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</a:p>
          <a:p>
            <a:endParaRPr lang="en-US" dirty="0"/>
          </a:p>
          <a:p>
            <a:r>
              <a:rPr lang="en-US" dirty="0" smtClean="0"/>
              <a:t> in collaboration with </a:t>
            </a:r>
            <a:r>
              <a:rPr lang="en-US" dirty="0" err="1" smtClean="0"/>
              <a:t>Chatchawit</a:t>
            </a:r>
            <a:r>
              <a:rPr lang="en-US" dirty="0" smtClean="0"/>
              <a:t> </a:t>
            </a:r>
            <a:r>
              <a:rPr lang="en-US" dirty="0" err="1" smtClean="0"/>
              <a:t>Aporntewan</a:t>
            </a:r>
            <a:endParaRPr lang="en-US" dirty="0" smtClean="0"/>
          </a:p>
          <a:p>
            <a:r>
              <a:rPr lang="en-US" dirty="0" smtClean="0"/>
              <a:t>Department of Mathematics and Computer Science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</a:t>
            </a:r>
            <a:r>
              <a:rPr lang="en-US" dirty="0" err="1" smtClean="0"/>
              <a:t>Unversity</a:t>
            </a:r>
            <a:endParaRPr lang="en-US" dirty="0" smtClean="0"/>
          </a:p>
          <a:p>
            <a:r>
              <a:rPr lang="en-US" dirty="0" smtClean="0"/>
              <a:t>March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Computer Science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068" y="756790"/>
            <a:ext cx="118147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Church–Turing </a:t>
            </a:r>
            <a:r>
              <a:rPr lang="en-US" sz="2400" dirty="0" smtClean="0"/>
              <a:t>thesis (Alan Turing &amp; Alonzo Church, 1936)</a:t>
            </a:r>
          </a:p>
          <a:p>
            <a:r>
              <a:rPr lang="en-US" sz="2400" dirty="0"/>
              <a:t>	Any algorithmic process can be simulated </a:t>
            </a:r>
            <a:r>
              <a:rPr lang="en-US" sz="2400" dirty="0" smtClean="0"/>
              <a:t>using </a:t>
            </a:r>
            <a:r>
              <a:rPr lang="en-US" sz="2400" dirty="0"/>
              <a:t>a Turing machine.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Electronic computers (John von Neumann)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Transistors (William Shockley)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Moore’s law (Gordon Moore)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Computer </a:t>
            </a:r>
            <a:r>
              <a:rPr lang="en-US" sz="2400" dirty="0"/>
              <a:t>power will double for constant </a:t>
            </a:r>
            <a:r>
              <a:rPr lang="en-US" sz="2400" dirty="0" smtClean="0"/>
              <a:t>cost roughly </a:t>
            </a:r>
            <a:r>
              <a:rPr lang="en-US" sz="2400" dirty="0"/>
              <a:t>once every two </a:t>
            </a:r>
            <a:r>
              <a:rPr lang="en-US" sz="2400" dirty="0" smtClean="0"/>
              <a:t>years.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(should end in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century, moving to a different computing paradigm)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classical computer can simulate a quantum computer, but it is not “efficient.”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Strong Church–Turing </a:t>
            </a:r>
            <a:r>
              <a:rPr lang="en-US" sz="2400" dirty="0"/>
              <a:t>thesis</a:t>
            </a:r>
          </a:p>
          <a:p>
            <a:r>
              <a:rPr lang="en-US" sz="2400" i="1" dirty="0" smtClean="0"/>
              <a:t>	</a:t>
            </a:r>
            <a:r>
              <a:rPr lang="en-US" sz="2400" dirty="0"/>
              <a:t>Any algorithmic process can be simulated </a:t>
            </a:r>
            <a:r>
              <a:rPr lang="en-US" sz="2400" u="sng" dirty="0"/>
              <a:t>efficiently</a:t>
            </a:r>
            <a:r>
              <a:rPr lang="en-US" sz="2400" dirty="0"/>
              <a:t> using a Turing machine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(People have tried to find a counter example, for instance, primality)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Randomized algorithms (an ad-hoc version of strong </a:t>
            </a:r>
            <a:r>
              <a:rPr lang="en-US" sz="2400" dirty="0"/>
              <a:t>Church–Turing </a:t>
            </a:r>
            <a:r>
              <a:rPr lang="en-US" sz="2400" dirty="0" smtClean="0"/>
              <a:t>thesis)</a:t>
            </a:r>
            <a:endParaRPr lang="en-US" sz="2400" dirty="0"/>
          </a:p>
          <a:p>
            <a:r>
              <a:rPr lang="en-US" sz="2400" dirty="0" smtClean="0"/>
              <a:t>	Any </a:t>
            </a:r>
            <a:r>
              <a:rPr lang="en-US" sz="2400" dirty="0"/>
              <a:t>algorithmic process can be simulated efficiently using </a:t>
            </a:r>
            <a:r>
              <a:rPr lang="en-US" sz="2400" dirty="0" smtClean="0"/>
              <a:t>a probabilistic TM.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David Deutsch used quantum mechanics to derive a stronger version.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Any </a:t>
            </a:r>
            <a:r>
              <a:rPr lang="en-US" sz="2400" dirty="0"/>
              <a:t>physical </a:t>
            </a:r>
            <a:r>
              <a:rPr lang="en-US" sz="2400" dirty="0" smtClean="0"/>
              <a:t>system can be simulated efficiently using a quantum computer.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(the proof is ongoing).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844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ython-course.eu/images/turing_mach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3" y="247068"/>
            <a:ext cx="8130415" cy="34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uring 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47" y="3947311"/>
            <a:ext cx="6282317" cy="28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3161" y="6488668"/>
            <a:ext cx="5005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https://www.youtube.com/watch?v=E3keLeMwfHY</a:t>
            </a:r>
          </a:p>
        </p:txBody>
      </p:sp>
    </p:spTree>
    <p:extLst>
      <p:ext uri="{BB962C8B-B14F-4D97-AF65-F5344CB8AC3E}">
        <p14:creationId xmlns:p14="http://schemas.microsoft.com/office/powerpoint/2010/main" val="5090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Computer Science (continue)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068" y="756790"/>
            <a:ext cx="118147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problem/algorithm that can be solved/executed efficiently on QC, but not on TM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Deutsch algorithm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Deutsch-</a:t>
            </a:r>
            <a:r>
              <a:rPr lang="en-US" sz="2400" dirty="0" err="1" smtClean="0"/>
              <a:t>Jozsa</a:t>
            </a:r>
            <a:r>
              <a:rPr lang="en-US" sz="2400" dirty="0" smtClean="0"/>
              <a:t> algorithm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Grover’s algorithm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Shor’s algorithm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Feynman had pointed </a:t>
            </a:r>
            <a:r>
              <a:rPr lang="en-US" sz="2400" dirty="0"/>
              <a:t>out that there seemed to be essential difficulties in simulating quantum </a:t>
            </a:r>
            <a:r>
              <a:rPr lang="en-US" sz="2400" dirty="0" smtClean="0"/>
              <a:t>mechanical systems </a:t>
            </a:r>
            <a:r>
              <a:rPr lang="en-US" sz="2400" dirty="0"/>
              <a:t>on classical computers, and suggested that building computers based </a:t>
            </a:r>
            <a:r>
              <a:rPr lang="en-US" sz="2400" dirty="0" smtClean="0"/>
              <a:t>on the </a:t>
            </a:r>
            <a:r>
              <a:rPr lang="en-US" sz="2400" dirty="0"/>
              <a:t>principles of quantum mechanics would allow us to avoid those difficulties</a:t>
            </a:r>
            <a:r>
              <a:rPr lang="en-US" sz="2400" dirty="0" smtClean="0"/>
              <a:t>.</a:t>
            </a:r>
          </a:p>
        </p:txBody>
      </p:sp>
      <p:pic>
        <p:nvPicPr>
          <p:cNvPr id="2050" name="Picture 2" descr="http://a2.files.biography.com/image/upload/c_fill,cs_srgb,dpr_1.0,g_face,h_300,q_80,w_300/MTE5NDg0MDU1MTUzMTE2Nj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39" y="3870326"/>
            <a:ext cx="2777714" cy="277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andscaltech.files.wordpress.com/2016/04/richard-feyn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22" y="3870326"/>
            <a:ext cx="2779190" cy="27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peakerdata.s3.amazonaws.com/photo/image/808137/David_20Deutsch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51" y="3870326"/>
            <a:ext cx="1881590" cy="277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9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Quantum Bits (Qubits)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068" y="756790"/>
            <a:ext cx="1181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Classical bits vs. Quantum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Qubits are mathematical objects (similarly to 0/1 in classical bits)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254" y="2945916"/>
            <a:ext cx="4648200" cy="819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10" y="4063940"/>
            <a:ext cx="3488288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367" y="2568143"/>
            <a:ext cx="3134435" cy="2665669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16200000">
            <a:off x="2282121" y="4648452"/>
            <a:ext cx="271604" cy="1067023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3828756" y="4648452"/>
            <a:ext cx="271604" cy="1067023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98704" y="5395866"/>
            <a:ext cx="1238437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5339" y="5395866"/>
            <a:ext cx="1238437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83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1989908" y="3828383"/>
            <a:ext cx="1605343" cy="1"/>
          </a:xfrm>
          <a:prstGeom prst="straightConnector1">
            <a:avLst/>
          </a:prstGeom>
          <a:ln w="38100">
            <a:solidFill>
              <a:schemeClr val="tx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89908" y="2369126"/>
            <a:ext cx="0" cy="1459257"/>
          </a:xfrm>
          <a:prstGeom prst="straightConnector1">
            <a:avLst/>
          </a:prstGeom>
          <a:ln w="38100">
            <a:solidFill>
              <a:schemeClr val="tx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470379" y="2955545"/>
            <a:ext cx="1605343" cy="1"/>
          </a:xfrm>
          <a:prstGeom prst="straightConnector1">
            <a:avLst/>
          </a:prstGeom>
          <a:ln w="38100">
            <a:solidFill>
              <a:schemeClr val="tx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470379" y="1496289"/>
            <a:ext cx="0" cy="1459256"/>
          </a:xfrm>
          <a:prstGeom prst="straightConnector1">
            <a:avLst/>
          </a:prstGeom>
          <a:ln w="38100">
            <a:solidFill>
              <a:schemeClr val="tx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470379" y="2955545"/>
            <a:ext cx="0" cy="1460589"/>
          </a:xfrm>
          <a:prstGeom prst="straightConnector1">
            <a:avLst/>
          </a:prstGeom>
          <a:ln w="38100">
            <a:solidFill>
              <a:schemeClr val="tx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961913" y="2955544"/>
            <a:ext cx="1508465" cy="2"/>
          </a:xfrm>
          <a:prstGeom prst="straightConnector1">
            <a:avLst/>
          </a:prstGeom>
          <a:ln w="38100">
            <a:solidFill>
              <a:schemeClr val="tx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74271" y="1845905"/>
                <a:ext cx="831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271" y="1845905"/>
                <a:ext cx="831273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88770" y="3566773"/>
                <a:ext cx="831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70" y="3566773"/>
                <a:ext cx="83127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041978" y="2693934"/>
                <a:ext cx="831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𝟎𝟎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978" y="2693934"/>
                <a:ext cx="83127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13427" y="2693934"/>
                <a:ext cx="831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𝟎𝟏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427" y="2693934"/>
                <a:ext cx="83127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054741" y="1013649"/>
                <a:ext cx="831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41" y="1013649"/>
                <a:ext cx="83127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054741" y="4416134"/>
                <a:ext cx="831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41" y="4416134"/>
                <a:ext cx="83127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" y="6219275"/>
                <a:ext cx="117417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2800" b="1" dirty="0" smtClean="0"/>
                  <a:t> </a:t>
                </a:r>
                <a:r>
                  <a:rPr lang="th-TH" sz="2800" b="1" dirty="0" smtClean="0"/>
                  <a:t>อ่านว่า </a:t>
                </a:r>
                <a:r>
                  <a:rPr lang="en-US" sz="2800" b="1" dirty="0" err="1" smtClean="0"/>
                  <a:t>Ket</a:t>
                </a:r>
                <a:r>
                  <a:rPr lang="en-US" sz="2800" b="1" dirty="0" smtClean="0"/>
                  <a:t> A </a:t>
                </a:r>
                <a:r>
                  <a:rPr lang="th-TH" sz="2800" b="1" dirty="0" smtClean="0"/>
                  <a:t>มาจาก </a:t>
                </a:r>
                <a:r>
                  <a:rPr lang="en-US" sz="2800" b="1" dirty="0" smtClean="0"/>
                  <a:t>Dirac’s notation (Paul Dirac)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19275"/>
                <a:ext cx="11741728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1869" t="-138372" b="-19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252252" y="1876682"/>
            <a:ext cx="20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2x1 matrix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86014" y="1040443"/>
            <a:ext cx="20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4x1 matrix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5473" y="135082"/>
            <a:ext cx="436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Particles</a:t>
            </a:r>
          </a:p>
        </p:txBody>
      </p:sp>
    </p:spTree>
    <p:extLst>
      <p:ext uri="{BB962C8B-B14F-4D97-AF65-F5344CB8AC3E}">
        <p14:creationId xmlns:p14="http://schemas.microsoft.com/office/powerpoint/2010/main" val="143598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stack.imgur.com/v7B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4" y="2289175"/>
            <a:ext cx="9965613" cy="31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299200" y="2119086"/>
            <a:ext cx="1349829" cy="16981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5760" y="1718976"/>
                <a:ext cx="5604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760" y="1718976"/>
                <a:ext cx="560439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10377" y="649730"/>
                <a:ext cx="1669144" cy="73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377" y="649730"/>
                <a:ext cx="1669144" cy="7377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553199" y="1440089"/>
            <a:ext cx="1349829" cy="16981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574548" y="1856542"/>
            <a:ext cx="712467" cy="6245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278937" y="1487210"/>
                <a:ext cx="332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937" y="1487210"/>
                <a:ext cx="33227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9123948" y="2550376"/>
            <a:ext cx="712467" cy="6245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90772" y="1978752"/>
                <a:ext cx="1669144" cy="73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772" y="1978752"/>
                <a:ext cx="1669144" cy="7377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9358361" y="3164516"/>
            <a:ext cx="712467" cy="6245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012967" y="2929623"/>
                <a:ext cx="5604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967" y="2929623"/>
                <a:ext cx="560439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7939713" y="3195294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76968" y="3817257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463958" y="2543629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003753" y="3193392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257217" y="3817257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5473" y="135082"/>
            <a:ext cx="436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Waves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38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Quantum Bits (Qubits)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64" y="1677140"/>
            <a:ext cx="5400287" cy="1123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4" y="2782674"/>
            <a:ext cx="4633904" cy="1025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691" y="1330770"/>
            <a:ext cx="3286125" cy="400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298" y="5540935"/>
            <a:ext cx="2080909" cy="585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864" y="3869737"/>
            <a:ext cx="3520928" cy="1143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2730" y="2207649"/>
            <a:ext cx="1094466" cy="1401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2730" y="3817166"/>
            <a:ext cx="1173655" cy="1514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0016" y="1214238"/>
            <a:ext cx="1094466" cy="7740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835" y="5074226"/>
            <a:ext cx="3933825" cy="16097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72172" y="6488668"/>
            <a:ext cx="1508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461" y="1015696"/>
            <a:ext cx="2954551" cy="52067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1620570" y="1865014"/>
            <a:ext cx="460166" cy="61563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306509" y="3301470"/>
            <a:ext cx="74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err="1" smtClean="0">
                <a:solidFill>
                  <a:srgbClr val="FF0000"/>
                </a:solidFill>
              </a:rPr>
              <a:t>ซาย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6385" y="4764623"/>
            <a:ext cx="74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ฟาย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err="1" smtClean="0">
                <a:solidFill>
                  <a:srgbClr val="FF0000"/>
                </a:solidFill>
              </a:rPr>
              <a:t>ฟี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45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Single Qubit Gates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85" y="1052359"/>
            <a:ext cx="2637408" cy="858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14" y="1068175"/>
            <a:ext cx="2785444" cy="84251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971768" y="1205953"/>
            <a:ext cx="982639" cy="61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NOT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542" y="2475020"/>
            <a:ext cx="2963001" cy="12390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542" y="4132054"/>
            <a:ext cx="3444267" cy="12870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8474" y="5479371"/>
            <a:ext cx="2170017" cy="5933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043" y="6534589"/>
            <a:ext cx="8036274" cy="3234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38420" y="4834347"/>
            <a:ext cx="2730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Unitary matrix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73915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Single Qubit Gates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95" y="1579752"/>
            <a:ext cx="2678180" cy="1071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95" y="3259141"/>
            <a:ext cx="3183207" cy="1025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068" y="1010831"/>
            <a:ext cx="2279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Z gate: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1067" y="2623854"/>
            <a:ext cx="4322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 gate (</a:t>
            </a:r>
            <a:r>
              <a:rPr lang="en-US" sz="3200" b="1" dirty="0" err="1" smtClean="0"/>
              <a:t>Hadamard</a:t>
            </a:r>
            <a:r>
              <a:rPr lang="en-US" sz="3200" b="1" dirty="0" smtClean="0"/>
              <a:t>):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75" y="4518088"/>
            <a:ext cx="2590800" cy="371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075" y="4996213"/>
            <a:ext cx="1019175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4182" y="575211"/>
            <a:ext cx="7731659" cy="29453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8255" y="3577460"/>
            <a:ext cx="7670540" cy="3261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536" y="81739"/>
            <a:ext cx="5597305" cy="4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58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Multiple Qubit Gates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22" y="969346"/>
            <a:ext cx="9396252" cy="5608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350" y="5028827"/>
            <a:ext cx="5013491" cy="3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3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get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/>
              <a:t>Go </a:t>
            </a:r>
            <a:r>
              <a:rPr lang="en-US" sz="3600" dirty="0"/>
              <a:t>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7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Reversible / Invertible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891652" y="3911052"/>
            <a:ext cx="8265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“Any </a:t>
            </a:r>
            <a:r>
              <a:rPr lang="en-US" sz="2800" dirty="0"/>
              <a:t>multiple </a:t>
            </a:r>
            <a:r>
              <a:rPr lang="en-US" sz="2800" dirty="0" smtClean="0"/>
              <a:t>qubit logic </a:t>
            </a:r>
            <a:r>
              <a:rPr lang="en-US" sz="2800" dirty="0"/>
              <a:t>gate may be composed </a:t>
            </a:r>
            <a:r>
              <a:rPr lang="en-US" sz="2800" dirty="0" smtClean="0"/>
              <a:t>from</a:t>
            </a:r>
            <a:br>
              <a:rPr lang="en-US" sz="2800" dirty="0" smtClean="0"/>
            </a:br>
            <a:r>
              <a:rPr lang="en-US" sz="2800" dirty="0" smtClean="0"/>
              <a:t>CNOT and </a:t>
            </a:r>
            <a:r>
              <a:rPr lang="en-US" sz="2800" dirty="0"/>
              <a:t>single qubit </a:t>
            </a:r>
            <a:r>
              <a:rPr lang="en-US" sz="2800" dirty="0" smtClean="0"/>
              <a:t>gates.”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1068" y="3122206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Universality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91652" y="960861"/>
            <a:ext cx="10586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Classical XOR and NAND are </a:t>
            </a:r>
            <a:r>
              <a:rPr lang="en-US" sz="2800" i="1" dirty="0" smtClean="0"/>
              <a:t>irreversible</a:t>
            </a:r>
            <a:r>
              <a:rPr lang="en-US" sz="2800" dirty="0" smtClean="0"/>
              <a:t> or </a:t>
            </a:r>
            <a:r>
              <a:rPr lang="en-US" sz="2800" i="1" dirty="0" smtClean="0"/>
              <a:t>non-invertible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Qubit gates are always reversible (there are always inversed matrices).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622" y="1964028"/>
            <a:ext cx="3205446" cy="807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4649" y="2183070"/>
            <a:ext cx="461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inverse of U is the </a:t>
            </a:r>
            <a:r>
              <a:rPr lang="en-US" dirty="0" err="1" smtClean="0"/>
              <a:t>adjoint</a:t>
            </a:r>
            <a:r>
              <a:rPr lang="en-US" dirty="0" smtClean="0"/>
              <a:t> of U.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28038" y="5069230"/>
            <a:ext cx="760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Similarly, any multiple classical logic gate may be composed from NAND gates.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45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dirty="0"/>
              <a:t>Measurements in bases other than the computational basis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65" y="3403768"/>
            <a:ext cx="11168177" cy="1062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54" y="1255752"/>
            <a:ext cx="2800350" cy="447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79" y="1988076"/>
            <a:ext cx="2867025" cy="428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137" y="1548584"/>
            <a:ext cx="2543175" cy="533400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>
            <a:off x="3657600" y="1105733"/>
            <a:ext cx="300251" cy="14191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365" y="2803585"/>
            <a:ext cx="4976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Change basis from |0&gt;, |1&gt; to |+&gt;, |-&gt;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2140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20" y="1272684"/>
            <a:ext cx="7917621" cy="4285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52931" y="1555845"/>
            <a:ext cx="2702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 = the passage of time</a:t>
            </a:r>
            <a:br>
              <a:rPr lang="en-US" dirty="0" smtClean="0"/>
            </a:br>
            <a:r>
              <a:rPr lang="en-US" dirty="0" smtClean="0"/>
              <a:t>Acyclic</a:t>
            </a:r>
          </a:p>
          <a:p>
            <a:r>
              <a:rPr lang="en-US" dirty="0" smtClean="0"/>
              <a:t>No FANIN</a:t>
            </a:r>
            <a:br>
              <a:rPr lang="en-US" dirty="0" smtClean="0"/>
            </a:br>
            <a:r>
              <a:rPr lang="en-US" dirty="0" smtClean="0"/>
              <a:t>No FANOUT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679" y="2851708"/>
            <a:ext cx="14478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422" y="4287708"/>
            <a:ext cx="1885950" cy="1885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dirty="0" smtClean="0"/>
              <a:t>Circuit swapping two qubits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7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59" y="631381"/>
            <a:ext cx="6194167" cy="5541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372" y="2805468"/>
            <a:ext cx="4662811" cy="11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86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dirty="0"/>
              <a:t>Classical computations on a quantum computer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49" y="1119116"/>
            <a:ext cx="7060681" cy="405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1863" y="6488668"/>
            <a:ext cx="343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an 8x8 matrix of </a:t>
            </a:r>
            <a:r>
              <a:rPr lang="en-US" dirty="0" err="1" smtClean="0"/>
              <a:t>Toffoli</a:t>
            </a:r>
            <a:r>
              <a:rPr lang="en-US" dirty="0" smtClean="0"/>
              <a:t> gate.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81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dirty="0" smtClean="0"/>
              <a:t>Simulating NAND gate and FANOUT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8" y="1017520"/>
            <a:ext cx="6824742" cy="2767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8" y="4045888"/>
            <a:ext cx="7217645" cy="2709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681" y="6488668"/>
            <a:ext cx="353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produce a random number?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97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dirty="0" smtClean="0"/>
              <a:t>Quantum Parallelism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30" y="1003111"/>
            <a:ext cx="3638832" cy="552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29" y="1802166"/>
            <a:ext cx="9218509" cy="3083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746" y="5132220"/>
            <a:ext cx="3836088" cy="13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59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dirty="0" smtClean="0"/>
              <a:t>The Power of Quantum Computation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54" y="1235075"/>
            <a:ext cx="5029200" cy="4895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7800" y="1066283"/>
            <a:ext cx="5067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 = solved in polynomial time</a:t>
            </a:r>
          </a:p>
          <a:p>
            <a:r>
              <a:rPr lang="en-US" sz="2400" dirty="0" smtClean="0"/>
              <a:t>NP = verified in polynomial time</a:t>
            </a:r>
          </a:p>
          <a:p>
            <a:r>
              <a:rPr lang="en-US" sz="2400" dirty="0" smtClean="0"/>
              <a:t>PSPACE = solved in polynomial space</a:t>
            </a:r>
          </a:p>
          <a:p>
            <a:endParaRPr lang="en-US" sz="2400" dirty="0" smtClean="0"/>
          </a:p>
          <a:p>
            <a:r>
              <a:rPr lang="en-US" sz="2400" dirty="0" smtClean="0"/>
              <a:t>We do not know whether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 != NP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PSPACE is bigger than NP</a:t>
            </a:r>
          </a:p>
          <a:p>
            <a:endParaRPr lang="en-US" sz="2400" dirty="0"/>
          </a:p>
          <a:p>
            <a:r>
              <a:rPr lang="en-US" sz="2400" dirty="0" smtClean="0"/>
              <a:t>NP-complete</a:t>
            </a:r>
          </a:p>
          <a:p>
            <a:r>
              <a:rPr lang="en-US" sz="2400" dirty="0" smtClean="0"/>
              <a:t>Graph isomorphism</a:t>
            </a:r>
            <a:br>
              <a:rPr lang="en-US" sz="2400" dirty="0" smtClean="0"/>
            </a:br>
            <a:r>
              <a:rPr lang="en-US" sz="2400" dirty="0" smtClean="0"/>
              <a:t>Integer Factorization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311900" y="5524320"/>
            <a:ext cx="549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BQP (bounded error quantum polynomial time) is the class of decision problems solvable by a quantum computer in polynomial time, with an error probability of at most 1/3 for all instances.</a:t>
            </a:r>
          </a:p>
        </p:txBody>
      </p:sp>
    </p:spTree>
    <p:extLst>
      <p:ext uri="{BB962C8B-B14F-4D97-AF65-F5344CB8AC3E}">
        <p14:creationId xmlns:p14="http://schemas.microsoft.com/office/powerpoint/2010/main" val="2878526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18437" y="6317817"/>
            <a:ext cx="526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http://www-bcf.usc.edu/~tbrun/Course/lecture02.pdf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31100" y="755217"/>
          <a:ext cx="72390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7238913" imgH="5562366" progId="AcroExch.Document.DC">
                  <p:embed/>
                </p:oleObj>
              </mc:Choice>
              <mc:Fallback>
                <p:oleObj name="Acrobat Document" r:id="rId3" imgW="7238913" imgH="556236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100" y="755217"/>
                        <a:ext cx="7239000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3" name="Picture 59" descr="Image result for electron sp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330" y="2414274"/>
            <a:ext cx="23241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87558" y="4590107"/>
            <a:ext cx="2987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รูปเป็นเพียงจินตนาการ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ไม่มีใครทราบว่า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electron spin </a:t>
            </a:r>
            <a:r>
              <a:rPr lang="th-TH" dirty="0" smtClean="0">
                <a:solidFill>
                  <a:srgbClr val="FF0000"/>
                </a:solidFill>
              </a:rPr>
              <a:t>หน้าตาเป็นอย่างไร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th-TH" dirty="0" smtClean="0">
                <a:solidFill>
                  <a:srgbClr val="FF0000"/>
                </a:solidFill>
              </a:rPr>
              <a:t>ดูวีดีโอ น. </a:t>
            </a:r>
            <a:r>
              <a:rPr lang="en-US" dirty="0" smtClean="0">
                <a:solidFill>
                  <a:srgbClr val="FF0000"/>
                </a:solidFill>
              </a:rPr>
              <a:t>15 </a:t>
            </a:r>
            <a:r>
              <a:rPr lang="th-TH" dirty="0" smtClean="0">
                <a:solidFill>
                  <a:srgbClr val="FF0000"/>
                </a:solidFill>
              </a:rPr>
              <a:t>จะเข้าใจมากขึ้น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78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 Computer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2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computer that relies on special memory, "quantum bit", to perform massively parallel computing.</a:t>
            </a:r>
          </a:p>
        </p:txBody>
      </p:sp>
    </p:spTree>
    <p:extLst>
      <p:ext uri="{BB962C8B-B14F-4D97-AF65-F5344CB8AC3E}">
        <p14:creationId xmlns:p14="http://schemas.microsoft.com/office/powerpoint/2010/main" val="6772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Linear </a:t>
            </a:r>
            <a:r>
              <a:rPr lang="pt-BR" sz="3200" b="1" dirty="0"/>
              <a:t>optics quantum computing (LOQC)</a:t>
            </a:r>
            <a:endParaRPr lang="en-US" sz="3200" b="1" dirty="0"/>
          </a:p>
        </p:txBody>
      </p:sp>
      <p:pic>
        <p:nvPicPr>
          <p:cNvPr id="2050" name="Picture 2" descr="http://homepage.univie.ac.at/robert.prevedel/images/4pho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2" y="880448"/>
            <a:ext cx="7018107" cy="52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232" y="6243614"/>
            <a:ext cx="11336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</a:rPr>
              <a:t>Experimental setup to generate up to four entangled photons. These photons are typically entangled in polarization and can be further manipulated by simple optical devices. Recently a four-photon cluster state was realized with this </a:t>
            </a:r>
            <a:r>
              <a:rPr lang="en-US" sz="1200" dirty="0" smtClean="0">
                <a:latin typeface="Times New Roman" panose="02020603050405020304" pitchFamily="18" charset="0"/>
              </a:rPr>
              <a:t>setup. </a:t>
            </a:r>
            <a:r>
              <a:rPr lang="en-US" sz="1200" dirty="0" smtClean="0">
                <a:latin typeface="Times New Roman" panose="02020603050405020304" pitchFamily="18" charset="0"/>
                <a:hlinkClick r:id="rId3"/>
              </a:rPr>
              <a:t>http</a:t>
            </a:r>
            <a:r>
              <a:rPr lang="en-US" sz="1200" dirty="0">
                <a:latin typeface="Times New Roman" panose="02020603050405020304" pitchFamily="18" charset="0"/>
                <a:hlinkClick r:id="rId3"/>
              </a:rPr>
              <a:t>://</a:t>
            </a:r>
            <a:r>
              <a:rPr lang="en-US" sz="1200" dirty="0" smtClean="0">
                <a:latin typeface="Times New Roman" panose="02020603050405020304" pitchFamily="18" charset="0"/>
                <a:hlinkClick r:id="rId3"/>
              </a:rPr>
              <a:t>homepage.univie.ac.at/robert.prevedel/test_research_LOQC.html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0407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ptek.cn/image/cp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31" y="770819"/>
            <a:ext cx="2397502" cy="232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1/15/Bamsplitter-2.jpg/255px-Bamsplitter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31" y="972264"/>
            <a:ext cx="3340729" cy="192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rp-photonics.com/img/beam_splitter_cub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604" y="856168"/>
            <a:ext cx="2931656" cy="21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Beam Splitter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338" y="3229667"/>
            <a:ext cx="7218962" cy="2176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9007" y="5612584"/>
            <a:ext cx="4754343" cy="1103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4758" y="4721392"/>
            <a:ext cx="104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Inverse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4758" y="5893804"/>
            <a:ext cx="1760422" cy="4142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6905" y="5777746"/>
            <a:ext cx="184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Reflect 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Transmit 1 – 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98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53" y="1935309"/>
            <a:ext cx="5730157" cy="2051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Quantum Optical </a:t>
            </a:r>
            <a:r>
              <a:rPr lang="en-US" sz="3200" b="1" dirty="0" err="1" smtClean="0"/>
              <a:t>Fredkin</a:t>
            </a:r>
            <a:r>
              <a:rPr lang="en-US" sz="3200" b="1" dirty="0" smtClean="0"/>
              <a:t> Gate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41" y="4246852"/>
            <a:ext cx="11172825" cy="123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44" y="1881420"/>
            <a:ext cx="3790950" cy="2105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4153" y="1104312"/>
            <a:ext cx="5950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ข้อสอบ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th-TH" sz="2400" dirty="0" smtClean="0">
                <a:solidFill>
                  <a:srgbClr val="FF0000"/>
                </a:solidFill>
              </a:rPr>
              <a:t>อธิบายว่าวงจร </a:t>
            </a:r>
            <a:r>
              <a:rPr lang="en-US" sz="2400" dirty="0" smtClean="0">
                <a:solidFill>
                  <a:srgbClr val="FF0000"/>
                </a:solidFill>
              </a:rPr>
              <a:t>optical </a:t>
            </a:r>
            <a:r>
              <a:rPr lang="th-TH" sz="2400" dirty="0" smtClean="0">
                <a:solidFill>
                  <a:srgbClr val="FF0000"/>
                </a:solidFill>
              </a:rPr>
              <a:t>นี้ทำงานเป็น </a:t>
            </a:r>
            <a:r>
              <a:rPr lang="en-US" sz="2400" dirty="0" err="1" smtClean="0">
                <a:solidFill>
                  <a:srgbClr val="FF0000"/>
                </a:solidFill>
              </a:rPr>
              <a:t>Fredkin</a:t>
            </a:r>
            <a:r>
              <a:rPr lang="en-US" sz="2400" dirty="0" smtClean="0">
                <a:solidFill>
                  <a:srgbClr val="FF0000"/>
                </a:solidFill>
              </a:rPr>
              <a:t> Gate </a:t>
            </a:r>
            <a:r>
              <a:rPr lang="th-TH" sz="2400" dirty="0" smtClean="0">
                <a:solidFill>
                  <a:srgbClr val="FF0000"/>
                </a:solidFill>
              </a:rPr>
              <a:t>ได้ยังไง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65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to make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"quantum effect"</a:t>
            </a:r>
          </a:p>
          <a:p>
            <a:r>
              <a:rPr lang="en-US" sz="4000" dirty="0"/>
              <a:t>photon entanglement</a:t>
            </a:r>
          </a:p>
          <a:p>
            <a:r>
              <a:rPr lang="en-US" sz="4000" dirty="0"/>
              <a:t>cold atom</a:t>
            </a:r>
          </a:p>
          <a:p>
            <a:r>
              <a:rPr lang="en-US" sz="4000" dirty="0"/>
              <a:t>electron spin</a:t>
            </a:r>
          </a:p>
        </p:txBody>
      </p:sp>
    </p:spTree>
    <p:extLst>
      <p:ext uri="{BB962C8B-B14F-4D97-AF65-F5344CB8AC3E}">
        <p14:creationId xmlns:p14="http://schemas.microsoft.com/office/powerpoint/2010/main" val="8673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Quantum computers</a:t>
            </a:r>
            <a:r>
              <a:rPr lang="en-US" sz="3200" b="1" dirty="0"/>
              <a:t>: physical realization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683" y="977773"/>
            <a:ext cx="8637572" cy="543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03" y="2141540"/>
            <a:ext cx="4571601" cy="3649663"/>
          </a:xfrm>
        </p:spPr>
      </p:pic>
    </p:spTree>
    <p:extLst>
      <p:ext uri="{BB962C8B-B14F-4D97-AF65-F5344CB8AC3E}">
        <p14:creationId xmlns:p14="http://schemas.microsoft.com/office/powerpoint/2010/main" val="27656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1" y="247635"/>
            <a:ext cx="4508500" cy="6125679"/>
          </a:xfrm>
        </p:spPr>
      </p:pic>
    </p:spTree>
    <p:extLst>
      <p:ext uri="{BB962C8B-B14F-4D97-AF65-F5344CB8AC3E}">
        <p14:creationId xmlns:p14="http://schemas.microsoft.com/office/powerpoint/2010/main" val="7132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84" y="2141540"/>
            <a:ext cx="6162832" cy="3649663"/>
          </a:xfrm>
        </p:spPr>
      </p:pic>
    </p:spTree>
    <p:extLst>
      <p:ext uri="{BB962C8B-B14F-4D97-AF65-F5344CB8AC3E}">
        <p14:creationId xmlns:p14="http://schemas.microsoft.com/office/powerpoint/2010/main" val="41351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Approach to build quantum computers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44" y="1761793"/>
            <a:ext cx="5002922" cy="4282503"/>
          </a:xfrm>
        </p:spPr>
      </p:pic>
    </p:spTree>
    <p:extLst>
      <p:ext uri="{BB962C8B-B14F-4D97-AF65-F5344CB8AC3E}">
        <p14:creationId xmlns:p14="http://schemas.microsoft.com/office/powerpoint/2010/main" val="7150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58" y="0"/>
            <a:ext cx="8958943" cy="6792460"/>
          </a:xfrm>
        </p:spPr>
      </p:pic>
    </p:spTree>
    <p:extLst>
      <p:ext uri="{BB962C8B-B14F-4D97-AF65-F5344CB8AC3E}">
        <p14:creationId xmlns:p14="http://schemas.microsoft.com/office/powerpoint/2010/main" val="5124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3"/>
            <a:ext cx="7772400" cy="1456267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 basic unit of memory that uses superposition of "quantum" effect (entanglement) to store information.</a:t>
            </a:r>
          </a:p>
          <a:p>
            <a:r>
              <a:rPr lang="en-US" sz="4000" dirty="0"/>
              <a:t>a "qubit" stores the probability of information.  It represents both "1" and "0"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40242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3" y="838202"/>
            <a:ext cx="5895191" cy="4977227"/>
          </a:xfrm>
        </p:spPr>
      </p:pic>
    </p:spTree>
    <p:extLst>
      <p:ext uri="{BB962C8B-B14F-4D97-AF65-F5344CB8AC3E}">
        <p14:creationId xmlns:p14="http://schemas.microsoft.com/office/powerpoint/2010/main" val="26979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3" y="705122"/>
            <a:ext cx="7872869" cy="5511009"/>
          </a:xfrm>
        </p:spPr>
      </p:pic>
    </p:spTree>
    <p:extLst>
      <p:ext uri="{BB962C8B-B14F-4D97-AF65-F5344CB8AC3E}">
        <p14:creationId xmlns:p14="http://schemas.microsoft.com/office/powerpoint/2010/main" val="1179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array of ion-trap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76401"/>
            <a:ext cx="4724400" cy="4870396"/>
          </a:xfrm>
        </p:spPr>
      </p:pic>
    </p:spTree>
    <p:extLst>
      <p:ext uri="{BB962C8B-B14F-4D97-AF65-F5344CB8AC3E}">
        <p14:creationId xmlns:p14="http://schemas.microsoft.com/office/powerpoint/2010/main" val="41799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80" y="925180"/>
            <a:ext cx="8433692" cy="4768049"/>
          </a:xfrm>
        </p:spPr>
      </p:pic>
    </p:spTree>
    <p:extLst>
      <p:ext uri="{BB962C8B-B14F-4D97-AF65-F5344CB8AC3E}">
        <p14:creationId xmlns:p14="http://schemas.microsoft.com/office/powerpoint/2010/main" val="10825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16791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30085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of quantum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/>
              <a:t>ibm</a:t>
            </a:r>
            <a:r>
              <a:rPr lang="en-US" sz="4000" dirty="0"/>
              <a:t> 5 qubits</a:t>
            </a:r>
          </a:p>
          <a:p>
            <a:r>
              <a:rPr lang="en-US" sz="4000" dirty="0"/>
              <a:t>D-wave two, quantum annealing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google quantum lab's paper</a:t>
            </a:r>
          </a:p>
          <a:p>
            <a:endParaRPr lang="en-US" sz="4000" dirty="0"/>
          </a:p>
          <a:p>
            <a:r>
              <a:rPr lang="en-US" sz="4000" dirty="0"/>
              <a:t>claim of 100,000,000x speed up</a:t>
            </a:r>
          </a:p>
        </p:txBody>
      </p:sp>
    </p:spTree>
    <p:extLst>
      <p:ext uri="{BB962C8B-B14F-4D97-AF65-F5344CB8AC3E}">
        <p14:creationId xmlns:p14="http://schemas.microsoft.com/office/powerpoint/2010/main" val="38564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 qubits processor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1379" y="2141540"/>
            <a:ext cx="3712049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2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Nasa,  D-Wave 2x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2428" y="1785624"/>
            <a:ext cx="6239643" cy="43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533404"/>
            <a:ext cx="8584267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0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86" y="1208209"/>
            <a:ext cx="4345243" cy="423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9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4" y="609605"/>
            <a:ext cx="4352925" cy="5779307"/>
          </a:xfrm>
        </p:spPr>
      </p:pic>
    </p:spTree>
    <p:extLst>
      <p:ext uri="{BB962C8B-B14F-4D97-AF65-F5344CB8AC3E}">
        <p14:creationId xmlns:p14="http://schemas.microsoft.com/office/powerpoint/2010/main" val="24977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2" y="1027906"/>
            <a:ext cx="7213062" cy="4793912"/>
          </a:xfrm>
        </p:spPr>
      </p:pic>
    </p:spTree>
    <p:extLst>
      <p:ext uri="{BB962C8B-B14F-4D97-AF65-F5344CB8AC3E}">
        <p14:creationId xmlns:p14="http://schemas.microsoft.com/office/powerpoint/2010/main" val="15168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41" y="1143001"/>
            <a:ext cx="7578725" cy="4716732"/>
          </a:xfrm>
        </p:spPr>
      </p:pic>
    </p:spTree>
    <p:extLst>
      <p:ext uri="{BB962C8B-B14F-4D97-AF65-F5344CB8AC3E}">
        <p14:creationId xmlns:p14="http://schemas.microsoft.com/office/powerpoint/2010/main" val="2458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74" y="1027906"/>
            <a:ext cx="9222956" cy="4689235"/>
          </a:xfrm>
        </p:spPr>
      </p:pic>
    </p:spTree>
    <p:extLst>
      <p:ext uri="{BB962C8B-B14F-4D97-AF65-F5344CB8AC3E}">
        <p14:creationId xmlns:p14="http://schemas.microsoft.com/office/powerpoint/2010/main" val="25741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50 qubits quantum computer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3" y="2065869"/>
            <a:ext cx="8097545" cy="4038600"/>
          </a:xfrm>
        </p:spPr>
      </p:pic>
    </p:spTree>
    <p:extLst>
      <p:ext uri="{BB962C8B-B14F-4D97-AF65-F5344CB8AC3E}">
        <p14:creationId xmlns:p14="http://schemas.microsoft.com/office/powerpoint/2010/main" val="21172534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609605"/>
            <a:ext cx="4263796" cy="5686839"/>
          </a:xfrm>
        </p:spPr>
      </p:pic>
    </p:spTree>
    <p:extLst>
      <p:ext uri="{BB962C8B-B14F-4D97-AF65-F5344CB8AC3E}">
        <p14:creationId xmlns:p14="http://schemas.microsoft.com/office/powerpoint/2010/main" val="18631612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clock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10446"/>
            <a:ext cx="4038600" cy="3025745"/>
          </a:xfrm>
        </p:spPr>
      </p:pic>
      <p:sp>
        <p:nvSpPr>
          <p:cNvPr id="5" name="TextBox 4"/>
          <p:cNvSpPr txBox="1"/>
          <p:nvPr/>
        </p:nvSpPr>
        <p:spPr>
          <a:xfrm>
            <a:off x="2514600" y="2065869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heart of an optical atomic clock is a highly stable reference frequency provided by a narrow optical absorption in an atom or ion. </a:t>
            </a:r>
          </a:p>
          <a:p>
            <a:endParaRPr lang="en-US" sz="2000" dirty="0"/>
          </a:p>
          <a:p>
            <a:r>
              <a:rPr lang="en-US" sz="2000" dirty="0"/>
              <a:t>NPL is developing optical frequency standards based on transitions in single trapped ions of strontium and ytterbium, and neutral strontium atoms confined in an optical lattice.</a:t>
            </a:r>
          </a:p>
        </p:txBody>
      </p:sp>
    </p:spTree>
    <p:extLst>
      <p:ext uri="{BB962C8B-B14F-4D97-AF65-F5344CB8AC3E}">
        <p14:creationId xmlns:p14="http://schemas.microsoft.com/office/powerpoint/2010/main" val="2926105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Quantum Computers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03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uantum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09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amous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Shor's integer factorization</a:t>
            </a:r>
          </a:p>
          <a:p>
            <a:endParaRPr lang="en-US" sz="4000" dirty="0"/>
          </a:p>
          <a:p>
            <a:r>
              <a:rPr lang="en-US" sz="4000" dirty="0"/>
              <a:t>Given an integer N, find its prime factors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is the advantage?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It is very </a:t>
            </a:r>
            <a:r>
              <a:rPr lang="en-US" sz="4000" dirty="0" err="1"/>
              <a:t>very</a:t>
            </a:r>
            <a:r>
              <a:rPr lang="en-US" sz="4000" dirty="0"/>
              <a:t> fast compared to conventional computers</a:t>
            </a:r>
          </a:p>
          <a:p>
            <a:r>
              <a:rPr lang="en-US" sz="4000" dirty="0"/>
              <a:t>It has very large memory, example 10-qubit is ….</a:t>
            </a:r>
          </a:p>
        </p:txBody>
      </p:sp>
    </p:spTree>
    <p:extLst>
      <p:ext uri="{BB962C8B-B14F-4D97-AF65-F5344CB8AC3E}">
        <p14:creationId xmlns:p14="http://schemas.microsoft.com/office/powerpoint/2010/main" val="6769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1800"/>
            <a:ext cx="21336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09800" y="1905002"/>
            <a:ext cx="5334000" cy="4202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32" indent="-742932">
              <a:buAutoNum type="arabicPlain" startAt="1994"/>
            </a:pPr>
            <a:r>
              <a:rPr lang="en-US" sz="4000" dirty="0"/>
              <a:t>   Peter Shor </a:t>
            </a:r>
          </a:p>
          <a:p>
            <a:pPr marL="0" indent="0">
              <a:buNone/>
            </a:pPr>
            <a:r>
              <a:rPr lang="en-US" sz="4000" dirty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18487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factorization also needs huge amount of </a:t>
            </a:r>
            <a:r>
              <a:rPr lang="en-US" sz="4000" dirty="0">
                <a:hlinkClick r:id="rId2" tooltip="Quantum gate"/>
              </a:rPr>
              <a:t>quantum gates</a:t>
            </a:r>
            <a:r>
              <a:rPr lang="en-US" sz="4000" dirty="0"/>
              <a:t>. It increases with </a:t>
            </a:r>
            <a:r>
              <a:rPr lang="en-US" sz="4000" i="1" dirty="0"/>
              <a:t>N</a:t>
            </a:r>
            <a:r>
              <a:rPr lang="en-US" sz="4000" dirty="0"/>
              <a:t> as (log </a:t>
            </a:r>
            <a:r>
              <a:rPr lang="en-US" sz="4000" i="1" dirty="0"/>
              <a:t>N</a:t>
            </a:r>
            <a:r>
              <a:rPr lang="en-US" sz="4000" dirty="0"/>
              <a:t>)</a:t>
            </a:r>
            <a:r>
              <a:rPr lang="en-US" sz="4000" baseline="30000" dirty="0"/>
              <a:t>3</a:t>
            </a:r>
            <a:r>
              <a:rPr lang="en-US" sz="4000" dirty="0"/>
              <a:t>.</a:t>
            </a:r>
            <a:r>
              <a:rPr lang="en-US" sz="4000" baseline="30000" dirty="0"/>
              <a:t> </a:t>
            </a:r>
            <a:r>
              <a:rPr lang="en-US" sz="4000" dirty="0"/>
              <a:t>Thus factoring of a 4096-bit number requires 4,947,802,324,992 quantum gates.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635" y="1134836"/>
            <a:ext cx="8986157" cy="5176157"/>
          </a:xfrm>
        </p:spPr>
        <p:txBody>
          <a:bodyPr>
            <a:noAutofit/>
          </a:bodyPr>
          <a:lstStyle/>
          <a:p>
            <a:r>
              <a:rPr lang="en-US" sz="3200" dirty="0"/>
              <a:t>In 2001, Shor's algorithm was demonstrated by a group at IBM, who factored 15 into 3 × 5, using an NMR implementation of a quantum computer with 7 qubits.</a:t>
            </a:r>
          </a:p>
          <a:p>
            <a:r>
              <a:rPr lang="en-US" sz="3200" dirty="0"/>
              <a:t>In April 2012, the factorization of 143 was achieved, although this used adiabatic quantum computation rather than Shor's algorithm. </a:t>
            </a:r>
          </a:p>
          <a:p>
            <a:r>
              <a:rPr lang="en-US" sz="3200" dirty="0"/>
              <a:t>In November 2014, it was discovered that this 2012 adiabatic quantum computation had also factored larger numbers, the largest being 56153.</a:t>
            </a:r>
          </a:p>
        </p:txBody>
      </p:sp>
    </p:spTree>
    <p:extLst>
      <p:ext uri="{BB962C8B-B14F-4D97-AF65-F5344CB8AC3E}">
        <p14:creationId xmlns:p14="http://schemas.microsoft.com/office/powerpoint/2010/main" val="35589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y own example of quantum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compact genetic algorithm by quantum computers</a:t>
            </a:r>
          </a:p>
          <a:p>
            <a:r>
              <a:rPr lang="en-US" sz="4000" dirty="0"/>
              <a:t>exponential speedup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88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3" y="1219204"/>
            <a:ext cx="8507963" cy="45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8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1) </a:t>
            </a:r>
            <a:r>
              <a:rPr lang="en-US" sz="3600" dirty="0" err="1"/>
              <a:t>initialze</a:t>
            </a:r>
            <a:r>
              <a:rPr lang="en-US" sz="3600" dirty="0"/>
              <a:t> </a:t>
            </a:r>
            <a:r>
              <a:rPr lang="en-US" sz="3600" dirty="0" err="1"/>
              <a:t>qureg</a:t>
            </a:r>
            <a:r>
              <a:rPr lang="en-US" sz="3600" dirty="0"/>
              <a:t> x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2) generate two individuals from </a:t>
            </a:r>
            <a:r>
              <a:rPr lang="en-US" sz="3600" dirty="0" err="1">
                <a:solidFill>
                  <a:srgbClr val="FF0000"/>
                </a:solidFill>
              </a:rPr>
              <a:t>qureg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3) let them compete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4) update </a:t>
            </a:r>
            <a:r>
              <a:rPr lang="en-US" sz="3600" dirty="0" err="1">
                <a:solidFill>
                  <a:srgbClr val="FF0000"/>
                </a:solidFill>
              </a:rPr>
              <a:t>qureg</a:t>
            </a:r>
            <a:r>
              <a:rPr lang="en-US" sz="3600" dirty="0">
                <a:solidFill>
                  <a:srgbClr val="FF00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600" dirty="0"/>
              <a:t>5) repeat step 2..4 for k times</a:t>
            </a:r>
          </a:p>
          <a:p>
            <a:pPr marL="0" indent="0">
              <a:buNone/>
            </a:pPr>
            <a:r>
              <a:rPr lang="en-US" sz="3600" dirty="0"/>
              <a:t>6) generate the final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7772400" cy="1456267"/>
          </a:xfrm>
        </p:spPr>
        <p:txBody>
          <a:bodyPr>
            <a:normAutofit/>
          </a:bodyPr>
          <a:lstStyle/>
          <a:p>
            <a:r>
              <a:rPr lang="en-US" dirty="0" smtClean="0"/>
              <a:t>quantum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1) </a:t>
            </a:r>
            <a:r>
              <a:rPr lang="en-US" sz="3200" dirty="0" err="1"/>
              <a:t>initialze</a:t>
            </a:r>
            <a:r>
              <a:rPr lang="en-US" sz="3200" dirty="0"/>
              <a:t> </a:t>
            </a:r>
            <a:r>
              <a:rPr lang="en-US" sz="3200" dirty="0" err="1"/>
              <a:t>qureg</a:t>
            </a:r>
            <a:r>
              <a:rPr lang="en-US" sz="3200" dirty="0"/>
              <a:t> x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2) generate the first individual from </a:t>
            </a:r>
            <a:r>
              <a:rPr lang="en-US" sz="3200" dirty="0" err="1">
                <a:solidFill>
                  <a:srgbClr val="FF0000"/>
                </a:solidFill>
              </a:rPr>
              <a:t>qureg</a:t>
            </a:r>
            <a:r>
              <a:rPr lang="en-US" sz="3200" dirty="0">
                <a:solidFill>
                  <a:srgbClr val="FF0000"/>
                </a:solidFill>
              </a:rPr>
              <a:t> x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3) generate the second individual with condition that fitness is greater than the first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4) let them compete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5) update </a:t>
            </a:r>
            <a:r>
              <a:rPr lang="en-US" sz="3200" dirty="0" err="1">
                <a:solidFill>
                  <a:srgbClr val="FF0000"/>
                </a:solidFill>
              </a:rPr>
              <a:t>qureg</a:t>
            </a:r>
            <a:r>
              <a:rPr lang="en-US" sz="3200" dirty="0">
                <a:solidFill>
                  <a:srgbClr val="FF00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200" dirty="0"/>
              <a:t>6) repeat step 2..5 for k times</a:t>
            </a:r>
          </a:p>
          <a:p>
            <a:pPr marL="0" indent="0">
              <a:buNone/>
            </a:pPr>
            <a:r>
              <a:rPr lang="en-US" sz="3200" dirty="0"/>
              <a:t>7) generate the final result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30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301" y="2257177"/>
            <a:ext cx="3286607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40" y="2257177"/>
            <a:ext cx="350914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009" y="2226469"/>
            <a:ext cx="3448995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86" y="2226469"/>
            <a:ext cx="2945769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081541"/>
            <a:ext cx="77724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Quantum computer language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Qubits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&gt;&gt;&gt; print(2**(2**10))</a:t>
            </a:r>
          </a:p>
          <a:p>
            <a:r>
              <a:rPr lang="en-US" sz="2400" dirty="0"/>
              <a:t>179769313486231590772930519078902473361797697894230657273430081157732675805500963132708477322407536021120113879871393357658789768814416622492847430639474124377767893424865485276302219601246094119453082952085005768838150682342462881473913110540827237163350510684586298239947245938479716304835356329624224137216</a:t>
            </a:r>
          </a:p>
          <a:p>
            <a:r>
              <a:rPr lang="en-US" sz="2400" dirty="0"/>
              <a:t>&gt;&gt;&gt;</a:t>
            </a:r>
          </a:p>
        </p:txBody>
      </p:sp>
    </p:spTree>
    <p:extLst>
      <p:ext uri="{BB962C8B-B14F-4D97-AF65-F5344CB8AC3E}">
        <p14:creationId xmlns:p14="http://schemas.microsoft.com/office/powerpoint/2010/main" val="39555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92599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Simon Gay’s Bibliography (U. of Glasgow)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92" y="1332628"/>
            <a:ext cx="6761416" cy="5025799"/>
          </a:xfrm>
        </p:spPr>
      </p:pic>
    </p:spTree>
    <p:extLst>
      <p:ext uri="{BB962C8B-B14F-4D97-AF65-F5344CB8AC3E}">
        <p14:creationId xmlns:p14="http://schemas.microsoft.com/office/powerpoint/2010/main" val="18376878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29" y="742951"/>
            <a:ext cx="7066758" cy="5265963"/>
          </a:xfrm>
        </p:spPr>
      </p:pic>
    </p:spTree>
    <p:extLst>
      <p:ext uri="{BB962C8B-B14F-4D97-AF65-F5344CB8AC3E}">
        <p14:creationId xmlns:p14="http://schemas.microsoft.com/office/powerpoint/2010/main" val="6909806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defined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78" y="2032909"/>
            <a:ext cx="7648312" cy="3283925"/>
          </a:xfrm>
        </p:spPr>
      </p:pic>
    </p:spTree>
    <p:extLst>
      <p:ext uri="{BB962C8B-B14F-4D97-AF65-F5344CB8AC3E}">
        <p14:creationId xmlns:p14="http://schemas.microsoft.com/office/powerpoint/2010/main" val="11068789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802" y="2140139"/>
            <a:ext cx="7886700" cy="1325563"/>
          </a:xfrm>
        </p:spPr>
        <p:txBody>
          <a:bodyPr/>
          <a:lstStyle/>
          <a:p>
            <a:r>
              <a:rPr lang="en-US" dirty="0" smtClean="0"/>
              <a:t>Update on Qubit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302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609605"/>
            <a:ext cx="5743427" cy="5420834"/>
          </a:xfrm>
        </p:spPr>
      </p:pic>
    </p:spTree>
    <p:extLst>
      <p:ext uri="{BB962C8B-B14F-4D97-AF65-F5344CB8AC3E}">
        <p14:creationId xmlns:p14="http://schemas.microsoft.com/office/powerpoint/2010/main" val="34489118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1" y="0"/>
            <a:ext cx="8402028" cy="6858000"/>
          </a:xfrm>
        </p:spPr>
      </p:pic>
    </p:spTree>
    <p:extLst>
      <p:ext uri="{BB962C8B-B14F-4D97-AF65-F5344CB8AC3E}">
        <p14:creationId xmlns:p14="http://schemas.microsoft.com/office/powerpoint/2010/main" val="40715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67" y="1027908"/>
            <a:ext cx="6185379" cy="4854349"/>
          </a:xfrm>
        </p:spPr>
      </p:pic>
    </p:spTree>
    <p:extLst>
      <p:ext uri="{BB962C8B-B14F-4D97-AF65-F5344CB8AC3E}">
        <p14:creationId xmlns:p14="http://schemas.microsoft.com/office/powerpoint/2010/main" val="39317025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into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Studying quantum computer give rise to new ideas</a:t>
            </a:r>
          </a:p>
          <a:p>
            <a:r>
              <a:rPr lang="en-US" dirty="0"/>
              <a:t>Quantum “thinking” promises a new kind of method to solve really difficult problems</a:t>
            </a:r>
          </a:p>
          <a:p>
            <a:r>
              <a:rPr lang="en-US" dirty="0"/>
              <a:t>We don’t know whether the effort in building quantum computer will bear any practical results</a:t>
            </a:r>
          </a:p>
          <a:p>
            <a:r>
              <a:rPr lang="en-US" dirty="0"/>
              <a:t>But we do know that it will change the face of computing forever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Yingchareonthawornchai</a:t>
            </a:r>
            <a:r>
              <a:rPr lang="en-US" dirty="0"/>
              <a:t>, S., </a:t>
            </a:r>
            <a:r>
              <a:rPr lang="en-US" dirty="0" err="1"/>
              <a:t>Aporntewan</a:t>
            </a:r>
            <a:r>
              <a:rPr lang="en-US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://www.cp.eng.chula.ac.th</a:t>
            </a:r>
            <a:r>
              <a:rPr lang="en-US">
                <a:hlinkClick r:id="rId2"/>
              </a:rPr>
              <a:t>/~</a:t>
            </a:r>
            <a:r>
              <a:rPr lang="en-US" smtClean="0">
                <a:hlinkClick r:id="rId2"/>
              </a:rPr>
              <a:t>piak/paper/2012/jcsse-quantum-cga.pdf</a:t>
            </a:r>
            <a:endParaRPr lang="en-US" dirty="0" smtClean="0"/>
          </a:p>
          <a:p>
            <a:r>
              <a:rPr lang="en-US" dirty="0" smtClean="0"/>
              <a:t>Cold matter, assemble atom by </a:t>
            </a:r>
            <a:r>
              <a:rPr lang="en-US" dirty="0"/>
              <a:t>atom </a:t>
            </a:r>
            <a:r>
              <a:rPr lang="en-US" u="sng" dirty="0">
                <a:solidFill>
                  <a:srgbClr val="9E5ECE"/>
                </a:solidFill>
                <a:hlinkClick r:id="rId3"/>
              </a:rPr>
              <a:t>https://</a:t>
            </a:r>
            <a:r>
              <a:rPr lang="en-US" u="sng" dirty="0" smtClean="0">
                <a:solidFill>
                  <a:srgbClr val="9E5ECE"/>
                </a:solidFill>
                <a:hlinkClick r:id="rId3"/>
              </a:rPr>
              <a:t>arxiv.org/abs/1607.03044</a:t>
            </a:r>
            <a:endParaRPr lang="en-US" u="sng" dirty="0">
              <a:solidFill>
                <a:srgbClr val="9E5ECE"/>
              </a:solidFill>
            </a:endParaRPr>
          </a:p>
          <a:p>
            <a:r>
              <a:rPr lang="en-US" dirty="0"/>
              <a:t>Optical Atomic Clock</a:t>
            </a:r>
          </a:p>
          <a:p>
            <a:r>
              <a:rPr lang="en-US" u="sng" dirty="0" smtClean="0">
                <a:solidFill>
                  <a:srgbClr val="9E5ECE"/>
                </a:solidFill>
              </a:rPr>
              <a:t>http</a:t>
            </a:r>
            <a:r>
              <a:rPr lang="en-US" u="sng" dirty="0">
                <a:solidFill>
                  <a:srgbClr val="9E5ECE"/>
                </a:solidFill>
              </a:rPr>
              <a:t>://www.npl.co.uk/science-technology/time-frequency/research/optical-frequency-standards/</a:t>
            </a:r>
          </a:p>
        </p:txBody>
      </p:sp>
    </p:spTree>
    <p:extLst>
      <p:ext uri="{BB962C8B-B14F-4D97-AF65-F5344CB8AC3E}">
        <p14:creationId xmlns:p14="http://schemas.microsoft.com/office/powerpoint/2010/main" val="28911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/>
              <a:t>Go </a:t>
            </a:r>
            <a:r>
              <a:rPr lang="en-US" sz="3600" dirty="0"/>
              <a:t>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BM 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1" y="298765"/>
            <a:ext cx="11109032" cy="624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489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20" y="1066800"/>
            <a:ext cx="6731793" cy="5029200"/>
          </a:xfrm>
        </p:spPr>
      </p:pic>
    </p:spTree>
    <p:extLst>
      <p:ext uri="{BB962C8B-B14F-4D97-AF65-F5344CB8AC3E}">
        <p14:creationId xmlns:p14="http://schemas.microsoft.com/office/powerpoint/2010/main" val="14537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Introduction and Overview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068" y="756790"/>
            <a:ext cx="11814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Quantum </a:t>
            </a:r>
            <a:r>
              <a:rPr lang="en-US" sz="2400" dirty="0"/>
              <a:t>mechanics is a </a:t>
            </a:r>
            <a:r>
              <a:rPr lang="en-US" sz="2400" i="1" dirty="0">
                <a:solidFill>
                  <a:srgbClr val="FF0000"/>
                </a:solidFill>
              </a:rPr>
              <a:t>mathematical framework</a:t>
            </a:r>
            <a:r>
              <a:rPr lang="en-US" sz="2400" dirty="0"/>
              <a:t> or </a:t>
            </a:r>
            <a:r>
              <a:rPr lang="en-US" sz="2400" dirty="0" smtClean="0"/>
              <a:t>set of </a:t>
            </a:r>
            <a:r>
              <a:rPr lang="en-US" sz="2400" dirty="0"/>
              <a:t>rules for the construction of physical </a:t>
            </a:r>
            <a:r>
              <a:rPr lang="en-US" sz="2400" dirty="0" smtClean="0"/>
              <a:t>theories.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From “classical physics” to “quantum mechanics”</a:t>
            </a:r>
          </a:p>
          <a:p>
            <a:r>
              <a:rPr lang="en-US" sz="2400" dirty="0"/>
              <a:t>	</a:t>
            </a:r>
            <a:r>
              <a:rPr lang="en-US" sz="2400" i="1" dirty="0" smtClean="0">
                <a:solidFill>
                  <a:srgbClr val="FF0000"/>
                </a:solidFill>
              </a:rPr>
              <a:t>ultraviolet catastrophe</a:t>
            </a:r>
            <a:r>
              <a:rPr lang="en-US" sz="2400" dirty="0" smtClean="0"/>
              <a:t> </a:t>
            </a:r>
            <a:r>
              <a:rPr lang="en-US" sz="2400" dirty="0"/>
              <a:t>see the video: A Brief History Of Quantum Mechanics</a:t>
            </a:r>
          </a:p>
          <a:p>
            <a:r>
              <a:rPr lang="en-US" sz="2400" dirty="0"/>
              <a:t>	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www.youtube.com/watch?v=B7pACq_xWyw</a:t>
            </a:r>
            <a:endParaRPr lang="en-US" sz="2400" dirty="0"/>
          </a:p>
        </p:txBody>
      </p:sp>
      <p:pic>
        <p:nvPicPr>
          <p:cNvPr id="3074" name="Picture 2" descr="Image result for ultraviolet catastrop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36" y="2759153"/>
            <a:ext cx="5009002" cy="400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95438" y="5987531"/>
            <a:ext cx="2331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3000 K = 2726.85 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5437" y="5525866"/>
            <a:ext cx="2331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4000 K = 3726.85 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95437" y="5064201"/>
            <a:ext cx="2331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5000 K = 4726.85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1119</Words>
  <Application>Microsoft Office PowerPoint</Application>
  <PresentationFormat>Widescreen</PresentationFormat>
  <Paragraphs>212</Paragraphs>
  <Slides>80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Calibri</vt:lpstr>
      <vt:lpstr>Calibri Light</vt:lpstr>
      <vt:lpstr>Cambria Math</vt:lpstr>
      <vt:lpstr>Cordia New</vt:lpstr>
      <vt:lpstr>Times New Roman</vt:lpstr>
      <vt:lpstr>Office Theme</vt:lpstr>
      <vt:lpstr>Acrobat Document</vt:lpstr>
      <vt:lpstr>Quantum Computing: from theory to practice</vt:lpstr>
      <vt:lpstr>You can get this presentation</vt:lpstr>
      <vt:lpstr>What is a quantum computer?</vt:lpstr>
      <vt:lpstr>What is a quantum bit?</vt:lpstr>
      <vt:lpstr>PowerPoint Presentation</vt:lpstr>
      <vt:lpstr>What is the advantage?</vt:lpstr>
      <vt:lpstr>10 Qubits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Quantum Computer</vt:lpstr>
      <vt:lpstr>PowerPoint Presentation</vt:lpstr>
      <vt:lpstr>PowerPoint Presentation</vt:lpstr>
      <vt:lpstr>PowerPoint Presentation</vt:lpstr>
      <vt:lpstr>How to make a quantum bit?</vt:lpstr>
      <vt:lpstr>PowerPoint Presentation</vt:lpstr>
      <vt:lpstr>Quantum circuits</vt:lpstr>
      <vt:lpstr>PowerPoint Presentation</vt:lpstr>
      <vt:lpstr>Quantum circuits</vt:lpstr>
      <vt:lpstr>AN Approach to build quantum computers</vt:lpstr>
      <vt:lpstr>PowerPoint Presentation</vt:lpstr>
      <vt:lpstr>PowerPoint Presentation</vt:lpstr>
      <vt:lpstr>PowerPoint Presentation</vt:lpstr>
      <vt:lpstr>Large array of ion-trap system</vt:lpstr>
      <vt:lpstr>PowerPoint Presentation</vt:lpstr>
      <vt:lpstr>PowerPoint Presentation</vt:lpstr>
      <vt:lpstr>Example of quantum computers</vt:lpstr>
      <vt:lpstr>Recent work</vt:lpstr>
      <vt:lpstr>IBM  5 qubits processor</vt:lpstr>
      <vt:lpstr>Google Nasa,  D-Wave 2x machine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IBM  50 qubits quantum computer</vt:lpstr>
      <vt:lpstr>PowerPoint Presentation</vt:lpstr>
      <vt:lpstr>Atomic clock</vt:lpstr>
      <vt:lpstr>Programming Quantum Computers</vt:lpstr>
      <vt:lpstr>Quantum algorithms</vt:lpstr>
      <vt:lpstr>Famous algorithms</vt:lpstr>
      <vt:lpstr>Quantum Algorithms</vt:lpstr>
      <vt:lpstr>Shor’s algorithm</vt:lpstr>
      <vt:lpstr>PowerPoint Presentation</vt:lpstr>
      <vt:lpstr>My own example of quantum computation</vt:lpstr>
      <vt:lpstr>PowerPoint Presentation</vt:lpstr>
      <vt:lpstr>Normal</vt:lpstr>
      <vt:lpstr>quantum speedup</vt:lpstr>
      <vt:lpstr>output</vt:lpstr>
      <vt:lpstr>output</vt:lpstr>
      <vt:lpstr>Quantum computer language</vt:lpstr>
      <vt:lpstr>Simon Gay’s Bibliography (U. of Glasgow)</vt:lpstr>
      <vt:lpstr>QCL</vt:lpstr>
      <vt:lpstr>User defined function</vt:lpstr>
      <vt:lpstr>Update on Qubit Construction</vt:lpstr>
      <vt:lpstr>PowerPoint Presentation</vt:lpstr>
      <vt:lpstr>PowerPoint Presentation</vt:lpstr>
      <vt:lpstr>PowerPoint Presentation</vt:lpstr>
      <vt:lpstr>Looking into the future</vt:lpstr>
      <vt:lpstr>References</vt:lpstr>
      <vt:lpstr>More Information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 Chongstitvatana</dc:creator>
  <cp:lastModifiedBy>Prabhas Chongstitvatana</cp:lastModifiedBy>
  <cp:revision>4</cp:revision>
  <dcterms:created xsi:type="dcterms:W3CDTF">2018-03-31T04:05:13Z</dcterms:created>
  <dcterms:modified xsi:type="dcterms:W3CDTF">2018-03-31T04:40:54Z</dcterms:modified>
</cp:coreProperties>
</file>