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336" r:id="rId4"/>
    <p:sldId id="259" r:id="rId5"/>
    <p:sldId id="260" r:id="rId6"/>
    <p:sldId id="269" r:id="rId7"/>
    <p:sldId id="262" r:id="rId8"/>
    <p:sldId id="286" r:id="rId9"/>
    <p:sldId id="288" r:id="rId10"/>
    <p:sldId id="290" r:id="rId11"/>
    <p:sldId id="296" r:id="rId12"/>
    <p:sldId id="300" r:id="rId13"/>
    <p:sldId id="301" r:id="rId14"/>
    <p:sldId id="302" r:id="rId15"/>
    <p:sldId id="305" r:id="rId16"/>
    <p:sldId id="309" r:id="rId17"/>
    <p:sldId id="310" r:id="rId18"/>
    <p:sldId id="311" r:id="rId19"/>
    <p:sldId id="303" r:id="rId20"/>
    <p:sldId id="304" r:id="rId21"/>
    <p:sldId id="313" r:id="rId22"/>
    <p:sldId id="343" r:id="rId23"/>
    <p:sldId id="344" r:id="rId24"/>
    <p:sldId id="345" r:id="rId25"/>
    <p:sldId id="320" r:id="rId26"/>
    <p:sldId id="314" r:id="rId27"/>
    <p:sldId id="315" r:id="rId28"/>
    <p:sldId id="307" r:id="rId29"/>
    <p:sldId id="308" r:id="rId30"/>
    <p:sldId id="316" r:id="rId31"/>
    <p:sldId id="317" r:id="rId32"/>
    <p:sldId id="337" r:id="rId33"/>
    <p:sldId id="338" r:id="rId34"/>
    <p:sldId id="339" r:id="rId35"/>
    <p:sldId id="346" r:id="rId36"/>
    <p:sldId id="340" r:id="rId37"/>
    <p:sldId id="341" r:id="rId38"/>
    <p:sldId id="342" r:id="rId39"/>
    <p:sldId id="334" r:id="rId40"/>
    <p:sldId id="33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5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920EE-3862-4090-B4F7-AC87B0BBBC23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174AF92-19BF-47F9-A541-5494907ACD41}">
      <dgm:prSet/>
      <dgm:spPr/>
      <dgm:t>
        <a:bodyPr/>
        <a:lstStyle/>
        <a:p>
          <a:r>
            <a:rPr lang="en-US"/>
            <a:t>What is Quantum Computer</a:t>
          </a:r>
        </a:p>
      </dgm:t>
    </dgm:pt>
    <dgm:pt modelId="{0A45051E-2B38-466E-9B4F-F0148359CDB0}" type="parTrans" cxnId="{610DE39C-D727-4023-99F0-6DF9A3F2233C}">
      <dgm:prSet/>
      <dgm:spPr/>
      <dgm:t>
        <a:bodyPr/>
        <a:lstStyle/>
        <a:p>
          <a:endParaRPr lang="en-US"/>
        </a:p>
      </dgm:t>
    </dgm:pt>
    <dgm:pt modelId="{FC957128-1939-4CC4-B030-BCFEC65A3DD3}" type="sibTrans" cxnId="{610DE39C-D727-4023-99F0-6DF9A3F2233C}">
      <dgm:prSet/>
      <dgm:spPr/>
      <dgm:t>
        <a:bodyPr/>
        <a:lstStyle/>
        <a:p>
          <a:endParaRPr lang="en-US"/>
        </a:p>
      </dgm:t>
    </dgm:pt>
    <dgm:pt modelId="{C55CD92B-EAA8-4686-825E-4FEC5B02B45C}">
      <dgm:prSet/>
      <dgm:spPr/>
      <dgm:t>
        <a:bodyPr/>
        <a:lstStyle/>
        <a:p>
          <a:r>
            <a:rPr lang="en-US"/>
            <a:t>How does it work</a:t>
          </a:r>
        </a:p>
      </dgm:t>
    </dgm:pt>
    <dgm:pt modelId="{5E03105F-F781-4439-912A-A02B754741D6}" type="parTrans" cxnId="{4B9A6200-0BA7-4952-AFDB-054D3FC67227}">
      <dgm:prSet/>
      <dgm:spPr/>
      <dgm:t>
        <a:bodyPr/>
        <a:lstStyle/>
        <a:p>
          <a:endParaRPr lang="en-US"/>
        </a:p>
      </dgm:t>
    </dgm:pt>
    <dgm:pt modelId="{3549FB89-B0B9-466B-8D28-F5D2D10B9CF3}" type="sibTrans" cxnId="{4B9A6200-0BA7-4952-AFDB-054D3FC67227}">
      <dgm:prSet/>
      <dgm:spPr/>
      <dgm:t>
        <a:bodyPr/>
        <a:lstStyle/>
        <a:p>
          <a:endParaRPr lang="en-US"/>
        </a:p>
      </dgm:t>
    </dgm:pt>
    <dgm:pt modelId="{7444DECC-277B-4B00-99DF-1325DB745CF3}">
      <dgm:prSet/>
      <dgm:spPr/>
      <dgm:t>
        <a:bodyPr/>
        <a:lstStyle/>
        <a:p>
          <a:r>
            <a:rPr lang="en-US"/>
            <a:t>Impact on industry</a:t>
          </a:r>
        </a:p>
      </dgm:t>
    </dgm:pt>
    <dgm:pt modelId="{4F57F68D-0F13-4FB9-931D-621D974CB010}" type="parTrans" cxnId="{A82A5308-B30F-4E84-85ED-A758F920267A}">
      <dgm:prSet/>
      <dgm:spPr/>
      <dgm:t>
        <a:bodyPr/>
        <a:lstStyle/>
        <a:p>
          <a:endParaRPr lang="en-US"/>
        </a:p>
      </dgm:t>
    </dgm:pt>
    <dgm:pt modelId="{1D77D3F8-FCB7-4BE6-9508-F4E063F1771D}" type="sibTrans" cxnId="{A82A5308-B30F-4E84-85ED-A758F920267A}">
      <dgm:prSet/>
      <dgm:spPr/>
      <dgm:t>
        <a:bodyPr/>
        <a:lstStyle/>
        <a:p>
          <a:endParaRPr lang="en-US"/>
        </a:p>
      </dgm:t>
    </dgm:pt>
    <dgm:pt modelId="{8563196B-3FD5-4BF5-B074-9A0D8992DB8B}" type="pres">
      <dgm:prSet presAssocID="{CF9920EE-3862-4090-B4F7-AC87B0BBBC23}" presName="vert0" presStyleCnt="0">
        <dgm:presLayoutVars>
          <dgm:dir/>
          <dgm:animOne val="branch"/>
          <dgm:animLvl val="lvl"/>
        </dgm:presLayoutVars>
      </dgm:prSet>
      <dgm:spPr/>
    </dgm:pt>
    <dgm:pt modelId="{5A27C43F-BA5C-46DC-9EE1-35CE638E54BA}" type="pres">
      <dgm:prSet presAssocID="{8174AF92-19BF-47F9-A541-5494907ACD41}" presName="thickLine" presStyleLbl="alignNode1" presStyleIdx="0" presStyleCnt="3"/>
      <dgm:spPr/>
    </dgm:pt>
    <dgm:pt modelId="{CBE497DF-E81C-46D3-B4AD-E9123FD462C5}" type="pres">
      <dgm:prSet presAssocID="{8174AF92-19BF-47F9-A541-5494907ACD41}" presName="horz1" presStyleCnt="0"/>
      <dgm:spPr/>
    </dgm:pt>
    <dgm:pt modelId="{54BE337D-FA81-4713-9047-E4087DFC4387}" type="pres">
      <dgm:prSet presAssocID="{8174AF92-19BF-47F9-A541-5494907ACD41}" presName="tx1" presStyleLbl="revTx" presStyleIdx="0" presStyleCnt="3"/>
      <dgm:spPr/>
    </dgm:pt>
    <dgm:pt modelId="{A9EC73B6-5E9D-43EE-982D-3F937F2F7E89}" type="pres">
      <dgm:prSet presAssocID="{8174AF92-19BF-47F9-A541-5494907ACD41}" presName="vert1" presStyleCnt="0"/>
      <dgm:spPr/>
    </dgm:pt>
    <dgm:pt modelId="{B0AC1A13-EBB5-4655-BC2E-6EBEBAA83364}" type="pres">
      <dgm:prSet presAssocID="{C55CD92B-EAA8-4686-825E-4FEC5B02B45C}" presName="thickLine" presStyleLbl="alignNode1" presStyleIdx="1" presStyleCnt="3"/>
      <dgm:spPr/>
    </dgm:pt>
    <dgm:pt modelId="{40C29FC6-A612-4C87-86AF-5E1439F58CD8}" type="pres">
      <dgm:prSet presAssocID="{C55CD92B-EAA8-4686-825E-4FEC5B02B45C}" presName="horz1" presStyleCnt="0"/>
      <dgm:spPr/>
    </dgm:pt>
    <dgm:pt modelId="{C319D2DF-7648-4F61-8BE6-ACA7C2A95E96}" type="pres">
      <dgm:prSet presAssocID="{C55CD92B-EAA8-4686-825E-4FEC5B02B45C}" presName="tx1" presStyleLbl="revTx" presStyleIdx="1" presStyleCnt="3"/>
      <dgm:spPr/>
    </dgm:pt>
    <dgm:pt modelId="{2CB65F54-2B50-4CF9-92BA-FF5E215D6232}" type="pres">
      <dgm:prSet presAssocID="{C55CD92B-EAA8-4686-825E-4FEC5B02B45C}" presName="vert1" presStyleCnt="0"/>
      <dgm:spPr/>
    </dgm:pt>
    <dgm:pt modelId="{93D4B009-8F05-4937-823E-03D91264BB20}" type="pres">
      <dgm:prSet presAssocID="{7444DECC-277B-4B00-99DF-1325DB745CF3}" presName="thickLine" presStyleLbl="alignNode1" presStyleIdx="2" presStyleCnt="3"/>
      <dgm:spPr/>
    </dgm:pt>
    <dgm:pt modelId="{0BBCBD61-F381-49F0-88CE-FE26ADBAFCAA}" type="pres">
      <dgm:prSet presAssocID="{7444DECC-277B-4B00-99DF-1325DB745CF3}" presName="horz1" presStyleCnt="0"/>
      <dgm:spPr/>
    </dgm:pt>
    <dgm:pt modelId="{EE5BAA34-0A30-4D58-BA67-495EFF42E996}" type="pres">
      <dgm:prSet presAssocID="{7444DECC-277B-4B00-99DF-1325DB745CF3}" presName="tx1" presStyleLbl="revTx" presStyleIdx="2" presStyleCnt="3"/>
      <dgm:spPr/>
    </dgm:pt>
    <dgm:pt modelId="{8B0BF370-E1CF-4149-8443-1834137E2C2A}" type="pres">
      <dgm:prSet presAssocID="{7444DECC-277B-4B00-99DF-1325DB745CF3}" presName="vert1" presStyleCnt="0"/>
      <dgm:spPr/>
    </dgm:pt>
  </dgm:ptLst>
  <dgm:cxnLst>
    <dgm:cxn modelId="{4B9A6200-0BA7-4952-AFDB-054D3FC67227}" srcId="{CF9920EE-3862-4090-B4F7-AC87B0BBBC23}" destId="{C55CD92B-EAA8-4686-825E-4FEC5B02B45C}" srcOrd="1" destOrd="0" parTransId="{5E03105F-F781-4439-912A-A02B754741D6}" sibTransId="{3549FB89-B0B9-466B-8D28-F5D2D10B9CF3}"/>
    <dgm:cxn modelId="{A82A5308-B30F-4E84-85ED-A758F920267A}" srcId="{CF9920EE-3862-4090-B4F7-AC87B0BBBC23}" destId="{7444DECC-277B-4B00-99DF-1325DB745CF3}" srcOrd="2" destOrd="0" parTransId="{4F57F68D-0F13-4FB9-931D-621D974CB010}" sibTransId="{1D77D3F8-FCB7-4BE6-9508-F4E063F1771D}"/>
    <dgm:cxn modelId="{DEBBB075-FA0C-4C5C-B5A6-1E77ACC7526B}" type="presOf" srcId="{C55CD92B-EAA8-4686-825E-4FEC5B02B45C}" destId="{C319D2DF-7648-4F61-8BE6-ACA7C2A95E96}" srcOrd="0" destOrd="0" presId="urn:microsoft.com/office/officeart/2008/layout/LinedList"/>
    <dgm:cxn modelId="{84E3C19C-0D74-4F42-9D32-BC1B31DEE46A}" type="presOf" srcId="{7444DECC-277B-4B00-99DF-1325DB745CF3}" destId="{EE5BAA34-0A30-4D58-BA67-495EFF42E996}" srcOrd="0" destOrd="0" presId="urn:microsoft.com/office/officeart/2008/layout/LinedList"/>
    <dgm:cxn modelId="{610DE39C-D727-4023-99F0-6DF9A3F2233C}" srcId="{CF9920EE-3862-4090-B4F7-AC87B0BBBC23}" destId="{8174AF92-19BF-47F9-A541-5494907ACD41}" srcOrd="0" destOrd="0" parTransId="{0A45051E-2B38-466E-9B4F-F0148359CDB0}" sibTransId="{FC957128-1939-4CC4-B030-BCFEC65A3DD3}"/>
    <dgm:cxn modelId="{612F6AAE-ADB5-41BA-BCCB-1C160A4DC935}" type="presOf" srcId="{CF9920EE-3862-4090-B4F7-AC87B0BBBC23}" destId="{8563196B-3FD5-4BF5-B074-9A0D8992DB8B}" srcOrd="0" destOrd="0" presId="urn:microsoft.com/office/officeart/2008/layout/LinedList"/>
    <dgm:cxn modelId="{F01E63B0-254E-424D-872D-AFB78EC56B0E}" type="presOf" srcId="{8174AF92-19BF-47F9-A541-5494907ACD41}" destId="{54BE337D-FA81-4713-9047-E4087DFC4387}" srcOrd="0" destOrd="0" presId="urn:microsoft.com/office/officeart/2008/layout/LinedList"/>
    <dgm:cxn modelId="{D9AAB7A5-4687-4273-8BF2-4646F57C7C83}" type="presParOf" srcId="{8563196B-3FD5-4BF5-B074-9A0D8992DB8B}" destId="{5A27C43F-BA5C-46DC-9EE1-35CE638E54BA}" srcOrd="0" destOrd="0" presId="urn:microsoft.com/office/officeart/2008/layout/LinedList"/>
    <dgm:cxn modelId="{74FBA8A4-977A-45CB-BC8D-9D3224B287D6}" type="presParOf" srcId="{8563196B-3FD5-4BF5-B074-9A0D8992DB8B}" destId="{CBE497DF-E81C-46D3-B4AD-E9123FD462C5}" srcOrd="1" destOrd="0" presId="urn:microsoft.com/office/officeart/2008/layout/LinedList"/>
    <dgm:cxn modelId="{F1F56BDB-5B52-41A4-9EE4-1F8C63108BEC}" type="presParOf" srcId="{CBE497DF-E81C-46D3-B4AD-E9123FD462C5}" destId="{54BE337D-FA81-4713-9047-E4087DFC4387}" srcOrd="0" destOrd="0" presId="urn:microsoft.com/office/officeart/2008/layout/LinedList"/>
    <dgm:cxn modelId="{83A0C7F6-B1C2-4B7E-8224-1C9623C264AE}" type="presParOf" srcId="{CBE497DF-E81C-46D3-B4AD-E9123FD462C5}" destId="{A9EC73B6-5E9D-43EE-982D-3F937F2F7E89}" srcOrd="1" destOrd="0" presId="urn:microsoft.com/office/officeart/2008/layout/LinedList"/>
    <dgm:cxn modelId="{7B31B4C7-836E-4A0D-980D-FA6D7067F776}" type="presParOf" srcId="{8563196B-3FD5-4BF5-B074-9A0D8992DB8B}" destId="{B0AC1A13-EBB5-4655-BC2E-6EBEBAA83364}" srcOrd="2" destOrd="0" presId="urn:microsoft.com/office/officeart/2008/layout/LinedList"/>
    <dgm:cxn modelId="{02003292-CAD5-4EE5-896B-619E5A003D7F}" type="presParOf" srcId="{8563196B-3FD5-4BF5-B074-9A0D8992DB8B}" destId="{40C29FC6-A612-4C87-86AF-5E1439F58CD8}" srcOrd="3" destOrd="0" presId="urn:microsoft.com/office/officeart/2008/layout/LinedList"/>
    <dgm:cxn modelId="{B966CE6E-270A-4FF2-A251-C3BBC1ED8F47}" type="presParOf" srcId="{40C29FC6-A612-4C87-86AF-5E1439F58CD8}" destId="{C319D2DF-7648-4F61-8BE6-ACA7C2A95E96}" srcOrd="0" destOrd="0" presId="urn:microsoft.com/office/officeart/2008/layout/LinedList"/>
    <dgm:cxn modelId="{64F0F7CE-DEFE-4B35-9F91-02D2A1614DF9}" type="presParOf" srcId="{40C29FC6-A612-4C87-86AF-5E1439F58CD8}" destId="{2CB65F54-2B50-4CF9-92BA-FF5E215D6232}" srcOrd="1" destOrd="0" presId="urn:microsoft.com/office/officeart/2008/layout/LinedList"/>
    <dgm:cxn modelId="{75C0BB78-B2AF-4B43-932C-A35A1E3622A6}" type="presParOf" srcId="{8563196B-3FD5-4BF5-B074-9A0D8992DB8B}" destId="{93D4B009-8F05-4937-823E-03D91264BB20}" srcOrd="4" destOrd="0" presId="urn:microsoft.com/office/officeart/2008/layout/LinedList"/>
    <dgm:cxn modelId="{2C13F5F1-1348-40FC-AD02-E18720EAAF85}" type="presParOf" srcId="{8563196B-3FD5-4BF5-B074-9A0D8992DB8B}" destId="{0BBCBD61-F381-49F0-88CE-FE26ADBAFCAA}" srcOrd="5" destOrd="0" presId="urn:microsoft.com/office/officeart/2008/layout/LinedList"/>
    <dgm:cxn modelId="{74BFFCCE-2796-482D-A1B1-F0FEF4E61FAF}" type="presParOf" srcId="{0BBCBD61-F381-49F0-88CE-FE26ADBAFCAA}" destId="{EE5BAA34-0A30-4D58-BA67-495EFF42E996}" srcOrd="0" destOrd="0" presId="urn:microsoft.com/office/officeart/2008/layout/LinedList"/>
    <dgm:cxn modelId="{069F39BB-3116-4F0B-9846-75A64CB6D9D8}" type="presParOf" srcId="{0BBCBD61-F381-49F0-88CE-FE26ADBAFCAA}" destId="{8B0BF370-E1CF-4149-8443-1834137E2C2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7C43F-BA5C-46DC-9EE1-35CE638E54BA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E337D-FA81-4713-9047-E4087DFC4387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What is Quantum Computer</a:t>
          </a:r>
        </a:p>
      </dsp:txBody>
      <dsp:txXfrm>
        <a:off x="0" y="2703"/>
        <a:ext cx="6900512" cy="1843578"/>
      </dsp:txXfrm>
    </dsp:sp>
    <dsp:sp modelId="{B0AC1A13-EBB5-4655-BC2E-6EBEBAA83364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9D2DF-7648-4F61-8BE6-ACA7C2A95E96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How does it work</a:t>
          </a:r>
        </a:p>
      </dsp:txBody>
      <dsp:txXfrm>
        <a:off x="0" y="1846281"/>
        <a:ext cx="6900512" cy="1843578"/>
      </dsp:txXfrm>
    </dsp:sp>
    <dsp:sp modelId="{93D4B009-8F05-4937-823E-03D91264BB20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BAA34-0A30-4D58-BA67-495EFF42E996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Impact on industry</a:t>
          </a:r>
        </a:p>
      </dsp:txBody>
      <dsp:txXfrm>
        <a:off x="0" y="3689859"/>
        <a:ext cx="6900512" cy="1843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8E9B9-AE57-4893-8E98-A78783A613E3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742A7-A9D6-457B-BD0B-D66BAA91F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69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72A1D-2914-4C63-BFE1-BA643D175D7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59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72A1D-2914-4C63-BFE1-BA643D175D7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53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72A1D-2914-4C63-BFE1-BA643D175D7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82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en-US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72A1D-2914-4C63-BFE1-BA643D175D7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12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72A1D-2914-4C63-BFE1-BA643D175D7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28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348D9-6A51-257D-9409-4C1EEF10D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A8E35-534B-5456-1EF6-8FB82BDB5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6FEEF-0CB0-7C71-3902-111F229D8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3E8C-2D0E-4AC3-BA01-F5BEBD8B18F4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2A69D-5A7B-F15B-AA37-957414E23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6AC43-688F-4CEB-623B-4FC4B8F55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DA71-17D8-4512-99EA-8053121F8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92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98749-71EE-9AF5-9F29-153D3E690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CE0D3C-1B72-1F64-1BC6-1F0A16FD6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FB52F-E2EA-0A30-EB62-5EA2387C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3E8C-2D0E-4AC3-BA01-F5BEBD8B18F4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8C144-B991-E26D-59AF-14803E1D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084FA-2EDC-3B50-1B65-403F2AA3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DA71-17D8-4512-99EA-8053121F8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4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354086-5C53-A047-FDC0-7A4F7C32B9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9FE7E0-C41D-FB7F-9731-43730E9839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C2A5D-E5FD-0379-7A79-F880438CD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3E8C-2D0E-4AC3-BA01-F5BEBD8B18F4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57D73-EF00-A162-2D00-3DBD88D32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CE966-9B73-E962-1B3B-ACEB3886A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DA71-17D8-4512-99EA-8053121F8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91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1352F-A346-4417-839B-77CC70EC0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CEC4-D552-4206-9624-5669CAA8026D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60627-A329-424C-8375-E2FBC3BA7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43972-7B5F-4503-8DFC-4693FEDCF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E199-030D-4599-AFCC-EA87B45521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9D62AB-019E-4F25-AD4C-C73633C252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238500"/>
          </a:xfrm>
          <a:custGeom>
            <a:avLst/>
            <a:gdLst>
              <a:gd name="connsiteX0" fmla="*/ 0 w 11956774"/>
              <a:gd name="connsiteY0" fmla="*/ 0 h 2792898"/>
              <a:gd name="connsiteX1" fmla="*/ 11956774 w 11956774"/>
              <a:gd name="connsiteY1" fmla="*/ 0 h 2792898"/>
              <a:gd name="connsiteX2" fmla="*/ 5978387 w 11956774"/>
              <a:gd name="connsiteY2" fmla="*/ 2792898 h 2792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56774" h="2792898">
                <a:moveTo>
                  <a:pt x="0" y="0"/>
                </a:moveTo>
                <a:lnTo>
                  <a:pt x="11956774" y="0"/>
                </a:lnTo>
                <a:lnTo>
                  <a:pt x="5978387" y="27928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15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CCB8-D0A9-4D7A-996F-3E34143A8F94}"/>
              </a:ext>
            </a:extLst>
          </p:cNvPr>
          <p:cNvGrpSpPr/>
          <p:nvPr userDrawn="1"/>
        </p:nvGrpSpPr>
        <p:grpSpPr>
          <a:xfrm>
            <a:off x="635000" y="276596"/>
            <a:ext cx="11131550" cy="523504"/>
            <a:chOff x="635000" y="174996"/>
            <a:chExt cx="11131550" cy="52350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04C09CD-0884-49DC-BDD0-AE00F1ED86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000" y="698500"/>
              <a:ext cx="105029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A70A127-D24F-434B-AC3F-D6A0961EC9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1412" b="6262"/>
            <a:stretch/>
          </p:blipFill>
          <p:spPr>
            <a:xfrm>
              <a:off x="11347450" y="174996"/>
              <a:ext cx="419100" cy="523504"/>
            </a:xfrm>
            <a:prstGeom prst="rect">
              <a:avLst/>
            </a:prstGeom>
          </p:spPr>
        </p:pic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B7CE59-E8B5-4245-8E8F-6765CB13BA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954460"/>
            <a:ext cx="10596217" cy="498474"/>
          </a:xfrm>
        </p:spPr>
        <p:txBody>
          <a:bodyPr>
            <a:noAutofit/>
          </a:bodyPr>
          <a:lstStyle>
            <a:lvl1pPr marL="0" indent="0">
              <a:buNone/>
              <a:defRPr lang="en-US" sz="36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6E8C4BF-BD85-4BE7-B8D8-C0D795606A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5000" y="499826"/>
            <a:ext cx="10596217" cy="4984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SECTION 1  </a:t>
            </a:r>
            <a:r>
              <a:rPr lang="da-DK" dirty="0">
                <a:solidFill>
                  <a:schemeClr val="tx2"/>
                </a:solidFill>
              </a:rPr>
              <a:t>LOREM IPSUM DOLOR SIT AMET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B686BDD3-9A6A-4256-906F-8F0AB169F5F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B57CEC4-D552-4206-9624-5669CAA8026D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4732B7A4-8010-49FD-9F94-F2FD76BEB4E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060CDDD6-A6D7-4394-8F3C-20258C60BF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C6CE199-030D-4599-AFCC-EA87B4552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5202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35AB1-36E4-7ED4-1FE1-9D469CE78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FF8C9-C072-FAD2-D176-1AFA99DFB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9E232-E11F-2A9E-B65D-C0B6C683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3E8C-2D0E-4AC3-BA01-F5BEBD8B18F4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BE90C-CC5A-C058-F986-FAA0CC855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9617B-580B-E219-568C-9F1A779BA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DA71-17D8-4512-99EA-8053121F8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7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1A9AB-1C78-93DE-9132-D4847C20C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7AE47F-05EA-5952-8905-6B952C59E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B9D99-88DE-C343-B800-F3024A903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3E8C-2D0E-4AC3-BA01-F5BEBD8B18F4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29448-E085-7272-9E86-4491534AE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F6A3C-DD40-5D20-76D8-02611CC7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DA71-17D8-4512-99EA-8053121F8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21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994F2-1CD8-64DB-9185-520D21268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0DCA8-DF0A-9B77-AD6E-0BDEE80981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4BD02-A085-DA2F-6C40-B5F25B399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04FFA3-8D49-DF11-8ED1-E27D3BB7E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3E8C-2D0E-4AC3-BA01-F5BEBD8B18F4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BA34E-2589-E95D-6879-9B6EE3579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F88D8-15B1-ABE4-8E54-525E90E32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DA71-17D8-4512-99EA-8053121F8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06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540E7-F9DC-ED2B-F7E2-58A132A82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E43823-E1D5-E706-51C5-0E678B81F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EA641E-F51E-93AC-3150-29D539B53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AD6C86-8B99-B227-E564-351296DDBC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89DD56-D54A-6AAC-F7F9-3CE9E2822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9EF1AE-72A9-AA94-9876-837E45A61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3E8C-2D0E-4AC3-BA01-F5BEBD8B18F4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B5CD1C-D8EF-CEBC-082F-332DD973B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A66BEF-4752-4481-DAE4-A80B5FE77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DA71-17D8-4512-99EA-8053121F8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34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4D961-29CD-321F-2520-5D6CFC770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AC99F6-F0D8-FB44-572B-D135CE4D7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3E8C-2D0E-4AC3-BA01-F5BEBD8B18F4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1975AD-46AB-A975-23C3-0FAD6AB0E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595D2D-DF42-0F41-ADCE-3574C2196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DA71-17D8-4512-99EA-8053121F8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3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650F61-F898-3F5E-74C5-70BCBF8DF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3E8C-2D0E-4AC3-BA01-F5BEBD8B18F4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1CCF4D-5B51-B147-9F33-0E907DAB7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6054D-8305-1A45-D9DF-C6F5B216D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DA71-17D8-4512-99EA-8053121F8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40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3243-AC05-0192-7AAF-CF1F36359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EE879-5CF9-C47C-49CB-B6A7E2F7B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87055-DEB3-F7FB-EEC7-EDF0DDF6C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97580D-0C2B-9583-8E6E-28165437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3E8C-2D0E-4AC3-BA01-F5BEBD8B18F4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B29E3C-CF04-CDF0-A1EE-DA2531A21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D8FAA-78C9-9C8C-318B-28CDCE05E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DA71-17D8-4512-99EA-8053121F8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71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D5B07-2D2C-1B55-F331-0F4B11D6D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BB3B0E-77B2-0012-C0BD-D7989BFAE2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1B4D17-D48D-9737-927F-489D2BAE1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F2432E-3A3A-7401-B88F-55F686E4F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3E8C-2D0E-4AC3-BA01-F5BEBD8B18F4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380CE2-8A31-77F5-8968-443B25B12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24FEDD-F1A4-FA71-6833-4929E11A8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DA71-17D8-4512-99EA-8053121F8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29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B77381-7F6E-3ADA-2C94-73F2528C0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C66CF-5E8B-A7BC-DE95-E732ECEBD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0394E-17DA-BB33-AC3E-DF2F3CDEE1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63E8C-2D0E-4AC3-BA01-F5BEBD8B18F4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7D1CE-93DC-6B0B-84AF-D2F05BE14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B17FB-C3A6-E904-9CC6-FA8293251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ADA71-17D8-4512-99EA-8053121F8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3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omepage.univie.ac.at/robert.prevedel/test_research_LOQC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ircuit board">
            <a:extLst>
              <a:ext uri="{FF2B5EF4-FFF2-40B4-BE49-F238E27FC236}">
                <a16:creationId xmlns:a16="http://schemas.microsoft.com/office/drawing/2014/main" id="{E158C9B1-77B2-98D5-DCE1-D3146A6BBD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30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308C57-EBF6-9F2C-88D7-E59B35FB3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3921" y="312893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Quantum computer and its impact to industry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D710E9-0EFF-6AC8-AC7C-F51A91AAF9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78381"/>
            <a:ext cx="9144000" cy="1881632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Prabhas Chongstitvatana</a:t>
            </a:r>
          </a:p>
          <a:p>
            <a:r>
              <a:rPr lang="en-US" sz="2800" dirty="0">
                <a:solidFill>
                  <a:srgbClr val="FFFFFF"/>
                </a:solidFill>
              </a:rPr>
              <a:t>Faculty of Engineering</a:t>
            </a:r>
          </a:p>
          <a:p>
            <a:r>
              <a:rPr lang="en-US" sz="2800" dirty="0">
                <a:solidFill>
                  <a:srgbClr val="FFFFFF"/>
                </a:solidFill>
              </a:rPr>
              <a:t>Chulalongkorn University</a:t>
            </a:r>
          </a:p>
          <a:p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>
                <a:solidFill>
                  <a:srgbClr val="FFFFFF"/>
                </a:solidFill>
              </a:rPr>
              <a:t>National Conference on Science and Technology, Bangkok, 2022</a:t>
            </a:r>
          </a:p>
        </p:txBody>
      </p:sp>
    </p:spTree>
    <p:extLst>
      <p:ext uri="{BB962C8B-B14F-4D97-AF65-F5344CB8AC3E}">
        <p14:creationId xmlns:p14="http://schemas.microsoft.com/office/powerpoint/2010/main" val="155263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Quantum computers: physical realization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683" y="977773"/>
            <a:ext cx="8637572" cy="543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88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3" y="838202"/>
            <a:ext cx="5895191" cy="4977227"/>
          </a:xfrm>
        </p:spPr>
      </p:pic>
    </p:spTree>
    <p:extLst>
      <p:ext uri="{BB962C8B-B14F-4D97-AF65-F5344CB8AC3E}">
        <p14:creationId xmlns:p14="http://schemas.microsoft.com/office/powerpoint/2010/main" val="2976589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16791"/>
            <a:ext cx="7162800" cy="5372100"/>
          </a:xfrm>
        </p:spPr>
      </p:pic>
    </p:spTree>
    <p:extLst>
      <p:ext uri="{BB962C8B-B14F-4D97-AF65-F5344CB8AC3E}">
        <p14:creationId xmlns:p14="http://schemas.microsoft.com/office/powerpoint/2010/main" val="4206439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quantum computers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IBM 5 and 50 qubits</a:t>
            </a:r>
          </a:p>
          <a:p>
            <a:r>
              <a:rPr lang="en-US" sz="4000" dirty="0"/>
              <a:t>D-wave two, quantum annealing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095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google quantum lab's paper</a:t>
            </a:r>
          </a:p>
          <a:p>
            <a:endParaRPr lang="en-US" sz="4000" dirty="0"/>
          </a:p>
          <a:p>
            <a:r>
              <a:rPr lang="en-US" sz="4000" dirty="0"/>
              <a:t>claim of 100,000,000x speed up</a:t>
            </a:r>
          </a:p>
        </p:txBody>
      </p:sp>
    </p:spTree>
    <p:extLst>
      <p:ext uri="{BB962C8B-B14F-4D97-AF65-F5344CB8AC3E}">
        <p14:creationId xmlns:p14="http://schemas.microsoft.com/office/powerpoint/2010/main" val="1176230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2" y="533404"/>
            <a:ext cx="8584267" cy="562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242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74" y="1027906"/>
            <a:ext cx="9222956" cy="4689235"/>
          </a:xfrm>
        </p:spPr>
      </p:pic>
    </p:spTree>
    <p:extLst>
      <p:ext uri="{BB962C8B-B14F-4D97-AF65-F5344CB8AC3E}">
        <p14:creationId xmlns:p14="http://schemas.microsoft.com/office/powerpoint/2010/main" val="1989775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  50 qubits quantum computer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3" y="2065869"/>
            <a:ext cx="8097545" cy="4038600"/>
          </a:xfrm>
        </p:spPr>
      </p:pic>
    </p:spTree>
    <p:extLst>
      <p:ext uri="{BB962C8B-B14F-4D97-AF65-F5344CB8AC3E}">
        <p14:creationId xmlns:p14="http://schemas.microsoft.com/office/powerpoint/2010/main" val="2549444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609605"/>
            <a:ext cx="4263796" cy="5686839"/>
          </a:xfrm>
        </p:spPr>
      </p:pic>
    </p:spTree>
    <p:extLst>
      <p:ext uri="{BB962C8B-B14F-4D97-AF65-F5344CB8AC3E}">
        <p14:creationId xmlns:p14="http://schemas.microsoft.com/office/powerpoint/2010/main" val="2637839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  5 qubits processor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1379" y="2141540"/>
            <a:ext cx="3712049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546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67E0A-E5D3-EC49-F76F-95D5D7D24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Outline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C037AC-E80E-823F-8D60-DB1FD2F484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970908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418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Google Nasa,  D-Wave 2x machine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2428" y="1785624"/>
            <a:ext cx="6239643" cy="438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37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Programming Quantum Computers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67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computer programs that work on quantum computers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28742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Famous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Shor's integer factorization</a:t>
            </a:r>
          </a:p>
          <a:p>
            <a:endParaRPr lang="en-US" sz="4000" dirty="0"/>
          </a:p>
          <a:p>
            <a:r>
              <a:rPr lang="en-US" sz="4000" dirty="0"/>
              <a:t>Given an integer N, find its prime factors</a:t>
            </a:r>
          </a:p>
          <a:p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611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Algorithms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3" y="1570339"/>
            <a:ext cx="3029464" cy="454419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204784" y="1969477"/>
            <a:ext cx="5334000" cy="42027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32" indent="-742932">
              <a:buAutoNum type="arabicPlain" startAt="1994"/>
            </a:pPr>
            <a:r>
              <a:rPr lang="en-US" sz="4000" dirty="0"/>
              <a:t>   Peter Shor </a:t>
            </a:r>
          </a:p>
          <a:p>
            <a:pPr marL="0" indent="0">
              <a:buNone/>
            </a:pPr>
            <a:r>
              <a:rPr lang="en-US" sz="4000" dirty="0"/>
              <a:t>a quantum algorithm  for integer factorization formulated . </a:t>
            </a:r>
          </a:p>
        </p:txBody>
      </p:sp>
    </p:spTree>
    <p:extLst>
      <p:ext uri="{BB962C8B-B14F-4D97-AF65-F5344CB8AC3E}">
        <p14:creationId xmlns:p14="http://schemas.microsoft.com/office/powerpoint/2010/main" val="930717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3" y="1219204"/>
            <a:ext cx="8507963" cy="450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447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large white building&#10;&#10;Description automatically generated">
            <a:extLst>
              <a:ext uri="{FF2B5EF4-FFF2-40B4-BE49-F238E27FC236}">
                <a16:creationId xmlns:a16="http://schemas.microsoft.com/office/drawing/2014/main" id="{349A5453-C9F3-45FE-9D32-B30B9DD6410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51" b="19351"/>
          <a:stretch>
            <a:fillRect/>
          </a:stretch>
        </p:blipFill>
        <p:spPr>
          <a:xfrm>
            <a:off x="-1177047" y="0"/>
            <a:ext cx="14546092" cy="3238500"/>
          </a:xfrm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25B46577-3048-4574-8C1D-ED28CA869480}"/>
              </a:ext>
            </a:extLst>
          </p:cNvPr>
          <p:cNvSpPr/>
          <p:nvPr/>
        </p:nvSpPr>
        <p:spPr>
          <a:xfrm flipV="1">
            <a:off x="-1177047" y="-1"/>
            <a:ext cx="14546092" cy="3238500"/>
          </a:xfrm>
          <a:prstGeom prst="triangle">
            <a:avLst/>
          </a:prstGeom>
          <a:gradFill>
            <a:gsLst>
              <a:gs pos="100000">
                <a:srgbClr val="EC93B3">
                  <a:alpha val="61000"/>
                </a:srgbClr>
              </a:gs>
              <a:gs pos="0">
                <a:srgbClr val="F0B9CE">
                  <a:alpha val="3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9580DFD-E51B-4064-BE76-50F188E35CF7}"/>
              </a:ext>
            </a:extLst>
          </p:cNvPr>
          <p:cNvGrpSpPr/>
          <p:nvPr/>
        </p:nvGrpSpPr>
        <p:grpSpPr>
          <a:xfrm>
            <a:off x="-658053" y="719282"/>
            <a:ext cx="13508106" cy="4825692"/>
            <a:chOff x="-1225826" y="-323687"/>
            <a:chExt cx="14643652" cy="531313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B16B807-19E6-43D6-9A3D-B24173544E2C}"/>
                </a:ext>
              </a:extLst>
            </p:cNvPr>
            <p:cNvGrpSpPr/>
            <p:nvPr/>
          </p:nvGrpSpPr>
          <p:grpSpPr>
            <a:xfrm>
              <a:off x="-1225826" y="1267240"/>
              <a:ext cx="14643652" cy="1530574"/>
              <a:chOff x="-1299224" y="1565415"/>
              <a:chExt cx="14643652" cy="1530574"/>
            </a:xfrm>
            <a:solidFill>
              <a:srgbClr val="EC93B3"/>
            </a:solidFill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21A4F05-B404-4F83-87C6-71836F8C120C}"/>
                  </a:ext>
                </a:extLst>
              </p:cNvPr>
              <p:cNvSpPr/>
              <p:nvPr/>
            </p:nvSpPr>
            <p:spPr>
              <a:xfrm rot="1446645">
                <a:off x="-1299224" y="1565415"/>
                <a:ext cx="7991061" cy="1530574"/>
              </a:xfrm>
              <a:prstGeom prst="rect">
                <a:avLst/>
              </a:prstGeom>
              <a:solidFill>
                <a:srgbClr val="DD59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EC93B3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A12A86F-350B-49A4-ABFE-985142643A13}"/>
                  </a:ext>
                </a:extLst>
              </p:cNvPr>
              <p:cNvSpPr/>
              <p:nvPr/>
            </p:nvSpPr>
            <p:spPr>
              <a:xfrm rot="20153355" flipH="1">
                <a:off x="5353367" y="1565415"/>
                <a:ext cx="7991061" cy="1530574"/>
              </a:xfrm>
              <a:prstGeom prst="rect">
                <a:avLst/>
              </a:prstGeom>
              <a:solidFill>
                <a:srgbClr val="DD59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EC93B3"/>
                  </a:solidFill>
                </a:endParaRPr>
              </a:p>
            </p:txBody>
          </p:sp>
        </p:grp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001E56A6-465E-40B7-AB75-410223CABFEF}"/>
                </a:ext>
              </a:extLst>
            </p:cNvPr>
            <p:cNvSpPr/>
            <p:nvPr/>
          </p:nvSpPr>
          <p:spPr>
            <a:xfrm rot="16200000">
              <a:off x="6743663" y="-971351"/>
              <a:ext cx="5313130" cy="6608457"/>
            </a:xfrm>
            <a:prstGeom prst="triangle">
              <a:avLst>
                <a:gd name="adj" fmla="val 4340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095D322E-9556-427B-8065-D9C5C4C9C7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24300" y="2558087"/>
            <a:ext cx="3212932" cy="122397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47FEC9E-13E9-4B0E-B9B4-2418FDFABC6E}"/>
              </a:ext>
            </a:extLst>
          </p:cNvPr>
          <p:cNvSpPr/>
          <p:nvPr/>
        </p:nvSpPr>
        <p:spPr>
          <a:xfrm>
            <a:off x="320702" y="5181600"/>
            <a:ext cx="147929" cy="1143000"/>
          </a:xfrm>
          <a:prstGeom prst="rect">
            <a:avLst/>
          </a:prstGeom>
          <a:solidFill>
            <a:srgbClr val="DD5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93DD5E-10E1-4C98-BD10-108714F063F6}"/>
              </a:ext>
            </a:extLst>
          </p:cNvPr>
          <p:cNvSpPr txBox="1"/>
          <p:nvPr/>
        </p:nvSpPr>
        <p:spPr>
          <a:xfrm>
            <a:off x="538384" y="5150300"/>
            <a:ext cx="1161088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dirty="0">
                <a:solidFill>
                  <a:srgbClr val="DD598C"/>
                </a:solidFill>
                <a:latin typeface="Chulalongkorn" panose="02000506050000020004" pitchFamily="50" charset="-34"/>
                <a:cs typeface="Chulalongkorn" panose="02000506050000020004" pitchFamily="50" charset="-34"/>
              </a:rPr>
              <a:t>Quantum Circuits for Compact Genetic Algorithm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F47ACC-250E-46AD-A1A7-B2CC84BD7E25}"/>
              </a:ext>
            </a:extLst>
          </p:cNvPr>
          <p:cNvSpPr txBox="1"/>
          <p:nvPr/>
        </p:nvSpPr>
        <p:spPr>
          <a:xfrm>
            <a:off x="538384" y="5764546"/>
            <a:ext cx="11361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75756"/>
                </a:solidFill>
                <a:latin typeface="Chulalongkorn" panose="02000506050000020004" pitchFamily="50" charset="-34"/>
                <a:cs typeface="Chulalongkorn" panose="02000506050000020004" pitchFamily="50" charset="-34"/>
              </a:rPr>
              <a:t>By Kamonluk Suksen, </a:t>
            </a:r>
            <a:r>
              <a:rPr lang="en-US" sz="3200" dirty="0" err="1">
                <a:solidFill>
                  <a:srgbClr val="575756"/>
                </a:solidFill>
                <a:latin typeface="Chulalongkorn" panose="02000506050000020004" pitchFamily="50" charset="-34"/>
                <a:cs typeface="Chulalongkorn" panose="02000506050000020004" pitchFamily="50" charset="-34"/>
              </a:rPr>
              <a:t>Naphan</a:t>
            </a:r>
            <a:r>
              <a:rPr lang="en-US" sz="3200" dirty="0">
                <a:solidFill>
                  <a:srgbClr val="575756"/>
                </a:solidFill>
                <a:latin typeface="Chulalongkorn" panose="02000506050000020004" pitchFamily="50" charset="-34"/>
                <a:cs typeface="Chulalongkorn" panose="02000506050000020004" pitchFamily="50" charset="-34"/>
              </a:rPr>
              <a:t> </a:t>
            </a:r>
            <a:r>
              <a:rPr lang="en-US" sz="3200" dirty="0" err="1">
                <a:solidFill>
                  <a:srgbClr val="575756"/>
                </a:solidFill>
                <a:latin typeface="Chulalongkorn" panose="02000506050000020004" pitchFamily="50" charset="-34"/>
                <a:cs typeface="Chulalongkorn" panose="02000506050000020004" pitchFamily="50" charset="-34"/>
              </a:rPr>
              <a:t>Benchasattabuse</a:t>
            </a:r>
            <a:r>
              <a:rPr lang="en-US" sz="3200" dirty="0">
                <a:solidFill>
                  <a:srgbClr val="575756"/>
                </a:solidFill>
                <a:latin typeface="Chulalongkorn" panose="02000506050000020004" pitchFamily="50" charset="-34"/>
                <a:cs typeface="Chulalongkorn" panose="02000506050000020004" pitchFamily="50" charset="-34"/>
              </a:rPr>
              <a:t>, and  Prabhas Chongstitvatana </a:t>
            </a:r>
          </a:p>
        </p:txBody>
      </p:sp>
    </p:spTree>
    <p:extLst>
      <p:ext uri="{BB962C8B-B14F-4D97-AF65-F5344CB8AC3E}">
        <p14:creationId xmlns:p14="http://schemas.microsoft.com/office/powerpoint/2010/main" val="3166980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D2C799-5D12-4734-A12D-5466BACFB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Grover-assisted Compact Genetic Algorithm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1DFB2-1853-4644-A631-D675CCA32A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SECTION 5  </a:t>
            </a:r>
            <a:r>
              <a:rPr lang="da-DK" dirty="0">
                <a:solidFill>
                  <a:schemeClr val="tx2"/>
                </a:solidFill>
              </a:rPr>
              <a:t>Proposed Method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B60C0-4CED-487D-A3EE-F7639E60D4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08028" y="6361887"/>
            <a:ext cx="2743200" cy="365125"/>
          </a:xfrm>
        </p:spPr>
        <p:txBody>
          <a:bodyPr/>
          <a:lstStyle/>
          <a:p>
            <a:fld id="{5C6CE199-030D-4599-AFCC-EA87B45521BF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1BB58F-8CDC-4372-83B7-5D5377FF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47" y="1675481"/>
            <a:ext cx="5739716" cy="46808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2A945A-76CB-4DD4-A5D4-06DF2C675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8529" y="1903715"/>
            <a:ext cx="3010320" cy="6668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50C24D7-25E6-44BD-8F34-E87933DCF7BD}"/>
              </a:ext>
            </a:extLst>
          </p:cNvPr>
          <p:cNvSpPr/>
          <p:nvPr/>
        </p:nvSpPr>
        <p:spPr>
          <a:xfrm>
            <a:off x="7228577" y="1550058"/>
            <a:ext cx="446080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2"/>
                </a:solidFill>
              </a:rPr>
              <a:t>An arbitrary single-qubit state is defined: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3780E6-D495-4A9A-B3D2-2185F7FD7A7D}"/>
              </a:ext>
            </a:extLst>
          </p:cNvPr>
          <p:cNvSpPr/>
          <p:nvPr/>
        </p:nvSpPr>
        <p:spPr>
          <a:xfrm>
            <a:off x="7228576" y="2695713"/>
            <a:ext cx="446080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2"/>
                </a:solidFill>
              </a:rPr>
              <a:t>The qubit rotation for angle(θ) is defined: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73757B-7180-4965-95A1-D9C188C477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8949" y="3112312"/>
            <a:ext cx="3820058" cy="4953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5E14E0-3C02-4475-839B-D06F878EA5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3871" y="4046726"/>
            <a:ext cx="2219635" cy="60968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19F6458-CEE5-4BBB-99E8-996827ED1DD1}"/>
              </a:ext>
            </a:extLst>
          </p:cNvPr>
          <p:cNvSpPr/>
          <p:nvPr/>
        </p:nvSpPr>
        <p:spPr>
          <a:xfrm>
            <a:off x="7705450" y="3749246"/>
            <a:ext cx="3645777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2"/>
                </a:solidFill>
              </a:rPr>
              <a:t>Mapping to </a:t>
            </a:r>
            <a:r>
              <a:rPr lang="en-US" sz="2000" dirty="0" err="1">
                <a:solidFill>
                  <a:schemeClr val="tx2"/>
                </a:solidFill>
              </a:rPr>
              <a:t>Ising</a:t>
            </a:r>
            <a:r>
              <a:rPr lang="en-US" sz="2000" dirty="0">
                <a:solidFill>
                  <a:schemeClr val="tx2"/>
                </a:solidFill>
              </a:rPr>
              <a:t> model for TSP: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5AC1B0-D5FC-49B9-9B15-8D605C0C39AF}"/>
              </a:ext>
            </a:extLst>
          </p:cNvPr>
          <p:cNvSpPr/>
          <p:nvPr/>
        </p:nvSpPr>
        <p:spPr>
          <a:xfrm>
            <a:off x="8185000" y="4737771"/>
            <a:ext cx="2547956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2"/>
                </a:solidFill>
              </a:rPr>
              <a:t>System energy for TSP: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3AF3B71-F441-4941-AE65-A8AD7ECD0A4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48"/>
          <a:stretch/>
        </p:blipFill>
        <p:spPr>
          <a:xfrm>
            <a:off x="6551253" y="5216600"/>
            <a:ext cx="5487119" cy="75955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EB58647-3A02-4E97-A093-96F5918624BD}"/>
              </a:ext>
            </a:extLst>
          </p:cNvPr>
          <p:cNvSpPr/>
          <p:nvPr/>
        </p:nvSpPr>
        <p:spPr>
          <a:xfrm>
            <a:off x="7144620" y="5262825"/>
            <a:ext cx="1447316" cy="66059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E37526-B6CE-431F-9C21-FC87375C940B}"/>
              </a:ext>
            </a:extLst>
          </p:cNvPr>
          <p:cNvSpPr/>
          <p:nvPr/>
        </p:nvSpPr>
        <p:spPr>
          <a:xfrm>
            <a:off x="6935588" y="5976154"/>
            <a:ext cx="186538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FF0000"/>
                </a:solidFill>
              </a:rPr>
              <a:t>Total distance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7CBA47-A6AE-401C-909B-6387B4D18047}"/>
              </a:ext>
            </a:extLst>
          </p:cNvPr>
          <p:cNvSpPr/>
          <p:nvPr/>
        </p:nvSpPr>
        <p:spPr>
          <a:xfrm>
            <a:off x="8723528" y="5260682"/>
            <a:ext cx="3372594" cy="66059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DC1249-A5E1-4C43-8539-9BDE6DF0EAA5}"/>
              </a:ext>
            </a:extLst>
          </p:cNvPr>
          <p:cNvSpPr/>
          <p:nvPr/>
        </p:nvSpPr>
        <p:spPr>
          <a:xfrm>
            <a:off x="8658938" y="5974011"/>
            <a:ext cx="350418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FF0000"/>
                </a:solidFill>
              </a:rPr>
              <a:t>The constraints to check a feasible path </a:t>
            </a:r>
          </a:p>
        </p:txBody>
      </p:sp>
    </p:spTree>
    <p:extLst>
      <p:ext uri="{BB962C8B-B14F-4D97-AF65-F5344CB8AC3E}">
        <p14:creationId xmlns:p14="http://schemas.microsoft.com/office/powerpoint/2010/main" val="2196743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D2C799-5D12-4734-A12D-5466BACFB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Grover-assisted Compact Genetic Algorithm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1DFB2-1853-4644-A631-D675CCA32A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SECTION 5  </a:t>
            </a:r>
            <a:r>
              <a:rPr lang="da-DK" dirty="0">
                <a:solidFill>
                  <a:schemeClr val="tx2"/>
                </a:solidFill>
              </a:rPr>
              <a:t>Proposed Method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B60C0-4CED-487D-A3EE-F7639E60D4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08028" y="6361887"/>
            <a:ext cx="2743200" cy="365125"/>
          </a:xfrm>
        </p:spPr>
        <p:txBody>
          <a:bodyPr/>
          <a:lstStyle/>
          <a:p>
            <a:fld id="{5C6CE199-030D-4599-AFCC-EA87B45521BF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2A945A-76CB-4DD4-A5D4-06DF2C675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616" y="1959033"/>
            <a:ext cx="3010320" cy="6668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50C24D7-25E6-44BD-8F34-E87933DCF7BD}"/>
              </a:ext>
            </a:extLst>
          </p:cNvPr>
          <p:cNvSpPr/>
          <p:nvPr/>
        </p:nvSpPr>
        <p:spPr>
          <a:xfrm>
            <a:off x="4235113" y="1601433"/>
            <a:ext cx="446080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2"/>
                </a:solidFill>
              </a:rPr>
              <a:t>An arbitrary single-qubit state is defined: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3780E6-D495-4A9A-B3D2-2185F7FD7A7D}"/>
              </a:ext>
            </a:extLst>
          </p:cNvPr>
          <p:cNvSpPr/>
          <p:nvPr/>
        </p:nvSpPr>
        <p:spPr>
          <a:xfrm>
            <a:off x="4235112" y="2747088"/>
            <a:ext cx="446080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2"/>
                </a:solidFill>
              </a:rPr>
              <a:t>The qubit rotation for angle(θ) is defined: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73757B-7180-4965-95A1-D9C188C47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1459" y="3094002"/>
            <a:ext cx="3820058" cy="4953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B8525C-29FD-47A0-9F6D-F824EE161C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9045" y="3813542"/>
            <a:ext cx="2553056" cy="211484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F5EB36B-097F-40F8-BFF0-7801050F231B}"/>
              </a:ext>
            </a:extLst>
          </p:cNvPr>
          <p:cNvSpPr/>
          <p:nvPr/>
        </p:nvSpPr>
        <p:spPr>
          <a:xfrm>
            <a:off x="381881" y="5893420"/>
            <a:ext cx="494738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A circuit to initial the state based on the probability which encoding problem with 4 qubits.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18EC4E-32B6-4EAC-AEA6-BC09B2B505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3089" y="3813542"/>
            <a:ext cx="6213694" cy="197194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922C2D7-66BA-48AC-BB69-606093F912DA}"/>
              </a:ext>
            </a:extLst>
          </p:cNvPr>
          <p:cNvSpPr/>
          <p:nvPr/>
        </p:nvSpPr>
        <p:spPr>
          <a:xfrm>
            <a:off x="6527215" y="5892645"/>
            <a:ext cx="433740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A diffuser circuit which encoding problem with 4 qubits.</a:t>
            </a:r>
          </a:p>
        </p:txBody>
      </p:sp>
    </p:spTree>
    <p:extLst>
      <p:ext uri="{BB962C8B-B14F-4D97-AF65-F5344CB8AC3E}">
        <p14:creationId xmlns:p14="http://schemas.microsoft.com/office/powerpoint/2010/main" val="588259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D2C799-5D12-4734-A12D-5466BACFB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Travelling Salesman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1DFB2-1853-4644-A631-D675CCA32A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SECTION 6  </a:t>
            </a:r>
            <a:r>
              <a:rPr lang="da-DK" dirty="0">
                <a:solidFill>
                  <a:schemeClr val="tx2"/>
                </a:solidFill>
              </a:rPr>
              <a:t>Testing Problem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B60C0-4CED-487D-A3EE-F7639E60D4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C6CE199-030D-4599-AFCC-EA87B45521B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9DF56E-1FBB-407E-ADD9-C1F468B75DB5}"/>
              </a:ext>
            </a:extLst>
          </p:cNvPr>
          <p:cNvSpPr txBox="1"/>
          <p:nvPr/>
        </p:nvSpPr>
        <p:spPr>
          <a:xfrm>
            <a:off x="634999" y="1717797"/>
            <a:ext cx="1093456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2"/>
                </a:solidFill>
              </a:rPr>
              <a:t>Demonstrate small size TSP (limit by the number of qubits supported by the simulator)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tx2"/>
              </a:solidFill>
            </a:endParaRPr>
          </a:p>
          <a:p>
            <a:pPr algn="just"/>
            <a:endParaRPr lang="en-US" sz="14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2"/>
                </a:solidFill>
              </a:rPr>
              <a:t>Minimize the number of required bits to address the problem on the classical </a:t>
            </a:r>
            <a:r>
              <a:rPr lang="en-US" sz="2100" dirty="0" err="1">
                <a:solidFill>
                  <a:schemeClr val="tx2"/>
                </a:solidFill>
              </a:rPr>
              <a:t>cGA</a:t>
            </a:r>
            <a:r>
              <a:rPr lang="en-US" sz="2100" dirty="0">
                <a:solidFill>
                  <a:schemeClr val="tx2"/>
                </a:solidFill>
              </a:rPr>
              <a:t> by adapting the path representation model which represents a feasible tour as possible permutations of the </a:t>
            </a:r>
            <a:r>
              <a:rPr lang="en-US" sz="2100" i="1" dirty="0">
                <a:solidFill>
                  <a:schemeClr val="tx2"/>
                </a:solidFill>
              </a:rPr>
              <a:t>N</a:t>
            </a:r>
            <a:r>
              <a:rPr lang="en-US" sz="2100" dirty="0">
                <a:solidFill>
                  <a:schemeClr val="tx2"/>
                </a:solidFill>
              </a:rPr>
              <a:t> cities.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tx2"/>
              </a:solidFill>
            </a:endParaRPr>
          </a:p>
          <a:p>
            <a:pPr algn="just"/>
            <a:endParaRPr lang="en-US" sz="2100" dirty="0">
              <a:solidFill>
                <a:schemeClr val="tx2"/>
              </a:solidFill>
            </a:endParaRPr>
          </a:p>
          <a:p>
            <a:pPr algn="just"/>
            <a:endParaRPr lang="en-US" sz="7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2"/>
                </a:solidFill>
              </a:rPr>
              <a:t>Total number of feasible edges is a set of </a:t>
            </a:r>
            <a:r>
              <a:rPr lang="en-US" sz="2100" i="1" dirty="0">
                <a:solidFill>
                  <a:schemeClr val="tx2"/>
                </a:solidFill>
              </a:rPr>
              <a:t>l</a:t>
            </a:r>
            <a:r>
              <a:rPr lang="en-US" sz="2100" dirty="0">
                <a:solidFill>
                  <a:schemeClr val="tx2"/>
                </a:solidFill>
              </a:rPr>
              <a:t>-bit binary string.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3074E7-C036-4C69-B0FF-854EBA2143DD}"/>
              </a:ext>
            </a:extLst>
          </p:cNvPr>
          <p:cNvSpPr/>
          <p:nvPr/>
        </p:nvSpPr>
        <p:spPr>
          <a:xfrm>
            <a:off x="7343757" y="2967033"/>
            <a:ext cx="410036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TSP 3-city and 4-city.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E93F94-1AD3-40B7-9256-3AA217678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136" y="2444816"/>
            <a:ext cx="4033152" cy="14695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58E18C-DA53-4E94-AB2A-91D7A3AD7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392" y="5163621"/>
            <a:ext cx="3998981" cy="56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94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Search  “Prabhas Chongstitvatana”</a:t>
            </a:r>
          </a:p>
          <a:p>
            <a:r>
              <a:rPr lang="en-US" sz="3600"/>
              <a:t>Go </a:t>
            </a:r>
            <a:r>
              <a:rPr lang="en-US" sz="3600" dirty="0"/>
              <a:t>to me homepage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216" y="350520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69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D2C799-5D12-4734-A12D-5466BACFB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1DFB2-1853-4644-A631-D675CCA32A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SECTION 7  </a:t>
            </a:r>
            <a:r>
              <a:rPr lang="da-DK" dirty="0">
                <a:solidFill>
                  <a:schemeClr val="tx2"/>
                </a:solidFill>
              </a:rPr>
              <a:t>Experimental Results &amp; Analysis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B60C0-4CED-487D-A3EE-F7639E60D4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C6CE199-030D-4599-AFCC-EA87B45521B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DB0B7F-D3DA-4297-B9AE-1675A44A15E2}"/>
              </a:ext>
            </a:extLst>
          </p:cNvPr>
          <p:cNvSpPr/>
          <p:nvPr/>
        </p:nvSpPr>
        <p:spPr>
          <a:xfrm>
            <a:off x="487456" y="5321744"/>
            <a:ext cx="543827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Comparison of the solution quality (number of correct bits in percentage at the end of the run) achieved by the classical </a:t>
            </a:r>
            <a:r>
              <a:rPr lang="en-US" dirty="0" err="1">
                <a:solidFill>
                  <a:schemeClr val="tx2"/>
                </a:solidFill>
              </a:rPr>
              <a:t>cGA</a:t>
            </a:r>
            <a:r>
              <a:rPr lang="en-US" dirty="0">
                <a:solidFill>
                  <a:schemeClr val="tx2"/>
                </a:solidFill>
              </a:rPr>
              <a:t> and the </a:t>
            </a:r>
            <a:r>
              <a:rPr lang="en-US" dirty="0" err="1">
                <a:solidFill>
                  <a:schemeClr val="tx2"/>
                </a:solidFill>
              </a:rPr>
              <a:t>cGA</a:t>
            </a:r>
            <a:r>
              <a:rPr lang="en-US" dirty="0">
                <a:solidFill>
                  <a:schemeClr val="tx2"/>
                </a:solidFill>
              </a:rPr>
              <a:t>* on TSP 4-city.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2A0F25-9A3E-4B32-B6A9-4CB75097ACA9}"/>
              </a:ext>
            </a:extLst>
          </p:cNvPr>
          <p:cNvSpPr/>
          <p:nvPr/>
        </p:nvSpPr>
        <p:spPr>
          <a:xfrm>
            <a:off x="6242607" y="5321744"/>
            <a:ext cx="543827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Comparison of the classical </a:t>
            </a:r>
            <a:r>
              <a:rPr lang="en-US" dirty="0" err="1">
                <a:solidFill>
                  <a:schemeClr val="tx2"/>
                </a:solidFill>
              </a:rPr>
              <a:t>cGA</a:t>
            </a:r>
            <a:r>
              <a:rPr lang="en-US" dirty="0">
                <a:solidFill>
                  <a:schemeClr val="tx2"/>
                </a:solidFill>
              </a:rPr>
              <a:t> and the </a:t>
            </a:r>
            <a:r>
              <a:rPr lang="en-US" dirty="0" err="1">
                <a:solidFill>
                  <a:schemeClr val="tx2"/>
                </a:solidFill>
              </a:rPr>
              <a:t>cGA</a:t>
            </a:r>
            <a:r>
              <a:rPr lang="en-US" dirty="0">
                <a:solidFill>
                  <a:schemeClr val="tx2"/>
                </a:solidFill>
              </a:rPr>
              <a:t>* in the number of function evaluations needed to achieve convergence on TSP 4-city.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96DF77-FFF4-4531-8B7A-1A4A2B597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82" y="1604888"/>
            <a:ext cx="5651011" cy="34349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D883F0-F709-4363-8998-1FE50EEEA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944" y="1604888"/>
            <a:ext cx="5461937" cy="343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07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90A39-7FAC-DEFD-901A-9B5A8AF23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quantum computer on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4E2E0-D839-8176-DC79-6C35E355F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100" dirty="0"/>
              <a:t>Four industry (near future)</a:t>
            </a:r>
          </a:p>
          <a:p>
            <a:pPr lvl="1"/>
            <a:r>
              <a:rPr lang="en-US" sz="3600" dirty="0"/>
              <a:t>Pharmaceuticals</a:t>
            </a:r>
          </a:p>
          <a:p>
            <a:pPr lvl="1"/>
            <a:r>
              <a:rPr lang="en-US" sz="3600" dirty="0"/>
              <a:t>Chemicals</a:t>
            </a:r>
          </a:p>
          <a:p>
            <a:pPr lvl="1"/>
            <a:r>
              <a:rPr lang="en-US" sz="3600" dirty="0"/>
              <a:t>Automotive</a:t>
            </a:r>
          </a:p>
          <a:p>
            <a:pPr lvl="1"/>
            <a:r>
              <a:rPr lang="en-US" sz="3600" dirty="0"/>
              <a:t>Finance</a:t>
            </a:r>
          </a:p>
          <a:p>
            <a:pPr lvl="1"/>
            <a:endParaRPr lang="en-US" sz="3600" dirty="0"/>
          </a:p>
          <a:p>
            <a:r>
              <a:rPr lang="en-US" sz="4100" dirty="0"/>
              <a:t>Four use cases</a:t>
            </a:r>
          </a:p>
          <a:p>
            <a:pPr lvl="1"/>
            <a:r>
              <a:rPr lang="en-US" sz="3600" dirty="0"/>
              <a:t>Quantum Simulation</a:t>
            </a:r>
          </a:p>
          <a:p>
            <a:pPr lvl="1"/>
            <a:r>
              <a:rPr lang="en-US" sz="3600" dirty="0"/>
              <a:t>Quantum AI and Machine learning</a:t>
            </a:r>
          </a:p>
          <a:p>
            <a:pPr lvl="1"/>
            <a:r>
              <a:rPr lang="en-US" sz="3600" dirty="0"/>
              <a:t>Quantum Optimization</a:t>
            </a:r>
          </a:p>
          <a:p>
            <a:pPr lvl="1"/>
            <a:r>
              <a:rPr lang="en-US" sz="3600" dirty="0"/>
              <a:t>Quantum Factorization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896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B9D9DFD4-500E-EC50-E5DD-0B19C9E45E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167" y="208310"/>
            <a:ext cx="7741654" cy="63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363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0B72-D04B-4046-3CF2-5645D4157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DE1C431A-2B86-A486-BFD7-3954BC2254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446" y="365125"/>
            <a:ext cx="6987784" cy="6127750"/>
          </a:xfrm>
        </p:spPr>
      </p:pic>
    </p:spTree>
    <p:extLst>
      <p:ext uri="{BB962C8B-B14F-4D97-AF65-F5344CB8AC3E}">
        <p14:creationId xmlns:p14="http://schemas.microsoft.com/office/powerpoint/2010/main" val="14849243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367F67CA-6B75-E0FE-6FB9-F35C93537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689102"/>
            <a:ext cx="10905066" cy="547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08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61E40-0DC7-26F7-60EC-DEA77C418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9147F1F-5D54-73CB-6DB9-030642F57E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909" y="844345"/>
            <a:ext cx="8556782" cy="5671267"/>
          </a:xfrm>
        </p:spPr>
      </p:pic>
    </p:spTree>
    <p:extLst>
      <p:ext uri="{BB962C8B-B14F-4D97-AF65-F5344CB8AC3E}">
        <p14:creationId xmlns:p14="http://schemas.microsoft.com/office/powerpoint/2010/main" val="19251246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52528-5796-1050-E0B5-B5EF710EA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F811EC4C-3CA1-7143-9493-E7CC234AF9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26" y="595351"/>
            <a:ext cx="7381883" cy="5667297"/>
          </a:xfrm>
        </p:spPr>
      </p:pic>
    </p:spTree>
    <p:extLst>
      <p:ext uri="{BB962C8B-B14F-4D97-AF65-F5344CB8AC3E}">
        <p14:creationId xmlns:p14="http://schemas.microsoft.com/office/powerpoint/2010/main" val="31543618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376BC-E690-BC50-E505-DA7CE1F5E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3B65D801-FCCD-E316-F2FF-58ADADF492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867" y="644577"/>
            <a:ext cx="7686522" cy="5982091"/>
          </a:xfrm>
        </p:spPr>
      </p:pic>
    </p:spTree>
    <p:extLst>
      <p:ext uri="{BB962C8B-B14F-4D97-AF65-F5344CB8AC3E}">
        <p14:creationId xmlns:p14="http://schemas.microsoft.com/office/powerpoint/2010/main" val="4603232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533B1-252D-FD9C-B58A-FF226E725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275D4BBB-D9E3-18AF-5563-CA13182DD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307" y="365125"/>
            <a:ext cx="7867863" cy="6176963"/>
          </a:xfrm>
        </p:spPr>
      </p:pic>
    </p:spTree>
    <p:extLst>
      <p:ext uri="{BB962C8B-B14F-4D97-AF65-F5344CB8AC3E}">
        <p14:creationId xmlns:p14="http://schemas.microsoft.com/office/powerpoint/2010/main" val="40435067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Yingchareonthawornchai</a:t>
            </a:r>
            <a:r>
              <a:rPr lang="en-US" dirty="0"/>
              <a:t>, S., </a:t>
            </a:r>
            <a:r>
              <a:rPr lang="en-US" dirty="0" err="1"/>
              <a:t>Aporntewan</a:t>
            </a:r>
            <a:r>
              <a:rPr lang="en-US" dirty="0"/>
              <a:t>, C., and Chongstitvatana, P., "An Implementation of Compact Genetic Algorithm on a Quantum Computer," Int. Joint Conf. on Computer Science and Software Engineering (JCSSE), 30 May - 1 June 2012, pp.131-135.   </a:t>
            </a:r>
          </a:p>
          <a:p>
            <a:r>
              <a:rPr lang="en-US" dirty="0"/>
              <a:t>http://www.cp.eng.chula.ac.th/~piak/paper/2012/jcsse-quantum-cga.pdf</a:t>
            </a:r>
          </a:p>
          <a:p>
            <a:r>
              <a:rPr lang="en-US" b="0" i="0" dirty="0" err="1">
                <a:solidFill>
                  <a:srgbClr val="000000"/>
                </a:solidFill>
                <a:effectLst/>
              </a:rPr>
              <a:t>Suksen</a:t>
            </a:r>
            <a:r>
              <a:rPr lang="en-US" b="0" i="0" dirty="0">
                <a:solidFill>
                  <a:srgbClr val="000000"/>
                </a:solidFill>
                <a:effectLst/>
              </a:rPr>
              <a:t>, K. and Chongstitvatana, P., "Experiments on Quantum Circuits for Compact Genetic Algorithm," Int. Computer Science and Engineering Conference, 18-20 Nov, 2021, Thailand.</a:t>
            </a:r>
          </a:p>
          <a:p>
            <a:r>
              <a:rPr lang="en-US" dirty="0"/>
              <a:t>McKinsey &amp; Company, Quantum computing: an emerging ecosystem and industry use cases, December 2021</a:t>
            </a:r>
          </a:p>
        </p:txBody>
      </p:sp>
    </p:spTree>
    <p:extLst>
      <p:ext uri="{BB962C8B-B14F-4D97-AF65-F5344CB8AC3E}">
        <p14:creationId xmlns:p14="http://schemas.microsoft.com/office/powerpoint/2010/main" val="2879823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quantum computer?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 computer that relies on special memory, "quantum bit", to perform massively parallel computing.</a:t>
            </a:r>
          </a:p>
        </p:txBody>
      </p:sp>
    </p:spTree>
    <p:extLst>
      <p:ext uri="{BB962C8B-B14F-4D97-AF65-F5344CB8AC3E}">
        <p14:creationId xmlns:p14="http://schemas.microsoft.com/office/powerpoint/2010/main" val="14100112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Search  “Prabhas Chongstitvatana”</a:t>
            </a:r>
          </a:p>
          <a:p>
            <a:r>
              <a:rPr lang="en-US" sz="3600"/>
              <a:t>Go </a:t>
            </a:r>
            <a:r>
              <a:rPr lang="en-US" sz="3600" dirty="0"/>
              <a:t>to me homepage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216" y="350520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96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3"/>
            <a:ext cx="7772400" cy="1456267"/>
          </a:xfrm>
        </p:spPr>
        <p:txBody>
          <a:bodyPr/>
          <a:lstStyle/>
          <a:p>
            <a:r>
              <a:rPr lang="en-US" dirty="0"/>
              <a:t>What is a quantum bit?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a basic unit of memory that uses superposition of "quantum" effect (entanglement) to store information.</a:t>
            </a:r>
          </a:p>
          <a:p>
            <a:r>
              <a:rPr lang="en-US" sz="4000" dirty="0"/>
              <a:t>a "qubit" stores the probability of information.  It represents both "1" and "0" at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423385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Quantum Bits (Qubits)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1068" y="756790"/>
            <a:ext cx="11814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Classical bits vs. Quantum 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Qubits are mathematical objects (similarly to 0/1 in classical bits)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254" y="2945916"/>
            <a:ext cx="4648200" cy="819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210" y="4063940"/>
            <a:ext cx="3488288" cy="819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367" y="2568143"/>
            <a:ext cx="3134435" cy="2665669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>
          <a:xfrm rot="16200000">
            <a:off x="2282121" y="4648452"/>
            <a:ext cx="271604" cy="1067023"/>
          </a:xfrm>
          <a:prstGeom prst="leftBrac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3828756" y="4648452"/>
            <a:ext cx="271604" cy="1067023"/>
          </a:xfrm>
          <a:prstGeom prst="leftBrac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98704" y="5395866"/>
            <a:ext cx="1238437" cy="371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Prob.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45339" y="5395866"/>
            <a:ext cx="1238437" cy="371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Prob.</a:t>
            </a:r>
          </a:p>
        </p:txBody>
      </p:sp>
    </p:spTree>
    <p:extLst>
      <p:ext uri="{BB962C8B-B14F-4D97-AF65-F5344CB8AC3E}">
        <p14:creationId xmlns:p14="http://schemas.microsoft.com/office/powerpoint/2010/main" val="102773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advantage?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It is very </a:t>
            </a:r>
            <a:r>
              <a:rPr lang="en-US" sz="4000" dirty="0" err="1"/>
              <a:t>very</a:t>
            </a:r>
            <a:r>
              <a:rPr lang="en-US" sz="4000" dirty="0"/>
              <a:t> fast compared to conventional computers</a:t>
            </a:r>
          </a:p>
          <a:p>
            <a:r>
              <a:rPr lang="en-US" sz="4000" dirty="0"/>
              <a:t>It has very large memory</a:t>
            </a:r>
          </a:p>
        </p:txBody>
      </p:sp>
    </p:spTree>
    <p:extLst>
      <p:ext uri="{BB962C8B-B14F-4D97-AF65-F5344CB8AC3E}">
        <p14:creationId xmlns:p14="http://schemas.microsoft.com/office/powerpoint/2010/main" val="2124600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Linear optics quantum computing (LOQC)</a:t>
            </a:r>
            <a:endParaRPr lang="en-US" sz="3200" b="1" dirty="0"/>
          </a:p>
        </p:txBody>
      </p:sp>
      <p:pic>
        <p:nvPicPr>
          <p:cNvPr id="2050" name="Picture 2" descr="http://homepage.univie.ac.at/robert.prevedel/images/4pho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32" y="880448"/>
            <a:ext cx="7018107" cy="526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9232" y="6243614"/>
            <a:ext cx="11336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latin typeface="Times New Roman" panose="02020603050405020304" pitchFamily="18" charset="0"/>
              </a:rPr>
              <a:t>Experimental setup to generate up to four entangled photons. These photons are typically entangled in polarization and can be further manipulated by simple optical devices. Recently a four-photon cluster state was realized with this setup. </a:t>
            </a:r>
            <a:r>
              <a:rPr lang="en-US" sz="1200" dirty="0">
                <a:latin typeface="Times New Roman" panose="02020603050405020304" pitchFamily="18" charset="0"/>
                <a:hlinkClick r:id="rId3"/>
              </a:rPr>
              <a:t>http://homepage.univie.ac.at/robert.prevedel/test_research_LOQC.html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26563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153" y="1935309"/>
            <a:ext cx="5730157" cy="2051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Quantum Optical </a:t>
            </a:r>
            <a:r>
              <a:rPr lang="en-US" sz="3200" b="1" dirty="0" err="1"/>
              <a:t>Fredkin</a:t>
            </a:r>
            <a:r>
              <a:rPr lang="en-US" sz="3200" b="1" dirty="0"/>
              <a:t> Gate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41" y="4246852"/>
            <a:ext cx="11172825" cy="1238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144" y="1881420"/>
            <a:ext cx="37909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71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750</Words>
  <Application>Microsoft Office PowerPoint</Application>
  <PresentationFormat>Widescreen</PresentationFormat>
  <Paragraphs>117</Paragraphs>
  <Slides>40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Chulalongkorn</vt:lpstr>
      <vt:lpstr>Times New Roman</vt:lpstr>
      <vt:lpstr>Office Theme</vt:lpstr>
      <vt:lpstr>Quantum computer and its impact to industry</vt:lpstr>
      <vt:lpstr>Outline</vt:lpstr>
      <vt:lpstr>More Information</vt:lpstr>
      <vt:lpstr>What is a quantum computer?</vt:lpstr>
      <vt:lpstr>What is a quantum bit?</vt:lpstr>
      <vt:lpstr>PowerPoint Presentation</vt:lpstr>
      <vt:lpstr>What is the advantage?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of quantum computers</vt:lpstr>
      <vt:lpstr>Recent work</vt:lpstr>
      <vt:lpstr>PowerPoint Presentation</vt:lpstr>
      <vt:lpstr>PowerPoint Presentation</vt:lpstr>
      <vt:lpstr>IBM  50 qubits quantum computer</vt:lpstr>
      <vt:lpstr>PowerPoint Presentation</vt:lpstr>
      <vt:lpstr>IBM  5 qubits processor</vt:lpstr>
      <vt:lpstr>Google Nasa,  D-Wave 2x machine</vt:lpstr>
      <vt:lpstr>Programming Quantum Computers</vt:lpstr>
      <vt:lpstr>Quantum algorithms</vt:lpstr>
      <vt:lpstr>Famous algorithms</vt:lpstr>
      <vt:lpstr>Quantum Algorithms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Impact of quantum computer on industry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computer and its impact to industry</dc:title>
  <dc:creator>Prabhas Chongstitvatana</dc:creator>
  <cp:lastModifiedBy>Prabhas Chongstitvatana</cp:lastModifiedBy>
  <cp:revision>3</cp:revision>
  <dcterms:created xsi:type="dcterms:W3CDTF">2022-06-15T13:48:20Z</dcterms:created>
  <dcterms:modified xsi:type="dcterms:W3CDTF">2022-06-15T15:30:20Z</dcterms:modified>
</cp:coreProperties>
</file>