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9" r:id="rId2"/>
    <p:sldId id="257" r:id="rId3"/>
    <p:sldId id="264" r:id="rId4"/>
    <p:sldId id="316" r:id="rId5"/>
    <p:sldId id="267" r:id="rId6"/>
    <p:sldId id="283" r:id="rId7"/>
    <p:sldId id="268" r:id="rId8"/>
    <p:sldId id="269" r:id="rId9"/>
    <p:sldId id="320" r:id="rId10"/>
    <p:sldId id="321" r:id="rId11"/>
    <p:sldId id="314" r:id="rId12"/>
    <p:sldId id="315" r:id="rId13"/>
    <p:sldId id="273" r:id="rId14"/>
    <p:sldId id="297" r:id="rId15"/>
    <p:sldId id="299" r:id="rId16"/>
    <p:sldId id="300" r:id="rId17"/>
    <p:sldId id="275" r:id="rId18"/>
    <p:sldId id="276" r:id="rId19"/>
    <p:sldId id="277" r:id="rId20"/>
    <p:sldId id="278" r:id="rId21"/>
    <p:sldId id="298" r:id="rId22"/>
    <p:sldId id="301" r:id="rId23"/>
    <p:sldId id="304" r:id="rId24"/>
    <p:sldId id="308" r:id="rId25"/>
    <p:sldId id="306" r:id="rId26"/>
    <p:sldId id="318" r:id="rId27"/>
    <p:sldId id="307" r:id="rId28"/>
    <p:sldId id="305" r:id="rId29"/>
    <p:sldId id="311" r:id="rId30"/>
    <p:sldId id="279" r:id="rId31"/>
    <p:sldId id="280" r:id="rId32"/>
    <p:sldId id="281" r:id="rId33"/>
    <p:sldId id="3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B041-4857-4AB1-AC42-617E70F3F0B7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F575-AFEE-4AAD-83D2-CAA2A9985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4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92929"/>
              </a:solidFill>
              <a:effectLst/>
              <a:latin typeface="chart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1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0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72A1D-2914-4C63-BFE1-BA643D175D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754A-2943-489A-836A-37FB1E037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9BFE-D9D2-4C91-952D-F5CFBF622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A8F1-2447-49F9-B594-9650427D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AD67-9D5F-424B-95F3-39898183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0D863-32B5-4940-85A9-B9026956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6A10-4F91-47E4-A3AB-20C38747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7D34F-B3AC-4438-A7EB-DA6145CF1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C2500-70AD-49F2-A521-DA0FDF48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B022E-2515-4AC1-B872-81F48B8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E1EEC-C3D1-4602-98A4-C7FA5398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6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B03E6-7196-4DEE-8361-D42909E9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1006-91B9-4CAC-8DBD-9D2E3F844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7DD7-7547-46D1-993E-2B01FE1E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ACCD7-AE1D-443A-919E-4BE0889B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C35C6-0661-4994-900E-5340F3B9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1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1352F-A346-4417-839B-77CC70E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0627-A329-424C-8375-E2FBC3BA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3972-7B5F-4503-8DFC-4693FEDC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9D62AB-019E-4F25-AD4C-C73633C252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38500"/>
          </a:xfrm>
          <a:custGeom>
            <a:avLst/>
            <a:gdLst>
              <a:gd name="connsiteX0" fmla="*/ 0 w 11956774"/>
              <a:gd name="connsiteY0" fmla="*/ 0 h 2792898"/>
              <a:gd name="connsiteX1" fmla="*/ 11956774 w 11956774"/>
              <a:gd name="connsiteY1" fmla="*/ 0 h 2792898"/>
              <a:gd name="connsiteX2" fmla="*/ 5978387 w 11956774"/>
              <a:gd name="connsiteY2" fmla="*/ 2792898 h 27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6774" h="2792898">
                <a:moveTo>
                  <a:pt x="0" y="0"/>
                </a:moveTo>
                <a:lnTo>
                  <a:pt x="11956774" y="0"/>
                </a:lnTo>
                <a:lnTo>
                  <a:pt x="5978387" y="2792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CCB8-D0A9-4D7A-996F-3E34143A8F94}"/>
              </a:ext>
            </a:extLst>
          </p:cNvPr>
          <p:cNvGrpSpPr/>
          <p:nvPr userDrawn="1"/>
        </p:nvGrpSpPr>
        <p:grpSpPr>
          <a:xfrm>
            <a:off x="635000" y="276596"/>
            <a:ext cx="11131550" cy="523504"/>
            <a:chOff x="635000" y="174996"/>
            <a:chExt cx="11131550" cy="52350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4C09CD-0884-49DC-BDD0-AE00F1ED8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000" y="698500"/>
              <a:ext cx="1050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0A127-D24F-434B-AC3F-D6A0961EC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412" b="6262"/>
            <a:stretch/>
          </p:blipFill>
          <p:spPr>
            <a:xfrm>
              <a:off x="11347450" y="174996"/>
              <a:ext cx="419100" cy="523504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7CE59-E8B5-4245-8E8F-6765CB13BA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954460"/>
            <a:ext cx="10596217" cy="498474"/>
          </a:xfrm>
        </p:spPr>
        <p:txBody>
          <a:bodyPr>
            <a:noAutofit/>
          </a:bodyPr>
          <a:lstStyle>
            <a:lvl1pPr marL="0" indent="0">
              <a:buNone/>
              <a:defRPr lang="en-US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E8C4BF-BD85-4BE7-B8D8-C0D795606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0" y="499826"/>
            <a:ext cx="10596217" cy="498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SECTION 1  </a:t>
            </a:r>
            <a:r>
              <a:rPr lang="da-DK" dirty="0">
                <a:solidFill>
                  <a:schemeClr val="tx2"/>
                </a:solidFill>
              </a:rPr>
              <a:t>LOREM IPSUM DOLOR SIT AMET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B686BDD3-9A6A-4256-906F-8F0AB169F5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4732B7A4-8010-49FD-9F94-F2FD76BEB4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60CDDD6-A6D7-4394-8F3C-20258C60BF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6CE199-030D-4599-AFCC-EA87B4552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52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18C5-D8F5-4B97-9FF4-AE42093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CEC4-D552-4206-9624-5669CAA8026D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E67E5-65B4-459E-9DE8-C6E52E80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2998C-5ED1-4092-AE59-7C93EF0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A6383A-CA57-435F-97F2-764D81CF1F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B7C0-F590-4662-AF20-3B45F58D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E986-1FB4-48E0-A56C-71C3C3DA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269E-F8A0-4F5E-9159-AEF3CB63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4193-4C37-4A12-9F5B-0EE8AE68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9015-FDE0-48EC-81E2-BAD25243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CB6F-60BE-47B1-B83C-190C17D6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87FB1-0F09-40F5-AB96-6B102BB9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D9F2-42FD-4453-8D94-6686EE67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60A7-3C38-4B13-9146-A3F8D006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8914-718F-4AAC-88D9-0A57797C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0EA9-1516-41AC-9F90-EBF9C639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9EE-6B4F-4041-9D25-495D50DFB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EC09A-65CF-4534-8A25-14D98158F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BA3CE-EE9B-469C-A557-F7FA161A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85E3D-D0F9-4BBE-B8EF-0543B3D2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75479-4A5C-45AD-83DC-899FCDDD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9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BD7A-B1D5-4D91-B4DF-6C966CE3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04C23-7444-49E4-84C3-FBAC8532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1881-E5D2-407B-A8FD-A918E49F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68AD0-2446-47F3-8A67-4EAAE7FC8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56103F-91C8-44DF-A988-1F0B503FE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D7D59-B282-4C1A-9B80-DC79CE98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04AF6-FBA5-43FC-9004-7CB1EF99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367FD-9E71-4A6C-A8F1-4099366A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A8-F3EF-470A-BF3A-C2CE8DE6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26796-B606-43A1-999D-400D28E7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2D525-11DD-42F2-A5EF-85FB03ED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2D850-C7F2-4A79-AC83-1D2FCE32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380FC-9D84-4D90-8266-0F2F8003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479A8-C465-404F-9FFC-0E8828CD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EDD32-CFAC-480F-8325-AB62D40A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8B1C-E8C7-4005-A08A-A3552F4E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EA67-0AF3-4D7C-AA86-DD408C75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C8FFE-6ECC-4755-A8C8-557A63EBC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58F06-1D3A-49DE-BC10-3F25FAB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2F493-9FB2-426E-B928-0A242ED5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05832-C669-4841-99BA-4B96C4E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E9CE-1DFB-4973-BC4C-36C0371D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8C88E-C582-4915-A100-30F020A9F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E9A68-6837-43E4-9E8E-7BC768B3A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0CECC-7765-4935-8573-49068541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2FBED-09A7-4902-BDB6-662AC6BA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63BD1-482C-40D6-BE81-6FBB88C6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68C81-F009-4B9A-950E-BBD9D97C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E6AAF-E69D-4B32-92B2-6156C865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6BA6-DE3B-47DF-ACF3-4967F8068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45F1-C8AC-4574-BD6B-D18572BE58C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E7A7-BB55-4C51-817E-A8A2EB5B6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1D22E-0D8C-41C3-B1F9-37C01C4E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4183-A168-4A31-92BA-F29CC7CB3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.eng.chula.ac.th/~prabhas/paper/2022/compact_genetic_algorithm_with_quantum_assisted_feasibility_enforcement.pdf" TargetMode="External"/><Relationship Id="rId2" Type="http://schemas.openxmlformats.org/officeDocument/2006/relationships/hyperlink" Target="http://www.cp.eng.chula.ac.th/~prabhas/paper/2012/jcsse-quantum-cga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large white building&#10;&#10;Description automatically generated">
            <a:extLst>
              <a:ext uri="{FF2B5EF4-FFF2-40B4-BE49-F238E27FC236}">
                <a16:creationId xmlns:a16="http://schemas.microsoft.com/office/drawing/2014/main" id="{349A5453-C9F3-45FE-9D32-B30B9DD641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9351"/>
          <a:stretch>
            <a:fillRect/>
          </a:stretch>
        </p:blipFill>
        <p:spPr>
          <a:xfrm>
            <a:off x="-1177047" y="0"/>
            <a:ext cx="14546092" cy="323850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B46577-3048-4574-8C1D-ED28CA869480}"/>
              </a:ext>
            </a:extLst>
          </p:cNvPr>
          <p:cNvSpPr/>
          <p:nvPr/>
        </p:nvSpPr>
        <p:spPr>
          <a:xfrm flipV="1">
            <a:off x="-1177047" y="-1"/>
            <a:ext cx="14546092" cy="3238500"/>
          </a:xfrm>
          <a:prstGeom prst="triangle">
            <a:avLst/>
          </a:prstGeom>
          <a:gradFill>
            <a:gsLst>
              <a:gs pos="100000">
                <a:srgbClr val="EC93B3">
                  <a:alpha val="61000"/>
                </a:srgbClr>
              </a:gs>
              <a:gs pos="0">
                <a:srgbClr val="F0B9CE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580DFD-E51B-4064-BE76-50F188E35CF7}"/>
              </a:ext>
            </a:extLst>
          </p:cNvPr>
          <p:cNvGrpSpPr/>
          <p:nvPr/>
        </p:nvGrpSpPr>
        <p:grpSpPr>
          <a:xfrm>
            <a:off x="-658053" y="719282"/>
            <a:ext cx="13508106" cy="4825692"/>
            <a:chOff x="-1225826" y="-323687"/>
            <a:chExt cx="14643652" cy="5313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16B807-19E6-43D6-9A3D-B24173544E2C}"/>
                </a:ext>
              </a:extLst>
            </p:cNvPr>
            <p:cNvGrpSpPr/>
            <p:nvPr/>
          </p:nvGrpSpPr>
          <p:grpSpPr>
            <a:xfrm>
              <a:off x="-1225826" y="1267240"/>
              <a:ext cx="14643652" cy="1530574"/>
              <a:chOff x="-1299224" y="1565415"/>
              <a:chExt cx="14643652" cy="1530574"/>
            </a:xfrm>
            <a:solidFill>
              <a:srgbClr val="EC93B3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A4F05-B404-4F83-87C6-71836F8C120C}"/>
                  </a:ext>
                </a:extLst>
              </p:cNvPr>
              <p:cNvSpPr/>
              <p:nvPr/>
            </p:nvSpPr>
            <p:spPr>
              <a:xfrm rot="1446645">
                <a:off x="-1299224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12A86F-350B-49A4-ABFE-985142643A13}"/>
                  </a:ext>
                </a:extLst>
              </p:cNvPr>
              <p:cNvSpPr/>
              <p:nvPr/>
            </p:nvSpPr>
            <p:spPr>
              <a:xfrm rot="20153355" flipH="1">
                <a:off x="5353367" y="1565415"/>
                <a:ext cx="7991061" cy="1530574"/>
              </a:xfrm>
              <a:prstGeom prst="rect">
                <a:avLst/>
              </a:prstGeom>
              <a:solidFill>
                <a:srgbClr val="DD59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C93B3"/>
                  </a:solidFill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01E56A6-465E-40B7-AB75-410223CABFEF}"/>
                </a:ext>
              </a:extLst>
            </p:cNvPr>
            <p:cNvSpPr/>
            <p:nvPr/>
          </p:nvSpPr>
          <p:spPr>
            <a:xfrm rot="16200000">
              <a:off x="6743663" y="-971351"/>
              <a:ext cx="5313130" cy="6608457"/>
            </a:xfrm>
            <a:prstGeom prst="triangle">
              <a:avLst>
                <a:gd name="adj" fmla="val 434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5D322E-9556-427B-8065-D9C5C4C9C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24300" y="2558087"/>
            <a:ext cx="3212932" cy="12239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7FEC9E-13E9-4B0E-B9B4-2418FDFABC6E}"/>
              </a:ext>
            </a:extLst>
          </p:cNvPr>
          <p:cNvSpPr/>
          <p:nvPr/>
        </p:nvSpPr>
        <p:spPr>
          <a:xfrm>
            <a:off x="320702" y="5181600"/>
            <a:ext cx="147929" cy="1143000"/>
          </a:xfrm>
          <a:prstGeom prst="rect">
            <a:avLst/>
          </a:prstGeom>
          <a:solidFill>
            <a:srgbClr val="DD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93DD5E-10E1-4C98-BD10-108714F063F6}"/>
              </a:ext>
            </a:extLst>
          </p:cNvPr>
          <p:cNvSpPr txBox="1"/>
          <p:nvPr/>
        </p:nvSpPr>
        <p:spPr>
          <a:xfrm>
            <a:off x="538384" y="5150300"/>
            <a:ext cx="1161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 smtClean="0">
                <a:solidFill>
                  <a:srgbClr val="DD598C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Quantum Computing and Artificial Intelligence</a:t>
            </a:r>
            <a:endParaRPr lang="en-US" sz="4300" b="1" dirty="0">
              <a:solidFill>
                <a:srgbClr val="DD598C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F47ACC-250E-46AD-A1A7-B2CC84BD7E25}"/>
              </a:ext>
            </a:extLst>
          </p:cNvPr>
          <p:cNvSpPr txBox="1"/>
          <p:nvPr/>
        </p:nvSpPr>
        <p:spPr>
          <a:xfrm>
            <a:off x="538384" y="5764546"/>
            <a:ext cx="1136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By Kamonluk Suksen, </a:t>
            </a:r>
            <a:r>
              <a:rPr lang="en-US" sz="3200" dirty="0" err="1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Naphan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 </a:t>
            </a:r>
            <a:r>
              <a:rPr lang="en-US" sz="3200" dirty="0" err="1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Benchasattabuse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, </a:t>
            </a:r>
            <a:r>
              <a:rPr lang="en-US" sz="3200" dirty="0" smtClean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and </a:t>
            </a:r>
            <a:r>
              <a:rPr lang="en-US" sz="3200" dirty="0">
                <a:solidFill>
                  <a:srgbClr val="57575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Prabhas Chongstitvatana </a:t>
            </a:r>
          </a:p>
        </p:txBody>
      </p:sp>
    </p:spTree>
    <p:extLst>
      <p:ext uri="{BB962C8B-B14F-4D97-AF65-F5344CB8AC3E}">
        <p14:creationId xmlns:p14="http://schemas.microsoft.com/office/powerpoint/2010/main" val="23128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8" y="444017"/>
            <a:ext cx="10547108" cy="5850392"/>
          </a:xfrm>
        </p:spPr>
      </p:pic>
    </p:spTree>
    <p:extLst>
      <p:ext uri="{BB962C8B-B14F-4D97-AF65-F5344CB8AC3E}">
        <p14:creationId xmlns:p14="http://schemas.microsoft.com/office/powerpoint/2010/main" val="251786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7" y="445391"/>
            <a:ext cx="10180940" cy="5756065"/>
          </a:xfrm>
        </p:spPr>
      </p:pic>
    </p:spTree>
    <p:extLst>
      <p:ext uri="{BB962C8B-B14F-4D97-AF65-F5344CB8AC3E}">
        <p14:creationId xmlns:p14="http://schemas.microsoft.com/office/powerpoint/2010/main" val="193730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2" y="564743"/>
            <a:ext cx="10773640" cy="6032568"/>
          </a:xfrm>
        </p:spPr>
      </p:pic>
    </p:spTree>
    <p:extLst>
      <p:ext uri="{BB962C8B-B14F-4D97-AF65-F5344CB8AC3E}">
        <p14:creationId xmlns:p14="http://schemas.microsoft.com/office/powerpoint/2010/main" val="285537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own example of quantum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9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2136158"/>
            <a:ext cx="109345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One </a:t>
            </a:r>
            <a:r>
              <a:rPr lang="en-US" sz="3200" dirty="0">
                <a:solidFill>
                  <a:schemeClr val="tx2"/>
                </a:solidFill>
              </a:rPr>
              <a:t>approach to tackle the optimization problem is to use evolutionary algorithms.</a:t>
            </a:r>
          </a:p>
          <a:p>
            <a:pPr algn="just"/>
            <a:endParaRPr lang="en-US" sz="32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Genetic algorithms (GAs) are one of the most widely used type of evolutionary algorithms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Compact genetic algorithm (</a:t>
            </a:r>
            <a:r>
              <a:rPr lang="en-US" sz="3200" dirty="0" err="1">
                <a:solidFill>
                  <a:schemeClr val="tx2"/>
                </a:solidFill>
              </a:rPr>
              <a:t>cGA</a:t>
            </a:r>
            <a:r>
              <a:rPr lang="en-US" sz="3200" dirty="0" smtClean="0">
                <a:solidFill>
                  <a:schemeClr val="tx2"/>
                </a:solidFill>
              </a:rPr>
              <a:t>) represents </a:t>
            </a:r>
            <a:r>
              <a:rPr lang="en-US" sz="3200" dirty="0">
                <a:solidFill>
                  <a:schemeClr val="tx2"/>
                </a:solidFill>
              </a:rPr>
              <a:t>the  population as a probability distribution over a set of solutions.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6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9807E5-7D29-46A8-89D5-8546D2BBA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954460"/>
            <a:ext cx="10596217" cy="498474"/>
          </a:xfrm>
        </p:spPr>
        <p:txBody>
          <a:bodyPr/>
          <a:lstStyle/>
          <a:p>
            <a:r>
              <a:rPr lang="en-US" dirty="0"/>
              <a:t>Genetic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14F56-E30F-42D9-94B4-C8DE9C6B68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9A18C-98EF-4D7D-9835-4A6CC802DE1F}"/>
              </a:ext>
            </a:extLst>
          </p:cNvPr>
          <p:cNvSpPr/>
          <p:nvPr/>
        </p:nvSpPr>
        <p:spPr>
          <a:xfrm>
            <a:off x="1332050" y="1742079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Initial Population</a:t>
            </a:r>
            <a:endParaRPr lang="en-US" sz="2000" dirty="0">
              <a:solidFill>
                <a:schemeClr val="tx2"/>
              </a:solidFill>
              <a:latin typeface="Anakotmai Light" panose="00000400000000000000" pitchFamily="2" charset="-34"/>
              <a:cs typeface="Anakotmai Light" panose="00000400000000000000" pitchFamily="2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9095F24-C845-48A5-A307-CDEF494E7F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2050" y="2280233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8158FE3B-9196-45C7-8B4C-91250E7582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2050" y="2755894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89D46AE5-6300-4710-A98C-C6435C16E3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2050" y="3231555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02338350-C924-4E67-A8DC-3D43558411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2050" y="3716676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114CEF31-2C41-443F-955A-3AEAB2A48E4C}"/>
              </a:ext>
            </a:extLst>
          </p:cNvPr>
          <p:cNvSpPr/>
          <p:nvPr/>
        </p:nvSpPr>
        <p:spPr>
          <a:xfrm>
            <a:off x="4583784" y="1742079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Fitness Function</a:t>
            </a:r>
          </a:p>
        </p:txBody>
      </p:sp>
      <p:graphicFrame>
        <p:nvGraphicFramePr>
          <p:cNvPr id="37" name="Table 5">
            <a:extLst>
              <a:ext uri="{FF2B5EF4-FFF2-40B4-BE49-F238E27FC236}">
                <a16:creationId xmlns:a16="http://schemas.microsoft.com/office/drawing/2014/main" id="{5C65C0D2-26CE-4869-8B95-BA6A496F58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3784" y="2280233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3AF4FBEB-15AB-4BB2-9477-8AF10201AD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3784" y="2755894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28304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39" name="Table 5">
            <a:extLst>
              <a:ext uri="{FF2B5EF4-FFF2-40B4-BE49-F238E27FC236}">
                <a16:creationId xmlns:a16="http://schemas.microsoft.com/office/drawing/2014/main" id="{B4BBFC6B-ECDE-4281-B37D-C45DBDCA97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3784" y="3231555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951532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6D66716F-4ED2-4781-911A-CEA15F093F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3784" y="3716676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782321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2E6D8D0A-5872-429F-A972-FB541A1DA7A9}"/>
              </a:ext>
            </a:extLst>
          </p:cNvPr>
          <p:cNvSpPr/>
          <p:nvPr/>
        </p:nvSpPr>
        <p:spPr>
          <a:xfrm>
            <a:off x="7688892" y="1742079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Selection</a:t>
            </a:r>
          </a:p>
        </p:txBody>
      </p:sp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id="{80494671-4A08-4D1F-9838-F5B348C777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88892" y="2280233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43" name="Table 5">
            <a:extLst>
              <a:ext uri="{FF2B5EF4-FFF2-40B4-BE49-F238E27FC236}">
                <a16:creationId xmlns:a16="http://schemas.microsoft.com/office/drawing/2014/main" id="{391306A4-EC7B-4654-BE26-6A3515B0EC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88892" y="2755894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28304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B13B81F5-50DE-4BEF-861D-CDD6FB072BA2}"/>
              </a:ext>
            </a:extLst>
          </p:cNvPr>
          <p:cNvSpPr/>
          <p:nvPr/>
        </p:nvSpPr>
        <p:spPr>
          <a:xfrm>
            <a:off x="7929519" y="4430702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Crossover</a:t>
            </a:r>
          </a:p>
        </p:txBody>
      </p:sp>
      <p:graphicFrame>
        <p:nvGraphicFramePr>
          <p:cNvPr id="50" name="Table 5">
            <a:extLst>
              <a:ext uri="{FF2B5EF4-FFF2-40B4-BE49-F238E27FC236}">
                <a16:creationId xmlns:a16="http://schemas.microsoft.com/office/drawing/2014/main" id="{A345E11E-A8A5-4F24-9284-1F4EDAB308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42894" y="4968856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51" name="Table 5">
            <a:extLst>
              <a:ext uri="{FF2B5EF4-FFF2-40B4-BE49-F238E27FC236}">
                <a16:creationId xmlns:a16="http://schemas.microsoft.com/office/drawing/2014/main" id="{66E5B701-ACD4-45E3-AF5A-B88E3789B5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42894" y="5444517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28304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824BD-52A9-41A6-87A3-AA872CB1274E}"/>
              </a:ext>
            </a:extLst>
          </p:cNvPr>
          <p:cNvCxnSpPr/>
          <p:nvPr/>
        </p:nvCxnSpPr>
        <p:spPr>
          <a:xfrm>
            <a:off x="9471257" y="4883338"/>
            <a:ext cx="0" cy="1085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868D5F7-4204-4F37-B1E3-45F565760E8C}"/>
              </a:ext>
            </a:extLst>
          </p:cNvPr>
          <p:cNvSpPr/>
          <p:nvPr/>
        </p:nvSpPr>
        <p:spPr>
          <a:xfrm>
            <a:off x="4814784" y="4430702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Offspring</a:t>
            </a:r>
          </a:p>
        </p:txBody>
      </p:sp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397B97F1-23F1-417F-A6C3-D9F8626AFA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14784" y="4968856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56" name="Table 5">
            <a:extLst>
              <a:ext uri="{FF2B5EF4-FFF2-40B4-BE49-F238E27FC236}">
                <a16:creationId xmlns:a16="http://schemas.microsoft.com/office/drawing/2014/main" id="{818701A7-92E5-4EAC-ADC0-22727D57EE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14784" y="5444517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28304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CC1C81-7375-40F9-A94A-F3DCD053A158}"/>
              </a:ext>
            </a:extLst>
          </p:cNvPr>
          <p:cNvCxnSpPr/>
          <p:nvPr/>
        </p:nvCxnSpPr>
        <p:spPr>
          <a:xfrm>
            <a:off x="8576108" y="5277480"/>
            <a:ext cx="0" cy="25025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ED7724F-62AD-4858-BB70-205EC9716CBF}"/>
              </a:ext>
            </a:extLst>
          </p:cNvPr>
          <p:cNvCxnSpPr/>
          <p:nvPr/>
        </p:nvCxnSpPr>
        <p:spPr>
          <a:xfrm>
            <a:off x="8921012" y="5277480"/>
            <a:ext cx="0" cy="25025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E6A4DAE-6FD1-4690-B592-33802FD5C594}"/>
              </a:ext>
            </a:extLst>
          </p:cNvPr>
          <p:cNvCxnSpPr/>
          <p:nvPr/>
        </p:nvCxnSpPr>
        <p:spPr>
          <a:xfrm>
            <a:off x="9257897" y="5277480"/>
            <a:ext cx="0" cy="25025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D07FF-B576-41B0-A2CE-ED8FC0114155}"/>
              </a:ext>
            </a:extLst>
          </p:cNvPr>
          <p:cNvCxnSpPr/>
          <p:nvPr/>
        </p:nvCxnSpPr>
        <p:spPr>
          <a:xfrm flipV="1">
            <a:off x="8681985" y="5277480"/>
            <a:ext cx="0" cy="23100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7CC5452-BAA0-427A-BBAD-707157AA0003}"/>
              </a:ext>
            </a:extLst>
          </p:cNvPr>
          <p:cNvCxnSpPr/>
          <p:nvPr/>
        </p:nvCxnSpPr>
        <p:spPr>
          <a:xfrm flipV="1">
            <a:off x="9017264" y="5277480"/>
            <a:ext cx="0" cy="23100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2E6FC8A-5AD1-4A14-9DF8-0D1ED4E3A5C5}"/>
              </a:ext>
            </a:extLst>
          </p:cNvPr>
          <p:cNvCxnSpPr/>
          <p:nvPr/>
        </p:nvCxnSpPr>
        <p:spPr>
          <a:xfrm flipV="1">
            <a:off x="9363774" y="5277480"/>
            <a:ext cx="0" cy="231007"/>
          </a:xfrm>
          <a:prstGeom prst="straightConnector1">
            <a:avLst/>
          </a:prstGeom>
          <a:ln w="19050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4104011-95BE-4013-9681-8A76C9ED25E2}"/>
              </a:ext>
            </a:extLst>
          </p:cNvPr>
          <p:cNvSpPr/>
          <p:nvPr/>
        </p:nvSpPr>
        <p:spPr>
          <a:xfrm>
            <a:off x="1468723" y="4416298"/>
            <a:ext cx="311354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Mutation</a:t>
            </a:r>
          </a:p>
        </p:txBody>
      </p:sp>
      <p:graphicFrame>
        <p:nvGraphicFramePr>
          <p:cNvPr id="62" name="Table 5">
            <a:extLst>
              <a:ext uri="{FF2B5EF4-FFF2-40B4-BE49-F238E27FC236}">
                <a16:creationId xmlns:a16="http://schemas.microsoft.com/office/drawing/2014/main" id="{4228A1BA-9924-4CBC-95CA-EC2131C65D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6151" y="4968856"/>
          <a:ext cx="3728651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047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0451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0451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760902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before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5E8B4885-54E8-46E5-97B0-D190ECBD70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6151" y="5448609"/>
          <a:ext cx="372865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0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045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045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0450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76090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after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5B55A6-C988-4852-97EB-228F72AFB667}"/>
              </a:ext>
            </a:extLst>
          </p:cNvPr>
          <p:cNvCxnSpPr>
            <a:stCxn id="27" idx="3"/>
            <a:endCxn id="36" idx="1"/>
          </p:cNvCxnSpPr>
          <p:nvPr/>
        </p:nvCxnSpPr>
        <p:spPr>
          <a:xfrm>
            <a:off x="4311246" y="1942134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1BDEAE-AAF8-4ECC-87D6-BFAB2159DC10}"/>
              </a:ext>
            </a:extLst>
          </p:cNvPr>
          <p:cNvCxnSpPr/>
          <p:nvPr/>
        </p:nvCxnSpPr>
        <p:spPr>
          <a:xfrm>
            <a:off x="7562976" y="1942134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4214ECA-19B8-4209-B398-4D267FBA8E6B}"/>
              </a:ext>
            </a:extLst>
          </p:cNvPr>
          <p:cNvCxnSpPr>
            <a:cxnSpLocks/>
          </p:cNvCxnSpPr>
          <p:nvPr/>
        </p:nvCxnSpPr>
        <p:spPr>
          <a:xfrm rot="5400000">
            <a:off x="9209772" y="3865582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43ED7D2-E6DD-4AAB-B82B-BDC54DAA1D0C}"/>
              </a:ext>
            </a:extLst>
          </p:cNvPr>
          <p:cNvCxnSpPr>
            <a:cxnSpLocks/>
          </p:cNvCxnSpPr>
          <p:nvPr/>
        </p:nvCxnSpPr>
        <p:spPr>
          <a:xfrm flipH="1">
            <a:off x="7620728" y="4616353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1CE623-7B68-4AD2-99A1-F869CEA5FE66}"/>
              </a:ext>
            </a:extLst>
          </p:cNvPr>
          <p:cNvCxnSpPr>
            <a:cxnSpLocks/>
          </p:cNvCxnSpPr>
          <p:nvPr/>
        </p:nvCxnSpPr>
        <p:spPr>
          <a:xfrm flipH="1">
            <a:off x="4582264" y="4639851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Compact Genetic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79A58-8505-480C-88AF-0F246DA58473}"/>
              </a:ext>
            </a:extLst>
          </p:cNvPr>
          <p:cNvSpPr/>
          <p:nvPr/>
        </p:nvSpPr>
        <p:spPr>
          <a:xfrm>
            <a:off x="879663" y="1867204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Initial Probability Vector</a:t>
            </a:r>
            <a:endParaRPr lang="en-US" sz="2000" dirty="0">
              <a:solidFill>
                <a:schemeClr val="tx2"/>
              </a:solidFill>
              <a:latin typeface="Anakotmai Light" panose="00000400000000000000" pitchFamily="2" charset="-34"/>
              <a:cs typeface="Anakotmai Light" panose="00000400000000000000" pitchFamily="2" charset="-34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39882F2-E662-48D4-A5D5-29B1DF7316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884" y="2482360"/>
          <a:ext cx="34650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844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44420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44420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44420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44420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44420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44420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BFB386-4E3F-46AD-980D-6924A94A083C}"/>
              </a:ext>
            </a:extLst>
          </p:cNvPr>
          <p:cNvCxnSpPr>
            <a:stCxn id="6" idx="3"/>
          </p:cNvCxnSpPr>
          <p:nvPr/>
        </p:nvCxnSpPr>
        <p:spPr>
          <a:xfrm>
            <a:off x="3858859" y="2067259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9B566B-CF1D-44D8-8F4D-1A53ADBE4ACD}"/>
              </a:ext>
            </a:extLst>
          </p:cNvPr>
          <p:cNvSpPr/>
          <p:nvPr/>
        </p:nvSpPr>
        <p:spPr>
          <a:xfrm>
            <a:off x="4314277" y="1867204"/>
            <a:ext cx="33257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Generate Two Candidates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0823832-6626-43EA-88D4-AB80D04F0D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4277" y="2482360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F724C5-BC31-466F-B9B6-776C4B15B4E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639983" y="2067259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BAEE2BE6-ED80-4AB4-8AE1-317EF1128B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4277" y="2943015"/>
          <a:ext cx="297919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7686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81919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81918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FD192E4-E463-4630-A1FD-1103899E3C4B}"/>
              </a:ext>
            </a:extLst>
          </p:cNvPr>
          <p:cNvSpPr/>
          <p:nvPr/>
        </p:nvSpPr>
        <p:spPr>
          <a:xfrm>
            <a:off x="8095401" y="1867204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Fitness Function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5778E1EB-1AC4-4EA3-88F1-90A5B2E1C8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5401" y="2405358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162432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A4486EF0-9666-470A-B3AA-F7C45C117A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5401" y="2881019"/>
          <a:ext cx="297919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545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338522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  <a:gridCol w="338521">
                  <a:extLst>
                    <a:ext uri="{9D8B030D-6E8A-4147-A177-3AD203B41FA5}">
                      <a16:colId xmlns:a16="http://schemas.microsoft.com/office/drawing/2014/main" val="328304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7B382E6-0C23-4087-89FA-19E8F0BE226D}"/>
              </a:ext>
            </a:extLst>
          </p:cNvPr>
          <p:cNvSpPr/>
          <p:nvPr/>
        </p:nvSpPr>
        <p:spPr>
          <a:xfrm>
            <a:off x="8095401" y="4070955"/>
            <a:ext cx="29791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/>
                </a:solidFill>
              </a:rPr>
              <a:t>Update Probability Vector</a:t>
            </a: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AEACE591-28FA-4B08-A3CD-026D3A3F8D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9205" y="4690137"/>
          <a:ext cx="3493974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6512">
                  <a:extLst>
                    <a:ext uri="{9D8B030D-6E8A-4147-A177-3AD203B41FA5}">
                      <a16:colId xmlns:a16="http://schemas.microsoft.com/office/drawing/2014/main" val="704320444"/>
                    </a:ext>
                  </a:extLst>
                </a:gridCol>
                <a:gridCol w="447910">
                  <a:extLst>
                    <a:ext uri="{9D8B030D-6E8A-4147-A177-3AD203B41FA5}">
                      <a16:colId xmlns:a16="http://schemas.microsoft.com/office/drawing/2014/main" val="27208905"/>
                    </a:ext>
                  </a:extLst>
                </a:gridCol>
                <a:gridCol w="447910">
                  <a:extLst>
                    <a:ext uri="{9D8B030D-6E8A-4147-A177-3AD203B41FA5}">
                      <a16:colId xmlns:a16="http://schemas.microsoft.com/office/drawing/2014/main" val="3177219722"/>
                    </a:ext>
                  </a:extLst>
                </a:gridCol>
                <a:gridCol w="447911">
                  <a:extLst>
                    <a:ext uri="{9D8B030D-6E8A-4147-A177-3AD203B41FA5}">
                      <a16:colId xmlns:a16="http://schemas.microsoft.com/office/drawing/2014/main" val="2825803831"/>
                    </a:ext>
                  </a:extLst>
                </a:gridCol>
                <a:gridCol w="447911">
                  <a:extLst>
                    <a:ext uri="{9D8B030D-6E8A-4147-A177-3AD203B41FA5}">
                      <a16:colId xmlns:a16="http://schemas.microsoft.com/office/drawing/2014/main" val="2714163801"/>
                    </a:ext>
                  </a:extLst>
                </a:gridCol>
                <a:gridCol w="447910">
                  <a:extLst>
                    <a:ext uri="{9D8B030D-6E8A-4147-A177-3AD203B41FA5}">
                      <a16:colId xmlns:a16="http://schemas.microsoft.com/office/drawing/2014/main" val="436052072"/>
                    </a:ext>
                  </a:extLst>
                </a:gridCol>
                <a:gridCol w="447910">
                  <a:extLst>
                    <a:ext uri="{9D8B030D-6E8A-4147-A177-3AD203B41FA5}">
                      <a16:colId xmlns:a16="http://schemas.microsoft.com/office/drawing/2014/main" val="1309806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929606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FF5302-0511-448E-9BA7-8A6EA8CF698E}"/>
              </a:ext>
            </a:extLst>
          </p:cNvPr>
          <p:cNvCxnSpPr>
            <a:cxnSpLocks/>
          </p:cNvCxnSpPr>
          <p:nvPr/>
        </p:nvCxnSpPr>
        <p:spPr>
          <a:xfrm rot="5400000">
            <a:off x="9584998" y="3807827"/>
            <a:ext cx="27253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43784EE-E8A1-438C-AB7B-A197E43CE90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55215" y="4111739"/>
            <a:ext cx="855006" cy="773437"/>
          </a:xfrm>
          <a:prstGeom prst="bentConnector3">
            <a:avLst>
              <a:gd name="adj1" fmla="val 551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8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4) update </a:t>
            </a:r>
            <a:r>
              <a:rPr lang="en-US" sz="3600" dirty="0" err="1">
                <a:solidFill>
                  <a:srgbClr val="FF0000"/>
                </a:solidFill>
              </a:rPr>
              <a:t>qureg</a:t>
            </a:r>
            <a:r>
              <a:rPr lang="en-US" sz="36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</a:t>
            </a:r>
            <a:r>
              <a:rPr lang="en-US" sz="3600" dirty="0" smtClean="0"/>
              <a:t>step </a:t>
            </a:r>
            <a:r>
              <a:rPr lang="en-US" sz="3600" dirty="0"/>
              <a:t>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7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/>
              <a:t>quantum speedup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5) update </a:t>
            </a:r>
            <a:r>
              <a:rPr lang="en-US" sz="3200" dirty="0" err="1">
                <a:solidFill>
                  <a:srgbClr val="FF0000"/>
                </a:solidFill>
              </a:rPr>
              <a:t>qureg</a:t>
            </a:r>
            <a:r>
              <a:rPr lang="en-US" sz="3200" dirty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</a:t>
            </a:r>
            <a:r>
              <a:rPr lang="en-US" sz="3200" dirty="0" smtClean="0"/>
              <a:t>step </a:t>
            </a:r>
            <a:r>
              <a:rPr lang="en-US" sz="3200" dirty="0"/>
              <a:t>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82108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444" y="1775730"/>
            <a:ext cx="3771462" cy="37449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906" y="1799864"/>
            <a:ext cx="4000878" cy="37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7637-C3EB-4C72-B65C-70E5D2E0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A99D-4698-455E-854C-E8DAEACE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Quantum computing promises huge increase in computing </a:t>
            </a:r>
            <a:r>
              <a:rPr lang="en-US" sz="3200" dirty="0" smtClean="0"/>
              <a:t>power</a:t>
            </a:r>
            <a:endParaRPr lang="en-US" sz="3200" dirty="0"/>
          </a:p>
          <a:p>
            <a:r>
              <a:rPr lang="en-US" sz="3200" dirty="0"/>
              <a:t>Many algorithms related to AI can be done in Quantum computer</a:t>
            </a:r>
          </a:p>
          <a:p>
            <a:r>
              <a:rPr lang="en-US" sz="3200" dirty="0" smtClean="0"/>
              <a:t>Quantum </a:t>
            </a:r>
            <a:r>
              <a:rPr lang="en-US" sz="3200" dirty="0"/>
              <a:t>optimization promises near term </a:t>
            </a:r>
            <a:r>
              <a:rPr lang="en-US" sz="3200" dirty="0" smtClean="0"/>
              <a:t>benefit</a:t>
            </a:r>
            <a:endParaRPr lang="en-US" sz="3200" dirty="0"/>
          </a:p>
          <a:p>
            <a:r>
              <a:rPr lang="en-US" sz="3200" dirty="0"/>
              <a:t>Evolution </a:t>
            </a:r>
            <a:r>
              <a:rPr lang="en-US" sz="3200" dirty="0" smtClean="0"/>
              <a:t>algorithms </a:t>
            </a:r>
            <a:r>
              <a:rPr lang="en-US" sz="3200" dirty="0"/>
              <a:t>are subfield of AI</a:t>
            </a:r>
          </a:p>
          <a:p>
            <a:r>
              <a:rPr lang="en-US" sz="3200" dirty="0"/>
              <a:t>Quantum version of </a:t>
            </a:r>
            <a:r>
              <a:rPr lang="en-US" sz="3200" dirty="0" smtClean="0"/>
              <a:t>Compact Genetic Algorithm (</a:t>
            </a:r>
            <a:r>
              <a:rPr lang="en-US" sz="3200" dirty="0" err="1" smtClean="0"/>
              <a:t>QcGA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 smtClean="0"/>
              <a:t>Use </a:t>
            </a:r>
            <a:r>
              <a:rPr lang="en-US" sz="3200" dirty="0" err="1" smtClean="0"/>
              <a:t>QcGA</a:t>
            </a:r>
            <a:r>
              <a:rPr lang="en-US" sz="3200" dirty="0" smtClean="0"/>
              <a:t> to solve Travelling Salesman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614496"/>
            <a:ext cx="4095751" cy="387547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03" y="1614496"/>
            <a:ext cx="3602434" cy="39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FD87-E7FD-4FF5-896B-F753BA4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Compact Genetic Algorithm to Solve TSP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954460"/>
            <a:ext cx="5563670" cy="498474"/>
          </a:xfrm>
        </p:spPr>
        <p:txBody>
          <a:bodyPr/>
          <a:lstStyle/>
          <a:p>
            <a:r>
              <a:rPr lang="en-US" dirty="0"/>
              <a:t>Compact Genetic Algorithm </a:t>
            </a:r>
            <a:br>
              <a:rPr lang="en-US" dirty="0"/>
            </a:br>
            <a:r>
              <a:rPr lang="en-US" dirty="0"/>
              <a:t>with Elite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A33B6B-F920-42C0-A9F6-1A2431851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478" y="887083"/>
            <a:ext cx="4360243" cy="57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 (</a:t>
            </a:r>
            <a:r>
              <a:rPr lang="en-US" dirty="0" err="1"/>
              <a:t>cGA</a:t>
            </a:r>
            <a:r>
              <a:rPr lang="en-US" dirty="0"/>
              <a:t>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BB58F-8CDC-4372-83B7-5D5377FF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733" y="1765289"/>
            <a:ext cx="5739716" cy="46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717797"/>
            <a:ext cx="1093456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We </a:t>
            </a:r>
            <a:r>
              <a:rPr lang="en-US" sz="2100" dirty="0" smtClean="0">
                <a:solidFill>
                  <a:schemeClr val="tx2"/>
                </a:solidFill>
              </a:rPr>
              <a:t>only </a:t>
            </a:r>
            <a:r>
              <a:rPr lang="en-US" sz="2100" dirty="0">
                <a:solidFill>
                  <a:schemeClr val="tx2"/>
                </a:solidFill>
              </a:rPr>
              <a:t>demonstrate small size TSP because the limitation of the number of </a:t>
            </a:r>
            <a:r>
              <a:rPr lang="en-US" sz="2100" dirty="0" smtClean="0">
                <a:solidFill>
                  <a:schemeClr val="tx2"/>
                </a:solidFill>
              </a:rPr>
              <a:t>qubits.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We </a:t>
            </a:r>
            <a:r>
              <a:rPr lang="en-US" sz="2100" dirty="0" smtClean="0">
                <a:solidFill>
                  <a:schemeClr val="tx2"/>
                </a:solidFill>
              </a:rPr>
              <a:t>use the </a:t>
            </a:r>
            <a:r>
              <a:rPr lang="en-US" sz="2100" dirty="0">
                <a:solidFill>
                  <a:schemeClr val="tx2"/>
                </a:solidFill>
              </a:rPr>
              <a:t>path representation model which represents a feasible tour as possible permutations of the </a:t>
            </a:r>
            <a:r>
              <a:rPr lang="en-US" sz="2100" i="1" dirty="0">
                <a:solidFill>
                  <a:schemeClr val="tx2"/>
                </a:solidFill>
              </a:rPr>
              <a:t>N</a:t>
            </a:r>
            <a:r>
              <a:rPr lang="en-US" sz="2100" dirty="0">
                <a:solidFill>
                  <a:schemeClr val="tx2"/>
                </a:solidFill>
              </a:rPr>
              <a:t> cities. </a:t>
            </a:r>
            <a:endParaRPr lang="en-US" sz="21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2100" dirty="0">
              <a:solidFill>
                <a:schemeClr val="tx2"/>
              </a:solidFill>
            </a:endParaRPr>
          </a:p>
          <a:p>
            <a:pPr algn="just"/>
            <a:endParaRPr lang="en-US" sz="7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A total number of feasible edges is a set of </a:t>
            </a:r>
            <a:r>
              <a:rPr lang="en-US" sz="2100" i="1" dirty="0">
                <a:solidFill>
                  <a:schemeClr val="tx2"/>
                </a:solidFill>
              </a:rPr>
              <a:t>l</a:t>
            </a:r>
            <a:r>
              <a:rPr lang="en-US" sz="2100" dirty="0">
                <a:solidFill>
                  <a:schemeClr val="tx2"/>
                </a:solidFill>
              </a:rPr>
              <a:t>-bit binary string.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3074E7-C036-4C69-B0FF-854EBA2143DD}"/>
              </a:ext>
            </a:extLst>
          </p:cNvPr>
          <p:cNvSpPr/>
          <p:nvPr/>
        </p:nvSpPr>
        <p:spPr>
          <a:xfrm>
            <a:off x="3882926" y="4050300"/>
            <a:ext cx="41003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TSP 3-city and 4-city.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93F94-1AD3-40B7-9256-3AA21767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36" y="2444816"/>
            <a:ext cx="4291728" cy="1563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8E18C-DA53-4E94-AB2A-91D7A3AD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307" y="5311072"/>
            <a:ext cx="3998981" cy="5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/>
              <p:nvPr/>
            </p:nvSpPr>
            <p:spPr>
              <a:xfrm>
                <a:off x="634999" y="1717797"/>
                <a:ext cx="1093456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F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ind </a:t>
                </a:r>
                <a:r>
                  <a:rPr lang="en-US" sz="2200" dirty="0">
                    <a:solidFill>
                      <a:schemeClr val="tx2"/>
                    </a:solidFill>
                  </a:rPr>
                  <a:t>a shortest route that a salesman visits every city exactly once and returns to the starting point.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In our oracle,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we define </a:t>
                </a:r>
                <a:r>
                  <a:rPr lang="en-US" sz="2200" dirty="0">
                    <a:solidFill>
                      <a:schemeClr val="tx2"/>
                    </a:solidFill>
                  </a:rPr>
                  <a:t>an oracle to recognize all feasible solutions.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2"/>
                    </a:solidFill>
                  </a:rPr>
                  <a:t>TSP is mapped to an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Ising</a:t>
                </a:r>
                <a:r>
                  <a:rPr lang="en-US" sz="2200" dirty="0">
                    <a:solidFill>
                      <a:schemeClr val="tx2"/>
                    </a:solidFill>
                  </a:rPr>
                  <a:t> model with scales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spins are required, where </a:t>
                </a:r>
                <a:r>
                  <a:rPr lang="en-US" sz="2200" i="1" dirty="0">
                    <a:solidFill>
                      <a:schemeClr val="tx2"/>
                    </a:solidFill>
                  </a:rPr>
                  <a:t>N</a:t>
                </a:r>
                <a:r>
                  <a:rPr lang="en-US" sz="2200" dirty="0">
                    <a:solidFill>
                      <a:schemeClr val="tx2"/>
                    </a:solidFill>
                  </a:rPr>
                  <a:t> is the number of cities, and we designate city 1 to appear first in the route.</a:t>
                </a: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1400" dirty="0">
                  <a:solidFill>
                    <a:schemeClr val="tx2"/>
                  </a:solidFill>
                </a:endParaRPr>
              </a:p>
              <a:p>
                <a:pPr algn="just"/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DF56E-1FBB-407E-ADD9-C1F468B7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1717797"/>
                <a:ext cx="10934567" cy="4401205"/>
              </a:xfrm>
              <a:prstGeom prst="rect">
                <a:avLst/>
              </a:prstGeom>
              <a:blipFill>
                <a:blip r:embed="rId3"/>
                <a:stretch>
                  <a:fillRect l="-613" t="-970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0A5B935-C762-4DCB-93A4-A74771A130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33480" y="4167733"/>
          <a:ext cx="2325040" cy="171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260">
                  <a:extLst>
                    <a:ext uri="{9D8B030D-6E8A-4147-A177-3AD203B41FA5}">
                      <a16:colId xmlns:a16="http://schemas.microsoft.com/office/drawing/2014/main" val="3915603441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22331946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178945837"/>
                    </a:ext>
                  </a:extLst>
                </a:gridCol>
                <a:gridCol w="581260">
                  <a:extLst>
                    <a:ext uri="{9D8B030D-6E8A-4147-A177-3AD203B41FA5}">
                      <a16:colId xmlns:a16="http://schemas.microsoft.com/office/drawing/2014/main" val="692377521"/>
                    </a:ext>
                  </a:extLst>
                </a:gridCol>
              </a:tblGrid>
              <a:tr h="4280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633124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91031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340064"/>
                  </a:ext>
                </a:extLst>
              </a:tr>
              <a:tr h="428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892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04004F-AAE9-4CBC-818A-35C7E69186DF}"/>
              </a:ext>
            </a:extLst>
          </p:cNvPr>
          <p:cNvSpPr/>
          <p:nvPr/>
        </p:nvSpPr>
        <p:spPr>
          <a:xfrm>
            <a:off x="3501991" y="5955814"/>
            <a:ext cx="518801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Matrix represents the route 1</a:t>
            </a:r>
            <a:r>
              <a:rPr lang="en-US" dirty="0">
                <a:solidFill>
                  <a:schemeClr val="tx2"/>
                </a:solidFill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chemeClr val="tx2"/>
                </a:solidFill>
              </a:rPr>
              <a:t> 2 </a:t>
            </a:r>
            <a:r>
              <a:rPr lang="en-US" dirty="0">
                <a:solidFill>
                  <a:schemeClr val="tx2"/>
                </a:solidFill>
                <a:sym typeface="Symbol" panose="05050102010706020507" pitchFamily="18" charset="2"/>
              </a:rPr>
              <a:t> 3  4  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1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cGA</a:t>
            </a:r>
            <a:r>
              <a:rPr lang="en-US" dirty="0" smtClean="0"/>
              <a:t>* for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7" y="1452934"/>
            <a:ext cx="5579500" cy="48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Grover-assisted Compact Genetic Algorithm (</a:t>
            </a:r>
            <a:r>
              <a:rPr lang="en-US" dirty="0" err="1"/>
              <a:t>cGA</a:t>
            </a:r>
            <a:r>
              <a:rPr lang="en-US" dirty="0"/>
              <a:t>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08028" y="6361887"/>
            <a:ext cx="2743200" cy="365125"/>
          </a:xfrm>
        </p:spPr>
        <p:txBody>
          <a:bodyPr/>
          <a:lstStyle/>
          <a:p>
            <a:fld id="{5C6CE199-030D-4599-AFCC-EA87B45521B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A945A-76CB-4DD4-A5D4-06DF2C67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85" y="1959033"/>
            <a:ext cx="3010320" cy="666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0C24D7-25E6-44BD-8F34-E87933DCF7BD}"/>
              </a:ext>
            </a:extLst>
          </p:cNvPr>
          <p:cNvSpPr/>
          <p:nvPr/>
        </p:nvSpPr>
        <p:spPr>
          <a:xfrm>
            <a:off x="4235113" y="1601433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An arbitrary single-qubit state is defined: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780E6-D495-4A9A-B3D2-2185F7FD7A7D}"/>
              </a:ext>
            </a:extLst>
          </p:cNvPr>
          <p:cNvSpPr/>
          <p:nvPr/>
        </p:nvSpPr>
        <p:spPr>
          <a:xfrm>
            <a:off x="4235112" y="2747088"/>
            <a:ext cx="446080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The qubit rotation for angle(θ) is defined: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3757B-7180-4965-95A1-D9C188C4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85" y="3163687"/>
            <a:ext cx="3820058" cy="495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8525C-29FD-47A0-9F6D-F824EE161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045" y="3813542"/>
            <a:ext cx="2553056" cy="21148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F5EB36B-097F-40F8-BFF0-7801050F231B}"/>
              </a:ext>
            </a:extLst>
          </p:cNvPr>
          <p:cNvSpPr/>
          <p:nvPr/>
        </p:nvSpPr>
        <p:spPr>
          <a:xfrm>
            <a:off x="381881" y="5893420"/>
            <a:ext cx="49473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circuit to initial the state based on the probability which encoding problem with 4 qubits.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8EC4E-32B6-4EAC-AEA6-BC09B2B5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089" y="3813542"/>
            <a:ext cx="6213694" cy="19719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22C2D7-66BA-48AC-BB69-606093F912DA}"/>
              </a:ext>
            </a:extLst>
          </p:cNvPr>
          <p:cNvSpPr/>
          <p:nvPr/>
        </p:nvSpPr>
        <p:spPr>
          <a:xfrm>
            <a:off x="6527215" y="5892645"/>
            <a:ext cx="43374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 diffuser circuit which encoding problem with 4 qubits.</a:t>
            </a:r>
          </a:p>
        </p:txBody>
      </p:sp>
    </p:spTree>
    <p:extLst>
      <p:ext uri="{BB962C8B-B14F-4D97-AF65-F5344CB8AC3E}">
        <p14:creationId xmlns:p14="http://schemas.microsoft.com/office/powerpoint/2010/main" val="58825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Travelling Salesman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DF56E-1FBB-407E-ADD9-C1F468B75DB5}"/>
              </a:ext>
            </a:extLst>
          </p:cNvPr>
          <p:cNvSpPr txBox="1"/>
          <p:nvPr/>
        </p:nvSpPr>
        <p:spPr>
          <a:xfrm>
            <a:off x="634999" y="1717797"/>
            <a:ext cx="109345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 oracle to check a feasible solution on the quantum state: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22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1400" dirty="0">
              <a:solidFill>
                <a:schemeClr val="tx2"/>
              </a:solidFill>
            </a:endParaRPr>
          </a:p>
          <a:p>
            <a:pPr algn="just"/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25ED5-91DA-4238-9076-DA30B3A1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56" y="2172430"/>
            <a:ext cx="5210902" cy="3877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3074E7-C036-4C69-B0FF-854EBA2143DD}"/>
              </a:ext>
            </a:extLst>
          </p:cNvPr>
          <p:cNvSpPr/>
          <p:nvPr/>
        </p:nvSpPr>
        <p:spPr>
          <a:xfrm>
            <a:off x="3702018" y="6049646"/>
            <a:ext cx="44621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An example of oracle circuit for TSP 3-city</a:t>
            </a:r>
          </a:p>
        </p:txBody>
      </p:sp>
    </p:spTree>
    <p:extLst>
      <p:ext uri="{BB962C8B-B14F-4D97-AF65-F5344CB8AC3E}">
        <p14:creationId xmlns:p14="http://schemas.microsoft.com/office/powerpoint/2010/main" val="162017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D2C799-5D12-4734-A12D-5466BACFB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DFB2-1853-4644-A631-D675CCA32A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SECTION 7  </a:t>
            </a:r>
            <a:r>
              <a:rPr lang="da-DK" dirty="0">
                <a:solidFill>
                  <a:schemeClr val="tx2"/>
                </a:solidFill>
              </a:rPr>
              <a:t>Experimental Results &amp; Analysis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60C0-4CED-487D-A3EE-F7639E60D4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6CE199-030D-4599-AFCC-EA87B45521B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B0B7F-D3DA-4297-B9AE-1675A44A15E2}"/>
              </a:ext>
            </a:extLst>
          </p:cNvPr>
          <p:cNvSpPr/>
          <p:nvPr/>
        </p:nvSpPr>
        <p:spPr>
          <a:xfrm>
            <a:off x="487456" y="5321744"/>
            <a:ext cx="5438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Comparison of the solution quality (number of correct bits in percentage at the end of the run) achieved by the classical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* on TSP 4-city.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A0F25-9A3E-4B32-B6A9-4CB75097ACA9}"/>
              </a:ext>
            </a:extLst>
          </p:cNvPr>
          <p:cNvSpPr/>
          <p:nvPr/>
        </p:nvSpPr>
        <p:spPr>
          <a:xfrm>
            <a:off x="6242607" y="5321744"/>
            <a:ext cx="54382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Comparison of the classical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 err="1">
                <a:solidFill>
                  <a:schemeClr val="tx2"/>
                </a:solidFill>
              </a:rPr>
              <a:t>cGA</a:t>
            </a:r>
            <a:r>
              <a:rPr lang="en-US" dirty="0">
                <a:solidFill>
                  <a:schemeClr val="tx2"/>
                </a:solidFill>
              </a:rPr>
              <a:t>* in the number of function evaluations needed to achieve convergence on TSP 4-city.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6DF77-FFF4-4531-8B7A-1A4A2B59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2" y="1604888"/>
            <a:ext cx="5651011" cy="3434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883F0-F709-4363-8998-1FE50EEEA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44" y="1604888"/>
            <a:ext cx="5461937" cy="34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835248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into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Studying quantum computer give rise to new ideas</a:t>
            </a:r>
          </a:p>
          <a:p>
            <a:r>
              <a:rPr lang="en-US" sz="3600" dirty="0"/>
              <a:t>Quantum “thinking” promises a new kind of method to solve really difficult problems</a:t>
            </a:r>
          </a:p>
          <a:p>
            <a:r>
              <a:rPr lang="en-US" sz="3600" dirty="0"/>
              <a:t>We </a:t>
            </a:r>
            <a:r>
              <a:rPr lang="en-US" sz="3600" dirty="0" smtClean="0"/>
              <a:t>have high confidence</a:t>
            </a:r>
            <a:r>
              <a:rPr lang="en-US" sz="3600" dirty="0" smtClean="0"/>
              <a:t> that  </a:t>
            </a:r>
            <a:r>
              <a:rPr lang="en-US" sz="3600" dirty="0"/>
              <a:t>building quantum computer will bear </a:t>
            </a:r>
            <a:r>
              <a:rPr lang="en-US" sz="3600" dirty="0" smtClean="0"/>
              <a:t> </a:t>
            </a:r>
            <a:r>
              <a:rPr lang="en-US" sz="3600" dirty="0"/>
              <a:t>practical results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e </a:t>
            </a:r>
            <a:r>
              <a:rPr lang="en-US" sz="3600" dirty="0"/>
              <a:t>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281916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Yingchareonthawornchai</a:t>
            </a:r>
            <a:r>
              <a:rPr lang="en-US" sz="2400" dirty="0" smtClean="0"/>
              <a:t>, S., </a:t>
            </a:r>
            <a:r>
              <a:rPr lang="en-US" sz="2400" dirty="0" err="1" smtClean="0"/>
              <a:t>Aporntewan</a:t>
            </a:r>
            <a:r>
              <a:rPr lang="en-US" sz="2400" dirty="0" smtClean="0"/>
              <a:t>, C., and Chongstitvatana, P.,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sz="2400" dirty="0" smtClean="0">
                <a:hlinkClick r:id="rId2"/>
              </a:rPr>
              <a:t>http://www.cp.eng.chula.ac.th/~prabhas//paper/2012/jcsse-quantum-cga.pdf</a:t>
            </a:r>
            <a:endParaRPr lang="en-US" sz="2400" dirty="0" smtClean="0"/>
          </a:p>
          <a:p>
            <a:r>
              <a:rPr lang="en-US" sz="2400" dirty="0" err="1" smtClean="0"/>
              <a:t>Suksen</a:t>
            </a:r>
            <a:r>
              <a:rPr lang="en-US" sz="2400" dirty="0" smtClean="0"/>
              <a:t>, K., </a:t>
            </a:r>
            <a:r>
              <a:rPr lang="en-US" sz="2400" dirty="0" err="1" smtClean="0"/>
              <a:t>Benchasattabuse</a:t>
            </a:r>
            <a:r>
              <a:rPr lang="en-US" sz="2400" dirty="0" smtClean="0"/>
              <a:t>, N., Chongstitvatana, P., "Compact Genetic Algorithm with Quantum-Assisted Feasibility Enforcement," ECTI Trans. on Computer and Information Technology, Vol.16, No.4, December 2022, pp.422-435.</a:t>
            </a: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://www.cp.eng.chula.ac.th/~prabhas//paper/2022/compact_genetic_algorithm_with_quantum_assisted_feasibility_enforcement.pdf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46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2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8B0018F-CF7F-4984-905A-3E752A7687B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" b="1500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E1C21DC-AB2C-4BF5-A052-F61CA3EDC387}"/>
              </a:ext>
            </a:extLst>
          </p:cNvPr>
          <p:cNvSpPr/>
          <p:nvPr/>
        </p:nvSpPr>
        <p:spPr>
          <a:xfrm flipH="1">
            <a:off x="4267200" y="0"/>
            <a:ext cx="7924800" cy="6858000"/>
          </a:xfrm>
          <a:prstGeom prst="homePlate">
            <a:avLst>
              <a:gd name="adj" fmla="val 29362"/>
            </a:avLst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F2960-89DB-47BF-9C2C-F78E6304B377}"/>
              </a:ext>
            </a:extLst>
          </p:cNvPr>
          <p:cNvSpPr/>
          <p:nvPr/>
        </p:nvSpPr>
        <p:spPr>
          <a:xfrm>
            <a:off x="5768741" y="2321004"/>
            <a:ext cx="5232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13800" b="1" dirty="0">
                <a:solidFill>
                  <a:schemeClr val="bg1"/>
                </a:solidFill>
                <a:latin typeface="+mj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5606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“program” a quantum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0" y="2141538"/>
            <a:ext cx="4571601" cy="3649662"/>
          </a:xfrm>
        </p:spPr>
      </p:pic>
    </p:spTree>
    <p:extLst>
      <p:ext uri="{BB962C8B-B14F-4D97-AF65-F5344CB8AC3E}">
        <p14:creationId xmlns:p14="http://schemas.microsoft.com/office/powerpoint/2010/main" val="163269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C05D-39AB-424B-AFC7-05BD2146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0" y="1435533"/>
            <a:ext cx="3724565" cy="780184"/>
          </a:xfrm>
        </p:spPr>
        <p:txBody>
          <a:bodyPr/>
          <a:lstStyle/>
          <a:p>
            <a:r>
              <a:rPr lang="en-US"/>
              <a:t>Quantum Gates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E50CC-0F8C-462B-A5EB-5C88D9F14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99" y="551006"/>
            <a:ext cx="4665444" cy="5951393"/>
          </a:xfrm>
        </p:spPr>
      </p:pic>
    </p:spTree>
    <p:extLst>
      <p:ext uri="{BB962C8B-B14F-4D97-AF65-F5344CB8AC3E}">
        <p14:creationId xmlns:p14="http://schemas.microsoft.com/office/powerpoint/2010/main" val="249796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247631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9807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04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Solving optimization problems with quantum computers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288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983</Words>
  <Application>Microsoft Office PowerPoint</Application>
  <PresentationFormat>Widescreen</PresentationFormat>
  <Paragraphs>328</Paragraphs>
  <Slides>33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Anakotmai Light</vt:lpstr>
      <vt:lpstr>Arial</vt:lpstr>
      <vt:lpstr>Calibri</vt:lpstr>
      <vt:lpstr>Calibri Light</vt:lpstr>
      <vt:lpstr>Cambria Math</vt:lpstr>
      <vt:lpstr>charter</vt:lpstr>
      <vt:lpstr>Chulalongkorn</vt:lpstr>
      <vt:lpstr>Symbol</vt:lpstr>
      <vt:lpstr>Office Theme</vt:lpstr>
      <vt:lpstr>PowerPoint Presentation</vt:lpstr>
      <vt:lpstr>Story line</vt:lpstr>
      <vt:lpstr>What is a quantum computer?</vt:lpstr>
      <vt:lpstr>How to “program” a quantum computer</vt:lpstr>
      <vt:lpstr>Quantum circuits</vt:lpstr>
      <vt:lpstr>Quantum Gates</vt:lpstr>
      <vt:lpstr>PowerPoint Presentation</vt:lpstr>
      <vt:lpstr>Quantum algorithms</vt:lpstr>
      <vt:lpstr>Quantum Optimization</vt:lpstr>
      <vt:lpstr>PowerPoint Presentation</vt:lpstr>
      <vt:lpstr>PowerPoint Presentation</vt:lpstr>
      <vt:lpstr>PowerPoint Presentation</vt:lpstr>
      <vt:lpstr>My own example of quantum computation</vt:lpstr>
      <vt:lpstr>PowerPoint Presentation</vt:lpstr>
      <vt:lpstr>PowerPoint Presentation</vt:lpstr>
      <vt:lpstr>PowerPoint Presentation</vt:lpstr>
      <vt:lpstr>Normal</vt:lpstr>
      <vt:lpstr>quantum speedup</vt:lpstr>
      <vt:lpstr>output</vt:lpstr>
      <vt:lpstr>output</vt:lpstr>
      <vt:lpstr>Quantum Compact Genetic Algorithm to Solve TSP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into the future</vt:lpstr>
      <vt:lpstr>References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 and Artificial Intelligence</dc:title>
  <dc:creator>Prabhas Chongstitvatana</dc:creator>
  <cp:lastModifiedBy>Prabhas Chongstitvatana</cp:lastModifiedBy>
  <cp:revision>14</cp:revision>
  <dcterms:created xsi:type="dcterms:W3CDTF">2023-12-02T02:49:39Z</dcterms:created>
  <dcterms:modified xsi:type="dcterms:W3CDTF">2023-12-02T09:57:32Z</dcterms:modified>
</cp:coreProperties>
</file>