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52"/>
  </p:notesMasterIdLst>
  <p:handoutMasterIdLst>
    <p:handoutMasterId r:id="rId53"/>
  </p:handoutMasterIdLst>
  <p:sldIdLst>
    <p:sldId id="256" r:id="rId5"/>
    <p:sldId id="380" r:id="rId6"/>
    <p:sldId id="381" r:id="rId7"/>
    <p:sldId id="261" r:id="rId8"/>
    <p:sldId id="258" r:id="rId9"/>
    <p:sldId id="382" r:id="rId10"/>
    <p:sldId id="376" r:id="rId11"/>
    <p:sldId id="383" r:id="rId12"/>
    <p:sldId id="366" r:id="rId13"/>
    <p:sldId id="281" r:id="rId14"/>
    <p:sldId id="282" r:id="rId15"/>
    <p:sldId id="340" r:id="rId16"/>
    <p:sldId id="269" r:id="rId17"/>
    <p:sldId id="270" r:id="rId18"/>
    <p:sldId id="278" r:id="rId19"/>
    <p:sldId id="279" r:id="rId20"/>
    <p:sldId id="271" r:id="rId21"/>
    <p:sldId id="259" r:id="rId22"/>
    <p:sldId id="276" r:id="rId23"/>
    <p:sldId id="272" r:id="rId24"/>
    <p:sldId id="287" r:id="rId25"/>
    <p:sldId id="342" r:id="rId26"/>
    <p:sldId id="273" r:id="rId27"/>
    <p:sldId id="288" r:id="rId28"/>
    <p:sldId id="368" r:id="rId29"/>
    <p:sldId id="369" r:id="rId30"/>
    <p:sldId id="370" r:id="rId31"/>
    <p:sldId id="371" r:id="rId32"/>
    <p:sldId id="373" r:id="rId33"/>
    <p:sldId id="384" r:id="rId34"/>
    <p:sldId id="385" r:id="rId35"/>
    <p:sldId id="378" r:id="rId36"/>
    <p:sldId id="379" r:id="rId37"/>
    <p:sldId id="386" r:id="rId38"/>
    <p:sldId id="387" r:id="rId39"/>
    <p:sldId id="322" r:id="rId40"/>
    <p:sldId id="323" r:id="rId41"/>
    <p:sldId id="327" r:id="rId42"/>
    <p:sldId id="325" r:id="rId43"/>
    <p:sldId id="324" r:id="rId44"/>
    <p:sldId id="326" r:id="rId45"/>
    <p:sldId id="328" r:id="rId46"/>
    <p:sldId id="329" r:id="rId47"/>
    <p:sldId id="330" r:id="rId48"/>
    <p:sldId id="367" r:id="rId49"/>
    <p:sldId id="338" r:id="rId50"/>
    <p:sldId id="26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660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3/9/2025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3/9/2025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1" y="533292"/>
            <a:ext cx="4132469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4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946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7" r:id="rId12"/>
    <p:sldLayoutId id="2147483672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12" y="309075"/>
            <a:ext cx="11112885" cy="3642815"/>
          </a:xfrm>
        </p:spPr>
        <p:txBody>
          <a:bodyPr>
            <a:noAutofit/>
          </a:bodyPr>
          <a:lstStyle/>
          <a:p>
            <a:r>
              <a:rPr lang="en-US" dirty="0"/>
              <a:t>Quantum Computing</a:t>
            </a:r>
            <a:br>
              <a:rPr lang="en-US" dirty="0"/>
            </a:br>
            <a:r>
              <a:rPr lang="en-US" dirty="0"/>
              <a:t>Theory and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0E4BB-30D5-027E-92D1-7FAB99DF8864}"/>
              </a:ext>
            </a:extLst>
          </p:cNvPr>
          <p:cNvSpPr txBox="1"/>
          <p:nvPr/>
        </p:nvSpPr>
        <p:spPr>
          <a:xfrm>
            <a:off x="1122882" y="3429000"/>
            <a:ext cx="9595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Prabhas Chongstitvatana</a:t>
            </a:r>
          </a:p>
          <a:p>
            <a:pPr algn="ctr"/>
            <a:r>
              <a:rPr lang="en-US" sz="3200" dirty="0"/>
              <a:t>Faculty of Engineering </a:t>
            </a:r>
          </a:p>
          <a:p>
            <a:pPr algn="ctr"/>
            <a:r>
              <a:rPr lang="en-US" sz="3200" dirty="0"/>
              <a:t>Chulalongkorn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5" y="1518616"/>
            <a:ext cx="6193018" cy="4944095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4" y="2141540"/>
            <a:ext cx="7103460" cy="4206708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247635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34" y="206791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0317" y="1905002"/>
            <a:ext cx="6713483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566" y="258654"/>
            <a:ext cx="10213200" cy="1112836"/>
          </a:xfrm>
        </p:spPr>
        <p:txBody>
          <a:bodyPr>
            <a:normAutofit/>
          </a:bodyPr>
          <a:lstStyle/>
          <a:p>
            <a:r>
              <a:rPr lang="en-US" sz="4400" dirty="0"/>
              <a:t>Shor’s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The factorization also needs huge amount of </a:t>
            </a:r>
            <a:r>
              <a:rPr lang="en-US" sz="4000" dirty="0">
                <a:hlinkClick r:id="rId2" tooltip="Quantum gate"/>
              </a:rPr>
              <a:t>quantum gates</a:t>
            </a:r>
            <a:r>
              <a:rPr lang="en-US" sz="4000" dirty="0"/>
              <a:t>. It increases with </a:t>
            </a:r>
            <a:r>
              <a:rPr lang="en-US" sz="4000" i="1" dirty="0"/>
              <a:t>N</a:t>
            </a:r>
            <a:r>
              <a:rPr lang="en-US" sz="4000" dirty="0"/>
              <a:t> as (log </a:t>
            </a:r>
            <a:r>
              <a:rPr lang="en-US" sz="4000" i="1" dirty="0"/>
              <a:t>N</a:t>
            </a:r>
            <a:r>
              <a:rPr lang="en-US" sz="4000" dirty="0"/>
              <a:t>)</a:t>
            </a:r>
            <a:r>
              <a:rPr lang="en-US" sz="4000" baseline="30000" dirty="0"/>
              <a:t>3</a:t>
            </a:r>
            <a:r>
              <a:rPr lang="en-US" sz="4000" dirty="0"/>
              <a:t>.</a:t>
            </a:r>
            <a:r>
              <a:rPr lang="en-US" sz="4000" baseline="30000" dirty="0"/>
              <a:t> </a:t>
            </a:r>
            <a:r>
              <a:rPr lang="en-US" sz="4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 of 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ibm</a:t>
            </a:r>
            <a:r>
              <a:rPr lang="en-US" sz="4000" dirty="0"/>
              <a:t> 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Google Nasa,  D-Wave 2x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075" y="1508125"/>
            <a:ext cx="7315912" cy="51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You can get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7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Claim Quantum Computer is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33404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46" y="167159"/>
            <a:ext cx="4913582" cy="6523682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My own example of quantum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5" y="693687"/>
            <a:ext cx="9945414" cy="526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23" y="1773678"/>
            <a:ext cx="5376877" cy="4602609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3" y="838202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9" y="846086"/>
            <a:ext cx="7851224" cy="5495857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Large array of ion-trap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1"/>
            <a:ext cx="4724400" cy="4870396"/>
          </a:xfrm>
        </p:spPr>
      </p:pic>
    </p:spTree>
    <p:extLst>
      <p:ext uri="{BB962C8B-B14F-4D97-AF65-F5344CB8AC3E}">
        <p14:creationId xmlns:p14="http://schemas.microsoft.com/office/powerpoint/2010/main" val="235163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97" y="151108"/>
            <a:ext cx="6687206" cy="6311603"/>
          </a:xfrm>
        </p:spPr>
      </p:pic>
    </p:spTree>
    <p:extLst>
      <p:ext uri="{BB962C8B-B14F-4D97-AF65-F5344CB8AC3E}">
        <p14:creationId xmlns:p14="http://schemas.microsoft.com/office/powerpoint/2010/main" val="155791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0"/>
            <a:ext cx="8402028" cy="6858000"/>
          </a:xfrm>
        </p:spPr>
      </p:pic>
    </p:spTree>
    <p:extLst>
      <p:ext uri="{BB962C8B-B14F-4D97-AF65-F5344CB8AC3E}">
        <p14:creationId xmlns:p14="http://schemas.microsoft.com/office/powerpoint/2010/main" val="1875641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5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156276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26A-5012-32B5-A7C4-8F661B6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Atom Trap experiment at Physics, </a:t>
            </a:r>
            <a:r>
              <a:rPr lang="en-US" dirty="0" err="1"/>
              <a:t>Chiengmai</a:t>
            </a:r>
            <a:r>
              <a:rPr lang="en-US" dirty="0"/>
              <a:t> University, 2020 (5 Rubidium atoms)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D020E-087E-9950-D22E-21358C3E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22" y="1716386"/>
            <a:ext cx="6028781" cy="45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6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8AF6-D3C5-E9D3-08C1-26C67258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ED48A-8AF1-D5A5-AF8B-E30A2F47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24" y="1697296"/>
            <a:ext cx="6353886" cy="47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6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E3853392-EA65-4CE3-3751-89BB33BF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28" y="1558814"/>
            <a:ext cx="9786473" cy="4085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1B02D-C159-78F6-DFCD-E3BAA594090A}"/>
              </a:ext>
            </a:extLst>
          </p:cNvPr>
          <p:cNvSpPr txBox="1"/>
          <p:nvPr/>
        </p:nvSpPr>
        <p:spPr>
          <a:xfrm>
            <a:off x="2039007" y="5917324"/>
            <a:ext cx="814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computing  addressable market 2024-2035</a:t>
            </a:r>
          </a:p>
          <a:p>
            <a:r>
              <a:rPr lang="en-US" dirty="0"/>
              <a:t>Source: Quantum computing report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87627-07DF-C07C-7478-B9D180126E7F}"/>
              </a:ext>
            </a:extLst>
          </p:cNvPr>
          <p:cNvSpPr txBox="1"/>
          <p:nvPr/>
        </p:nvSpPr>
        <p:spPr>
          <a:xfrm>
            <a:off x="1671145" y="298564"/>
            <a:ext cx="9186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Global View</a:t>
            </a:r>
          </a:p>
        </p:txBody>
      </p:sp>
    </p:spTree>
    <p:extLst>
      <p:ext uri="{BB962C8B-B14F-4D97-AF65-F5344CB8AC3E}">
        <p14:creationId xmlns:p14="http://schemas.microsoft.com/office/powerpoint/2010/main" val="1936953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6B3D-2504-4E54-30B2-C5882704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diagram of a product&#10;&#10;Description automatically generated with medium confidence">
            <a:extLst>
              <a:ext uri="{FF2B5EF4-FFF2-40B4-BE49-F238E27FC236}">
                <a16:creationId xmlns:a16="http://schemas.microsoft.com/office/drawing/2014/main" id="{EBE4845C-2AC3-E8FE-F600-76CE7C74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12" y="169787"/>
            <a:ext cx="11359376" cy="63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BC93-3EAD-5414-5470-7455074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40FB8B10-E965-99A6-6234-F8F732EC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738187"/>
            <a:ext cx="103155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4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3AA2-3A52-5912-7BF7-D3F58EC5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3EE1E2AA-050E-C005-E3B3-6950AB35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" y="630621"/>
            <a:ext cx="10526045" cy="56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4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73" y="229658"/>
            <a:ext cx="7772400" cy="1456267"/>
          </a:xfrm>
        </p:spPr>
        <p:txBody>
          <a:bodyPr>
            <a:normAutofit/>
          </a:bodyPr>
          <a:lstStyle/>
          <a:p>
            <a:r>
              <a:rPr lang="en-US" sz="4400" dirty="0"/>
              <a:t>What is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400" y="2064298"/>
            <a:ext cx="10213200" cy="4040191"/>
          </a:xfrm>
        </p:spPr>
        <p:txBody>
          <a:bodyPr>
            <a:noAutofit/>
          </a:bodyPr>
          <a:lstStyle/>
          <a:p>
            <a:r>
              <a:rPr lang="en-US" sz="3200" dirty="0"/>
              <a:t>a basic unit of memory that uses superposition of "quantum" effect (entanglement) to store information.</a:t>
            </a:r>
          </a:p>
          <a:p>
            <a:r>
              <a:rPr lang="en-US" sz="32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A370D4-1320-CE2A-5D0B-6B63B9B5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27" y="149282"/>
            <a:ext cx="5264346" cy="65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1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EA7D-8EDB-62B7-1E6C-A6BF8A7D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847D92-6F13-31A2-EC22-FE35A0EC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10" y="1071074"/>
            <a:ext cx="10206449" cy="47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7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016877-5016-E0E2-9468-83E475F78C93}"/>
              </a:ext>
            </a:extLst>
          </p:cNvPr>
          <p:cNvSpPr txBox="1"/>
          <p:nvPr/>
        </p:nvSpPr>
        <p:spPr>
          <a:xfrm>
            <a:off x="1555531" y="714704"/>
            <a:ext cx="93786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US Quantum Policy</a:t>
            </a:r>
          </a:p>
          <a:p>
            <a:endParaRPr lang="en-US" sz="3600" dirty="0"/>
          </a:p>
          <a:p>
            <a:r>
              <a:rPr lang="en-US" sz="3600" dirty="0"/>
              <a:t>Quantum Information Science (QIS) encompass:</a:t>
            </a:r>
          </a:p>
          <a:p>
            <a:endParaRPr lang="en-US" sz="3600" dirty="0"/>
          </a:p>
          <a:p>
            <a:r>
              <a:rPr lang="en-US" sz="3600" dirty="0"/>
              <a:t>Quantum sensing and metrology</a:t>
            </a:r>
          </a:p>
          <a:p>
            <a:r>
              <a:rPr lang="en-US" sz="3600" dirty="0"/>
              <a:t>Quantum computing</a:t>
            </a:r>
          </a:p>
          <a:p>
            <a:r>
              <a:rPr lang="en-US" sz="3600" dirty="0"/>
              <a:t>Quantum networking</a:t>
            </a:r>
          </a:p>
          <a:p>
            <a:r>
              <a:rPr lang="en-US" sz="3600" dirty="0"/>
              <a:t>QIS for advancing fundamental science</a:t>
            </a:r>
          </a:p>
          <a:p>
            <a:r>
              <a:rPr lang="en-US" sz="3600" dirty="0"/>
              <a:t>Quantum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96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12BA-F484-D50A-856A-3C5BC868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of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020089C-6BA0-DE87-4023-7F237D5B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45" y="298563"/>
            <a:ext cx="8344510" cy="5548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BD9C7-3DFA-187B-5DCE-62BFE37069A6}"/>
              </a:ext>
            </a:extLst>
          </p:cNvPr>
          <p:cNvSpPr txBox="1"/>
          <p:nvPr/>
        </p:nvSpPr>
        <p:spPr>
          <a:xfrm>
            <a:off x="1534514" y="6064469"/>
            <a:ext cx="940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U.S. Approach to Quantum Policy By </a:t>
            </a:r>
            <a:r>
              <a:rPr lang="en-US" dirty="0" err="1"/>
              <a:t>Hodan</a:t>
            </a:r>
            <a:r>
              <a:rPr lang="en-US" dirty="0"/>
              <a:t> Omaar, October 10, 2023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7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361794AE-1CDF-1ED9-D1B6-7E2FA6D4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43" y="1434193"/>
            <a:ext cx="6161314" cy="3989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44CFD-E701-FD4E-BB1D-AC7B8D46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18" y="151878"/>
            <a:ext cx="8913979" cy="5772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C0ECC-7CC6-C016-4906-C01FF2AB3533}"/>
              </a:ext>
            </a:extLst>
          </p:cNvPr>
          <p:cNvSpPr txBox="1"/>
          <p:nvPr/>
        </p:nvSpPr>
        <p:spPr>
          <a:xfrm>
            <a:off x="2293499" y="6190104"/>
            <a:ext cx="891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The U.S. Approach to Quantum Policy By Hodan Omaar, October 10,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5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Looking into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Studying quantum computer give rise to new ideas</a:t>
            </a:r>
          </a:p>
          <a:p>
            <a:r>
              <a:rPr lang="en-US" sz="2800" dirty="0"/>
              <a:t>Quantum “thinking” promises a new kind of method to solve really difficult problems</a:t>
            </a:r>
          </a:p>
          <a:p>
            <a:r>
              <a:rPr lang="en-US" sz="2800" dirty="0"/>
              <a:t>Quantum Computers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505-27E7-BAC2-3FC1-4DC8D459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 (student team 2019)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C139AA-CF36-051A-152F-84A7EDA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9" y="1638435"/>
            <a:ext cx="7236414" cy="4824276"/>
          </a:xfrm>
        </p:spPr>
      </p:pic>
    </p:spTree>
    <p:extLst>
      <p:ext uri="{BB962C8B-B14F-4D97-AF65-F5344CB8AC3E}">
        <p14:creationId xmlns:p14="http://schemas.microsoft.com/office/powerpoint/2010/main" val="2991976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sz="4800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4279C-473C-8E90-210F-F9E7DC6BA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45" y="2201917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5" y="1002794"/>
            <a:ext cx="4979274" cy="48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the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10 Qubits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make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"quantum effect"</a:t>
            </a:r>
          </a:p>
          <a:p>
            <a:r>
              <a:rPr lang="en-US" sz="4000" dirty="0"/>
              <a:t>photon entanglement</a:t>
            </a:r>
          </a:p>
          <a:p>
            <a:r>
              <a:rPr lang="en-US" sz="4000" dirty="0"/>
              <a:t>cold atom</a:t>
            </a:r>
          </a:p>
          <a:p>
            <a:r>
              <a:rPr lang="en-US" sz="4000" dirty="0"/>
              <a:t>electron spin</a:t>
            </a:r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00" y="405799"/>
            <a:ext cx="10213200" cy="1112836"/>
          </a:xfrm>
        </p:spPr>
        <p:txBody>
          <a:bodyPr>
            <a:normAutofit/>
          </a:bodyPr>
          <a:lstStyle/>
          <a:p>
            <a:r>
              <a:rPr lang="en-US" sz="4400" dirty="0"/>
              <a:t>Technology to implement Quantum bits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106" y="1645730"/>
            <a:ext cx="7635763" cy="48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9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{0F5A70AA-D1A4-4861-B1C3-B9D85B85BF91}tf11158769_win32</Template>
  <TotalTime>76</TotalTime>
  <Words>439</Words>
  <Application>Microsoft Office PowerPoint</Application>
  <PresentationFormat>Widescreen</PresentationFormat>
  <Paragraphs>76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Avenir Next LT Pro</vt:lpstr>
      <vt:lpstr>Calibri</vt:lpstr>
      <vt:lpstr>Goudy Old Style</vt:lpstr>
      <vt:lpstr>Wingdings</vt:lpstr>
      <vt:lpstr>FrostyVTI</vt:lpstr>
      <vt:lpstr>Quantum Computing Theory and Practices</vt:lpstr>
      <vt:lpstr>You can get this presentation</vt:lpstr>
      <vt:lpstr>What is a quantum computer?</vt:lpstr>
      <vt:lpstr>What is a quantum bit?</vt:lpstr>
      <vt:lpstr>PowerPoint Presentation</vt:lpstr>
      <vt:lpstr>What is the advantage?</vt:lpstr>
      <vt:lpstr>10 Qubits </vt:lpstr>
      <vt:lpstr>How to make a quantum bit?</vt:lpstr>
      <vt:lpstr>Technology to implement Quantum bits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Claim Quantum Computer is fast</vt:lpstr>
      <vt:lpstr>PowerPoint Presentation</vt:lpstr>
      <vt:lpstr>PowerPoint Presentation</vt:lpstr>
      <vt:lpstr>My own example of quantum computation</vt:lpstr>
      <vt:lpstr>PowerPoint Presentation</vt:lpstr>
      <vt:lpstr> Quantum computers</vt:lpstr>
      <vt:lpstr>PowerPoint Presentation</vt:lpstr>
      <vt:lpstr>PowerPoint Presentation</vt:lpstr>
      <vt:lpstr>Large array of ion-trap system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Cold Atom Trap experiment at Physics, Chiengmai University, 2020 (5 Rubidium atoms)</vt:lpstr>
      <vt:lpstr>Experiment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into the future</vt:lpstr>
      <vt:lpstr>Contributors (student team 2019)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8</cp:revision>
  <dcterms:created xsi:type="dcterms:W3CDTF">2024-08-20T13:20:12Z</dcterms:created>
  <dcterms:modified xsi:type="dcterms:W3CDTF">2025-03-09T03:58:13Z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