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43"/>
  </p:notesMasterIdLst>
  <p:handoutMasterIdLst>
    <p:handoutMasterId r:id="rId44"/>
  </p:handoutMasterIdLst>
  <p:sldIdLst>
    <p:sldId id="299" r:id="rId2"/>
    <p:sldId id="300" r:id="rId3"/>
    <p:sldId id="302" r:id="rId4"/>
    <p:sldId id="258" r:id="rId5"/>
    <p:sldId id="259" r:id="rId6"/>
    <p:sldId id="260" r:id="rId7"/>
    <p:sldId id="261" r:id="rId8"/>
    <p:sldId id="262" r:id="rId9"/>
    <p:sldId id="263" r:id="rId10"/>
    <p:sldId id="269" r:id="rId11"/>
    <p:sldId id="303" r:id="rId12"/>
    <p:sldId id="304" r:id="rId13"/>
    <p:sldId id="305" r:id="rId14"/>
    <p:sldId id="306" r:id="rId15"/>
    <p:sldId id="307" r:id="rId16"/>
    <p:sldId id="271" r:id="rId17"/>
    <p:sldId id="289" r:id="rId18"/>
    <p:sldId id="298" r:id="rId19"/>
    <p:sldId id="309" r:id="rId20"/>
    <p:sldId id="274" r:id="rId21"/>
    <p:sldId id="310" r:id="rId22"/>
    <p:sldId id="275" r:id="rId23"/>
    <p:sldId id="276" r:id="rId24"/>
    <p:sldId id="290" r:id="rId25"/>
    <p:sldId id="311" r:id="rId26"/>
    <p:sldId id="278" r:id="rId27"/>
    <p:sldId id="279" r:id="rId28"/>
    <p:sldId id="280" r:id="rId29"/>
    <p:sldId id="291" r:id="rId30"/>
    <p:sldId id="313" r:id="rId31"/>
    <p:sldId id="292" r:id="rId32"/>
    <p:sldId id="293" r:id="rId33"/>
    <p:sldId id="297" r:id="rId34"/>
    <p:sldId id="282" r:id="rId35"/>
    <p:sldId id="283" r:id="rId36"/>
    <p:sldId id="284" r:id="rId37"/>
    <p:sldId id="295" r:id="rId38"/>
    <p:sldId id="296" r:id="rId39"/>
    <p:sldId id="285" r:id="rId40"/>
    <p:sldId id="314" r:id="rId41"/>
    <p:sldId id="301" r:id="rId4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0" autoAdjust="0"/>
    <p:restoredTop sz="84405" autoAdjust="0"/>
  </p:normalViewPr>
  <p:slideViewPr>
    <p:cSldViewPr>
      <p:cViewPr varScale="1">
        <p:scale>
          <a:sx n="72" d="100"/>
          <a:sy n="72" d="100"/>
        </p:scale>
        <p:origin x="739" y="5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3.xml"/><Relationship Id="rId18" Type="http://schemas.openxmlformats.org/officeDocument/2006/relationships/slide" Target="slides/slide35.xml"/><Relationship Id="rId3" Type="http://schemas.openxmlformats.org/officeDocument/2006/relationships/slide" Target="slides/slide5.xml"/><Relationship Id="rId21" Type="http://schemas.openxmlformats.org/officeDocument/2006/relationships/slide" Target="slides/slide41.xml"/><Relationship Id="rId7" Type="http://schemas.openxmlformats.org/officeDocument/2006/relationships/slide" Target="slides/slide9.xml"/><Relationship Id="rId12" Type="http://schemas.openxmlformats.org/officeDocument/2006/relationships/slide" Target="slides/slide22.xml"/><Relationship Id="rId17" Type="http://schemas.openxmlformats.org/officeDocument/2006/relationships/slide" Target="slides/slide34.xml"/><Relationship Id="rId2" Type="http://schemas.openxmlformats.org/officeDocument/2006/relationships/slide" Target="slides/slide4.xml"/><Relationship Id="rId16" Type="http://schemas.openxmlformats.org/officeDocument/2006/relationships/slide" Target="slides/slide28.xml"/><Relationship Id="rId20" Type="http://schemas.openxmlformats.org/officeDocument/2006/relationships/slide" Target="slides/slide39.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20.xml"/><Relationship Id="rId5" Type="http://schemas.openxmlformats.org/officeDocument/2006/relationships/slide" Target="slides/slide7.xml"/><Relationship Id="rId15" Type="http://schemas.openxmlformats.org/officeDocument/2006/relationships/slide" Target="slides/slide27.xml"/><Relationship Id="rId10" Type="http://schemas.openxmlformats.org/officeDocument/2006/relationships/slide" Target="slides/slide17.xml"/><Relationship Id="rId19" Type="http://schemas.openxmlformats.org/officeDocument/2006/relationships/slide" Target="slides/slide36.xml"/><Relationship Id="rId4" Type="http://schemas.openxmlformats.org/officeDocument/2006/relationships/slide" Target="slides/slide6.xml"/><Relationship Id="rId9" Type="http://schemas.openxmlformats.org/officeDocument/2006/relationships/slide" Target="slides/slide16.xml"/><Relationship Id="rId14"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E22A2-90B9-FB48-BF8F-6FEF9FCC7BE4}"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50A7ACD3-A3B8-FA4A-8AD8-4D6DD621AE48}">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Operation code (opcode)</a:t>
          </a:r>
          <a:endParaRPr lang="en-US" dirty="0">
            <a:effectLst>
              <a:outerShdw blurRad="38100" dist="38100" dir="2700000" algn="tl">
                <a:srgbClr val="000000">
                  <a:alpha val="43137"/>
                </a:srgbClr>
              </a:outerShdw>
            </a:effectLst>
          </a:endParaRPr>
        </a:p>
      </dgm:t>
    </dgm:pt>
    <dgm:pt modelId="{D8089753-1510-F64F-822D-E0A7AE346389}" type="parTrans" cxnId="{83574F17-7C75-3E4F-9E63-74C152A594F4}">
      <dgm:prSet/>
      <dgm:spPr/>
      <dgm:t>
        <a:bodyPr/>
        <a:lstStyle/>
        <a:p>
          <a:endParaRPr lang="en-US"/>
        </a:p>
      </dgm:t>
    </dgm:pt>
    <dgm:pt modelId="{F618C51A-E785-534F-930E-5FBE02C2738B}" type="sibTrans" cxnId="{83574F17-7C75-3E4F-9E63-74C152A594F4}">
      <dgm:prSet/>
      <dgm:spPr/>
      <dgm:t>
        <a:bodyPr/>
        <a:lstStyle/>
        <a:p>
          <a:endParaRPr lang="en-US"/>
        </a:p>
      </dgm:t>
    </dgm:pt>
    <dgm:pt modelId="{7D922780-158D-2048-992F-287136E867F2}">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Specifies the operation to be performed.  The operation is specified by a binary code, known as the operation code, or </a:t>
          </a:r>
          <a:r>
            <a:rPr lang="en-US" i="1" dirty="0" smtClean="0">
              <a:effectLst>
                <a:outerShdw blurRad="38100" dist="38100" dir="2700000" algn="tl">
                  <a:srgbClr val="000000">
                    <a:alpha val="43137"/>
                  </a:srgbClr>
                </a:outerShdw>
              </a:effectLst>
            </a:rPr>
            <a:t>opcode</a:t>
          </a:r>
          <a:endParaRPr lang="en-US" i="1" dirty="0">
            <a:effectLst>
              <a:outerShdw blurRad="38100" dist="38100" dir="2700000" algn="tl">
                <a:srgbClr val="000000">
                  <a:alpha val="43137"/>
                </a:srgbClr>
              </a:outerShdw>
            </a:effectLst>
          </a:endParaRPr>
        </a:p>
      </dgm:t>
    </dgm:pt>
    <dgm:pt modelId="{7F0927FB-58E9-B349-B36E-D16261DC5453}" type="parTrans" cxnId="{F8DC2054-7265-B84A-A2FC-FE4649519F28}">
      <dgm:prSet/>
      <dgm:spPr/>
      <dgm:t>
        <a:bodyPr/>
        <a:lstStyle/>
        <a:p>
          <a:endParaRPr lang="en-US"/>
        </a:p>
      </dgm:t>
    </dgm:pt>
    <dgm:pt modelId="{AB1348F8-8BB8-924C-A316-C5BFE78F34D6}" type="sibTrans" cxnId="{F8DC2054-7265-B84A-A2FC-FE4649519F28}">
      <dgm:prSet/>
      <dgm:spPr/>
      <dgm:t>
        <a:bodyPr/>
        <a:lstStyle/>
        <a:p>
          <a:endParaRPr lang="en-US"/>
        </a:p>
      </dgm:t>
    </dgm:pt>
    <dgm:pt modelId="{C4BB8BEE-EB7D-0846-A9C7-C44EEB59F3D3}">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Source operand reference</a:t>
          </a:r>
          <a:endParaRPr lang="en-US" dirty="0">
            <a:effectLst>
              <a:outerShdw blurRad="38100" dist="38100" dir="2700000" algn="tl">
                <a:srgbClr val="000000">
                  <a:alpha val="43137"/>
                </a:srgbClr>
              </a:outerShdw>
            </a:effectLst>
          </a:endParaRPr>
        </a:p>
      </dgm:t>
    </dgm:pt>
    <dgm:pt modelId="{F79D9D37-8DDE-D246-835F-792DB68E57A5}" type="parTrans" cxnId="{EC2CFDD9-5A18-1E4B-87B6-165A41D77E16}">
      <dgm:prSet/>
      <dgm:spPr/>
      <dgm:t>
        <a:bodyPr/>
        <a:lstStyle/>
        <a:p>
          <a:endParaRPr lang="en-US"/>
        </a:p>
      </dgm:t>
    </dgm:pt>
    <dgm:pt modelId="{952290C2-8093-3644-88BE-166CCE775557}" type="sibTrans" cxnId="{EC2CFDD9-5A18-1E4B-87B6-165A41D77E16}">
      <dgm:prSet/>
      <dgm:spPr/>
      <dgm:t>
        <a:bodyPr/>
        <a:lstStyle/>
        <a:p>
          <a:endParaRPr lang="en-US"/>
        </a:p>
      </dgm:t>
    </dgm:pt>
    <dgm:pt modelId="{D6EAFD71-2559-DD46-B5AE-F24E40817B7B}">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The operation may involve one or more source operands, that is, operands that are inputs for the operation</a:t>
          </a:r>
          <a:endParaRPr lang="en-US" dirty="0">
            <a:effectLst>
              <a:outerShdw blurRad="38100" dist="38100" dir="2700000" algn="tl">
                <a:srgbClr val="000000">
                  <a:alpha val="43137"/>
                </a:srgbClr>
              </a:outerShdw>
            </a:effectLst>
          </a:endParaRPr>
        </a:p>
      </dgm:t>
    </dgm:pt>
    <dgm:pt modelId="{BCA01FB3-E773-8C40-A3DA-CE5092230B3F}" type="parTrans" cxnId="{215CB1BF-18C7-DF4C-A2D7-8CBE26165B95}">
      <dgm:prSet/>
      <dgm:spPr/>
      <dgm:t>
        <a:bodyPr/>
        <a:lstStyle/>
        <a:p>
          <a:endParaRPr lang="en-US"/>
        </a:p>
      </dgm:t>
    </dgm:pt>
    <dgm:pt modelId="{D7715C3A-5DD1-2A47-B4E7-1D41598556FA}" type="sibTrans" cxnId="{215CB1BF-18C7-DF4C-A2D7-8CBE26165B95}">
      <dgm:prSet/>
      <dgm:spPr/>
      <dgm:t>
        <a:bodyPr/>
        <a:lstStyle/>
        <a:p>
          <a:endParaRPr lang="en-US"/>
        </a:p>
      </dgm:t>
    </dgm:pt>
    <dgm:pt modelId="{DD443413-86E1-D84B-BA27-B7A0F8752637}">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Result operand reference</a:t>
          </a:r>
          <a:endParaRPr lang="en-US" dirty="0">
            <a:effectLst>
              <a:outerShdw blurRad="38100" dist="38100" dir="2700000" algn="tl">
                <a:srgbClr val="000000">
                  <a:alpha val="43137"/>
                </a:srgbClr>
              </a:outerShdw>
            </a:effectLst>
          </a:endParaRPr>
        </a:p>
      </dgm:t>
    </dgm:pt>
    <dgm:pt modelId="{3048043A-9026-D643-959A-4106DF7EC59E}" type="parTrans" cxnId="{F5CE5B0D-27C6-4942-90E7-A0C9A8E635AD}">
      <dgm:prSet/>
      <dgm:spPr/>
      <dgm:t>
        <a:bodyPr/>
        <a:lstStyle/>
        <a:p>
          <a:endParaRPr lang="en-US"/>
        </a:p>
      </dgm:t>
    </dgm:pt>
    <dgm:pt modelId="{ED5727C5-E43B-0F49-B70D-8F542CDDC6EE}" type="sibTrans" cxnId="{F5CE5B0D-27C6-4942-90E7-A0C9A8E635AD}">
      <dgm:prSet/>
      <dgm:spPr/>
      <dgm:t>
        <a:bodyPr/>
        <a:lstStyle/>
        <a:p>
          <a:endParaRPr lang="en-US"/>
        </a:p>
      </dgm:t>
    </dgm:pt>
    <dgm:pt modelId="{94D29F10-0483-344A-B0D7-0C855F728A30}">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The operation may produce a result</a:t>
          </a:r>
          <a:endParaRPr lang="en-US" dirty="0">
            <a:effectLst>
              <a:outerShdw blurRad="38100" dist="38100" dir="2700000" algn="tl">
                <a:srgbClr val="000000">
                  <a:alpha val="43137"/>
                </a:srgbClr>
              </a:outerShdw>
            </a:effectLst>
          </a:endParaRPr>
        </a:p>
      </dgm:t>
    </dgm:pt>
    <dgm:pt modelId="{0D24227B-B2D1-A94A-BF9C-AC2C04A891AF}" type="parTrans" cxnId="{86D05794-9328-5449-822F-4A1A4555240E}">
      <dgm:prSet/>
      <dgm:spPr/>
      <dgm:t>
        <a:bodyPr/>
        <a:lstStyle/>
        <a:p>
          <a:endParaRPr lang="en-US"/>
        </a:p>
      </dgm:t>
    </dgm:pt>
    <dgm:pt modelId="{EA315A40-AF87-6F4D-B4B2-85D94F420DAF}" type="sibTrans" cxnId="{86D05794-9328-5449-822F-4A1A4555240E}">
      <dgm:prSet/>
      <dgm:spPr/>
      <dgm:t>
        <a:bodyPr/>
        <a:lstStyle/>
        <a:p>
          <a:endParaRPr lang="en-US"/>
        </a:p>
      </dgm:t>
    </dgm:pt>
    <dgm:pt modelId="{F38777FB-598A-3648-8B86-30E6E6B22579}">
      <dgm:prSet/>
      <dgm:spPr>
        <a:ln>
          <a:solidFill>
            <a:schemeClr val="accent1"/>
          </a:solidFill>
        </a:ln>
      </dgm:spPr>
      <dgm:t>
        <a:bodyPr/>
        <a:lstStyle/>
        <a:p>
          <a:pPr rtl="0"/>
          <a:r>
            <a:rPr lang="en-US" dirty="0" smtClean="0"/>
            <a:t>Next instruction reference</a:t>
          </a:r>
          <a:endParaRPr lang="en-US" dirty="0"/>
        </a:p>
      </dgm:t>
    </dgm:pt>
    <dgm:pt modelId="{B376F28E-9176-B047-92B0-A02F6DE1A7B2}" type="parTrans" cxnId="{717E15FF-AF47-184C-A096-0EC916DADF42}">
      <dgm:prSet/>
      <dgm:spPr/>
      <dgm:t>
        <a:bodyPr/>
        <a:lstStyle/>
        <a:p>
          <a:endParaRPr lang="en-US"/>
        </a:p>
      </dgm:t>
    </dgm:pt>
    <dgm:pt modelId="{AF7F1F25-5E9D-D34A-A47A-20357C8B33CE}" type="sibTrans" cxnId="{717E15FF-AF47-184C-A096-0EC916DADF42}">
      <dgm:prSet/>
      <dgm:spPr/>
      <dgm:t>
        <a:bodyPr/>
        <a:lstStyle/>
        <a:p>
          <a:endParaRPr lang="en-US"/>
        </a:p>
      </dgm:t>
    </dgm:pt>
    <dgm:pt modelId="{F568A796-D867-C944-AE1E-4DDE813BC9C5}">
      <dgm:prSet/>
      <dgm:spPr>
        <a:ln>
          <a:solidFill>
            <a:schemeClr val="accent1"/>
          </a:solidFill>
        </a:ln>
      </dgm:spPr>
      <dgm:t>
        <a:bodyPr/>
        <a:lstStyle/>
        <a:p>
          <a:pPr rtl="0"/>
          <a:r>
            <a:rPr lang="en-US" dirty="0" smtClean="0"/>
            <a:t>This tells the processor where to fetch the next instruction after the execution of this instruction is complete</a:t>
          </a:r>
          <a:endParaRPr lang="en-US" dirty="0"/>
        </a:p>
      </dgm:t>
    </dgm:pt>
    <dgm:pt modelId="{4C70E0D9-3853-DD47-9895-E01A2B99350B}" type="parTrans" cxnId="{49FF2042-1B69-CF43-A4E3-0B9A8BE8FD97}">
      <dgm:prSet/>
      <dgm:spPr/>
      <dgm:t>
        <a:bodyPr/>
        <a:lstStyle/>
        <a:p>
          <a:endParaRPr lang="en-US"/>
        </a:p>
      </dgm:t>
    </dgm:pt>
    <dgm:pt modelId="{E5BBAD8B-7D55-7D42-AF13-FFF16A14EDCC}" type="sibTrans" cxnId="{49FF2042-1B69-CF43-A4E3-0B9A8BE8FD97}">
      <dgm:prSet/>
      <dgm:spPr/>
      <dgm:t>
        <a:bodyPr/>
        <a:lstStyle/>
        <a:p>
          <a:endParaRPr lang="en-US"/>
        </a:p>
      </dgm:t>
    </dgm:pt>
    <dgm:pt modelId="{FFEE5E74-89DD-BA44-B959-B3095E174164}" type="pres">
      <dgm:prSet presAssocID="{261E22A2-90B9-FB48-BF8F-6FEF9FCC7BE4}" presName="matrix" presStyleCnt="0">
        <dgm:presLayoutVars>
          <dgm:chMax val="1"/>
          <dgm:dir/>
          <dgm:resizeHandles val="exact"/>
        </dgm:presLayoutVars>
      </dgm:prSet>
      <dgm:spPr/>
      <dgm:t>
        <a:bodyPr/>
        <a:lstStyle/>
        <a:p>
          <a:endParaRPr lang="en-US"/>
        </a:p>
      </dgm:t>
    </dgm:pt>
    <dgm:pt modelId="{7FEB4566-29C6-E24B-A374-2B3D2712EA8A}" type="pres">
      <dgm:prSet presAssocID="{261E22A2-90B9-FB48-BF8F-6FEF9FCC7BE4}" presName="diamond" presStyleLbl="bgShp" presStyleIdx="0" presStyleCnt="1"/>
      <dgm:spPr>
        <a:solidFill>
          <a:schemeClr val="accent4"/>
        </a:solidFill>
        <a:ln>
          <a:solidFill>
            <a:schemeClr val="accent4"/>
          </a:solidFill>
        </a:ln>
      </dgm:spPr>
    </dgm:pt>
    <dgm:pt modelId="{DCEE7AE8-9E5C-ED45-92E4-EE8750C104A9}" type="pres">
      <dgm:prSet presAssocID="{261E22A2-90B9-FB48-BF8F-6FEF9FCC7BE4}" presName="quad1" presStyleLbl="node1" presStyleIdx="0" presStyleCnt="4">
        <dgm:presLayoutVars>
          <dgm:chMax val="0"/>
          <dgm:chPref val="0"/>
          <dgm:bulletEnabled val="1"/>
        </dgm:presLayoutVars>
      </dgm:prSet>
      <dgm:spPr/>
      <dgm:t>
        <a:bodyPr/>
        <a:lstStyle/>
        <a:p>
          <a:endParaRPr lang="en-US"/>
        </a:p>
      </dgm:t>
    </dgm:pt>
    <dgm:pt modelId="{06F2B317-5110-B94C-84A1-22E01F7471D3}" type="pres">
      <dgm:prSet presAssocID="{261E22A2-90B9-FB48-BF8F-6FEF9FCC7BE4}" presName="quad2" presStyleLbl="node1" presStyleIdx="1" presStyleCnt="4">
        <dgm:presLayoutVars>
          <dgm:chMax val="0"/>
          <dgm:chPref val="0"/>
          <dgm:bulletEnabled val="1"/>
        </dgm:presLayoutVars>
      </dgm:prSet>
      <dgm:spPr/>
      <dgm:t>
        <a:bodyPr/>
        <a:lstStyle/>
        <a:p>
          <a:endParaRPr lang="en-US"/>
        </a:p>
      </dgm:t>
    </dgm:pt>
    <dgm:pt modelId="{5CED3117-5997-9241-ACAE-C2B634ACBCD2}" type="pres">
      <dgm:prSet presAssocID="{261E22A2-90B9-FB48-BF8F-6FEF9FCC7BE4}" presName="quad3" presStyleLbl="node1" presStyleIdx="2" presStyleCnt="4">
        <dgm:presLayoutVars>
          <dgm:chMax val="0"/>
          <dgm:chPref val="0"/>
          <dgm:bulletEnabled val="1"/>
        </dgm:presLayoutVars>
      </dgm:prSet>
      <dgm:spPr/>
      <dgm:t>
        <a:bodyPr/>
        <a:lstStyle/>
        <a:p>
          <a:endParaRPr lang="en-US"/>
        </a:p>
      </dgm:t>
    </dgm:pt>
    <dgm:pt modelId="{582D9E84-4A97-E646-B080-93B15AA28637}" type="pres">
      <dgm:prSet presAssocID="{261E22A2-90B9-FB48-BF8F-6FEF9FCC7BE4}" presName="quad4" presStyleLbl="node1" presStyleIdx="3" presStyleCnt="4">
        <dgm:presLayoutVars>
          <dgm:chMax val="0"/>
          <dgm:chPref val="0"/>
          <dgm:bulletEnabled val="1"/>
        </dgm:presLayoutVars>
      </dgm:prSet>
      <dgm:spPr/>
      <dgm:t>
        <a:bodyPr/>
        <a:lstStyle/>
        <a:p>
          <a:endParaRPr lang="en-US"/>
        </a:p>
      </dgm:t>
    </dgm:pt>
  </dgm:ptLst>
  <dgm:cxnLst>
    <dgm:cxn modelId="{BAA332A5-B8A1-454A-9B44-A9A32A840C99}" type="presOf" srcId="{94D29F10-0483-344A-B0D7-0C855F728A30}" destId="{5CED3117-5997-9241-ACAE-C2B634ACBCD2}" srcOrd="0" destOrd="1" presId="urn:microsoft.com/office/officeart/2005/8/layout/matrix3"/>
    <dgm:cxn modelId="{00CBD6E0-583B-0C44-A165-51D23B4A0DEB}" type="presOf" srcId="{C4BB8BEE-EB7D-0846-A9C7-C44EEB59F3D3}" destId="{06F2B317-5110-B94C-84A1-22E01F7471D3}" srcOrd="0" destOrd="0" presId="urn:microsoft.com/office/officeart/2005/8/layout/matrix3"/>
    <dgm:cxn modelId="{88F17291-5B41-8149-AE5B-DFFC12442E2A}" type="presOf" srcId="{261E22A2-90B9-FB48-BF8F-6FEF9FCC7BE4}" destId="{FFEE5E74-89DD-BA44-B959-B3095E174164}" srcOrd="0" destOrd="0" presId="urn:microsoft.com/office/officeart/2005/8/layout/matrix3"/>
    <dgm:cxn modelId="{49FF2042-1B69-CF43-A4E3-0B9A8BE8FD97}" srcId="{F38777FB-598A-3648-8B86-30E6E6B22579}" destId="{F568A796-D867-C944-AE1E-4DDE813BC9C5}" srcOrd="0" destOrd="0" parTransId="{4C70E0D9-3853-DD47-9895-E01A2B99350B}" sibTransId="{E5BBAD8B-7D55-7D42-AF13-FFF16A14EDCC}"/>
    <dgm:cxn modelId="{50DC1AD1-53EF-DD40-A03C-D302169C49C1}" type="presOf" srcId="{50A7ACD3-A3B8-FA4A-8AD8-4D6DD621AE48}" destId="{DCEE7AE8-9E5C-ED45-92E4-EE8750C104A9}" srcOrd="0" destOrd="0" presId="urn:microsoft.com/office/officeart/2005/8/layout/matrix3"/>
    <dgm:cxn modelId="{E4ABB12B-883F-3046-B74E-0D4D13F57422}" type="presOf" srcId="{D6EAFD71-2559-DD46-B5AE-F24E40817B7B}" destId="{06F2B317-5110-B94C-84A1-22E01F7471D3}" srcOrd="0" destOrd="1" presId="urn:microsoft.com/office/officeart/2005/8/layout/matrix3"/>
    <dgm:cxn modelId="{5739B111-B5BD-4042-80AC-2A320F37074B}" type="presOf" srcId="{F38777FB-598A-3648-8B86-30E6E6B22579}" destId="{582D9E84-4A97-E646-B080-93B15AA28637}" srcOrd="0" destOrd="0" presId="urn:microsoft.com/office/officeart/2005/8/layout/matrix3"/>
    <dgm:cxn modelId="{831B443B-B57D-E540-96B0-378CC542DC74}" type="presOf" srcId="{DD443413-86E1-D84B-BA27-B7A0F8752637}" destId="{5CED3117-5997-9241-ACAE-C2B634ACBCD2}" srcOrd="0" destOrd="0" presId="urn:microsoft.com/office/officeart/2005/8/layout/matrix3"/>
    <dgm:cxn modelId="{912F31BB-8D06-1C41-9B2C-815258A15562}" type="presOf" srcId="{F568A796-D867-C944-AE1E-4DDE813BC9C5}" destId="{582D9E84-4A97-E646-B080-93B15AA28637}" srcOrd="0" destOrd="1" presId="urn:microsoft.com/office/officeart/2005/8/layout/matrix3"/>
    <dgm:cxn modelId="{EC2CFDD9-5A18-1E4B-87B6-165A41D77E16}" srcId="{261E22A2-90B9-FB48-BF8F-6FEF9FCC7BE4}" destId="{C4BB8BEE-EB7D-0846-A9C7-C44EEB59F3D3}" srcOrd="1" destOrd="0" parTransId="{F79D9D37-8DDE-D246-835F-792DB68E57A5}" sibTransId="{952290C2-8093-3644-88BE-166CCE775557}"/>
    <dgm:cxn modelId="{D8C722F9-E9C4-5443-9363-171827E85236}" type="presOf" srcId="{7D922780-158D-2048-992F-287136E867F2}" destId="{DCEE7AE8-9E5C-ED45-92E4-EE8750C104A9}" srcOrd="0" destOrd="1" presId="urn:microsoft.com/office/officeart/2005/8/layout/matrix3"/>
    <dgm:cxn modelId="{83574F17-7C75-3E4F-9E63-74C152A594F4}" srcId="{261E22A2-90B9-FB48-BF8F-6FEF9FCC7BE4}" destId="{50A7ACD3-A3B8-FA4A-8AD8-4D6DD621AE48}" srcOrd="0" destOrd="0" parTransId="{D8089753-1510-F64F-822D-E0A7AE346389}" sibTransId="{F618C51A-E785-534F-930E-5FBE02C2738B}"/>
    <dgm:cxn modelId="{215CB1BF-18C7-DF4C-A2D7-8CBE26165B95}" srcId="{C4BB8BEE-EB7D-0846-A9C7-C44EEB59F3D3}" destId="{D6EAFD71-2559-DD46-B5AE-F24E40817B7B}" srcOrd="0" destOrd="0" parTransId="{BCA01FB3-E773-8C40-A3DA-CE5092230B3F}" sibTransId="{D7715C3A-5DD1-2A47-B4E7-1D41598556FA}"/>
    <dgm:cxn modelId="{F5CE5B0D-27C6-4942-90E7-A0C9A8E635AD}" srcId="{261E22A2-90B9-FB48-BF8F-6FEF9FCC7BE4}" destId="{DD443413-86E1-D84B-BA27-B7A0F8752637}" srcOrd="2" destOrd="0" parTransId="{3048043A-9026-D643-959A-4106DF7EC59E}" sibTransId="{ED5727C5-E43B-0F49-B70D-8F542CDDC6EE}"/>
    <dgm:cxn modelId="{717E15FF-AF47-184C-A096-0EC916DADF42}" srcId="{261E22A2-90B9-FB48-BF8F-6FEF9FCC7BE4}" destId="{F38777FB-598A-3648-8B86-30E6E6B22579}" srcOrd="3" destOrd="0" parTransId="{B376F28E-9176-B047-92B0-A02F6DE1A7B2}" sibTransId="{AF7F1F25-5E9D-D34A-A47A-20357C8B33CE}"/>
    <dgm:cxn modelId="{F8DC2054-7265-B84A-A2FC-FE4649519F28}" srcId="{50A7ACD3-A3B8-FA4A-8AD8-4D6DD621AE48}" destId="{7D922780-158D-2048-992F-287136E867F2}" srcOrd="0" destOrd="0" parTransId="{7F0927FB-58E9-B349-B36E-D16261DC5453}" sibTransId="{AB1348F8-8BB8-924C-A316-C5BFE78F34D6}"/>
    <dgm:cxn modelId="{86D05794-9328-5449-822F-4A1A4555240E}" srcId="{DD443413-86E1-D84B-BA27-B7A0F8752637}" destId="{94D29F10-0483-344A-B0D7-0C855F728A30}" srcOrd="0" destOrd="0" parTransId="{0D24227B-B2D1-A94A-BF9C-AC2C04A891AF}" sibTransId="{EA315A40-AF87-6F4D-B4B2-85D94F420DAF}"/>
    <dgm:cxn modelId="{897911BA-7F08-A44A-9341-FA4D1B8B94F9}" type="presParOf" srcId="{FFEE5E74-89DD-BA44-B959-B3095E174164}" destId="{7FEB4566-29C6-E24B-A374-2B3D2712EA8A}" srcOrd="0" destOrd="0" presId="urn:microsoft.com/office/officeart/2005/8/layout/matrix3"/>
    <dgm:cxn modelId="{396A2A57-B60D-A84A-9086-C2F8E6AE141E}" type="presParOf" srcId="{FFEE5E74-89DD-BA44-B959-B3095E174164}" destId="{DCEE7AE8-9E5C-ED45-92E4-EE8750C104A9}" srcOrd="1" destOrd="0" presId="urn:microsoft.com/office/officeart/2005/8/layout/matrix3"/>
    <dgm:cxn modelId="{E9154D73-28CD-224A-B21E-87DAFECBA323}" type="presParOf" srcId="{FFEE5E74-89DD-BA44-B959-B3095E174164}" destId="{06F2B317-5110-B94C-84A1-22E01F7471D3}" srcOrd="2" destOrd="0" presId="urn:microsoft.com/office/officeart/2005/8/layout/matrix3"/>
    <dgm:cxn modelId="{96EB9DF9-F9D9-254C-9470-7E5AD4F11876}" type="presParOf" srcId="{FFEE5E74-89DD-BA44-B959-B3095E174164}" destId="{5CED3117-5997-9241-ACAE-C2B634ACBCD2}" srcOrd="3" destOrd="0" presId="urn:microsoft.com/office/officeart/2005/8/layout/matrix3"/>
    <dgm:cxn modelId="{B4F5F121-11B5-FF49-839F-36869431BFCD}" type="presParOf" srcId="{FFEE5E74-89DD-BA44-B959-B3095E174164}" destId="{582D9E84-4A97-E646-B080-93B15AA286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B1576-EC76-7148-8E67-C617A4C5612A}" type="doc">
      <dgm:prSet loTypeId="urn:microsoft.com/office/officeart/2005/8/layout/cycle4" loCatId="relationship" qsTypeId="urn:microsoft.com/office/officeart/2005/8/quickstyle/simple4" qsCatId="simple" csTypeId="urn:microsoft.com/office/officeart/2005/8/colors/accent1_2" csCatId="accent1" phldr="1"/>
      <dgm:spPr/>
      <dgm:t>
        <a:bodyPr/>
        <a:lstStyle/>
        <a:p>
          <a:endParaRPr lang="en-US"/>
        </a:p>
      </dgm:t>
    </dgm:pt>
    <dgm:pt modelId="{5B7CBE8B-031E-6E4A-A6D8-BAE279011D9A}">
      <dgm:prSet/>
      <dgm:spPr/>
      <dgm:t>
        <a:bodyPr/>
        <a:lstStyle/>
        <a:p>
          <a:pPr rtl="0"/>
          <a:r>
            <a:rPr lang="en-US" dirty="0" smtClean="0">
              <a:effectLst>
                <a:outerShdw blurRad="38100" dist="38100" dir="2700000" algn="tl">
                  <a:srgbClr val="000000">
                    <a:alpha val="43137"/>
                  </a:srgbClr>
                </a:outerShdw>
              </a:effectLst>
            </a:rPr>
            <a:t>Data processing</a:t>
          </a:r>
          <a:endParaRPr lang="en-US" dirty="0">
            <a:effectLst>
              <a:outerShdw blurRad="38100" dist="38100" dir="2700000" algn="tl">
                <a:srgbClr val="000000">
                  <a:alpha val="43137"/>
                </a:srgbClr>
              </a:outerShdw>
            </a:effectLst>
          </a:endParaRPr>
        </a:p>
      </dgm:t>
    </dgm:pt>
    <dgm:pt modelId="{F90608E3-C56D-D44F-9FED-A4B7D42D7016}" type="parTrans" cxnId="{8E8449E0-E943-3244-9DA5-586BEFAD2DDF}">
      <dgm:prSet/>
      <dgm:spPr/>
      <dgm:t>
        <a:bodyPr/>
        <a:lstStyle/>
        <a:p>
          <a:endParaRPr lang="en-US"/>
        </a:p>
      </dgm:t>
    </dgm:pt>
    <dgm:pt modelId="{0791B277-F27E-6A46-91BA-9CFF4A7A8948}" type="sibTrans" cxnId="{8E8449E0-E943-3244-9DA5-586BEFAD2DDF}">
      <dgm:prSet/>
      <dgm:spPr/>
      <dgm:t>
        <a:bodyPr/>
        <a:lstStyle/>
        <a:p>
          <a:endParaRPr lang="en-US"/>
        </a:p>
      </dgm:t>
    </dgm:pt>
    <dgm:pt modelId="{36AE9740-0372-0E42-8B0F-CFF54F99B649}">
      <dgm:prSet custT="1"/>
      <dgm:spPr/>
      <dgm:t>
        <a:bodyPr/>
        <a:lstStyle/>
        <a:p>
          <a:pPr rtl="0"/>
          <a:r>
            <a:rPr lang="en-US" sz="1000" dirty="0" smtClean="0"/>
            <a:t>Arithmetic instructions provide computational capabilities for processing numeric data</a:t>
          </a:r>
          <a:endParaRPr lang="en-US" sz="1000" dirty="0"/>
        </a:p>
      </dgm:t>
    </dgm:pt>
    <dgm:pt modelId="{67AEF1E2-B31E-1942-9127-7FE00EFE224D}" type="parTrans" cxnId="{FDFC9851-1380-E54D-95FF-BDDB86320532}">
      <dgm:prSet/>
      <dgm:spPr/>
      <dgm:t>
        <a:bodyPr/>
        <a:lstStyle/>
        <a:p>
          <a:endParaRPr lang="en-US"/>
        </a:p>
      </dgm:t>
    </dgm:pt>
    <dgm:pt modelId="{37208CC7-45B4-734F-8124-5A4F7684C9AE}" type="sibTrans" cxnId="{FDFC9851-1380-E54D-95FF-BDDB86320532}">
      <dgm:prSet/>
      <dgm:spPr/>
      <dgm:t>
        <a:bodyPr/>
        <a:lstStyle/>
        <a:p>
          <a:endParaRPr lang="en-US"/>
        </a:p>
      </dgm:t>
    </dgm:pt>
    <dgm:pt modelId="{A4477C0B-F329-1B48-B177-C96746E5C22A}">
      <dgm:prSet custT="1"/>
      <dgm:spPr/>
      <dgm:t>
        <a:bodyPr/>
        <a:lstStyle/>
        <a:p>
          <a:pPr rtl="0"/>
          <a:r>
            <a:rPr lang="en-US" sz="1000" dirty="0" smtClean="0"/>
            <a:t>Logic (Boolean) instructions operate on the bits of a word as bits rather than as numbers, thus they provide capabilities for processing any other type of data the user may wish to employ</a:t>
          </a:r>
          <a:endParaRPr lang="en-US" sz="1000" dirty="0"/>
        </a:p>
      </dgm:t>
    </dgm:pt>
    <dgm:pt modelId="{1E209E03-8253-984B-AE52-BE8538ED8178}" type="parTrans" cxnId="{983CD786-D9CB-CF42-A8F6-6D1741A17621}">
      <dgm:prSet/>
      <dgm:spPr/>
      <dgm:t>
        <a:bodyPr/>
        <a:lstStyle/>
        <a:p>
          <a:endParaRPr lang="en-US"/>
        </a:p>
      </dgm:t>
    </dgm:pt>
    <dgm:pt modelId="{968EFCF3-BEE2-2649-997F-68665AF3B38A}" type="sibTrans" cxnId="{983CD786-D9CB-CF42-A8F6-6D1741A17621}">
      <dgm:prSet/>
      <dgm:spPr/>
      <dgm:t>
        <a:bodyPr/>
        <a:lstStyle/>
        <a:p>
          <a:endParaRPr lang="en-US"/>
        </a:p>
      </dgm:t>
    </dgm:pt>
    <dgm:pt modelId="{AE9EDF8B-031D-7740-9496-75682D788ADA}">
      <dgm:prSet/>
      <dgm:spPr>
        <a:solidFill>
          <a:schemeClr val="accent4"/>
        </a:solidFill>
      </dgm:spPr>
      <dgm:t>
        <a:bodyPr/>
        <a:lstStyle/>
        <a:p>
          <a:pPr rtl="0"/>
          <a:r>
            <a:rPr lang="en-US" dirty="0" smtClean="0">
              <a:effectLst>
                <a:outerShdw blurRad="38100" dist="38100" dir="2700000" algn="tl">
                  <a:srgbClr val="000000">
                    <a:alpha val="43137"/>
                  </a:srgbClr>
                </a:outerShdw>
              </a:effectLst>
            </a:rPr>
            <a:t>Data storage</a:t>
          </a:r>
          <a:endParaRPr lang="en-US" dirty="0">
            <a:effectLst>
              <a:outerShdw blurRad="38100" dist="38100" dir="2700000" algn="tl">
                <a:srgbClr val="000000">
                  <a:alpha val="43137"/>
                </a:srgbClr>
              </a:outerShdw>
            </a:effectLst>
          </a:endParaRPr>
        </a:p>
      </dgm:t>
    </dgm:pt>
    <dgm:pt modelId="{2F092B45-6ADB-4446-A7FF-4B6F136AF5C3}" type="parTrans" cxnId="{1F02613C-5B87-A94E-9140-04DA3448D363}">
      <dgm:prSet/>
      <dgm:spPr/>
      <dgm:t>
        <a:bodyPr/>
        <a:lstStyle/>
        <a:p>
          <a:endParaRPr lang="en-US"/>
        </a:p>
      </dgm:t>
    </dgm:pt>
    <dgm:pt modelId="{BD930FAB-82D7-F44D-9733-F2543B4B9FF0}" type="sibTrans" cxnId="{1F02613C-5B87-A94E-9140-04DA3448D363}">
      <dgm:prSet/>
      <dgm:spPr/>
      <dgm:t>
        <a:bodyPr/>
        <a:lstStyle/>
        <a:p>
          <a:endParaRPr lang="en-US"/>
        </a:p>
      </dgm:t>
    </dgm:pt>
    <dgm:pt modelId="{2BBD1421-AEA3-E34C-8292-A335324D512C}">
      <dgm:prSet/>
      <dgm:spPr/>
      <dgm:t>
        <a:bodyPr/>
        <a:lstStyle/>
        <a:p>
          <a:pPr rtl="0"/>
          <a:r>
            <a:rPr lang="en-US" dirty="0" smtClean="0"/>
            <a:t>Movement of data into or out of register and or memory locations</a:t>
          </a:r>
          <a:endParaRPr lang="en-US" dirty="0"/>
        </a:p>
      </dgm:t>
    </dgm:pt>
    <dgm:pt modelId="{3DEFB431-A54A-7145-990E-EC4A48C1A3C0}" type="parTrans" cxnId="{0412D97A-D2FE-F54B-95EE-A356B47B7DB9}">
      <dgm:prSet/>
      <dgm:spPr/>
      <dgm:t>
        <a:bodyPr/>
        <a:lstStyle/>
        <a:p>
          <a:endParaRPr lang="en-US"/>
        </a:p>
      </dgm:t>
    </dgm:pt>
    <dgm:pt modelId="{4F162E8C-7511-1548-B473-479D3797BC7F}" type="sibTrans" cxnId="{0412D97A-D2FE-F54B-95EE-A356B47B7DB9}">
      <dgm:prSet/>
      <dgm:spPr/>
      <dgm:t>
        <a:bodyPr/>
        <a:lstStyle/>
        <a:p>
          <a:endParaRPr lang="en-US"/>
        </a:p>
      </dgm:t>
    </dgm:pt>
    <dgm:pt modelId="{B251DF42-B0EB-7A49-8C44-BDB17AF4475C}">
      <dgm:prSet/>
      <dgm:spPr/>
      <dgm:t>
        <a:bodyPr/>
        <a:lstStyle/>
        <a:p>
          <a:pPr rtl="0"/>
          <a:r>
            <a:rPr lang="en-US" dirty="0" smtClean="0">
              <a:effectLst>
                <a:outerShdw blurRad="38100" dist="38100" dir="2700000" algn="tl">
                  <a:srgbClr val="000000">
                    <a:alpha val="43137"/>
                  </a:srgbClr>
                </a:outerShdw>
              </a:effectLst>
            </a:rPr>
            <a:t>Data movement</a:t>
          </a:r>
          <a:endParaRPr lang="en-US" dirty="0">
            <a:effectLst>
              <a:outerShdw blurRad="38100" dist="38100" dir="2700000" algn="tl">
                <a:srgbClr val="000000">
                  <a:alpha val="43137"/>
                </a:srgbClr>
              </a:outerShdw>
            </a:effectLst>
          </a:endParaRPr>
        </a:p>
      </dgm:t>
    </dgm:pt>
    <dgm:pt modelId="{AC9F7E3A-4A9C-2B40-82F0-57E10223D6D5}" type="parTrans" cxnId="{810352ED-E3DD-0548-89D5-A5CAF37D99A9}">
      <dgm:prSet/>
      <dgm:spPr/>
      <dgm:t>
        <a:bodyPr/>
        <a:lstStyle/>
        <a:p>
          <a:endParaRPr lang="en-US"/>
        </a:p>
      </dgm:t>
    </dgm:pt>
    <dgm:pt modelId="{51004CD5-1BB8-0447-8B24-F5D34F2E0B87}" type="sibTrans" cxnId="{810352ED-E3DD-0548-89D5-A5CAF37D99A9}">
      <dgm:prSet/>
      <dgm:spPr/>
      <dgm:t>
        <a:bodyPr/>
        <a:lstStyle/>
        <a:p>
          <a:endParaRPr lang="en-US"/>
        </a:p>
      </dgm:t>
    </dgm:pt>
    <dgm:pt modelId="{1AE39B25-E452-4946-B133-B3258ED3C595}">
      <dgm:prSet/>
      <dgm:spPr/>
      <dgm:t>
        <a:bodyPr/>
        <a:lstStyle/>
        <a:p>
          <a:pPr rtl="0"/>
          <a:r>
            <a:rPr lang="en-US" dirty="0" smtClean="0"/>
            <a:t>I/O instructions are needed to transfer programs and data into memory and the results of computations back out to the user</a:t>
          </a:r>
          <a:endParaRPr lang="en-US" dirty="0"/>
        </a:p>
      </dgm:t>
    </dgm:pt>
    <dgm:pt modelId="{5FBA671F-6111-9B41-B63F-0BEE04E2C2A9}" type="parTrans" cxnId="{950E87F8-4D7F-FE49-B46D-F6B2B2FF623E}">
      <dgm:prSet/>
      <dgm:spPr/>
      <dgm:t>
        <a:bodyPr/>
        <a:lstStyle/>
        <a:p>
          <a:endParaRPr lang="en-US"/>
        </a:p>
      </dgm:t>
    </dgm:pt>
    <dgm:pt modelId="{CE0AA7E2-62FA-D544-8DD2-AAFAFBAB93F4}" type="sibTrans" cxnId="{950E87F8-4D7F-FE49-B46D-F6B2B2FF623E}">
      <dgm:prSet/>
      <dgm:spPr/>
      <dgm:t>
        <a:bodyPr/>
        <a:lstStyle/>
        <a:p>
          <a:endParaRPr lang="en-US"/>
        </a:p>
      </dgm:t>
    </dgm:pt>
    <dgm:pt modelId="{3FBA8F48-CCC3-124D-B715-4C360C50EE41}">
      <dgm:prSet/>
      <dgm:spPr>
        <a:solidFill>
          <a:schemeClr val="accent4"/>
        </a:solidFill>
      </dgm:spPr>
      <dgm:t>
        <a:bodyPr/>
        <a:lstStyle/>
        <a:p>
          <a:pPr rtl="0"/>
          <a:r>
            <a:rPr lang="en-US" dirty="0" smtClean="0">
              <a:effectLst>
                <a:outerShdw blurRad="38100" dist="38100" dir="2700000" algn="tl">
                  <a:srgbClr val="000000">
                    <a:alpha val="43137"/>
                  </a:srgbClr>
                </a:outerShdw>
              </a:effectLst>
            </a:rPr>
            <a:t>Control</a:t>
          </a:r>
          <a:endParaRPr lang="en-US" dirty="0">
            <a:effectLst>
              <a:outerShdw blurRad="38100" dist="38100" dir="2700000" algn="tl">
                <a:srgbClr val="000000">
                  <a:alpha val="43137"/>
                </a:srgbClr>
              </a:outerShdw>
            </a:effectLst>
          </a:endParaRPr>
        </a:p>
      </dgm:t>
    </dgm:pt>
    <dgm:pt modelId="{17A66A4C-1942-114A-867B-D666B7BF6115}" type="parTrans" cxnId="{8830C5D0-8859-0349-9EFE-18FBB4F69A58}">
      <dgm:prSet/>
      <dgm:spPr/>
      <dgm:t>
        <a:bodyPr/>
        <a:lstStyle/>
        <a:p>
          <a:endParaRPr lang="en-US"/>
        </a:p>
      </dgm:t>
    </dgm:pt>
    <dgm:pt modelId="{1235357D-B41D-1F45-87E1-0CBD5730F045}" type="sibTrans" cxnId="{8830C5D0-8859-0349-9EFE-18FBB4F69A58}">
      <dgm:prSet/>
      <dgm:spPr/>
      <dgm:t>
        <a:bodyPr/>
        <a:lstStyle/>
        <a:p>
          <a:endParaRPr lang="en-US"/>
        </a:p>
      </dgm:t>
    </dgm:pt>
    <dgm:pt modelId="{1C606FAD-E531-2A40-B173-5106AD6C3FA2}">
      <dgm:prSet/>
      <dgm:spPr/>
      <dgm:t>
        <a:bodyPr/>
        <a:lstStyle/>
        <a:p>
          <a:pPr rtl="0"/>
          <a:r>
            <a:rPr lang="en-US" dirty="0" smtClean="0"/>
            <a:t>Test instructions are used to test the value of a data word or the status of a computation</a:t>
          </a:r>
          <a:endParaRPr lang="en-US" dirty="0"/>
        </a:p>
      </dgm:t>
    </dgm:pt>
    <dgm:pt modelId="{28539DA5-DF62-0744-9F61-A0491270913A}" type="parTrans" cxnId="{F63C1305-CB71-AF49-9903-0F9F3527E3DD}">
      <dgm:prSet/>
      <dgm:spPr/>
      <dgm:t>
        <a:bodyPr/>
        <a:lstStyle/>
        <a:p>
          <a:endParaRPr lang="en-US"/>
        </a:p>
      </dgm:t>
    </dgm:pt>
    <dgm:pt modelId="{9612D6A2-38ED-D34A-BCE3-BB232E162F00}" type="sibTrans" cxnId="{F63C1305-CB71-AF49-9903-0F9F3527E3DD}">
      <dgm:prSet/>
      <dgm:spPr/>
      <dgm:t>
        <a:bodyPr/>
        <a:lstStyle/>
        <a:p>
          <a:endParaRPr lang="en-US"/>
        </a:p>
      </dgm:t>
    </dgm:pt>
    <dgm:pt modelId="{B22073FC-6737-1444-940C-46119CB67413}">
      <dgm:prSet/>
      <dgm:spPr/>
      <dgm:t>
        <a:bodyPr/>
        <a:lstStyle/>
        <a:p>
          <a:pPr rtl="0"/>
          <a:r>
            <a:rPr lang="en-US" dirty="0" smtClean="0"/>
            <a:t>Branch instructions are used to branch to a different set of instructions depending on the decision made</a:t>
          </a:r>
          <a:endParaRPr lang="en-US" dirty="0"/>
        </a:p>
      </dgm:t>
    </dgm:pt>
    <dgm:pt modelId="{02239424-C1F1-874B-A029-B22C5FE1A22A}" type="parTrans" cxnId="{996D9636-DAA1-3D4C-8B5A-7F66DB32EF29}">
      <dgm:prSet/>
      <dgm:spPr/>
      <dgm:t>
        <a:bodyPr/>
        <a:lstStyle/>
        <a:p>
          <a:endParaRPr lang="en-US"/>
        </a:p>
      </dgm:t>
    </dgm:pt>
    <dgm:pt modelId="{80C3BCDE-B719-3E46-95BE-6B3B1DC5E0D1}" type="sibTrans" cxnId="{996D9636-DAA1-3D4C-8B5A-7F66DB32EF29}">
      <dgm:prSet/>
      <dgm:spPr/>
      <dgm:t>
        <a:bodyPr/>
        <a:lstStyle/>
        <a:p>
          <a:endParaRPr lang="en-US"/>
        </a:p>
      </dgm:t>
    </dgm:pt>
    <dgm:pt modelId="{54B66CE4-B957-6B43-BDD6-872EB4784E64}" type="pres">
      <dgm:prSet presAssocID="{864B1576-EC76-7148-8E67-C617A4C5612A}" presName="cycleMatrixDiagram" presStyleCnt="0">
        <dgm:presLayoutVars>
          <dgm:chMax val="1"/>
          <dgm:dir/>
          <dgm:animLvl val="lvl"/>
          <dgm:resizeHandles val="exact"/>
        </dgm:presLayoutVars>
      </dgm:prSet>
      <dgm:spPr/>
      <dgm:t>
        <a:bodyPr/>
        <a:lstStyle/>
        <a:p>
          <a:endParaRPr lang="en-US"/>
        </a:p>
      </dgm:t>
    </dgm:pt>
    <dgm:pt modelId="{EF8E7D46-66F2-1A47-968B-C01EF393B074}" type="pres">
      <dgm:prSet presAssocID="{864B1576-EC76-7148-8E67-C617A4C5612A}" presName="children" presStyleCnt="0"/>
      <dgm:spPr/>
    </dgm:pt>
    <dgm:pt modelId="{CA66C68F-08B6-F640-8C7D-AD15E2979AC7}" type="pres">
      <dgm:prSet presAssocID="{864B1576-EC76-7148-8E67-C617A4C5612A}" presName="child1group" presStyleCnt="0"/>
      <dgm:spPr/>
    </dgm:pt>
    <dgm:pt modelId="{D393D0F9-5D0B-304A-9364-031DA1DC3538}" type="pres">
      <dgm:prSet presAssocID="{864B1576-EC76-7148-8E67-C617A4C5612A}" presName="child1" presStyleLbl="bgAcc1" presStyleIdx="0" presStyleCnt="4" custScaleX="123617" custScaleY="99653" custLinFactNeighborX="-19962" custLinFactNeighborY="-173"/>
      <dgm:spPr/>
      <dgm:t>
        <a:bodyPr/>
        <a:lstStyle/>
        <a:p>
          <a:endParaRPr lang="en-US"/>
        </a:p>
      </dgm:t>
    </dgm:pt>
    <dgm:pt modelId="{34460823-7A07-7247-B0D3-235B8A941BCF}" type="pres">
      <dgm:prSet presAssocID="{864B1576-EC76-7148-8E67-C617A4C5612A}" presName="child1Text" presStyleLbl="bgAcc1" presStyleIdx="0" presStyleCnt="4">
        <dgm:presLayoutVars>
          <dgm:bulletEnabled val="1"/>
        </dgm:presLayoutVars>
      </dgm:prSet>
      <dgm:spPr/>
      <dgm:t>
        <a:bodyPr/>
        <a:lstStyle/>
        <a:p>
          <a:endParaRPr lang="en-US"/>
        </a:p>
      </dgm:t>
    </dgm:pt>
    <dgm:pt modelId="{F6AA8960-9889-3241-AF41-DD780B9F2F7A}" type="pres">
      <dgm:prSet presAssocID="{864B1576-EC76-7148-8E67-C617A4C5612A}" presName="child2group" presStyleCnt="0"/>
      <dgm:spPr/>
    </dgm:pt>
    <dgm:pt modelId="{E013DB8C-C4D5-9245-9F44-E76F99512271}" type="pres">
      <dgm:prSet presAssocID="{864B1576-EC76-7148-8E67-C617A4C5612A}" presName="child2" presStyleLbl="bgAcc1" presStyleIdx="1" presStyleCnt="4"/>
      <dgm:spPr/>
      <dgm:t>
        <a:bodyPr/>
        <a:lstStyle/>
        <a:p>
          <a:endParaRPr lang="en-US"/>
        </a:p>
      </dgm:t>
    </dgm:pt>
    <dgm:pt modelId="{BDBBC062-316B-894D-970C-B264CE1885D5}" type="pres">
      <dgm:prSet presAssocID="{864B1576-EC76-7148-8E67-C617A4C5612A}" presName="child2Text" presStyleLbl="bgAcc1" presStyleIdx="1" presStyleCnt="4">
        <dgm:presLayoutVars>
          <dgm:bulletEnabled val="1"/>
        </dgm:presLayoutVars>
      </dgm:prSet>
      <dgm:spPr/>
      <dgm:t>
        <a:bodyPr/>
        <a:lstStyle/>
        <a:p>
          <a:endParaRPr lang="en-US"/>
        </a:p>
      </dgm:t>
    </dgm:pt>
    <dgm:pt modelId="{7E239632-7BEC-6F4C-9C6B-2F2FABB1D7F8}" type="pres">
      <dgm:prSet presAssocID="{864B1576-EC76-7148-8E67-C617A4C5612A}" presName="child3group" presStyleCnt="0"/>
      <dgm:spPr/>
    </dgm:pt>
    <dgm:pt modelId="{D49C15E2-0E91-4846-8ABC-A77940D4A179}" type="pres">
      <dgm:prSet presAssocID="{864B1576-EC76-7148-8E67-C617A4C5612A}" presName="child3" presStyleLbl="bgAcc1" presStyleIdx="2" presStyleCnt="4" custLinFactNeighborX="1738" custLinFactNeighborY="174"/>
      <dgm:spPr/>
      <dgm:t>
        <a:bodyPr/>
        <a:lstStyle/>
        <a:p>
          <a:endParaRPr lang="en-US"/>
        </a:p>
      </dgm:t>
    </dgm:pt>
    <dgm:pt modelId="{0E9EBDF2-E81E-8843-84D0-D5B9C010DCFD}" type="pres">
      <dgm:prSet presAssocID="{864B1576-EC76-7148-8E67-C617A4C5612A}" presName="child3Text" presStyleLbl="bgAcc1" presStyleIdx="2" presStyleCnt="4">
        <dgm:presLayoutVars>
          <dgm:bulletEnabled val="1"/>
        </dgm:presLayoutVars>
      </dgm:prSet>
      <dgm:spPr/>
      <dgm:t>
        <a:bodyPr/>
        <a:lstStyle/>
        <a:p>
          <a:endParaRPr lang="en-US"/>
        </a:p>
      </dgm:t>
    </dgm:pt>
    <dgm:pt modelId="{B70514BB-18F6-7F4C-9310-54C429397273}" type="pres">
      <dgm:prSet presAssocID="{864B1576-EC76-7148-8E67-C617A4C5612A}" presName="child4group" presStyleCnt="0"/>
      <dgm:spPr/>
    </dgm:pt>
    <dgm:pt modelId="{1271081F-DA7B-9646-B77E-4127E6C5A827}" type="pres">
      <dgm:prSet presAssocID="{864B1576-EC76-7148-8E67-C617A4C5612A}" presName="child4" presStyleLbl="bgAcc1" presStyleIdx="3" presStyleCnt="4" custScaleX="135425" custScaleY="99653" custLinFactNeighborX="-14198" custLinFactNeighborY="0"/>
      <dgm:spPr/>
      <dgm:t>
        <a:bodyPr/>
        <a:lstStyle/>
        <a:p>
          <a:endParaRPr lang="en-US"/>
        </a:p>
      </dgm:t>
    </dgm:pt>
    <dgm:pt modelId="{B4C6AF6A-E6F6-434A-A0EB-F3E05F767021}" type="pres">
      <dgm:prSet presAssocID="{864B1576-EC76-7148-8E67-C617A4C5612A}" presName="child4Text" presStyleLbl="bgAcc1" presStyleIdx="3" presStyleCnt="4">
        <dgm:presLayoutVars>
          <dgm:bulletEnabled val="1"/>
        </dgm:presLayoutVars>
      </dgm:prSet>
      <dgm:spPr/>
      <dgm:t>
        <a:bodyPr/>
        <a:lstStyle/>
        <a:p>
          <a:endParaRPr lang="en-US"/>
        </a:p>
      </dgm:t>
    </dgm:pt>
    <dgm:pt modelId="{CAEC5CBA-E9C4-0F4A-860D-7801A66D3A3E}" type="pres">
      <dgm:prSet presAssocID="{864B1576-EC76-7148-8E67-C617A4C5612A}" presName="childPlaceholder" presStyleCnt="0"/>
      <dgm:spPr/>
    </dgm:pt>
    <dgm:pt modelId="{338BC3C6-4E50-4E40-A3D2-BC47420586EE}" type="pres">
      <dgm:prSet presAssocID="{864B1576-EC76-7148-8E67-C617A4C5612A}" presName="circle" presStyleCnt="0"/>
      <dgm:spPr/>
    </dgm:pt>
    <dgm:pt modelId="{64E7A613-FAC5-2A4B-84D5-823A0DA3329F}" type="pres">
      <dgm:prSet presAssocID="{864B1576-EC76-7148-8E67-C617A4C5612A}" presName="quadrant1" presStyleLbl="node1" presStyleIdx="0" presStyleCnt="4">
        <dgm:presLayoutVars>
          <dgm:chMax val="1"/>
          <dgm:bulletEnabled val="1"/>
        </dgm:presLayoutVars>
      </dgm:prSet>
      <dgm:spPr/>
      <dgm:t>
        <a:bodyPr/>
        <a:lstStyle/>
        <a:p>
          <a:endParaRPr lang="en-US"/>
        </a:p>
      </dgm:t>
    </dgm:pt>
    <dgm:pt modelId="{3B212426-56CB-2742-8EFE-A3AF6B61B920}" type="pres">
      <dgm:prSet presAssocID="{864B1576-EC76-7148-8E67-C617A4C5612A}" presName="quadrant2" presStyleLbl="node1" presStyleIdx="1" presStyleCnt="4">
        <dgm:presLayoutVars>
          <dgm:chMax val="1"/>
          <dgm:bulletEnabled val="1"/>
        </dgm:presLayoutVars>
      </dgm:prSet>
      <dgm:spPr/>
      <dgm:t>
        <a:bodyPr/>
        <a:lstStyle/>
        <a:p>
          <a:endParaRPr lang="en-US"/>
        </a:p>
      </dgm:t>
    </dgm:pt>
    <dgm:pt modelId="{0F90C031-7DF5-F44F-BC7E-06E0F85CB427}" type="pres">
      <dgm:prSet presAssocID="{864B1576-EC76-7148-8E67-C617A4C5612A}" presName="quadrant3" presStyleLbl="node1" presStyleIdx="2" presStyleCnt="4">
        <dgm:presLayoutVars>
          <dgm:chMax val="1"/>
          <dgm:bulletEnabled val="1"/>
        </dgm:presLayoutVars>
      </dgm:prSet>
      <dgm:spPr/>
      <dgm:t>
        <a:bodyPr/>
        <a:lstStyle/>
        <a:p>
          <a:endParaRPr lang="en-US"/>
        </a:p>
      </dgm:t>
    </dgm:pt>
    <dgm:pt modelId="{D68EFB07-20BD-9848-85ED-45FB73135481}" type="pres">
      <dgm:prSet presAssocID="{864B1576-EC76-7148-8E67-C617A4C5612A}" presName="quadrant4" presStyleLbl="node1" presStyleIdx="3" presStyleCnt="4">
        <dgm:presLayoutVars>
          <dgm:chMax val="1"/>
          <dgm:bulletEnabled val="1"/>
        </dgm:presLayoutVars>
      </dgm:prSet>
      <dgm:spPr/>
      <dgm:t>
        <a:bodyPr/>
        <a:lstStyle/>
        <a:p>
          <a:endParaRPr lang="en-US"/>
        </a:p>
      </dgm:t>
    </dgm:pt>
    <dgm:pt modelId="{FA5E23B5-B5F8-224A-BCF3-175F4B575145}" type="pres">
      <dgm:prSet presAssocID="{864B1576-EC76-7148-8E67-C617A4C5612A}" presName="quadrantPlaceholder" presStyleCnt="0"/>
      <dgm:spPr/>
    </dgm:pt>
    <dgm:pt modelId="{A04C8535-5121-1D48-89BE-ED9EAD28EFF1}" type="pres">
      <dgm:prSet presAssocID="{864B1576-EC76-7148-8E67-C617A4C5612A}" presName="center1" presStyleLbl="fgShp" presStyleIdx="0" presStyleCnt="2"/>
      <dgm:spPr>
        <a:solidFill>
          <a:schemeClr val="accent3"/>
        </a:solidFill>
      </dgm:spPr>
    </dgm:pt>
    <dgm:pt modelId="{FA519686-EE3E-034C-95BB-4F2415CF38CD}" type="pres">
      <dgm:prSet presAssocID="{864B1576-EC76-7148-8E67-C617A4C5612A}" presName="center2" presStyleLbl="fgShp" presStyleIdx="1" presStyleCnt="2"/>
      <dgm:spPr>
        <a:solidFill>
          <a:schemeClr val="accent3"/>
        </a:solidFill>
      </dgm:spPr>
    </dgm:pt>
  </dgm:ptLst>
  <dgm:cxnLst>
    <dgm:cxn modelId="{1F02613C-5B87-A94E-9140-04DA3448D363}" srcId="{864B1576-EC76-7148-8E67-C617A4C5612A}" destId="{AE9EDF8B-031D-7740-9496-75682D788ADA}" srcOrd="1" destOrd="0" parTransId="{2F092B45-6ADB-4446-A7FF-4B6F136AF5C3}" sibTransId="{BD930FAB-82D7-F44D-9733-F2543B4B9FF0}"/>
    <dgm:cxn modelId="{B977C336-FC76-6F42-ABA1-108DCABA36FB}" type="presOf" srcId="{B22073FC-6737-1444-940C-46119CB67413}" destId="{B4C6AF6A-E6F6-434A-A0EB-F3E05F767021}" srcOrd="1" destOrd="1" presId="urn:microsoft.com/office/officeart/2005/8/layout/cycle4"/>
    <dgm:cxn modelId="{F63C1305-CB71-AF49-9903-0F9F3527E3DD}" srcId="{3FBA8F48-CCC3-124D-B715-4C360C50EE41}" destId="{1C606FAD-E531-2A40-B173-5106AD6C3FA2}" srcOrd="0" destOrd="0" parTransId="{28539DA5-DF62-0744-9F61-A0491270913A}" sibTransId="{9612D6A2-38ED-D34A-BCE3-BB232E162F00}"/>
    <dgm:cxn modelId="{02C15E61-0009-1743-BB8C-E2141F304DFE}" type="presOf" srcId="{A4477C0B-F329-1B48-B177-C96746E5C22A}" destId="{D393D0F9-5D0B-304A-9364-031DA1DC3538}" srcOrd="0" destOrd="1" presId="urn:microsoft.com/office/officeart/2005/8/layout/cycle4"/>
    <dgm:cxn modelId="{0D9A7A07-ED73-AA4C-AD45-D695865AF1B3}" type="presOf" srcId="{2BBD1421-AEA3-E34C-8292-A335324D512C}" destId="{BDBBC062-316B-894D-970C-B264CE1885D5}" srcOrd="1" destOrd="0" presId="urn:microsoft.com/office/officeart/2005/8/layout/cycle4"/>
    <dgm:cxn modelId="{0412D97A-D2FE-F54B-95EE-A356B47B7DB9}" srcId="{AE9EDF8B-031D-7740-9496-75682D788ADA}" destId="{2BBD1421-AEA3-E34C-8292-A335324D512C}" srcOrd="0" destOrd="0" parTransId="{3DEFB431-A54A-7145-990E-EC4A48C1A3C0}" sibTransId="{4F162E8C-7511-1548-B473-479D3797BC7F}"/>
    <dgm:cxn modelId="{996D9636-DAA1-3D4C-8B5A-7F66DB32EF29}" srcId="{3FBA8F48-CCC3-124D-B715-4C360C50EE41}" destId="{B22073FC-6737-1444-940C-46119CB67413}" srcOrd="1" destOrd="0" parTransId="{02239424-C1F1-874B-A029-B22C5FE1A22A}" sibTransId="{80C3BCDE-B719-3E46-95BE-6B3B1DC5E0D1}"/>
    <dgm:cxn modelId="{C4D574D0-EF9A-D846-BB04-D27543807E91}" type="presOf" srcId="{B251DF42-B0EB-7A49-8C44-BDB17AF4475C}" destId="{0F90C031-7DF5-F44F-BC7E-06E0F85CB427}" srcOrd="0" destOrd="0" presId="urn:microsoft.com/office/officeart/2005/8/layout/cycle4"/>
    <dgm:cxn modelId="{65FB1526-AE13-D548-846B-B63504FB0339}" type="presOf" srcId="{2BBD1421-AEA3-E34C-8292-A335324D512C}" destId="{E013DB8C-C4D5-9245-9F44-E76F99512271}" srcOrd="0" destOrd="0" presId="urn:microsoft.com/office/officeart/2005/8/layout/cycle4"/>
    <dgm:cxn modelId="{8830C5D0-8859-0349-9EFE-18FBB4F69A58}" srcId="{864B1576-EC76-7148-8E67-C617A4C5612A}" destId="{3FBA8F48-CCC3-124D-B715-4C360C50EE41}" srcOrd="3" destOrd="0" parTransId="{17A66A4C-1942-114A-867B-D666B7BF6115}" sibTransId="{1235357D-B41D-1F45-87E1-0CBD5730F045}"/>
    <dgm:cxn modelId="{3B784941-5ED3-764A-8756-222F6CEE773B}" type="presOf" srcId="{5B7CBE8B-031E-6E4A-A6D8-BAE279011D9A}" destId="{64E7A613-FAC5-2A4B-84D5-823A0DA3329F}" srcOrd="0" destOrd="0" presId="urn:microsoft.com/office/officeart/2005/8/layout/cycle4"/>
    <dgm:cxn modelId="{DFD7BE0D-77F7-E548-9F99-57F72D70E972}" type="presOf" srcId="{1AE39B25-E452-4946-B133-B3258ED3C595}" destId="{D49C15E2-0E91-4846-8ABC-A77940D4A179}" srcOrd="0" destOrd="0" presId="urn:microsoft.com/office/officeart/2005/8/layout/cycle4"/>
    <dgm:cxn modelId="{810352ED-E3DD-0548-89D5-A5CAF37D99A9}" srcId="{864B1576-EC76-7148-8E67-C617A4C5612A}" destId="{B251DF42-B0EB-7A49-8C44-BDB17AF4475C}" srcOrd="2" destOrd="0" parTransId="{AC9F7E3A-4A9C-2B40-82F0-57E10223D6D5}" sibTransId="{51004CD5-1BB8-0447-8B24-F5D34F2E0B87}"/>
    <dgm:cxn modelId="{FDFC9851-1380-E54D-95FF-BDDB86320532}" srcId="{5B7CBE8B-031E-6E4A-A6D8-BAE279011D9A}" destId="{36AE9740-0372-0E42-8B0F-CFF54F99B649}" srcOrd="0" destOrd="0" parTransId="{67AEF1E2-B31E-1942-9127-7FE00EFE224D}" sibTransId="{37208CC7-45B4-734F-8124-5A4F7684C9AE}"/>
    <dgm:cxn modelId="{950E87F8-4D7F-FE49-B46D-F6B2B2FF623E}" srcId="{B251DF42-B0EB-7A49-8C44-BDB17AF4475C}" destId="{1AE39B25-E452-4946-B133-B3258ED3C595}" srcOrd="0" destOrd="0" parTransId="{5FBA671F-6111-9B41-B63F-0BEE04E2C2A9}" sibTransId="{CE0AA7E2-62FA-D544-8DD2-AAFAFBAB93F4}"/>
    <dgm:cxn modelId="{6BF513A7-C770-EE4E-B1BB-E0F1284909EC}" type="presOf" srcId="{36AE9740-0372-0E42-8B0F-CFF54F99B649}" destId="{D393D0F9-5D0B-304A-9364-031DA1DC3538}" srcOrd="0" destOrd="0" presId="urn:microsoft.com/office/officeart/2005/8/layout/cycle4"/>
    <dgm:cxn modelId="{E543CCE4-2DFC-754B-B02C-268997CB796F}" type="presOf" srcId="{1C606FAD-E531-2A40-B173-5106AD6C3FA2}" destId="{B4C6AF6A-E6F6-434A-A0EB-F3E05F767021}" srcOrd="1" destOrd="0" presId="urn:microsoft.com/office/officeart/2005/8/layout/cycle4"/>
    <dgm:cxn modelId="{0BA804E4-728F-5F41-9D16-929307B6CE82}" type="presOf" srcId="{36AE9740-0372-0E42-8B0F-CFF54F99B649}" destId="{34460823-7A07-7247-B0D3-235B8A941BCF}" srcOrd="1" destOrd="0" presId="urn:microsoft.com/office/officeart/2005/8/layout/cycle4"/>
    <dgm:cxn modelId="{F9392D31-92C0-034C-A7C7-7E1385CE7968}" type="presOf" srcId="{1AE39B25-E452-4946-B133-B3258ED3C595}" destId="{0E9EBDF2-E81E-8843-84D0-D5B9C010DCFD}" srcOrd="1" destOrd="0" presId="urn:microsoft.com/office/officeart/2005/8/layout/cycle4"/>
    <dgm:cxn modelId="{4B640820-8DAC-0742-9BEF-8F8BF34F5791}" type="presOf" srcId="{3FBA8F48-CCC3-124D-B715-4C360C50EE41}" destId="{D68EFB07-20BD-9848-85ED-45FB73135481}" srcOrd="0" destOrd="0" presId="urn:microsoft.com/office/officeart/2005/8/layout/cycle4"/>
    <dgm:cxn modelId="{983CD786-D9CB-CF42-A8F6-6D1741A17621}" srcId="{5B7CBE8B-031E-6E4A-A6D8-BAE279011D9A}" destId="{A4477C0B-F329-1B48-B177-C96746E5C22A}" srcOrd="1" destOrd="0" parTransId="{1E209E03-8253-984B-AE52-BE8538ED8178}" sibTransId="{968EFCF3-BEE2-2649-997F-68665AF3B38A}"/>
    <dgm:cxn modelId="{77FBC579-7AEB-8149-AD24-345994D50248}" type="presOf" srcId="{A4477C0B-F329-1B48-B177-C96746E5C22A}" destId="{34460823-7A07-7247-B0D3-235B8A941BCF}" srcOrd="1" destOrd="1" presId="urn:microsoft.com/office/officeart/2005/8/layout/cycle4"/>
    <dgm:cxn modelId="{8804E042-7DFA-AE4F-8CA1-4F0A6A92CF04}" type="presOf" srcId="{AE9EDF8B-031D-7740-9496-75682D788ADA}" destId="{3B212426-56CB-2742-8EFE-A3AF6B61B920}" srcOrd="0" destOrd="0" presId="urn:microsoft.com/office/officeart/2005/8/layout/cycle4"/>
    <dgm:cxn modelId="{84B58D4C-7DDE-BE40-A4B5-B2E83A119B10}" type="presOf" srcId="{1C606FAD-E531-2A40-B173-5106AD6C3FA2}" destId="{1271081F-DA7B-9646-B77E-4127E6C5A827}" srcOrd="0" destOrd="0" presId="urn:microsoft.com/office/officeart/2005/8/layout/cycle4"/>
    <dgm:cxn modelId="{CC00C1F2-25A3-0D4A-AD90-AFDA03A841DE}" type="presOf" srcId="{B22073FC-6737-1444-940C-46119CB67413}" destId="{1271081F-DA7B-9646-B77E-4127E6C5A827}" srcOrd="0" destOrd="1" presId="urn:microsoft.com/office/officeart/2005/8/layout/cycle4"/>
    <dgm:cxn modelId="{8E8449E0-E943-3244-9DA5-586BEFAD2DDF}" srcId="{864B1576-EC76-7148-8E67-C617A4C5612A}" destId="{5B7CBE8B-031E-6E4A-A6D8-BAE279011D9A}" srcOrd="0" destOrd="0" parTransId="{F90608E3-C56D-D44F-9FED-A4B7D42D7016}" sibTransId="{0791B277-F27E-6A46-91BA-9CFF4A7A8948}"/>
    <dgm:cxn modelId="{5630C562-1744-D642-9831-0A68689C9A62}" type="presOf" srcId="{864B1576-EC76-7148-8E67-C617A4C5612A}" destId="{54B66CE4-B957-6B43-BDD6-872EB4784E64}" srcOrd="0" destOrd="0" presId="urn:microsoft.com/office/officeart/2005/8/layout/cycle4"/>
    <dgm:cxn modelId="{E6CF007E-882A-1F46-A75C-0B5EADCBABD0}" type="presParOf" srcId="{54B66CE4-B957-6B43-BDD6-872EB4784E64}" destId="{EF8E7D46-66F2-1A47-968B-C01EF393B074}" srcOrd="0" destOrd="0" presId="urn:microsoft.com/office/officeart/2005/8/layout/cycle4"/>
    <dgm:cxn modelId="{7E1880CE-892C-7D40-BAAE-8B63C487508B}" type="presParOf" srcId="{EF8E7D46-66F2-1A47-968B-C01EF393B074}" destId="{CA66C68F-08B6-F640-8C7D-AD15E2979AC7}" srcOrd="0" destOrd="0" presId="urn:microsoft.com/office/officeart/2005/8/layout/cycle4"/>
    <dgm:cxn modelId="{7BC747C4-2730-7749-BCB5-100DDD6B86F0}" type="presParOf" srcId="{CA66C68F-08B6-F640-8C7D-AD15E2979AC7}" destId="{D393D0F9-5D0B-304A-9364-031DA1DC3538}" srcOrd="0" destOrd="0" presId="urn:microsoft.com/office/officeart/2005/8/layout/cycle4"/>
    <dgm:cxn modelId="{D92F205A-C8E1-5E41-A515-A0870FCBD501}" type="presParOf" srcId="{CA66C68F-08B6-F640-8C7D-AD15E2979AC7}" destId="{34460823-7A07-7247-B0D3-235B8A941BCF}" srcOrd="1" destOrd="0" presId="urn:microsoft.com/office/officeart/2005/8/layout/cycle4"/>
    <dgm:cxn modelId="{0EC601EE-71D2-E542-8246-709120AF6B51}" type="presParOf" srcId="{EF8E7D46-66F2-1A47-968B-C01EF393B074}" destId="{F6AA8960-9889-3241-AF41-DD780B9F2F7A}" srcOrd="1" destOrd="0" presId="urn:microsoft.com/office/officeart/2005/8/layout/cycle4"/>
    <dgm:cxn modelId="{9E3CA567-8863-D84E-9BFC-054555CE251F}" type="presParOf" srcId="{F6AA8960-9889-3241-AF41-DD780B9F2F7A}" destId="{E013DB8C-C4D5-9245-9F44-E76F99512271}" srcOrd="0" destOrd="0" presId="urn:microsoft.com/office/officeart/2005/8/layout/cycle4"/>
    <dgm:cxn modelId="{EA4789F6-1428-2A49-A4C7-7C02C2EA194E}" type="presParOf" srcId="{F6AA8960-9889-3241-AF41-DD780B9F2F7A}" destId="{BDBBC062-316B-894D-970C-B264CE1885D5}" srcOrd="1" destOrd="0" presId="urn:microsoft.com/office/officeart/2005/8/layout/cycle4"/>
    <dgm:cxn modelId="{C9748517-43FE-F347-9724-084F390B2809}" type="presParOf" srcId="{EF8E7D46-66F2-1A47-968B-C01EF393B074}" destId="{7E239632-7BEC-6F4C-9C6B-2F2FABB1D7F8}" srcOrd="2" destOrd="0" presId="urn:microsoft.com/office/officeart/2005/8/layout/cycle4"/>
    <dgm:cxn modelId="{DAECE622-129C-BF4B-9232-FF849D32D038}" type="presParOf" srcId="{7E239632-7BEC-6F4C-9C6B-2F2FABB1D7F8}" destId="{D49C15E2-0E91-4846-8ABC-A77940D4A179}" srcOrd="0" destOrd="0" presId="urn:microsoft.com/office/officeart/2005/8/layout/cycle4"/>
    <dgm:cxn modelId="{2B2F4164-D980-8E4E-9119-E1DCF763BD46}" type="presParOf" srcId="{7E239632-7BEC-6F4C-9C6B-2F2FABB1D7F8}" destId="{0E9EBDF2-E81E-8843-84D0-D5B9C010DCFD}" srcOrd="1" destOrd="0" presId="urn:microsoft.com/office/officeart/2005/8/layout/cycle4"/>
    <dgm:cxn modelId="{57BFFE69-5E9C-C54B-AA25-A879D91295F7}" type="presParOf" srcId="{EF8E7D46-66F2-1A47-968B-C01EF393B074}" destId="{B70514BB-18F6-7F4C-9310-54C429397273}" srcOrd="3" destOrd="0" presId="urn:microsoft.com/office/officeart/2005/8/layout/cycle4"/>
    <dgm:cxn modelId="{BF86DB65-B8A5-2745-A50F-C34B4BF26932}" type="presParOf" srcId="{B70514BB-18F6-7F4C-9310-54C429397273}" destId="{1271081F-DA7B-9646-B77E-4127E6C5A827}" srcOrd="0" destOrd="0" presId="urn:microsoft.com/office/officeart/2005/8/layout/cycle4"/>
    <dgm:cxn modelId="{A28CC144-75D8-B943-9E89-4D29968E90DF}" type="presParOf" srcId="{B70514BB-18F6-7F4C-9310-54C429397273}" destId="{B4C6AF6A-E6F6-434A-A0EB-F3E05F767021}" srcOrd="1" destOrd="0" presId="urn:microsoft.com/office/officeart/2005/8/layout/cycle4"/>
    <dgm:cxn modelId="{670C7EEA-C15F-7241-9300-1F87867025F6}" type="presParOf" srcId="{EF8E7D46-66F2-1A47-968B-C01EF393B074}" destId="{CAEC5CBA-E9C4-0F4A-860D-7801A66D3A3E}" srcOrd="4" destOrd="0" presId="urn:microsoft.com/office/officeart/2005/8/layout/cycle4"/>
    <dgm:cxn modelId="{3CB5FFC3-5592-B645-9DE8-96CAE83B03A8}" type="presParOf" srcId="{54B66CE4-B957-6B43-BDD6-872EB4784E64}" destId="{338BC3C6-4E50-4E40-A3D2-BC47420586EE}" srcOrd="1" destOrd="0" presId="urn:microsoft.com/office/officeart/2005/8/layout/cycle4"/>
    <dgm:cxn modelId="{962B8941-C41F-DA4D-8013-3CA31FB7B8CD}" type="presParOf" srcId="{338BC3C6-4E50-4E40-A3D2-BC47420586EE}" destId="{64E7A613-FAC5-2A4B-84D5-823A0DA3329F}" srcOrd="0" destOrd="0" presId="urn:microsoft.com/office/officeart/2005/8/layout/cycle4"/>
    <dgm:cxn modelId="{DF64DE30-F969-424D-BA00-498F2A5396DC}" type="presParOf" srcId="{338BC3C6-4E50-4E40-A3D2-BC47420586EE}" destId="{3B212426-56CB-2742-8EFE-A3AF6B61B920}" srcOrd="1" destOrd="0" presId="urn:microsoft.com/office/officeart/2005/8/layout/cycle4"/>
    <dgm:cxn modelId="{E309CC4C-E8EB-D74C-BE39-A24E7425B1C2}" type="presParOf" srcId="{338BC3C6-4E50-4E40-A3D2-BC47420586EE}" destId="{0F90C031-7DF5-F44F-BC7E-06E0F85CB427}" srcOrd="2" destOrd="0" presId="urn:microsoft.com/office/officeart/2005/8/layout/cycle4"/>
    <dgm:cxn modelId="{C2BDCCDA-0110-3940-B8B4-876E5B9AD283}" type="presParOf" srcId="{338BC3C6-4E50-4E40-A3D2-BC47420586EE}" destId="{D68EFB07-20BD-9848-85ED-45FB73135481}" srcOrd="3" destOrd="0" presId="urn:microsoft.com/office/officeart/2005/8/layout/cycle4"/>
    <dgm:cxn modelId="{79D4C5E7-12E6-AC49-A6DD-B22A05E7555C}" type="presParOf" srcId="{338BC3C6-4E50-4E40-A3D2-BC47420586EE}" destId="{FA5E23B5-B5F8-224A-BCF3-175F4B575145}" srcOrd="4" destOrd="0" presId="urn:microsoft.com/office/officeart/2005/8/layout/cycle4"/>
    <dgm:cxn modelId="{A6C3FCC0-5673-BF4D-A97D-D00C9C7E14C6}" type="presParOf" srcId="{54B66CE4-B957-6B43-BDD6-872EB4784E64}" destId="{A04C8535-5121-1D48-89BE-ED9EAD28EFF1}" srcOrd="2" destOrd="0" presId="urn:microsoft.com/office/officeart/2005/8/layout/cycle4"/>
    <dgm:cxn modelId="{9B4ABF64-D9C1-C945-B310-B538D9B71C28}" type="presParOf" srcId="{54B66CE4-B957-6B43-BDD6-872EB4784E64}" destId="{FA519686-EE3E-034C-95BB-4F2415CF38C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9CABA-3528-F84C-992E-FDCB53DA4C60}" type="doc">
      <dgm:prSet loTypeId="urn:microsoft.com/office/officeart/2005/8/layout/pyramid2" loCatId="pyramid" qsTypeId="urn:microsoft.com/office/officeart/2005/8/quickstyle/simple4" qsCatId="simple" csTypeId="urn:microsoft.com/office/officeart/2005/8/colors/accent1_2" csCatId="accent1"/>
      <dgm:spPr/>
      <dgm:t>
        <a:bodyPr/>
        <a:lstStyle/>
        <a:p>
          <a:endParaRPr lang="en-US"/>
        </a:p>
      </dgm:t>
    </dgm:pt>
    <dgm:pt modelId="{42C3DE85-4F24-8D44-97B4-EF1AD5BC92AA}">
      <dgm:prSet/>
      <dgm:spPr/>
      <dgm:t>
        <a:bodyPr/>
        <a:lstStyle/>
        <a:p>
          <a:pPr rtl="0"/>
          <a:r>
            <a:rPr lang="en-US" dirty="0" smtClean="0"/>
            <a:t>Addresses</a:t>
          </a:r>
          <a:endParaRPr lang="en-US" dirty="0"/>
        </a:p>
      </dgm:t>
    </dgm:pt>
    <dgm:pt modelId="{D4986A68-F696-BF4C-83C3-309739422D43}" type="parTrans" cxnId="{67D77EFB-790C-9947-9ED5-43DA84E56231}">
      <dgm:prSet/>
      <dgm:spPr/>
      <dgm:t>
        <a:bodyPr/>
        <a:lstStyle/>
        <a:p>
          <a:endParaRPr lang="en-US"/>
        </a:p>
      </dgm:t>
    </dgm:pt>
    <dgm:pt modelId="{B88ECBFA-BB73-A448-B5E7-F763C2215A4A}" type="sibTrans" cxnId="{67D77EFB-790C-9947-9ED5-43DA84E56231}">
      <dgm:prSet/>
      <dgm:spPr/>
      <dgm:t>
        <a:bodyPr/>
        <a:lstStyle/>
        <a:p>
          <a:endParaRPr lang="en-US"/>
        </a:p>
      </dgm:t>
    </dgm:pt>
    <dgm:pt modelId="{741CE14A-8B08-3F4E-8319-CFE1956DC52E}">
      <dgm:prSet/>
      <dgm:spPr/>
      <dgm:t>
        <a:bodyPr/>
        <a:lstStyle/>
        <a:p>
          <a:pPr rtl="0"/>
          <a:r>
            <a:rPr lang="en-US" dirty="0" smtClean="0"/>
            <a:t>Numbers</a:t>
          </a:r>
          <a:endParaRPr lang="en-US" dirty="0"/>
        </a:p>
      </dgm:t>
    </dgm:pt>
    <dgm:pt modelId="{7E69B0DC-AF4A-864C-8080-277020E4B8A1}" type="parTrans" cxnId="{D983EBA5-3E65-F14D-A1C5-99C01869DD62}">
      <dgm:prSet/>
      <dgm:spPr/>
      <dgm:t>
        <a:bodyPr/>
        <a:lstStyle/>
        <a:p>
          <a:endParaRPr lang="en-US"/>
        </a:p>
      </dgm:t>
    </dgm:pt>
    <dgm:pt modelId="{DC78CE80-320B-FC4F-8789-B0B0BEC65094}" type="sibTrans" cxnId="{D983EBA5-3E65-F14D-A1C5-99C01869DD62}">
      <dgm:prSet/>
      <dgm:spPr/>
      <dgm:t>
        <a:bodyPr/>
        <a:lstStyle/>
        <a:p>
          <a:endParaRPr lang="en-US"/>
        </a:p>
      </dgm:t>
    </dgm:pt>
    <dgm:pt modelId="{867FFA81-B28C-B64F-A24A-2DF78351BA0E}">
      <dgm:prSet/>
      <dgm:spPr/>
      <dgm:t>
        <a:bodyPr/>
        <a:lstStyle/>
        <a:p>
          <a:pPr rtl="0"/>
          <a:r>
            <a:rPr lang="en-US" dirty="0" smtClean="0"/>
            <a:t>Characters</a:t>
          </a:r>
          <a:endParaRPr lang="en-US" dirty="0"/>
        </a:p>
      </dgm:t>
    </dgm:pt>
    <dgm:pt modelId="{5754A166-6DD0-2543-A230-72609DFD3E05}" type="parTrans" cxnId="{E0E13F9F-F7F7-A240-B222-52A7F9059F33}">
      <dgm:prSet/>
      <dgm:spPr/>
      <dgm:t>
        <a:bodyPr/>
        <a:lstStyle/>
        <a:p>
          <a:endParaRPr lang="en-US"/>
        </a:p>
      </dgm:t>
    </dgm:pt>
    <dgm:pt modelId="{083ECC6E-F55A-B24D-B922-7F00E1A7A68C}" type="sibTrans" cxnId="{E0E13F9F-F7F7-A240-B222-52A7F9059F33}">
      <dgm:prSet/>
      <dgm:spPr/>
      <dgm:t>
        <a:bodyPr/>
        <a:lstStyle/>
        <a:p>
          <a:endParaRPr lang="en-US"/>
        </a:p>
      </dgm:t>
    </dgm:pt>
    <dgm:pt modelId="{5279767A-DFDC-E544-9A2C-7BD6B9B8971D}">
      <dgm:prSet/>
      <dgm:spPr/>
      <dgm:t>
        <a:bodyPr/>
        <a:lstStyle/>
        <a:p>
          <a:pPr rtl="0"/>
          <a:r>
            <a:rPr lang="en-US" dirty="0" smtClean="0"/>
            <a:t>Logical Data</a:t>
          </a:r>
          <a:endParaRPr lang="en-US" dirty="0"/>
        </a:p>
      </dgm:t>
    </dgm:pt>
    <dgm:pt modelId="{344845FF-FCA7-C441-AC91-2DCC72057B6F}" type="parTrans" cxnId="{19FC090A-6821-234B-9A9F-05F758D69805}">
      <dgm:prSet/>
      <dgm:spPr/>
      <dgm:t>
        <a:bodyPr/>
        <a:lstStyle/>
        <a:p>
          <a:endParaRPr lang="en-US"/>
        </a:p>
      </dgm:t>
    </dgm:pt>
    <dgm:pt modelId="{B8815F53-6499-C04C-8EE4-1A5DE3415814}" type="sibTrans" cxnId="{19FC090A-6821-234B-9A9F-05F758D69805}">
      <dgm:prSet/>
      <dgm:spPr/>
      <dgm:t>
        <a:bodyPr/>
        <a:lstStyle/>
        <a:p>
          <a:endParaRPr lang="en-US"/>
        </a:p>
      </dgm:t>
    </dgm:pt>
    <dgm:pt modelId="{5CF45BD6-8F4A-0C4D-AF4F-A24BA271FF16}" type="pres">
      <dgm:prSet presAssocID="{A6F9CABA-3528-F84C-992E-FDCB53DA4C60}" presName="compositeShape" presStyleCnt="0">
        <dgm:presLayoutVars>
          <dgm:dir/>
          <dgm:resizeHandles/>
        </dgm:presLayoutVars>
      </dgm:prSet>
      <dgm:spPr/>
      <dgm:t>
        <a:bodyPr/>
        <a:lstStyle/>
        <a:p>
          <a:endParaRPr lang="en-US"/>
        </a:p>
      </dgm:t>
    </dgm:pt>
    <dgm:pt modelId="{398EBC3F-3409-F640-A552-34E0EE96B84E}" type="pres">
      <dgm:prSet presAssocID="{A6F9CABA-3528-F84C-992E-FDCB53DA4C60}" presName="pyramid" presStyleLbl="node1" presStyleIdx="0" presStyleCnt="1"/>
      <dgm:spPr>
        <a:solidFill>
          <a:schemeClr val="accent3"/>
        </a:solidFill>
        <a:ln>
          <a:solidFill>
            <a:schemeClr val="accent3"/>
          </a:solidFill>
        </a:ln>
      </dgm:spPr>
    </dgm:pt>
    <dgm:pt modelId="{89249B60-BBF0-E64B-B7E5-5B1BD5D28EA0}" type="pres">
      <dgm:prSet presAssocID="{A6F9CABA-3528-F84C-992E-FDCB53DA4C60}" presName="theList" presStyleCnt="0"/>
      <dgm:spPr/>
    </dgm:pt>
    <dgm:pt modelId="{7C8309DA-5AF4-ED4B-8005-9099F3579E74}" type="pres">
      <dgm:prSet presAssocID="{42C3DE85-4F24-8D44-97B4-EF1AD5BC92AA}" presName="aNode" presStyleLbl="fgAcc1" presStyleIdx="0" presStyleCnt="4" custAng="20654831" custLinFactX="-23807" custLinFactNeighborX="-100000" custLinFactNeighborY="-68425">
        <dgm:presLayoutVars>
          <dgm:bulletEnabled val="1"/>
        </dgm:presLayoutVars>
      </dgm:prSet>
      <dgm:spPr/>
      <dgm:t>
        <a:bodyPr/>
        <a:lstStyle/>
        <a:p>
          <a:endParaRPr lang="en-US"/>
        </a:p>
      </dgm:t>
    </dgm:pt>
    <dgm:pt modelId="{25A0A0CD-3DF9-614D-8A3D-A358B5E2C032}" type="pres">
      <dgm:prSet presAssocID="{42C3DE85-4F24-8D44-97B4-EF1AD5BC92AA}" presName="aSpace" presStyleCnt="0"/>
      <dgm:spPr/>
    </dgm:pt>
    <dgm:pt modelId="{60D366F8-501D-8042-914B-93C4C14B955F}" type="pres">
      <dgm:prSet presAssocID="{741CE14A-8B08-3F4E-8319-CFE1956DC52E}" presName="aNode" presStyleLbl="fgAcc1" presStyleIdx="1" presStyleCnt="4" custAng="946966" custLinFactY="-34414" custLinFactNeighborX="30769" custLinFactNeighborY="-100000">
        <dgm:presLayoutVars>
          <dgm:bulletEnabled val="1"/>
        </dgm:presLayoutVars>
      </dgm:prSet>
      <dgm:spPr/>
      <dgm:t>
        <a:bodyPr/>
        <a:lstStyle/>
        <a:p>
          <a:endParaRPr lang="en-US"/>
        </a:p>
      </dgm:t>
    </dgm:pt>
    <dgm:pt modelId="{B1AD53EE-B26B-D341-93BE-77B2269226D9}" type="pres">
      <dgm:prSet presAssocID="{741CE14A-8B08-3F4E-8319-CFE1956DC52E}" presName="aSpace" presStyleCnt="0"/>
      <dgm:spPr/>
    </dgm:pt>
    <dgm:pt modelId="{7EB31862-2E15-EC40-92A8-38C0729D347E}" type="pres">
      <dgm:prSet presAssocID="{867FFA81-B28C-B64F-A24A-2DF78351BA0E}" presName="aNode" presStyleLbl="fgAcc1" presStyleIdx="2" presStyleCnt="4" custAng="846432" custLinFactX="-16124" custLinFactY="11807" custLinFactNeighborX="-100000" custLinFactNeighborY="100000">
        <dgm:presLayoutVars>
          <dgm:bulletEnabled val="1"/>
        </dgm:presLayoutVars>
      </dgm:prSet>
      <dgm:spPr/>
      <dgm:t>
        <a:bodyPr/>
        <a:lstStyle/>
        <a:p>
          <a:endParaRPr lang="en-US"/>
        </a:p>
      </dgm:t>
    </dgm:pt>
    <dgm:pt modelId="{DE718506-3475-7844-A054-A06334EAB2CC}" type="pres">
      <dgm:prSet presAssocID="{867FFA81-B28C-B64F-A24A-2DF78351BA0E}" presName="aSpace" presStyleCnt="0"/>
      <dgm:spPr/>
    </dgm:pt>
    <dgm:pt modelId="{98354637-29DA-C24D-92DF-1340B4B82D84}" type="pres">
      <dgm:prSet presAssocID="{5279767A-DFDC-E544-9A2C-7BD6B9B8971D}" presName="aNode" presStyleLbl="fgAcc1" presStyleIdx="3" presStyleCnt="4" custAng="20892888" custLinFactY="-7443" custLinFactNeighborX="27379" custLinFactNeighborY="-100000">
        <dgm:presLayoutVars>
          <dgm:bulletEnabled val="1"/>
        </dgm:presLayoutVars>
      </dgm:prSet>
      <dgm:spPr/>
      <dgm:t>
        <a:bodyPr/>
        <a:lstStyle/>
        <a:p>
          <a:endParaRPr lang="en-US"/>
        </a:p>
      </dgm:t>
    </dgm:pt>
    <dgm:pt modelId="{AA000D6A-C818-CB49-BD55-FD11DC067E17}" type="pres">
      <dgm:prSet presAssocID="{5279767A-DFDC-E544-9A2C-7BD6B9B8971D}" presName="aSpace" presStyleCnt="0"/>
      <dgm:spPr/>
    </dgm:pt>
  </dgm:ptLst>
  <dgm:cxnLst>
    <dgm:cxn modelId="{E0E13F9F-F7F7-A240-B222-52A7F9059F33}" srcId="{A6F9CABA-3528-F84C-992E-FDCB53DA4C60}" destId="{867FFA81-B28C-B64F-A24A-2DF78351BA0E}" srcOrd="2" destOrd="0" parTransId="{5754A166-6DD0-2543-A230-72609DFD3E05}" sibTransId="{083ECC6E-F55A-B24D-B922-7F00E1A7A68C}"/>
    <dgm:cxn modelId="{8448968A-2434-D247-8CDD-D07BE0EBD552}" type="presOf" srcId="{867FFA81-B28C-B64F-A24A-2DF78351BA0E}" destId="{7EB31862-2E15-EC40-92A8-38C0729D347E}" srcOrd="0" destOrd="0" presId="urn:microsoft.com/office/officeart/2005/8/layout/pyramid2"/>
    <dgm:cxn modelId="{9B42761A-3B24-344F-85D4-2A227FA88A8A}" type="presOf" srcId="{A6F9CABA-3528-F84C-992E-FDCB53DA4C60}" destId="{5CF45BD6-8F4A-0C4D-AF4F-A24BA271FF16}" srcOrd="0" destOrd="0" presId="urn:microsoft.com/office/officeart/2005/8/layout/pyramid2"/>
    <dgm:cxn modelId="{5F3DF0C6-132F-AA47-B06D-7E59F1C329BD}" type="presOf" srcId="{741CE14A-8B08-3F4E-8319-CFE1956DC52E}" destId="{60D366F8-501D-8042-914B-93C4C14B955F}" srcOrd="0" destOrd="0" presId="urn:microsoft.com/office/officeart/2005/8/layout/pyramid2"/>
    <dgm:cxn modelId="{19FC090A-6821-234B-9A9F-05F758D69805}" srcId="{A6F9CABA-3528-F84C-992E-FDCB53DA4C60}" destId="{5279767A-DFDC-E544-9A2C-7BD6B9B8971D}" srcOrd="3" destOrd="0" parTransId="{344845FF-FCA7-C441-AC91-2DCC72057B6F}" sibTransId="{B8815F53-6499-C04C-8EE4-1A5DE3415814}"/>
    <dgm:cxn modelId="{D983EBA5-3E65-F14D-A1C5-99C01869DD62}" srcId="{A6F9CABA-3528-F84C-992E-FDCB53DA4C60}" destId="{741CE14A-8B08-3F4E-8319-CFE1956DC52E}" srcOrd="1" destOrd="0" parTransId="{7E69B0DC-AF4A-864C-8080-277020E4B8A1}" sibTransId="{DC78CE80-320B-FC4F-8789-B0B0BEC65094}"/>
    <dgm:cxn modelId="{9D558739-7006-0C4A-8FCA-D37FD51FEA16}" type="presOf" srcId="{5279767A-DFDC-E544-9A2C-7BD6B9B8971D}" destId="{98354637-29DA-C24D-92DF-1340B4B82D84}" srcOrd="0" destOrd="0" presId="urn:microsoft.com/office/officeart/2005/8/layout/pyramid2"/>
    <dgm:cxn modelId="{67D77EFB-790C-9947-9ED5-43DA84E56231}" srcId="{A6F9CABA-3528-F84C-992E-FDCB53DA4C60}" destId="{42C3DE85-4F24-8D44-97B4-EF1AD5BC92AA}" srcOrd="0" destOrd="0" parTransId="{D4986A68-F696-BF4C-83C3-309739422D43}" sibTransId="{B88ECBFA-BB73-A448-B5E7-F763C2215A4A}"/>
    <dgm:cxn modelId="{1E04C35F-5EA8-DD4A-9992-8FAB82063CF7}" type="presOf" srcId="{42C3DE85-4F24-8D44-97B4-EF1AD5BC92AA}" destId="{7C8309DA-5AF4-ED4B-8005-9099F3579E74}" srcOrd="0" destOrd="0" presId="urn:microsoft.com/office/officeart/2005/8/layout/pyramid2"/>
    <dgm:cxn modelId="{F4064794-33D2-154D-BB8D-4AA10D36E286}" type="presParOf" srcId="{5CF45BD6-8F4A-0C4D-AF4F-A24BA271FF16}" destId="{398EBC3F-3409-F640-A552-34E0EE96B84E}" srcOrd="0" destOrd="0" presId="urn:microsoft.com/office/officeart/2005/8/layout/pyramid2"/>
    <dgm:cxn modelId="{9F86827A-3ECB-8E4C-AD80-EB65E478093E}" type="presParOf" srcId="{5CF45BD6-8F4A-0C4D-AF4F-A24BA271FF16}" destId="{89249B60-BBF0-E64B-B7E5-5B1BD5D28EA0}" srcOrd="1" destOrd="0" presId="urn:microsoft.com/office/officeart/2005/8/layout/pyramid2"/>
    <dgm:cxn modelId="{878CB9F0-784B-514E-BB87-5D8543E11432}" type="presParOf" srcId="{89249B60-BBF0-E64B-B7E5-5B1BD5D28EA0}" destId="{7C8309DA-5AF4-ED4B-8005-9099F3579E74}" srcOrd="0" destOrd="0" presId="urn:microsoft.com/office/officeart/2005/8/layout/pyramid2"/>
    <dgm:cxn modelId="{A89D07A8-1406-5D42-975A-0ABFEC7ADA45}" type="presParOf" srcId="{89249B60-BBF0-E64B-B7E5-5B1BD5D28EA0}" destId="{25A0A0CD-3DF9-614D-8A3D-A358B5E2C032}" srcOrd="1" destOrd="0" presId="urn:microsoft.com/office/officeart/2005/8/layout/pyramid2"/>
    <dgm:cxn modelId="{FDD6AC38-4EF0-FA49-BC07-32A8E109A710}" type="presParOf" srcId="{89249B60-BBF0-E64B-B7E5-5B1BD5D28EA0}" destId="{60D366F8-501D-8042-914B-93C4C14B955F}" srcOrd="2" destOrd="0" presId="urn:microsoft.com/office/officeart/2005/8/layout/pyramid2"/>
    <dgm:cxn modelId="{6D1E8F4B-F51C-894D-B319-C8DF7C985A5B}" type="presParOf" srcId="{89249B60-BBF0-E64B-B7E5-5B1BD5D28EA0}" destId="{B1AD53EE-B26B-D341-93BE-77B2269226D9}" srcOrd="3" destOrd="0" presId="urn:microsoft.com/office/officeart/2005/8/layout/pyramid2"/>
    <dgm:cxn modelId="{A4A8CD58-96AF-904E-9901-767C502FC8CE}" type="presParOf" srcId="{89249B60-BBF0-E64B-B7E5-5B1BD5D28EA0}" destId="{7EB31862-2E15-EC40-92A8-38C0729D347E}" srcOrd="4" destOrd="0" presId="urn:microsoft.com/office/officeart/2005/8/layout/pyramid2"/>
    <dgm:cxn modelId="{33257292-EBBF-1E41-9F6A-A6456C491BBB}" type="presParOf" srcId="{89249B60-BBF0-E64B-B7E5-5B1BD5D28EA0}" destId="{DE718506-3475-7844-A054-A06334EAB2CC}" srcOrd="5" destOrd="0" presId="urn:microsoft.com/office/officeart/2005/8/layout/pyramid2"/>
    <dgm:cxn modelId="{5F48545E-DBEF-1648-9099-54F946D00253}" type="presParOf" srcId="{89249B60-BBF0-E64B-B7E5-5B1BD5D28EA0}" destId="{98354637-29DA-C24D-92DF-1340B4B82D84}" srcOrd="6" destOrd="0" presId="urn:microsoft.com/office/officeart/2005/8/layout/pyramid2"/>
    <dgm:cxn modelId="{78CB1FBE-164D-0242-9328-05199C03076B}" type="presParOf" srcId="{89249B60-BBF0-E64B-B7E5-5B1BD5D28EA0}" destId="{AA000D6A-C818-CB49-BD55-FD11DC067E1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0BB43A-0BE7-7F42-9868-389AB4D62297}" type="doc">
      <dgm:prSet loTypeId="urn:microsoft.com/office/officeart/2005/8/layout/venn1" loCatId="relationship" qsTypeId="urn:microsoft.com/office/officeart/2005/8/quickstyle/simple4" qsCatId="simple" csTypeId="urn:microsoft.com/office/officeart/2005/8/colors/accent1_2" csCatId="accent1"/>
      <dgm:spPr/>
      <dgm:t>
        <a:bodyPr/>
        <a:lstStyle/>
        <a:p>
          <a:endParaRPr lang="en-US"/>
        </a:p>
      </dgm:t>
    </dgm:pt>
    <dgm:pt modelId="{E1DF073C-C5D4-F64F-A930-AC5091A81E15}">
      <dgm:prSet/>
      <dgm:spPr/>
      <dgm:t>
        <a:bodyPr/>
        <a:lstStyle/>
        <a:p>
          <a:pPr rtl="0"/>
          <a:r>
            <a:rPr lang="en-US" dirty="0" smtClean="0"/>
            <a:t>ARM processors support data types of:</a:t>
          </a:r>
          <a:endParaRPr lang="en-US" dirty="0"/>
        </a:p>
      </dgm:t>
    </dgm:pt>
    <dgm:pt modelId="{DDFB3043-4B42-F14D-9951-4739A35ED9F3}" type="parTrans" cxnId="{EC5B13A3-028F-114E-8049-DD58F76A1620}">
      <dgm:prSet/>
      <dgm:spPr/>
      <dgm:t>
        <a:bodyPr/>
        <a:lstStyle/>
        <a:p>
          <a:endParaRPr lang="en-US"/>
        </a:p>
      </dgm:t>
    </dgm:pt>
    <dgm:pt modelId="{DA8D1E2F-2601-4042-A1A4-7C6F349DC51D}" type="sibTrans" cxnId="{EC5B13A3-028F-114E-8049-DD58F76A1620}">
      <dgm:prSet/>
      <dgm:spPr/>
      <dgm:t>
        <a:bodyPr/>
        <a:lstStyle/>
        <a:p>
          <a:endParaRPr lang="en-US"/>
        </a:p>
      </dgm:t>
    </dgm:pt>
    <dgm:pt modelId="{C912F60A-CBA1-0D4B-8B8C-02302D45A1BA}">
      <dgm:prSet/>
      <dgm:spPr/>
      <dgm:t>
        <a:bodyPr/>
        <a:lstStyle/>
        <a:p>
          <a:pPr rtl="0"/>
          <a:r>
            <a:rPr lang="en-US" dirty="0" smtClean="0"/>
            <a:t>8 (byte)</a:t>
          </a:r>
          <a:endParaRPr lang="en-US" dirty="0"/>
        </a:p>
      </dgm:t>
    </dgm:pt>
    <dgm:pt modelId="{F79FAE3E-A2B8-A442-AB51-C51D81365ABA}" type="parTrans" cxnId="{44AE5D91-98D7-AE43-A8F9-BB807B8B18D6}">
      <dgm:prSet/>
      <dgm:spPr/>
      <dgm:t>
        <a:bodyPr/>
        <a:lstStyle/>
        <a:p>
          <a:endParaRPr lang="en-US"/>
        </a:p>
      </dgm:t>
    </dgm:pt>
    <dgm:pt modelId="{1BCAA218-57D6-614F-9F0A-18C5EAECC25E}" type="sibTrans" cxnId="{44AE5D91-98D7-AE43-A8F9-BB807B8B18D6}">
      <dgm:prSet/>
      <dgm:spPr/>
      <dgm:t>
        <a:bodyPr/>
        <a:lstStyle/>
        <a:p>
          <a:endParaRPr lang="en-US"/>
        </a:p>
      </dgm:t>
    </dgm:pt>
    <dgm:pt modelId="{B4840F7B-6C5F-5C45-A88A-2B5C21079658}">
      <dgm:prSet/>
      <dgm:spPr/>
      <dgm:t>
        <a:bodyPr/>
        <a:lstStyle/>
        <a:p>
          <a:pPr rtl="0"/>
          <a:r>
            <a:rPr lang="en-US" dirty="0" smtClean="0"/>
            <a:t>16 (halfword)</a:t>
          </a:r>
          <a:endParaRPr lang="en-US" dirty="0"/>
        </a:p>
      </dgm:t>
    </dgm:pt>
    <dgm:pt modelId="{B2775452-B788-ED42-A83A-F8BE431852E4}" type="parTrans" cxnId="{08C33846-8B2E-EE4C-BA15-5EDAD94659B9}">
      <dgm:prSet/>
      <dgm:spPr/>
      <dgm:t>
        <a:bodyPr/>
        <a:lstStyle/>
        <a:p>
          <a:endParaRPr lang="en-US"/>
        </a:p>
      </dgm:t>
    </dgm:pt>
    <dgm:pt modelId="{4FDD7BA8-853C-214C-98CB-3DA382CDF997}" type="sibTrans" cxnId="{08C33846-8B2E-EE4C-BA15-5EDAD94659B9}">
      <dgm:prSet/>
      <dgm:spPr/>
      <dgm:t>
        <a:bodyPr/>
        <a:lstStyle/>
        <a:p>
          <a:endParaRPr lang="en-US"/>
        </a:p>
      </dgm:t>
    </dgm:pt>
    <dgm:pt modelId="{D0890A53-C12E-7C4B-BBF4-D318819088D8}">
      <dgm:prSet/>
      <dgm:spPr/>
      <dgm:t>
        <a:bodyPr/>
        <a:lstStyle/>
        <a:p>
          <a:pPr rtl="0"/>
          <a:r>
            <a:rPr lang="en-US" dirty="0" smtClean="0"/>
            <a:t>32 (word) bits in length</a:t>
          </a:r>
          <a:endParaRPr lang="en-US" dirty="0"/>
        </a:p>
      </dgm:t>
    </dgm:pt>
    <dgm:pt modelId="{7DCFC532-232A-5D41-8BE8-4A9AF2B20921}" type="parTrans" cxnId="{90D249C5-582A-6545-8438-94106E2BBFF4}">
      <dgm:prSet/>
      <dgm:spPr/>
      <dgm:t>
        <a:bodyPr/>
        <a:lstStyle/>
        <a:p>
          <a:endParaRPr lang="en-US"/>
        </a:p>
      </dgm:t>
    </dgm:pt>
    <dgm:pt modelId="{5B99937B-8A27-6443-9B8E-E249C2D634A2}" type="sibTrans" cxnId="{90D249C5-582A-6545-8438-94106E2BBFF4}">
      <dgm:prSet/>
      <dgm:spPr/>
      <dgm:t>
        <a:bodyPr/>
        <a:lstStyle/>
        <a:p>
          <a:endParaRPr lang="en-US"/>
        </a:p>
      </dgm:t>
    </dgm:pt>
    <dgm:pt modelId="{8B0F364E-1DE8-6746-81D1-41C4FC27B072}">
      <dgm:prSet/>
      <dgm:spPr/>
      <dgm:t>
        <a:bodyPr/>
        <a:lstStyle/>
        <a:p>
          <a:pPr rtl="0"/>
          <a:r>
            <a:rPr lang="en-US" dirty="0" smtClean="0"/>
            <a:t>Alignment checking</a:t>
          </a:r>
          <a:endParaRPr lang="en-US" dirty="0"/>
        </a:p>
      </dgm:t>
    </dgm:pt>
    <dgm:pt modelId="{012DF0E4-1DAF-C349-A8F7-910326C8CDD9}" type="parTrans" cxnId="{58CF8426-46E8-BE4D-907E-D27B83F474E9}">
      <dgm:prSet/>
      <dgm:spPr/>
      <dgm:t>
        <a:bodyPr/>
        <a:lstStyle/>
        <a:p>
          <a:endParaRPr lang="en-US"/>
        </a:p>
      </dgm:t>
    </dgm:pt>
    <dgm:pt modelId="{C027792D-02B3-FB47-94F8-A60278493391}" type="sibTrans" cxnId="{58CF8426-46E8-BE4D-907E-D27B83F474E9}">
      <dgm:prSet/>
      <dgm:spPr/>
      <dgm:t>
        <a:bodyPr/>
        <a:lstStyle/>
        <a:p>
          <a:endParaRPr lang="en-US"/>
        </a:p>
      </dgm:t>
    </dgm:pt>
    <dgm:pt modelId="{B8353ACB-F042-F747-9DE4-2380A8BEED05}">
      <dgm:prSet/>
      <dgm:spPr/>
      <dgm:t>
        <a:bodyPr/>
        <a:lstStyle/>
        <a:p>
          <a:pPr rtl="0"/>
          <a:r>
            <a:rPr lang="en-US" dirty="0" smtClean="0"/>
            <a:t>When the appropriate control bit is set, a data abort signal indicates an alignment fault for attempting unaligned access</a:t>
          </a:r>
          <a:endParaRPr lang="en-US" dirty="0"/>
        </a:p>
      </dgm:t>
    </dgm:pt>
    <dgm:pt modelId="{215D32DF-ED14-F64A-BE85-D44FE159BC22}" type="parTrans" cxnId="{A380D8BD-5B1B-8049-AE92-D4B787A5AD3A}">
      <dgm:prSet/>
      <dgm:spPr/>
      <dgm:t>
        <a:bodyPr/>
        <a:lstStyle/>
        <a:p>
          <a:endParaRPr lang="en-US"/>
        </a:p>
      </dgm:t>
    </dgm:pt>
    <dgm:pt modelId="{D7BB8FC7-E2FE-CF40-934E-474EEEEEBB22}" type="sibTrans" cxnId="{A380D8BD-5B1B-8049-AE92-D4B787A5AD3A}">
      <dgm:prSet/>
      <dgm:spPr/>
      <dgm:t>
        <a:bodyPr/>
        <a:lstStyle/>
        <a:p>
          <a:endParaRPr lang="en-US"/>
        </a:p>
      </dgm:t>
    </dgm:pt>
    <dgm:pt modelId="{5E653D27-2C05-014C-8F77-7F45AFF56A47}">
      <dgm:prSet/>
      <dgm:spPr/>
      <dgm:t>
        <a:bodyPr/>
        <a:lstStyle/>
        <a:p>
          <a:pPr rtl="0"/>
          <a:r>
            <a:rPr lang="en-US" dirty="0" smtClean="0"/>
            <a:t>Unaligned access</a:t>
          </a:r>
          <a:endParaRPr lang="en-US" dirty="0"/>
        </a:p>
      </dgm:t>
    </dgm:pt>
    <dgm:pt modelId="{8C420D28-26AA-814D-90F1-2449AA20493C}" type="parTrans" cxnId="{FF356777-3A74-9648-8412-0165E2727832}">
      <dgm:prSet/>
      <dgm:spPr/>
      <dgm:t>
        <a:bodyPr/>
        <a:lstStyle/>
        <a:p>
          <a:endParaRPr lang="en-US"/>
        </a:p>
      </dgm:t>
    </dgm:pt>
    <dgm:pt modelId="{CA89D41B-9ECE-674F-B91F-335F1793AE6B}" type="sibTrans" cxnId="{FF356777-3A74-9648-8412-0165E2727832}">
      <dgm:prSet/>
      <dgm:spPr/>
      <dgm:t>
        <a:bodyPr/>
        <a:lstStyle/>
        <a:p>
          <a:endParaRPr lang="en-US"/>
        </a:p>
      </dgm:t>
    </dgm:pt>
    <dgm:pt modelId="{CA3E02FA-5F53-4241-8171-BE92CBEC4835}">
      <dgm:prSet/>
      <dgm:spPr/>
      <dgm:t>
        <a:bodyPr/>
        <a:lstStyle/>
        <a:p>
          <a:pPr rtl="0"/>
          <a:r>
            <a:rPr lang="en-US" dirty="0" smtClean="0"/>
            <a:t>When this option is enabled, the processor uses one or more memory accesses to generate the required transfer of adjacent bytes transparently to the programmer</a:t>
          </a:r>
          <a:endParaRPr lang="en-US" dirty="0"/>
        </a:p>
      </dgm:t>
    </dgm:pt>
    <dgm:pt modelId="{8DB69DE9-8E94-254C-9116-064DFA3C56DF}" type="parTrans" cxnId="{DB404BFC-D416-CA43-BEB1-57E50A1FD266}">
      <dgm:prSet/>
      <dgm:spPr/>
      <dgm:t>
        <a:bodyPr/>
        <a:lstStyle/>
        <a:p>
          <a:endParaRPr lang="en-US"/>
        </a:p>
      </dgm:t>
    </dgm:pt>
    <dgm:pt modelId="{271919A2-235E-F44A-BB57-3BB8D39636B9}" type="sibTrans" cxnId="{DB404BFC-D416-CA43-BEB1-57E50A1FD266}">
      <dgm:prSet/>
      <dgm:spPr/>
      <dgm:t>
        <a:bodyPr/>
        <a:lstStyle/>
        <a:p>
          <a:endParaRPr lang="en-US"/>
        </a:p>
      </dgm:t>
    </dgm:pt>
    <dgm:pt modelId="{D47D0DC6-70ED-1544-BDBB-597F3E1E7848}">
      <dgm:prSet/>
      <dgm:spPr/>
      <dgm:t>
        <a:bodyPr/>
        <a:lstStyle/>
        <a:p>
          <a:pPr rtl="0"/>
          <a:r>
            <a:rPr lang="en-US" dirty="0" smtClean="0"/>
            <a:t>For all three data types an unsigned interpretation is supported in which the value represents an unsigned, nonnegative integer</a:t>
          </a:r>
          <a:endParaRPr lang="en-US" dirty="0"/>
        </a:p>
      </dgm:t>
    </dgm:pt>
    <dgm:pt modelId="{B55B029D-331C-4743-87C8-174E7A4E6F49}" type="parTrans" cxnId="{3458CF5D-38CE-6D49-8403-F922A05C092D}">
      <dgm:prSet/>
      <dgm:spPr/>
      <dgm:t>
        <a:bodyPr/>
        <a:lstStyle/>
        <a:p>
          <a:endParaRPr lang="en-US"/>
        </a:p>
      </dgm:t>
    </dgm:pt>
    <dgm:pt modelId="{3D59B8EF-7449-8946-A92B-805B06FDF5CD}" type="sibTrans" cxnId="{3458CF5D-38CE-6D49-8403-F922A05C092D}">
      <dgm:prSet/>
      <dgm:spPr/>
      <dgm:t>
        <a:bodyPr/>
        <a:lstStyle/>
        <a:p>
          <a:endParaRPr lang="en-US"/>
        </a:p>
      </dgm:t>
    </dgm:pt>
    <dgm:pt modelId="{D11323BE-45FA-A549-ADCD-99A0C65771EF}">
      <dgm:prSet/>
      <dgm:spPr/>
      <dgm:t>
        <a:bodyPr/>
        <a:lstStyle/>
        <a:p>
          <a:pPr rtl="0"/>
          <a:r>
            <a:rPr lang="en-US" dirty="0" smtClean="0"/>
            <a:t>All three data types can also be used for twos complement signed integers</a:t>
          </a:r>
          <a:endParaRPr lang="en-US" dirty="0"/>
        </a:p>
      </dgm:t>
    </dgm:pt>
    <dgm:pt modelId="{DD636386-F055-AB41-982E-F41E935476DF}" type="parTrans" cxnId="{D6A12655-8945-9B47-A1FF-49B01F445796}">
      <dgm:prSet/>
      <dgm:spPr/>
      <dgm:t>
        <a:bodyPr/>
        <a:lstStyle/>
        <a:p>
          <a:endParaRPr lang="en-US"/>
        </a:p>
      </dgm:t>
    </dgm:pt>
    <dgm:pt modelId="{BCAAC47F-CEAA-0C40-BAFF-8B3DB0625E25}" type="sibTrans" cxnId="{D6A12655-8945-9B47-A1FF-49B01F445796}">
      <dgm:prSet/>
      <dgm:spPr/>
      <dgm:t>
        <a:bodyPr/>
        <a:lstStyle/>
        <a:p>
          <a:endParaRPr lang="en-US"/>
        </a:p>
      </dgm:t>
    </dgm:pt>
    <dgm:pt modelId="{6820F2FB-22E7-314B-9F2A-00C14340D2BA}" type="pres">
      <dgm:prSet presAssocID="{130BB43A-0BE7-7F42-9868-389AB4D62297}" presName="compositeShape" presStyleCnt="0">
        <dgm:presLayoutVars>
          <dgm:chMax val="7"/>
          <dgm:dir/>
          <dgm:resizeHandles val="exact"/>
        </dgm:presLayoutVars>
      </dgm:prSet>
      <dgm:spPr/>
      <dgm:t>
        <a:bodyPr/>
        <a:lstStyle/>
        <a:p>
          <a:endParaRPr lang="en-US"/>
        </a:p>
      </dgm:t>
    </dgm:pt>
    <dgm:pt modelId="{17184542-B6FC-0941-A085-C1719FD394DD}" type="pres">
      <dgm:prSet presAssocID="{E1DF073C-C5D4-F64F-A930-AC5091A81E15}" presName="circ1" presStyleLbl="vennNode1" presStyleIdx="0" presStyleCnt="5"/>
      <dgm:spPr>
        <a:solidFill>
          <a:schemeClr val="accent4"/>
        </a:solidFill>
      </dgm:spPr>
    </dgm:pt>
    <dgm:pt modelId="{9AA7EF0F-2B12-2347-882A-D3A39B320B34}" type="pres">
      <dgm:prSet presAssocID="{E1DF073C-C5D4-F64F-A930-AC5091A81E15}" presName="circ1Tx" presStyleLbl="revTx" presStyleIdx="0" presStyleCnt="0">
        <dgm:presLayoutVars>
          <dgm:chMax val="0"/>
          <dgm:chPref val="0"/>
          <dgm:bulletEnabled val="1"/>
        </dgm:presLayoutVars>
      </dgm:prSet>
      <dgm:spPr/>
      <dgm:t>
        <a:bodyPr/>
        <a:lstStyle/>
        <a:p>
          <a:endParaRPr lang="en-US"/>
        </a:p>
      </dgm:t>
    </dgm:pt>
    <dgm:pt modelId="{38DACD41-8ED2-6A41-B99B-CE36DF007D30}" type="pres">
      <dgm:prSet presAssocID="{8B0F364E-1DE8-6746-81D1-41C4FC27B072}" presName="circ2" presStyleLbl="vennNode1" presStyleIdx="1" presStyleCnt="5"/>
      <dgm:spPr>
        <a:solidFill>
          <a:schemeClr val="accent3"/>
        </a:solidFill>
      </dgm:spPr>
    </dgm:pt>
    <dgm:pt modelId="{1AD636D3-10BD-E94E-A7E8-84A33DD9177A}" type="pres">
      <dgm:prSet presAssocID="{8B0F364E-1DE8-6746-81D1-41C4FC27B072}" presName="circ2Tx" presStyleLbl="revTx" presStyleIdx="0" presStyleCnt="0">
        <dgm:presLayoutVars>
          <dgm:chMax val="0"/>
          <dgm:chPref val="0"/>
          <dgm:bulletEnabled val="1"/>
        </dgm:presLayoutVars>
      </dgm:prSet>
      <dgm:spPr/>
      <dgm:t>
        <a:bodyPr/>
        <a:lstStyle/>
        <a:p>
          <a:endParaRPr lang="en-US"/>
        </a:p>
      </dgm:t>
    </dgm:pt>
    <dgm:pt modelId="{FEBA1883-BC67-4C4B-8A37-4C515D22848A}" type="pres">
      <dgm:prSet presAssocID="{5E653D27-2C05-014C-8F77-7F45AFF56A47}" presName="circ3" presStyleLbl="vennNode1" presStyleIdx="2" presStyleCnt="5"/>
      <dgm:spPr/>
    </dgm:pt>
    <dgm:pt modelId="{24C20E20-3FB9-A64B-AC50-6A43E54B84FD}" type="pres">
      <dgm:prSet presAssocID="{5E653D27-2C05-014C-8F77-7F45AFF56A47}" presName="circ3Tx" presStyleLbl="revTx" presStyleIdx="0" presStyleCnt="0">
        <dgm:presLayoutVars>
          <dgm:chMax val="0"/>
          <dgm:chPref val="0"/>
          <dgm:bulletEnabled val="1"/>
        </dgm:presLayoutVars>
      </dgm:prSet>
      <dgm:spPr/>
      <dgm:t>
        <a:bodyPr/>
        <a:lstStyle/>
        <a:p>
          <a:endParaRPr lang="en-US"/>
        </a:p>
      </dgm:t>
    </dgm:pt>
    <dgm:pt modelId="{178CF4E2-741A-E842-BE8C-25A55749973B}" type="pres">
      <dgm:prSet presAssocID="{D47D0DC6-70ED-1544-BDBB-597F3E1E7848}" presName="circ4" presStyleLbl="vennNode1" presStyleIdx="3" presStyleCnt="5"/>
      <dgm:spPr>
        <a:solidFill>
          <a:schemeClr val="accent4"/>
        </a:solidFill>
      </dgm:spPr>
    </dgm:pt>
    <dgm:pt modelId="{B0A836E1-B0CC-234C-9BB4-A6D0E050AF2C}" type="pres">
      <dgm:prSet presAssocID="{D47D0DC6-70ED-1544-BDBB-597F3E1E7848}" presName="circ4Tx" presStyleLbl="revTx" presStyleIdx="0" presStyleCnt="0">
        <dgm:presLayoutVars>
          <dgm:chMax val="0"/>
          <dgm:chPref val="0"/>
          <dgm:bulletEnabled val="1"/>
        </dgm:presLayoutVars>
      </dgm:prSet>
      <dgm:spPr/>
      <dgm:t>
        <a:bodyPr/>
        <a:lstStyle/>
        <a:p>
          <a:endParaRPr lang="en-US"/>
        </a:p>
      </dgm:t>
    </dgm:pt>
    <dgm:pt modelId="{C4FC9527-BF26-BE42-851A-08E582AEFD93}" type="pres">
      <dgm:prSet presAssocID="{D11323BE-45FA-A549-ADCD-99A0C65771EF}" presName="circ5" presStyleLbl="vennNode1" presStyleIdx="4" presStyleCnt="5"/>
      <dgm:spPr/>
    </dgm:pt>
    <dgm:pt modelId="{BDA09D31-9DF2-854D-8BA1-ACD362668A00}" type="pres">
      <dgm:prSet presAssocID="{D11323BE-45FA-A549-ADCD-99A0C65771EF}" presName="circ5Tx" presStyleLbl="revTx" presStyleIdx="0" presStyleCnt="0">
        <dgm:presLayoutVars>
          <dgm:chMax val="0"/>
          <dgm:chPref val="0"/>
          <dgm:bulletEnabled val="1"/>
        </dgm:presLayoutVars>
      </dgm:prSet>
      <dgm:spPr/>
      <dgm:t>
        <a:bodyPr/>
        <a:lstStyle/>
        <a:p>
          <a:endParaRPr lang="en-US"/>
        </a:p>
      </dgm:t>
    </dgm:pt>
  </dgm:ptLst>
  <dgm:cxnLst>
    <dgm:cxn modelId="{806FC08B-518B-AA43-BBD8-0EDBB3D507E3}" type="presOf" srcId="{E1DF073C-C5D4-F64F-A930-AC5091A81E15}" destId="{9AA7EF0F-2B12-2347-882A-D3A39B320B34}" srcOrd="0" destOrd="0" presId="urn:microsoft.com/office/officeart/2005/8/layout/venn1"/>
    <dgm:cxn modelId="{DDDCA48C-536E-0A4F-AAC4-33A4BA427EA1}" type="presOf" srcId="{8B0F364E-1DE8-6746-81D1-41C4FC27B072}" destId="{1AD636D3-10BD-E94E-A7E8-84A33DD9177A}" srcOrd="0" destOrd="0" presId="urn:microsoft.com/office/officeart/2005/8/layout/venn1"/>
    <dgm:cxn modelId="{58CF8426-46E8-BE4D-907E-D27B83F474E9}" srcId="{130BB43A-0BE7-7F42-9868-389AB4D62297}" destId="{8B0F364E-1DE8-6746-81D1-41C4FC27B072}" srcOrd="1" destOrd="0" parTransId="{012DF0E4-1DAF-C349-A8F7-910326C8CDD9}" sibTransId="{C027792D-02B3-FB47-94F8-A60278493391}"/>
    <dgm:cxn modelId="{FF356777-3A74-9648-8412-0165E2727832}" srcId="{130BB43A-0BE7-7F42-9868-389AB4D62297}" destId="{5E653D27-2C05-014C-8F77-7F45AFF56A47}" srcOrd="2" destOrd="0" parTransId="{8C420D28-26AA-814D-90F1-2449AA20493C}" sibTransId="{CA89D41B-9ECE-674F-B91F-335F1793AE6B}"/>
    <dgm:cxn modelId="{4333EB67-4EB9-4C44-B84D-0EE18B2C283A}" type="presOf" srcId="{D47D0DC6-70ED-1544-BDBB-597F3E1E7848}" destId="{B0A836E1-B0CC-234C-9BB4-A6D0E050AF2C}" srcOrd="0" destOrd="0" presId="urn:microsoft.com/office/officeart/2005/8/layout/venn1"/>
    <dgm:cxn modelId="{D16F556A-68C7-8E45-BFF2-6CFF0B1DC1FA}" type="presOf" srcId="{130BB43A-0BE7-7F42-9868-389AB4D62297}" destId="{6820F2FB-22E7-314B-9F2A-00C14340D2BA}" srcOrd="0" destOrd="0" presId="urn:microsoft.com/office/officeart/2005/8/layout/venn1"/>
    <dgm:cxn modelId="{A380D8BD-5B1B-8049-AE92-D4B787A5AD3A}" srcId="{8B0F364E-1DE8-6746-81D1-41C4FC27B072}" destId="{B8353ACB-F042-F747-9DE4-2380A8BEED05}" srcOrd="0" destOrd="0" parTransId="{215D32DF-ED14-F64A-BE85-D44FE159BC22}" sibTransId="{D7BB8FC7-E2FE-CF40-934E-474EEEEEBB22}"/>
    <dgm:cxn modelId="{C5B2E852-4A58-6D44-A925-36E6E44E176A}" type="presOf" srcId="{D0890A53-C12E-7C4B-BBF4-D318819088D8}" destId="{9AA7EF0F-2B12-2347-882A-D3A39B320B34}" srcOrd="0" destOrd="3" presId="urn:microsoft.com/office/officeart/2005/8/layout/venn1"/>
    <dgm:cxn modelId="{CD2AEA29-3297-6F47-9B73-B6D90040D7AA}" type="presOf" srcId="{5E653D27-2C05-014C-8F77-7F45AFF56A47}" destId="{24C20E20-3FB9-A64B-AC50-6A43E54B84FD}" srcOrd="0" destOrd="0" presId="urn:microsoft.com/office/officeart/2005/8/layout/venn1"/>
    <dgm:cxn modelId="{44AE5D91-98D7-AE43-A8F9-BB807B8B18D6}" srcId="{E1DF073C-C5D4-F64F-A930-AC5091A81E15}" destId="{C912F60A-CBA1-0D4B-8B8C-02302D45A1BA}" srcOrd="0" destOrd="0" parTransId="{F79FAE3E-A2B8-A442-AB51-C51D81365ABA}" sibTransId="{1BCAA218-57D6-614F-9F0A-18C5EAECC25E}"/>
    <dgm:cxn modelId="{DB404BFC-D416-CA43-BEB1-57E50A1FD266}" srcId="{5E653D27-2C05-014C-8F77-7F45AFF56A47}" destId="{CA3E02FA-5F53-4241-8171-BE92CBEC4835}" srcOrd="0" destOrd="0" parTransId="{8DB69DE9-8E94-254C-9116-064DFA3C56DF}" sibTransId="{271919A2-235E-F44A-BB57-3BB8D39636B9}"/>
    <dgm:cxn modelId="{90D249C5-582A-6545-8438-94106E2BBFF4}" srcId="{E1DF073C-C5D4-F64F-A930-AC5091A81E15}" destId="{D0890A53-C12E-7C4B-BBF4-D318819088D8}" srcOrd="2" destOrd="0" parTransId="{7DCFC532-232A-5D41-8BE8-4A9AF2B20921}" sibTransId="{5B99937B-8A27-6443-9B8E-E249C2D634A2}"/>
    <dgm:cxn modelId="{CEFC6012-1C6C-3442-8DA1-BDE80D8FC343}" type="presOf" srcId="{B8353ACB-F042-F747-9DE4-2380A8BEED05}" destId="{1AD636D3-10BD-E94E-A7E8-84A33DD9177A}" srcOrd="0" destOrd="1" presId="urn:microsoft.com/office/officeart/2005/8/layout/venn1"/>
    <dgm:cxn modelId="{D6A12655-8945-9B47-A1FF-49B01F445796}" srcId="{130BB43A-0BE7-7F42-9868-389AB4D62297}" destId="{D11323BE-45FA-A549-ADCD-99A0C65771EF}" srcOrd="4" destOrd="0" parTransId="{DD636386-F055-AB41-982E-F41E935476DF}" sibTransId="{BCAAC47F-CEAA-0C40-BAFF-8B3DB0625E25}"/>
    <dgm:cxn modelId="{A8A278B0-7EDC-5540-A418-0E5A561668E3}" type="presOf" srcId="{D11323BE-45FA-A549-ADCD-99A0C65771EF}" destId="{BDA09D31-9DF2-854D-8BA1-ACD362668A00}" srcOrd="0" destOrd="0" presId="urn:microsoft.com/office/officeart/2005/8/layout/venn1"/>
    <dgm:cxn modelId="{08C33846-8B2E-EE4C-BA15-5EDAD94659B9}" srcId="{E1DF073C-C5D4-F64F-A930-AC5091A81E15}" destId="{B4840F7B-6C5F-5C45-A88A-2B5C21079658}" srcOrd="1" destOrd="0" parTransId="{B2775452-B788-ED42-A83A-F8BE431852E4}" sibTransId="{4FDD7BA8-853C-214C-98CB-3DA382CDF997}"/>
    <dgm:cxn modelId="{EC5B13A3-028F-114E-8049-DD58F76A1620}" srcId="{130BB43A-0BE7-7F42-9868-389AB4D62297}" destId="{E1DF073C-C5D4-F64F-A930-AC5091A81E15}" srcOrd="0" destOrd="0" parTransId="{DDFB3043-4B42-F14D-9951-4739A35ED9F3}" sibTransId="{DA8D1E2F-2601-4042-A1A4-7C6F349DC51D}"/>
    <dgm:cxn modelId="{3458CF5D-38CE-6D49-8403-F922A05C092D}" srcId="{130BB43A-0BE7-7F42-9868-389AB4D62297}" destId="{D47D0DC6-70ED-1544-BDBB-597F3E1E7848}" srcOrd="3" destOrd="0" parTransId="{B55B029D-331C-4743-87C8-174E7A4E6F49}" sibTransId="{3D59B8EF-7449-8946-A92B-805B06FDF5CD}"/>
    <dgm:cxn modelId="{47F1EEF3-499E-ED4B-9D59-896A8D34B6ED}" type="presOf" srcId="{CA3E02FA-5F53-4241-8171-BE92CBEC4835}" destId="{24C20E20-3FB9-A64B-AC50-6A43E54B84FD}" srcOrd="0" destOrd="1" presId="urn:microsoft.com/office/officeart/2005/8/layout/venn1"/>
    <dgm:cxn modelId="{7F762B27-0B30-B44D-97B6-A5C61E68E692}" type="presOf" srcId="{C912F60A-CBA1-0D4B-8B8C-02302D45A1BA}" destId="{9AA7EF0F-2B12-2347-882A-D3A39B320B34}" srcOrd="0" destOrd="1" presId="urn:microsoft.com/office/officeart/2005/8/layout/venn1"/>
    <dgm:cxn modelId="{BB968DC8-E51B-DC4B-9496-0274C04170AF}" type="presOf" srcId="{B4840F7B-6C5F-5C45-A88A-2B5C21079658}" destId="{9AA7EF0F-2B12-2347-882A-D3A39B320B34}" srcOrd="0" destOrd="2" presId="urn:microsoft.com/office/officeart/2005/8/layout/venn1"/>
    <dgm:cxn modelId="{735866A5-39F4-EB47-8875-DAC57BDBCC29}" type="presParOf" srcId="{6820F2FB-22E7-314B-9F2A-00C14340D2BA}" destId="{17184542-B6FC-0941-A085-C1719FD394DD}" srcOrd="0" destOrd="0" presId="urn:microsoft.com/office/officeart/2005/8/layout/venn1"/>
    <dgm:cxn modelId="{69589527-2351-9946-A31A-E72A28F67B68}" type="presParOf" srcId="{6820F2FB-22E7-314B-9F2A-00C14340D2BA}" destId="{9AA7EF0F-2B12-2347-882A-D3A39B320B34}" srcOrd="1" destOrd="0" presId="urn:microsoft.com/office/officeart/2005/8/layout/venn1"/>
    <dgm:cxn modelId="{4F6A575D-0856-8A42-8DAE-7171EDF00D07}" type="presParOf" srcId="{6820F2FB-22E7-314B-9F2A-00C14340D2BA}" destId="{38DACD41-8ED2-6A41-B99B-CE36DF007D30}" srcOrd="2" destOrd="0" presId="urn:microsoft.com/office/officeart/2005/8/layout/venn1"/>
    <dgm:cxn modelId="{58C845B5-AB69-BC4E-A34B-85D1A4899108}" type="presParOf" srcId="{6820F2FB-22E7-314B-9F2A-00C14340D2BA}" destId="{1AD636D3-10BD-E94E-A7E8-84A33DD9177A}" srcOrd="3" destOrd="0" presId="urn:microsoft.com/office/officeart/2005/8/layout/venn1"/>
    <dgm:cxn modelId="{35129FD5-D973-8948-877F-B2F1ADB1F1D0}" type="presParOf" srcId="{6820F2FB-22E7-314B-9F2A-00C14340D2BA}" destId="{FEBA1883-BC67-4C4B-8A37-4C515D22848A}" srcOrd="4" destOrd="0" presId="urn:microsoft.com/office/officeart/2005/8/layout/venn1"/>
    <dgm:cxn modelId="{0AD214D2-203B-104D-94C3-644B54456E27}" type="presParOf" srcId="{6820F2FB-22E7-314B-9F2A-00C14340D2BA}" destId="{24C20E20-3FB9-A64B-AC50-6A43E54B84FD}" srcOrd="5" destOrd="0" presId="urn:microsoft.com/office/officeart/2005/8/layout/venn1"/>
    <dgm:cxn modelId="{F5635007-4D33-1B4A-90B1-6B8D29D6A13D}" type="presParOf" srcId="{6820F2FB-22E7-314B-9F2A-00C14340D2BA}" destId="{178CF4E2-741A-E842-BE8C-25A55749973B}" srcOrd="6" destOrd="0" presId="urn:microsoft.com/office/officeart/2005/8/layout/venn1"/>
    <dgm:cxn modelId="{0B79D8E2-D5DF-754B-BBF1-792078927EDA}" type="presParOf" srcId="{6820F2FB-22E7-314B-9F2A-00C14340D2BA}" destId="{B0A836E1-B0CC-234C-9BB4-A6D0E050AF2C}" srcOrd="7" destOrd="0" presId="urn:microsoft.com/office/officeart/2005/8/layout/venn1"/>
    <dgm:cxn modelId="{79140074-A3C6-0C4B-9FB0-62CA4A399C8B}" type="presParOf" srcId="{6820F2FB-22E7-314B-9F2A-00C14340D2BA}" destId="{C4FC9527-BF26-BE42-851A-08E582AEFD93}" srcOrd="8" destOrd="0" presId="urn:microsoft.com/office/officeart/2005/8/layout/venn1"/>
    <dgm:cxn modelId="{C9E3973E-BD5A-2245-91AF-C6CD5539E360}" type="presParOf" srcId="{6820F2FB-22E7-314B-9F2A-00C14340D2BA}" destId="{BDA09D31-9DF2-854D-8BA1-ACD362668A00}"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B8BB17-05F5-5449-87B4-F1418C4ECDD7}"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CBD291A9-E9FF-6441-96AE-58549F227598}">
      <dgm:prSet/>
      <dgm:spPr/>
      <dgm:t>
        <a:bodyPr/>
        <a:lstStyle/>
        <a:p>
          <a:pPr rtl="0"/>
          <a:r>
            <a:rPr lang="en-US" dirty="0" smtClean="0">
              <a:effectLst>
                <a:outerShdw blurRad="38100" dist="38100" dir="2700000" algn="tl">
                  <a:srgbClr val="000000">
                    <a:alpha val="43137"/>
                  </a:srgbClr>
                </a:outerShdw>
              </a:effectLst>
            </a:rPr>
            <a:t>Most fundamental type of machine instruction</a:t>
          </a:r>
          <a:endParaRPr lang="en-US" dirty="0">
            <a:effectLst>
              <a:outerShdw blurRad="38100" dist="38100" dir="2700000" algn="tl">
                <a:srgbClr val="000000">
                  <a:alpha val="43137"/>
                </a:srgbClr>
              </a:outerShdw>
            </a:effectLst>
          </a:endParaRPr>
        </a:p>
      </dgm:t>
    </dgm:pt>
    <dgm:pt modelId="{87A839AE-A231-434A-8004-1444BFBEC906}" type="parTrans" cxnId="{0F361E3E-E4EE-8E49-9719-C6BBBE83CB5B}">
      <dgm:prSet/>
      <dgm:spPr/>
      <dgm:t>
        <a:bodyPr/>
        <a:lstStyle/>
        <a:p>
          <a:endParaRPr lang="en-US"/>
        </a:p>
      </dgm:t>
    </dgm:pt>
    <dgm:pt modelId="{F1B9C5B5-C301-3644-BC18-1FCD18A554E4}" type="sibTrans" cxnId="{0F361E3E-E4EE-8E49-9719-C6BBBE83CB5B}">
      <dgm:prSet/>
      <dgm:spPr/>
      <dgm:t>
        <a:bodyPr/>
        <a:lstStyle/>
        <a:p>
          <a:endParaRPr lang="en-US"/>
        </a:p>
      </dgm:t>
    </dgm:pt>
    <dgm:pt modelId="{A3735CA2-6882-004E-9088-38AE4D4B7E36}">
      <dgm:prSet/>
      <dgm:spPr>
        <a:solidFill>
          <a:schemeClr val="accent3"/>
        </a:solidFill>
      </dgm:spPr>
      <dgm:t>
        <a:bodyPr/>
        <a:lstStyle/>
        <a:p>
          <a:pPr rtl="0"/>
          <a:r>
            <a:rPr lang="en-US" dirty="0" smtClean="0">
              <a:effectLst>
                <a:outerShdw blurRad="38100" dist="38100" dir="2700000" algn="tl">
                  <a:srgbClr val="000000">
                    <a:alpha val="43137"/>
                  </a:srgbClr>
                </a:outerShdw>
              </a:effectLst>
            </a:rPr>
            <a:t>Must specify:</a:t>
          </a:r>
          <a:endParaRPr lang="en-US" dirty="0">
            <a:effectLst>
              <a:outerShdw blurRad="38100" dist="38100" dir="2700000" algn="tl">
                <a:srgbClr val="000000">
                  <a:alpha val="43137"/>
                </a:srgbClr>
              </a:outerShdw>
            </a:effectLst>
          </a:endParaRPr>
        </a:p>
      </dgm:t>
    </dgm:pt>
    <dgm:pt modelId="{3D421804-C29E-B041-9B9B-1F06A8E20150}" type="parTrans" cxnId="{3A2415C0-C5FF-8043-A7A6-6C9306F2ED29}">
      <dgm:prSet/>
      <dgm:spPr/>
      <dgm:t>
        <a:bodyPr/>
        <a:lstStyle/>
        <a:p>
          <a:endParaRPr lang="en-US"/>
        </a:p>
      </dgm:t>
    </dgm:pt>
    <dgm:pt modelId="{3EC18245-13C0-3C46-8DF4-15A4ADB1D653}" type="sibTrans" cxnId="{3A2415C0-C5FF-8043-A7A6-6C9306F2ED29}">
      <dgm:prSet/>
      <dgm:spPr/>
      <dgm:t>
        <a:bodyPr/>
        <a:lstStyle/>
        <a:p>
          <a:endParaRPr lang="en-US"/>
        </a:p>
      </dgm:t>
    </dgm:pt>
    <dgm:pt modelId="{2DC71C04-B9F7-4E4E-8AF5-7B0AA79E7F90}">
      <dgm:prSet/>
      <dgm:spPr>
        <a:solidFill>
          <a:schemeClr val="accent3"/>
        </a:solidFill>
      </dgm:spPr>
      <dgm:t>
        <a:bodyPr/>
        <a:lstStyle/>
        <a:p>
          <a:pPr rtl="0"/>
          <a:r>
            <a:rPr lang="en-US" dirty="0" smtClean="0">
              <a:effectLst>
                <a:outerShdw blurRad="38100" dist="38100" dir="2700000" algn="tl">
                  <a:srgbClr val="000000">
                    <a:alpha val="43137"/>
                  </a:srgbClr>
                </a:outerShdw>
              </a:effectLst>
            </a:rPr>
            <a:t>Location of the source and destination operands</a:t>
          </a:r>
          <a:endParaRPr lang="en-US" dirty="0">
            <a:effectLst>
              <a:outerShdw blurRad="38100" dist="38100" dir="2700000" algn="tl">
                <a:srgbClr val="000000">
                  <a:alpha val="43137"/>
                </a:srgbClr>
              </a:outerShdw>
            </a:effectLst>
          </a:endParaRPr>
        </a:p>
      </dgm:t>
    </dgm:pt>
    <dgm:pt modelId="{20115340-B054-344F-9358-BA2C3C796607}" type="parTrans" cxnId="{BE718F78-29C9-2447-9DF1-FBC668157B4F}">
      <dgm:prSet/>
      <dgm:spPr/>
      <dgm:t>
        <a:bodyPr/>
        <a:lstStyle/>
        <a:p>
          <a:endParaRPr lang="en-US"/>
        </a:p>
      </dgm:t>
    </dgm:pt>
    <dgm:pt modelId="{E52EE69E-F700-4C4D-9DD3-E6DDAC914DCB}" type="sibTrans" cxnId="{BE718F78-29C9-2447-9DF1-FBC668157B4F}">
      <dgm:prSet/>
      <dgm:spPr/>
      <dgm:t>
        <a:bodyPr/>
        <a:lstStyle/>
        <a:p>
          <a:endParaRPr lang="en-US"/>
        </a:p>
      </dgm:t>
    </dgm:pt>
    <dgm:pt modelId="{AE35FDD7-8313-ED48-9898-4AB22980C4E1}">
      <dgm:prSet/>
      <dgm:spPr>
        <a:solidFill>
          <a:schemeClr val="accent3"/>
        </a:solidFill>
      </dgm:spPr>
      <dgm:t>
        <a:bodyPr/>
        <a:lstStyle/>
        <a:p>
          <a:pPr rtl="0"/>
          <a:r>
            <a:rPr lang="en-US" dirty="0" smtClean="0">
              <a:effectLst>
                <a:outerShdw blurRad="38100" dist="38100" dir="2700000" algn="tl">
                  <a:srgbClr val="000000">
                    <a:alpha val="43137"/>
                  </a:srgbClr>
                </a:outerShdw>
              </a:effectLst>
            </a:rPr>
            <a:t>The length of data to be transferred must be indicated</a:t>
          </a:r>
          <a:endParaRPr lang="en-US" dirty="0">
            <a:effectLst>
              <a:outerShdw blurRad="38100" dist="38100" dir="2700000" algn="tl">
                <a:srgbClr val="000000">
                  <a:alpha val="43137"/>
                </a:srgbClr>
              </a:outerShdw>
            </a:effectLst>
          </a:endParaRPr>
        </a:p>
      </dgm:t>
    </dgm:pt>
    <dgm:pt modelId="{B82C8499-8741-DB42-BDE1-E3254C7FCA36}" type="parTrans" cxnId="{DFC38B20-8E0C-D24A-AB10-83E9CD60F39C}">
      <dgm:prSet/>
      <dgm:spPr/>
      <dgm:t>
        <a:bodyPr/>
        <a:lstStyle/>
        <a:p>
          <a:endParaRPr lang="en-US"/>
        </a:p>
      </dgm:t>
    </dgm:pt>
    <dgm:pt modelId="{404121AF-ECD2-7F45-A293-FBE1A881E821}" type="sibTrans" cxnId="{DFC38B20-8E0C-D24A-AB10-83E9CD60F39C}">
      <dgm:prSet/>
      <dgm:spPr/>
      <dgm:t>
        <a:bodyPr/>
        <a:lstStyle/>
        <a:p>
          <a:endParaRPr lang="en-US"/>
        </a:p>
      </dgm:t>
    </dgm:pt>
    <dgm:pt modelId="{82BD964D-2096-0D44-9011-C9F48B9CAE1D}">
      <dgm:prSet/>
      <dgm:spPr>
        <a:solidFill>
          <a:schemeClr val="accent3"/>
        </a:solidFill>
      </dgm:spPr>
      <dgm:t>
        <a:bodyPr/>
        <a:lstStyle/>
        <a:p>
          <a:pPr rtl="0"/>
          <a:r>
            <a:rPr lang="en-US" dirty="0" smtClean="0">
              <a:effectLst>
                <a:outerShdw blurRad="38100" dist="38100" dir="2700000" algn="tl">
                  <a:srgbClr val="000000">
                    <a:alpha val="43137"/>
                  </a:srgbClr>
                </a:outerShdw>
              </a:effectLst>
            </a:rPr>
            <a:t>The mode of addressing for each operand must be specified</a:t>
          </a:r>
          <a:endParaRPr lang="en-US" dirty="0">
            <a:effectLst>
              <a:outerShdw blurRad="38100" dist="38100" dir="2700000" algn="tl">
                <a:srgbClr val="000000">
                  <a:alpha val="43137"/>
                </a:srgbClr>
              </a:outerShdw>
            </a:effectLst>
          </a:endParaRPr>
        </a:p>
      </dgm:t>
    </dgm:pt>
    <dgm:pt modelId="{57C3DBB5-12BC-DD49-BEE1-0FDDB1BB45A3}" type="parTrans" cxnId="{EE87D561-7A7F-CB40-B809-B995BC4D9773}">
      <dgm:prSet/>
      <dgm:spPr/>
      <dgm:t>
        <a:bodyPr/>
        <a:lstStyle/>
        <a:p>
          <a:endParaRPr lang="en-US"/>
        </a:p>
      </dgm:t>
    </dgm:pt>
    <dgm:pt modelId="{CC52B425-3B96-BF49-BD9A-8132E746CA20}" type="sibTrans" cxnId="{EE87D561-7A7F-CB40-B809-B995BC4D9773}">
      <dgm:prSet/>
      <dgm:spPr/>
      <dgm:t>
        <a:bodyPr/>
        <a:lstStyle/>
        <a:p>
          <a:endParaRPr lang="en-US"/>
        </a:p>
      </dgm:t>
    </dgm:pt>
    <dgm:pt modelId="{BC060FFF-4EE9-C04F-B485-F21B3CC81355}" type="pres">
      <dgm:prSet presAssocID="{16B8BB17-05F5-5449-87B4-F1418C4ECDD7}" presName="diagram" presStyleCnt="0">
        <dgm:presLayoutVars>
          <dgm:dir/>
          <dgm:resizeHandles val="exact"/>
        </dgm:presLayoutVars>
      </dgm:prSet>
      <dgm:spPr/>
      <dgm:t>
        <a:bodyPr/>
        <a:lstStyle/>
        <a:p>
          <a:endParaRPr lang="en-US"/>
        </a:p>
      </dgm:t>
    </dgm:pt>
    <dgm:pt modelId="{2E9B4566-06DF-0D42-B507-3EED37032151}" type="pres">
      <dgm:prSet presAssocID="{CBD291A9-E9FF-6441-96AE-58549F227598}" presName="arrow" presStyleLbl="node1" presStyleIdx="0" presStyleCnt="2">
        <dgm:presLayoutVars>
          <dgm:bulletEnabled val="1"/>
        </dgm:presLayoutVars>
      </dgm:prSet>
      <dgm:spPr/>
      <dgm:t>
        <a:bodyPr/>
        <a:lstStyle/>
        <a:p>
          <a:endParaRPr lang="en-US"/>
        </a:p>
      </dgm:t>
    </dgm:pt>
    <dgm:pt modelId="{F67F22A8-9610-4948-A69C-A8949F131989}" type="pres">
      <dgm:prSet presAssocID="{A3735CA2-6882-004E-9088-38AE4D4B7E36}" presName="arrow" presStyleLbl="node1" presStyleIdx="1" presStyleCnt="2">
        <dgm:presLayoutVars>
          <dgm:bulletEnabled val="1"/>
        </dgm:presLayoutVars>
      </dgm:prSet>
      <dgm:spPr/>
      <dgm:t>
        <a:bodyPr/>
        <a:lstStyle/>
        <a:p>
          <a:endParaRPr lang="en-US"/>
        </a:p>
      </dgm:t>
    </dgm:pt>
  </dgm:ptLst>
  <dgm:cxnLst>
    <dgm:cxn modelId="{3A2415C0-C5FF-8043-A7A6-6C9306F2ED29}" srcId="{16B8BB17-05F5-5449-87B4-F1418C4ECDD7}" destId="{A3735CA2-6882-004E-9088-38AE4D4B7E36}" srcOrd="1" destOrd="0" parTransId="{3D421804-C29E-B041-9B9B-1F06A8E20150}" sibTransId="{3EC18245-13C0-3C46-8DF4-15A4ADB1D653}"/>
    <dgm:cxn modelId="{DFC38B20-8E0C-D24A-AB10-83E9CD60F39C}" srcId="{A3735CA2-6882-004E-9088-38AE4D4B7E36}" destId="{AE35FDD7-8313-ED48-9898-4AB22980C4E1}" srcOrd="1" destOrd="0" parTransId="{B82C8499-8741-DB42-BDE1-E3254C7FCA36}" sibTransId="{404121AF-ECD2-7F45-A293-FBE1A881E821}"/>
    <dgm:cxn modelId="{EE87D561-7A7F-CB40-B809-B995BC4D9773}" srcId="{A3735CA2-6882-004E-9088-38AE4D4B7E36}" destId="{82BD964D-2096-0D44-9011-C9F48B9CAE1D}" srcOrd="2" destOrd="0" parTransId="{57C3DBB5-12BC-DD49-BEE1-0FDDB1BB45A3}" sibTransId="{CC52B425-3B96-BF49-BD9A-8132E746CA20}"/>
    <dgm:cxn modelId="{55E0DE39-5037-A54F-AE3A-E230A73A48F7}" type="presOf" srcId="{16B8BB17-05F5-5449-87B4-F1418C4ECDD7}" destId="{BC060FFF-4EE9-C04F-B485-F21B3CC81355}" srcOrd="0" destOrd="0" presId="urn:microsoft.com/office/officeart/2005/8/layout/arrow5"/>
    <dgm:cxn modelId="{8C5091AD-3730-C64C-B052-958C84E64D6A}" type="presOf" srcId="{AE35FDD7-8313-ED48-9898-4AB22980C4E1}" destId="{F67F22A8-9610-4948-A69C-A8949F131989}" srcOrd="0" destOrd="2" presId="urn:microsoft.com/office/officeart/2005/8/layout/arrow5"/>
    <dgm:cxn modelId="{37CDE568-9E67-5C41-B72A-852406D852C9}" type="presOf" srcId="{2DC71C04-B9F7-4E4E-8AF5-7B0AA79E7F90}" destId="{F67F22A8-9610-4948-A69C-A8949F131989}" srcOrd="0" destOrd="1" presId="urn:microsoft.com/office/officeart/2005/8/layout/arrow5"/>
    <dgm:cxn modelId="{FF458750-EE9D-3243-AEF7-EB87D33EACAE}" type="presOf" srcId="{82BD964D-2096-0D44-9011-C9F48B9CAE1D}" destId="{F67F22A8-9610-4948-A69C-A8949F131989}" srcOrd="0" destOrd="3" presId="urn:microsoft.com/office/officeart/2005/8/layout/arrow5"/>
    <dgm:cxn modelId="{6D9E3294-F276-384F-BE0D-7AF6A23A1E56}" type="presOf" srcId="{CBD291A9-E9FF-6441-96AE-58549F227598}" destId="{2E9B4566-06DF-0D42-B507-3EED37032151}" srcOrd="0" destOrd="0" presId="urn:microsoft.com/office/officeart/2005/8/layout/arrow5"/>
    <dgm:cxn modelId="{0F361E3E-E4EE-8E49-9719-C6BBBE83CB5B}" srcId="{16B8BB17-05F5-5449-87B4-F1418C4ECDD7}" destId="{CBD291A9-E9FF-6441-96AE-58549F227598}" srcOrd="0" destOrd="0" parTransId="{87A839AE-A231-434A-8004-1444BFBEC906}" sibTransId="{F1B9C5B5-C301-3644-BC18-1FCD18A554E4}"/>
    <dgm:cxn modelId="{BE718F78-29C9-2447-9DF1-FBC668157B4F}" srcId="{A3735CA2-6882-004E-9088-38AE4D4B7E36}" destId="{2DC71C04-B9F7-4E4E-8AF5-7B0AA79E7F90}" srcOrd="0" destOrd="0" parTransId="{20115340-B054-344F-9358-BA2C3C796607}" sibTransId="{E52EE69E-F700-4C4D-9DD3-E6DDAC914DCB}"/>
    <dgm:cxn modelId="{66DABE9E-C9DF-9A41-9AB6-2C6D3A7BE894}" type="presOf" srcId="{A3735CA2-6882-004E-9088-38AE4D4B7E36}" destId="{F67F22A8-9610-4948-A69C-A8949F131989}" srcOrd="0" destOrd="0" presId="urn:microsoft.com/office/officeart/2005/8/layout/arrow5"/>
    <dgm:cxn modelId="{F2797C5C-27D5-6749-973B-007B029C66DC}" type="presParOf" srcId="{BC060FFF-4EE9-C04F-B485-F21B3CC81355}" destId="{2E9B4566-06DF-0D42-B507-3EED37032151}" srcOrd="0" destOrd="0" presId="urn:microsoft.com/office/officeart/2005/8/layout/arrow5"/>
    <dgm:cxn modelId="{8882964E-C656-FF47-859C-9313D4FFB135}" type="presParOf" srcId="{BC060FFF-4EE9-C04F-B485-F21B3CC81355}" destId="{F67F22A8-9610-4948-A69C-A8949F13198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81E9A8-5413-524C-8982-5AF295AA0FD3}"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EB93D4E5-8CA1-7546-BD15-4BC63FAF4B6A}">
      <dgm:prSet/>
      <dgm:spPr>
        <a:solidFill>
          <a:schemeClr val="accent3"/>
        </a:solidFill>
        <a:ln>
          <a:solidFill>
            <a:schemeClr val="accent3"/>
          </a:solidFill>
        </a:ln>
      </dgm:spPr>
      <dgm:t>
        <a:bodyPr/>
        <a:lstStyle/>
        <a:p>
          <a:pPr rtl="0"/>
          <a:r>
            <a:rPr lang="en-US" dirty="0" smtClean="0"/>
            <a:t>Instructions that can be executed only while the processor is in a certain privileged state or is executing a program in a special privileged area of memory</a:t>
          </a:r>
          <a:endParaRPr lang="en-US" dirty="0"/>
        </a:p>
      </dgm:t>
    </dgm:pt>
    <dgm:pt modelId="{EB640E17-8E48-F141-971D-24693C56EA87}" type="parTrans" cxnId="{16BD85AD-A88B-4B4D-B5F1-92ED44540C25}">
      <dgm:prSet/>
      <dgm:spPr/>
      <dgm:t>
        <a:bodyPr/>
        <a:lstStyle/>
        <a:p>
          <a:endParaRPr lang="en-US"/>
        </a:p>
      </dgm:t>
    </dgm:pt>
    <dgm:pt modelId="{67C4524F-BB04-034F-B912-726197C9AA9C}" type="sibTrans" cxnId="{16BD85AD-A88B-4B4D-B5F1-92ED44540C25}">
      <dgm:prSet/>
      <dgm:spPr/>
      <dgm:t>
        <a:bodyPr/>
        <a:lstStyle/>
        <a:p>
          <a:endParaRPr lang="en-US"/>
        </a:p>
      </dgm:t>
    </dgm:pt>
    <dgm:pt modelId="{E9E92FCE-DAF2-3145-BE10-2CF450B85DEB}">
      <dgm:prSet/>
      <dgm:spPr>
        <a:solidFill>
          <a:schemeClr val="accent4"/>
        </a:solidFill>
        <a:ln>
          <a:solidFill>
            <a:schemeClr val="accent4"/>
          </a:solidFill>
        </a:ln>
      </dgm:spPr>
      <dgm:t>
        <a:bodyPr/>
        <a:lstStyle/>
        <a:p>
          <a:pPr rtl="0"/>
          <a:r>
            <a:rPr lang="en-US" dirty="0" smtClean="0"/>
            <a:t>Typically these instructions are reserved for the use of the operating system</a:t>
          </a:r>
          <a:endParaRPr lang="en-US" dirty="0"/>
        </a:p>
      </dgm:t>
    </dgm:pt>
    <dgm:pt modelId="{E124D7BF-0B29-7341-A590-E3859651EFE8}" type="parTrans" cxnId="{034CB049-2D9B-2A4E-A759-12465CADA4F5}">
      <dgm:prSet/>
      <dgm:spPr/>
      <dgm:t>
        <a:bodyPr/>
        <a:lstStyle/>
        <a:p>
          <a:endParaRPr lang="en-US"/>
        </a:p>
      </dgm:t>
    </dgm:pt>
    <dgm:pt modelId="{A8248814-6852-BD45-A1C1-9B5235C0D061}" type="sibTrans" cxnId="{034CB049-2D9B-2A4E-A759-12465CADA4F5}">
      <dgm:prSet/>
      <dgm:spPr/>
      <dgm:t>
        <a:bodyPr/>
        <a:lstStyle/>
        <a:p>
          <a:endParaRPr lang="en-US"/>
        </a:p>
      </dgm:t>
    </dgm:pt>
    <dgm:pt modelId="{512ECA6A-2A27-5540-BF41-B6C374340369}">
      <dgm:prSet/>
      <dgm:spPr/>
      <dgm:t>
        <a:bodyPr/>
        <a:lstStyle/>
        <a:p>
          <a:pPr rtl="0"/>
          <a:r>
            <a:rPr lang="en-US" dirty="0" smtClean="0"/>
            <a:t>Examples of system control operations:</a:t>
          </a:r>
          <a:endParaRPr lang="en-US" dirty="0"/>
        </a:p>
      </dgm:t>
    </dgm:pt>
    <dgm:pt modelId="{CD0226D3-EFCC-044F-8293-BD6A9927F1C7}" type="parTrans" cxnId="{6E5CB42C-E4CC-D34B-9875-FE6D13A9601F}">
      <dgm:prSet/>
      <dgm:spPr/>
      <dgm:t>
        <a:bodyPr/>
        <a:lstStyle/>
        <a:p>
          <a:endParaRPr lang="en-US"/>
        </a:p>
      </dgm:t>
    </dgm:pt>
    <dgm:pt modelId="{96C9C5C4-86AC-4F48-A1C8-BD58C310C40D}" type="sibTrans" cxnId="{6E5CB42C-E4CC-D34B-9875-FE6D13A9601F}">
      <dgm:prSet/>
      <dgm:spPr/>
      <dgm:t>
        <a:bodyPr/>
        <a:lstStyle/>
        <a:p>
          <a:endParaRPr lang="en-US"/>
        </a:p>
      </dgm:t>
    </dgm:pt>
    <dgm:pt modelId="{227FAB59-23FC-A843-A078-89F98BD00632}">
      <dgm:prSet/>
      <dgm:spPr/>
      <dgm:t>
        <a:bodyPr/>
        <a:lstStyle/>
        <a:p>
          <a:pPr rtl="0"/>
          <a:r>
            <a:rPr lang="en-US" dirty="0" smtClean="0"/>
            <a:t>A system control instruction may read or alter a control register</a:t>
          </a:r>
          <a:endParaRPr lang="en-US" dirty="0"/>
        </a:p>
      </dgm:t>
    </dgm:pt>
    <dgm:pt modelId="{E95E9233-9367-A749-A657-FB18BD734A03}" type="parTrans" cxnId="{49570F3A-F570-5947-9832-877548A89021}">
      <dgm:prSet/>
      <dgm:spPr/>
      <dgm:t>
        <a:bodyPr/>
        <a:lstStyle/>
        <a:p>
          <a:endParaRPr lang="en-US"/>
        </a:p>
      </dgm:t>
    </dgm:pt>
    <dgm:pt modelId="{855ADFB7-AD32-5841-8BBE-52D81A552EB4}" type="sibTrans" cxnId="{49570F3A-F570-5947-9832-877548A89021}">
      <dgm:prSet/>
      <dgm:spPr/>
      <dgm:t>
        <a:bodyPr/>
        <a:lstStyle/>
        <a:p>
          <a:endParaRPr lang="en-US"/>
        </a:p>
      </dgm:t>
    </dgm:pt>
    <dgm:pt modelId="{358AA9CD-32A2-DD46-AAFA-8935BDAFBB20}">
      <dgm:prSet/>
      <dgm:spPr/>
      <dgm:t>
        <a:bodyPr/>
        <a:lstStyle/>
        <a:p>
          <a:pPr rtl="0"/>
          <a:r>
            <a:rPr lang="en-US" dirty="0" smtClean="0"/>
            <a:t>An instruction to read or modify a storage protection key</a:t>
          </a:r>
          <a:endParaRPr lang="en-US" dirty="0"/>
        </a:p>
      </dgm:t>
    </dgm:pt>
    <dgm:pt modelId="{CB640F0B-9187-5E4C-8DC8-B38DB779FCCC}" type="parTrans" cxnId="{8219388E-D945-5845-AE4F-037D6DBA1EB4}">
      <dgm:prSet/>
      <dgm:spPr/>
      <dgm:t>
        <a:bodyPr/>
        <a:lstStyle/>
        <a:p>
          <a:endParaRPr lang="en-US"/>
        </a:p>
      </dgm:t>
    </dgm:pt>
    <dgm:pt modelId="{371191D7-AF4F-C541-832E-2E60F53719DD}" type="sibTrans" cxnId="{8219388E-D945-5845-AE4F-037D6DBA1EB4}">
      <dgm:prSet/>
      <dgm:spPr/>
      <dgm:t>
        <a:bodyPr/>
        <a:lstStyle/>
        <a:p>
          <a:endParaRPr lang="en-US"/>
        </a:p>
      </dgm:t>
    </dgm:pt>
    <dgm:pt modelId="{27A6DB09-7A73-E34E-9751-1D7E0C8AEFDE}">
      <dgm:prSet/>
      <dgm:spPr/>
      <dgm:t>
        <a:bodyPr/>
        <a:lstStyle/>
        <a:p>
          <a:pPr rtl="0"/>
          <a:r>
            <a:rPr lang="en-US" dirty="0" smtClean="0"/>
            <a:t>Access to process control blocks in a multiprogramming system</a:t>
          </a:r>
          <a:endParaRPr lang="en-US" dirty="0"/>
        </a:p>
      </dgm:t>
    </dgm:pt>
    <dgm:pt modelId="{3DDC6881-1159-4749-B696-931528299B1F}" type="parTrans" cxnId="{FD8DB6E4-E0E4-4541-A20B-AB3DB421721B}">
      <dgm:prSet/>
      <dgm:spPr/>
      <dgm:t>
        <a:bodyPr/>
        <a:lstStyle/>
        <a:p>
          <a:endParaRPr lang="en-US"/>
        </a:p>
      </dgm:t>
    </dgm:pt>
    <dgm:pt modelId="{BEA10779-1B79-8748-AEE8-CB0EA20E6DDB}" type="sibTrans" cxnId="{FD8DB6E4-E0E4-4541-A20B-AB3DB421721B}">
      <dgm:prSet/>
      <dgm:spPr/>
      <dgm:t>
        <a:bodyPr/>
        <a:lstStyle/>
        <a:p>
          <a:endParaRPr lang="en-US"/>
        </a:p>
      </dgm:t>
    </dgm:pt>
    <dgm:pt modelId="{C5C93C76-63AF-834D-B8AC-7566894C2FB4}" type="pres">
      <dgm:prSet presAssocID="{2481E9A8-5413-524C-8982-5AF295AA0FD3}" presName="Name0" presStyleCnt="0">
        <dgm:presLayoutVars>
          <dgm:chMax val="3"/>
          <dgm:chPref val="1"/>
          <dgm:dir/>
          <dgm:animLvl val="lvl"/>
          <dgm:resizeHandles/>
        </dgm:presLayoutVars>
      </dgm:prSet>
      <dgm:spPr/>
      <dgm:t>
        <a:bodyPr/>
        <a:lstStyle/>
        <a:p>
          <a:endParaRPr lang="en-US"/>
        </a:p>
      </dgm:t>
    </dgm:pt>
    <dgm:pt modelId="{8100030E-98E6-354A-8D6D-3DD51BC2A374}" type="pres">
      <dgm:prSet presAssocID="{2481E9A8-5413-524C-8982-5AF295AA0FD3}" presName="outerBox" presStyleCnt="0"/>
      <dgm:spPr/>
    </dgm:pt>
    <dgm:pt modelId="{C549312C-F687-024F-ADD4-C847C870AB31}" type="pres">
      <dgm:prSet presAssocID="{2481E9A8-5413-524C-8982-5AF295AA0FD3}" presName="outerBoxParent" presStyleLbl="node1" presStyleIdx="0" presStyleCnt="3"/>
      <dgm:spPr/>
      <dgm:t>
        <a:bodyPr/>
        <a:lstStyle/>
        <a:p>
          <a:endParaRPr lang="en-US"/>
        </a:p>
      </dgm:t>
    </dgm:pt>
    <dgm:pt modelId="{215EB33E-CBA2-DC48-BEEA-2F9B9488A69E}" type="pres">
      <dgm:prSet presAssocID="{2481E9A8-5413-524C-8982-5AF295AA0FD3}" presName="outerBoxChildren" presStyleCnt="0"/>
      <dgm:spPr/>
    </dgm:pt>
    <dgm:pt modelId="{4C3D4B8A-B173-944B-8BD4-3AAA1D3FAD05}" type="pres">
      <dgm:prSet presAssocID="{2481E9A8-5413-524C-8982-5AF295AA0FD3}" presName="middleBox" presStyleCnt="0"/>
      <dgm:spPr/>
    </dgm:pt>
    <dgm:pt modelId="{4E50C6BF-910E-7348-A303-09A554EEAA0A}" type="pres">
      <dgm:prSet presAssocID="{2481E9A8-5413-524C-8982-5AF295AA0FD3}" presName="middleBoxParent" presStyleLbl="node1" presStyleIdx="1" presStyleCnt="3"/>
      <dgm:spPr/>
      <dgm:t>
        <a:bodyPr/>
        <a:lstStyle/>
        <a:p>
          <a:endParaRPr lang="en-US"/>
        </a:p>
      </dgm:t>
    </dgm:pt>
    <dgm:pt modelId="{40300614-778F-E749-8F11-196CEB5AB4BB}" type="pres">
      <dgm:prSet presAssocID="{2481E9A8-5413-524C-8982-5AF295AA0FD3}" presName="middleBoxChildren" presStyleCnt="0"/>
      <dgm:spPr/>
    </dgm:pt>
    <dgm:pt modelId="{74A8EB93-49D2-0744-852E-D67097CACE37}" type="pres">
      <dgm:prSet presAssocID="{2481E9A8-5413-524C-8982-5AF295AA0FD3}" presName="centerBox" presStyleCnt="0"/>
      <dgm:spPr/>
    </dgm:pt>
    <dgm:pt modelId="{6F92330B-2BD8-9C42-AA59-CA71F506DD3E}" type="pres">
      <dgm:prSet presAssocID="{2481E9A8-5413-524C-8982-5AF295AA0FD3}" presName="centerBoxParent" presStyleLbl="node1" presStyleIdx="2" presStyleCnt="3"/>
      <dgm:spPr/>
      <dgm:t>
        <a:bodyPr/>
        <a:lstStyle/>
        <a:p>
          <a:endParaRPr lang="en-US"/>
        </a:p>
      </dgm:t>
    </dgm:pt>
    <dgm:pt modelId="{1731A8E3-B1B1-BE4B-B2F6-5F18EDE8EA1C}" type="pres">
      <dgm:prSet presAssocID="{2481E9A8-5413-524C-8982-5AF295AA0FD3}" presName="centerBoxChildren" presStyleCnt="0"/>
      <dgm:spPr/>
    </dgm:pt>
    <dgm:pt modelId="{1FFD221F-6A7C-0B45-912E-7B2D41C939FB}" type="pres">
      <dgm:prSet presAssocID="{227FAB59-23FC-A843-A078-89F98BD00632}" presName="cChild" presStyleLbl="fgAcc1" presStyleIdx="0" presStyleCnt="3">
        <dgm:presLayoutVars>
          <dgm:bulletEnabled val="1"/>
        </dgm:presLayoutVars>
      </dgm:prSet>
      <dgm:spPr/>
      <dgm:t>
        <a:bodyPr/>
        <a:lstStyle/>
        <a:p>
          <a:endParaRPr lang="en-US"/>
        </a:p>
      </dgm:t>
    </dgm:pt>
    <dgm:pt modelId="{DBE8ADE2-17F0-2645-A302-D15CBFD891E4}" type="pres">
      <dgm:prSet presAssocID="{855ADFB7-AD32-5841-8BBE-52D81A552EB4}" presName="centerSibTrans" presStyleCnt="0"/>
      <dgm:spPr/>
    </dgm:pt>
    <dgm:pt modelId="{099E1357-5252-C648-9171-1537398C3A8C}" type="pres">
      <dgm:prSet presAssocID="{358AA9CD-32A2-DD46-AAFA-8935BDAFBB20}" presName="cChild" presStyleLbl="fgAcc1" presStyleIdx="1" presStyleCnt="3">
        <dgm:presLayoutVars>
          <dgm:bulletEnabled val="1"/>
        </dgm:presLayoutVars>
      </dgm:prSet>
      <dgm:spPr/>
      <dgm:t>
        <a:bodyPr/>
        <a:lstStyle/>
        <a:p>
          <a:endParaRPr lang="en-US"/>
        </a:p>
      </dgm:t>
    </dgm:pt>
    <dgm:pt modelId="{3DD1E83D-F092-734F-8C48-1BC505AC94DC}" type="pres">
      <dgm:prSet presAssocID="{371191D7-AF4F-C541-832E-2E60F53719DD}" presName="centerSibTrans" presStyleCnt="0"/>
      <dgm:spPr/>
    </dgm:pt>
    <dgm:pt modelId="{958E3D0C-1153-3645-896A-A62EDB2811F7}" type="pres">
      <dgm:prSet presAssocID="{27A6DB09-7A73-E34E-9751-1D7E0C8AEFDE}" presName="cChild" presStyleLbl="fgAcc1" presStyleIdx="2" presStyleCnt="3">
        <dgm:presLayoutVars>
          <dgm:bulletEnabled val="1"/>
        </dgm:presLayoutVars>
      </dgm:prSet>
      <dgm:spPr/>
      <dgm:t>
        <a:bodyPr/>
        <a:lstStyle/>
        <a:p>
          <a:endParaRPr lang="en-US"/>
        </a:p>
      </dgm:t>
    </dgm:pt>
  </dgm:ptLst>
  <dgm:cxnLst>
    <dgm:cxn modelId="{034CB049-2D9B-2A4E-A759-12465CADA4F5}" srcId="{2481E9A8-5413-524C-8982-5AF295AA0FD3}" destId="{E9E92FCE-DAF2-3145-BE10-2CF450B85DEB}" srcOrd="1" destOrd="0" parTransId="{E124D7BF-0B29-7341-A590-E3859651EFE8}" sibTransId="{A8248814-6852-BD45-A1C1-9B5235C0D061}"/>
    <dgm:cxn modelId="{49570F3A-F570-5947-9832-877548A89021}" srcId="{512ECA6A-2A27-5540-BF41-B6C374340369}" destId="{227FAB59-23FC-A843-A078-89F98BD00632}" srcOrd="0" destOrd="0" parTransId="{E95E9233-9367-A749-A657-FB18BD734A03}" sibTransId="{855ADFB7-AD32-5841-8BBE-52D81A552EB4}"/>
    <dgm:cxn modelId="{C15C44F6-5E36-3A40-84A4-D08A118B87F2}" type="presOf" srcId="{E9E92FCE-DAF2-3145-BE10-2CF450B85DEB}" destId="{4E50C6BF-910E-7348-A303-09A554EEAA0A}" srcOrd="0" destOrd="0" presId="urn:microsoft.com/office/officeart/2005/8/layout/target2"/>
    <dgm:cxn modelId="{16BD85AD-A88B-4B4D-B5F1-92ED44540C25}" srcId="{2481E9A8-5413-524C-8982-5AF295AA0FD3}" destId="{EB93D4E5-8CA1-7546-BD15-4BC63FAF4B6A}" srcOrd="0" destOrd="0" parTransId="{EB640E17-8E48-F141-971D-24693C56EA87}" sibTransId="{67C4524F-BB04-034F-B912-726197C9AA9C}"/>
    <dgm:cxn modelId="{279396D7-D2DD-DC49-AF45-9C3B1DF43EE6}" type="presOf" srcId="{227FAB59-23FC-A843-A078-89F98BD00632}" destId="{1FFD221F-6A7C-0B45-912E-7B2D41C939FB}" srcOrd="0" destOrd="0" presId="urn:microsoft.com/office/officeart/2005/8/layout/target2"/>
    <dgm:cxn modelId="{BD54676F-13C9-764D-BC20-842360A07B05}" type="presOf" srcId="{27A6DB09-7A73-E34E-9751-1D7E0C8AEFDE}" destId="{958E3D0C-1153-3645-896A-A62EDB2811F7}" srcOrd="0" destOrd="0" presId="urn:microsoft.com/office/officeart/2005/8/layout/target2"/>
    <dgm:cxn modelId="{7DA2A310-0D12-E54C-8A81-C14F9DB4A40D}" type="presOf" srcId="{2481E9A8-5413-524C-8982-5AF295AA0FD3}" destId="{C5C93C76-63AF-834D-B8AC-7566894C2FB4}" srcOrd="0" destOrd="0" presId="urn:microsoft.com/office/officeart/2005/8/layout/target2"/>
    <dgm:cxn modelId="{6E5CB42C-E4CC-D34B-9875-FE6D13A9601F}" srcId="{2481E9A8-5413-524C-8982-5AF295AA0FD3}" destId="{512ECA6A-2A27-5540-BF41-B6C374340369}" srcOrd="2" destOrd="0" parTransId="{CD0226D3-EFCC-044F-8293-BD6A9927F1C7}" sibTransId="{96C9C5C4-86AC-4F48-A1C8-BD58C310C40D}"/>
    <dgm:cxn modelId="{724923D1-B45C-4D42-903B-F2FCA46C7F32}" type="presOf" srcId="{358AA9CD-32A2-DD46-AAFA-8935BDAFBB20}" destId="{099E1357-5252-C648-9171-1537398C3A8C}" srcOrd="0" destOrd="0" presId="urn:microsoft.com/office/officeart/2005/8/layout/target2"/>
    <dgm:cxn modelId="{8219388E-D945-5845-AE4F-037D6DBA1EB4}" srcId="{512ECA6A-2A27-5540-BF41-B6C374340369}" destId="{358AA9CD-32A2-DD46-AAFA-8935BDAFBB20}" srcOrd="1" destOrd="0" parTransId="{CB640F0B-9187-5E4C-8DC8-B38DB779FCCC}" sibTransId="{371191D7-AF4F-C541-832E-2E60F53719DD}"/>
    <dgm:cxn modelId="{FD8DB6E4-E0E4-4541-A20B-AB3DB421721B}" srcId="{512ECA6A-2A27-5540-BF41-B6C374340369}" destId="{27A6DB09-7A73-E34E-9751-1D7E0C8AEFDE}" srcOrd="2" destOrd="0" parTransId="{3DDC6881-1159-4749-B696-931528299B1F}" sibTransId="{BEA10779-1B79-8748-AEE8-CB0EA20E6DDB}"/>
    <dgm:cxn modelId="{AFA326AE-2639-B04C-9195-D9A0A16DD12D}" type="presOf" srcId="{512ECA6A-2A27-5540-BF41-B6C374340369}" destId="{6F92330B-2BD8-9C42-AA59-CA71F506DD3E}" srcOrd="0" destOrd="0" presId="urn:microsoft.com/office/officeart/2005/8/layout/target2"/>
    <dgm:cxn modelId="{F13581A5-C82A-9A42-B1B0-411C86F75C2D}" type="presOf" srcId="{EB93D4E5-8CA1-7546-BD15-4BC63FAF4B6A}" destId="{C549312C-F687-024F-ADD4-C847C870AB31}" srcOrd="0" destOrd="0" presId="urn:microsoft.com/office/officeart/2005/8/layout/target2"/>
    <dgm:cxn modelId="{B368ADDE-31FC-5A4B-91EB-873490AE6A3C}" type="presParOf" srcId="{C5C93C76-63AF-834D-B8AC-7566894C2FB4}" destId="{8100030E-98E6-354A-8D6D-3DD51BC2A374}" srcOrd="0" destOrd="0" presId="urn:microsoft.com/office/officeart/2005/8/layout/target2"/>
    <dgm:cxn modelId="{5D95A912-CB96-D54E-8AF3-F94965984EAC}" type="presParOf" srcId="{8100030E-98E6-354A-8D6D-3DD51BC2A374}" destId="{C549312C-F687-024F-ADD4-C847C870AB31}" srcOrd="0" destOrd="0" presId="urn:microsoft.com/office/officeart/2005/8/layout/target2"/>
    <dgm:cxn modelId="{F1CE4588-1D65-5A4C-8600-A2A96E9A9D58}" type="presParOf" srcId="{8100030E-98E6-354A-8D6D-3DD51BC2A374}" destId="{215EB33E-CBA2-DC48-BEEA-2F9B9488A69E}" srcOrd="1" destOrd="0" presId="urn:microsoft.com/office/officeart/2005/8/layout/target2"/>
    <dgm:cxn modelId="{D3A7928D-D828-A14A-A6F9-53DBEA1833AB}" type="presParOf" srcId="{C5C93C76-63AF-834D-B8AC-7566894C2FB4}" destId="{4C3D4B8A-B173-944B-8BD4-3AAA1D3FAD05}" srcOrd="1" destOrd="0" presId="urn:microsoft.com/office/officeart/2005/8/layout/target2"/>
    <dgm:cxn modelId="{3C00AE63-D7DF-084B-B31C-6D8121E41F81}" type="presParOf" srcId="{4C3D4B8A-B173-944B-8BD4-3AAA1D3FAD05}" destId="{4E50C6BF-910E-7348-A303-09A554EEAA0A}" srcOrd="0" destOrd="0" presId="urn:microsoft.com/office/officeart/2005/8/layout/target2"/>
    <dgm:cxn modelId="{3C756E12-92AA-D14D-97BD-90DE8C437B91}" type="presParOf" srcId="{4C3D4B8A-B173-944B-8BD4-3AAA1D3FAD05}" destId="{40300614-778F-E749-8F11-196CEB5AB4BB}" srcOrd="1" destOrd="0" presId="urn:microsoft.com/office/officeart/2005/8/layout/target2"/>
    <dgm:cxn modelId="{E15C1AD3-68DC-0E41-BC84-207F00275DA1}" type="presParOf" srcId="{C5C93C76-63AF-834D-B8AC-7566894C2FB4}" destId="{74A8EB93-49D2-0744-852E-D67097CACE37}" srcOrd="2" destOrd="0" presId="urn:microsoft.com/office/officeart/2005/8/layout/target2"/>
    <dgm:cxn modelId="{1F66F945-FD47-8A45-85AB-45CCFF62BA23}" type="presParOf" srcId="{74A8EB93-49D2-0744-852E-D67097CACE37}" destId="{6F92330B-2BD8-9C42-AA59-CA71F506DD3E}" srcOrd="0" destOrd="0" presId="urn:microsoft.com/office/officeart/2005/8/layout/target2"/>
    <dgm:cxn modelId="{63D0CF65-5D57-AB4B-B154-4523A9E60C54}" type="presParOf" srcId="{74A8EB93-49D2-0744-852E-D67097CACE37}" destId="{1731A8E3-B1B1-BE4B-B2F6-5F18EDE8EA1C}" srcOrd="1" destOrd="0" presId="urn:microsoft.com/office/officeart/2005/8/layout/target2"/>
    <dgm:cxn modelId="{D7E907FA-CD1A-7148-BEE3-86341CF93E92}" type="presParOf" srcId="{1731A8E3-B1B1-BE4B-B2F6-5F18EDE8EA1C}" destId="{1FFD221F-6A7C-0B45-912E-7B2D41C939FB}" srcOrd="0" destOrd="0" presId="urn:microsoft.com/office/officeart/2005/8/layout/target2"/>
    <dgm:cxn modelId="{AB1A88BE-66E6-A44E-B0F3-5290FDE89745}" type="presParOf" srcId="{1731A8E3-B1B1-BE4B-B2F6-5F18EDE8EA1C}" destId="{DBE8ADE2-17F0-2645-A302-D15CBFD891E4}" srcOrd="1" destOrd="0" presId="urn:microsoft.com/office/officeart/2005/8/layout/target2"/>
    <dgm:cxn modelId="{3F3C6084-1308-2B48-B851-25AE719F53B7}" type="presParOf" srcId="{1731A8E3-B1B1-BE4B-B2F6-5F18EDE8EA1C}" destId="{099E1357-5252-C648-9171-1537398C3A8C}" srcOrd="2" destOrd="0" presId="urn:microsoft.com/office/officeart/2005/8/layout/target2"/>
    <dgm:cxn modelId="{F464F25F-B883-E148-B791-F94EB10BDAD0}" type="presParOf" srcId="{1731A8E3-B1B1-BE4B-B2F6-5F18EDE8EA1C}" destId="{3DD1E83D-F092-734F-8C48-1BC505AC94DC}" srcOrd="3" destOrd="0" presId="urn:microsoft.com/office/officeart/2005/8/layout/target2"/>
    <dgm:cxn modelId="{A5B7AB89-C2F7-BB4A-A883-71E9D659D06B}" type="presParOf" srcId="{1731A8E3-B1B1-BE4B-B2F6-5F18EDE8EA1C}" destId="{958E3D0C-1153-3645-896A-A62EDB2811F7}"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4566-29C6-E24B-A374-2B3D2712EA8A}">
      <dsp:nvSpPr>
        <dsp:cNvPr id="0" name=""/>
        <dsp:cNvSpPr/>
      </dsp:nvSpPr>
      <dsp:spPr>
        <a:xfrm>
          <a:off x="1225550" y="0"/>
          <a:ext cx="5791200" cy="5791200"/>
        </a:xfrm>
        <a:prstGeom prst="diamond">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CEE7AE8-9E5C-ED45-92E4-EE8750C104A9}">
      <dsp:nvSpPr>
        <dsp:cNvPr id="0" name=""/>
        <dsp:cNvSpPr/>
      </dsp:nvSpPr>
      <dsp:spPr>
        <a:xfrm>
          <a:off x="1775714"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Operation code (opcode)</a:t>
          </a:r>
          <a:endParaRPr lang="en-US" sz="17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Specifies the operation to be performed.  The operation is specified by a binary code, known as the operation code, or </a:t>
          </a:r>
          <a:r>
            <a:rPr lang="en-US" sz="1300" i="1" kern="1200" dirty="0" smtClean="0">
              <a:effectLst>
                <a:outerShdw blurRad="38100" dist="38100" dir="2700000" algn="tl">
                  <a:srgbClr val="000000">
                    <a:alpha val="43137"/>
                  </a:srgbClr>
                </a:outerShdw>
              </a:effectLst>
            </a:rPr>
            <a:t>opcode</a:t>
          </a:r>
          <a:endParaRPr lang="en-US" sz="1300" i="1" kern="1200" dirty="0">
            <a:effectLst>
              <a:outerShdw blurRad="38100" dist="38100" dir="2700000" algn="tl">
                <a:srgbClr val="000000">
                  <a:alpha val="43137"/>
                </a:srgbClr>
              </a:outerShdw>
            </a:effectLst>
          </a:endParaRPr>
        </a:p>
      </dsp:txBody>
      <dsp:txXfrm>
        <a:off x="1885968" y="660418"/>
        <a:ext cx="2038060" cy="2038060"/>
      </dsp:txXfrm>
    </dsp:sp>
    <dsp:sp modelId="{06F2B317-5110-B94C-84A1-22E01F7471D3}">
      <dsp:nvSpPr>
        <dsp:cNvPr id="0" name=""/>
        <dsp:cNvSpPr/>
      </dsp:nvSpPr>
      <dsp:spPr>
        <a:xfrm>
          <a:off x="4208018"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Source operand reference</a:t>
          </a:r>
          <a:endParaRPr lang="en-US" sz="17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The operation may involve one or more source operands, that is, operands that are inputs for the operation</a:t>
          </a:r>
          <a:endParaRPr lang="en-US" sz="1300" kern="1200" dirty="0">
            <a:effectLst>
              <a:outerShdw blurRad="38100" dist="38100" dir="2700000" algn="tl">
                <a:srgbClr val="000000">
                  <a:alpha val="43137"/>
                </a:srgbClr>
              </a:outerShdw>
            </a:effectLst>
          </a:endParaRPr>
        </a:p>
      </dsp:txBody>
      <dsp:txXfrm>
        <a:off x="4318272" y="660418"/>
        <a:ext cx="2038060" cy="2038060"/>
      </dsp:txXfrm>
    </dsp:sp>
    <dsp:sp modelId="{5CED3117-5997-9241-ACAE-C2B634ACBCD2}">
      <dsp:nvSpPr>
        <dsp:cNvPr id="0" name=""/>
        <dsp:cNvSpPr/>
      </dsp:nvSpPr>
      <dsp:spPr>
        <a:xfrm>
          <a:off x="1775714"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Result operand reference</a:t>
          </a:r>
          <a:endParaRPr lang="en-US" sz="17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The operation may produce a result</a:t>
          </a:r>
          <a:endParaRPr lang="en-US" sz="1300" kern="1200" dirty="0">
            <a:effectLst>
              <a:outerShdw blurRad="38100" dist="38100" dir="2700000" algn="tl">
                <a:srgbClr val="000000">
                  <a:alpha val="43137"/>
                </a:srgbClr>
              </a:outerShdw>
            </a:effectLst>
          </a:endParaRPr>
        </a:p>
      </dsp:txBody>
      <dsp:txXfrm>
        <a:off x="1885968" y="3092722"/>
        <a:ext cx="2038060" cy="2038060"/>
      </dsp:txXfrm>
    </dsp:sp>
    <dsp:sp modelId="{582D9E84-4A97-E646-B080-93B15AA28637}">
      <dsp:nvSpPr>
        <dsp:cNvPr id="0" name=""/>
        <dsp:cNvSpPr/>
      </dsp:nvSpPr>
      <dsp:spPr>
        <a:xfrm>
          <a:off x="4208018"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Next instruction reference</a:t>
          </a:r>
          <a:endParaRPr lang="en-US" sz="1700" kern="1200" dirty="0"/>
        </a:p>
        <a:p>
          <a:pPr marL="114300" lvl="1" indent="-114300" algn="l" defTabSz="577850" rtl="0">
            <a:lnSpc>
              <a:spcPct val="90000"/>
            </a:lnSpc>
            <a:spcBef>
              <a:spcPct val="0"/>
            </a:spcBef>
            <a:spcAft>
              <a:spcPct val="15000"/>
            </a:spcAft>
            <a:buChar char="••"/>
          </a:pPr>
          <a:r>
            <a:rPr lang="en-US" sz="1300" kern="1200" dirty="0" smtClean="0"/>
            <a:t>This tells the processor where to fetch the next instruction after the execution of this instruction is complete</a:t>
          </a:r>
          <a:endParaRPr lang="en-US" sz="1300" kern="1200" dirty="0"/>
        </a:p>
      </dsp:txBody>
      <dsp:txXfrm>
        <a:off x="4318272" y="3092722"/>
        <a:ext cx="2038060" cy="2038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C15E2-0E91-4846-8ABC-A77940D4A179}">
      <dsp:nvSpPr>
        <dsp:cNvPr id="0" name=""/>
        <dsp:cNvSpPr/>
      </dsp:nvSpPr>
      <dsp:spPr>
        <a:xfrm>
          <a:off x="5562612" y="3730752"/>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I/O instructions are needed to transfer programs and data into memory and the results of computations back out to the user</a:t>
          </a:r>
          <a:endParaRPr lang="en-US" sz="1000" kern="1200" dirty="0"/>
        </a:p>
      </dsp:txBody>
      <dsp:txXfrm>
        <a:off x="6414262" y="4208230"/>
        <a:ext cx="1820065" cy="1239604"/>
      </dsp:txXfrm>
    </dsp:sp>
    <dsp:sp modelId="{1271081F-DA7B-9646-B77E-4127E6C5A827}">
      <dsp:nvSpPr>
        <dsp:cNvPr id="0" name=""/>
        <dsp:cNvSpPr/>
      </dsp:nvSpPr>
      <dsp:spPr>
        <a:xfrm>
          <a:off x="228604" y="3733798"/>
          <a:ext cx="367039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Test instructions are used to test the value of a data word or the status of a computation</a:t>
          </a:r>
          <a:endParaRPr lang="en-US" sz="1000" kern="1200" dirty="0"/>
        </a:p>
        <a:p>
          <a:pPr marL="57150" lvl="1" indent="-57150" algn="l" defTabSz="444500" rtl="0">
            <a:lnSpc>
              <a:spcPct val="90000"/>
            </a:lnSpc>
            <a:spcBef>
              <a:spcPct val="0"/>
            </a:spcBef>
            <a:spcAft>
              <a:spcPct val="15000"/>
            </a:spcAft>
            <a:buChar char="••"/>
          </a:pPr>
          <a:r>
            <a:rPr lang="en-US" sz="1000" kern="1200" dirty="0" smtClean="0"/>
            <a:t>Branch instructions are used to branch to a different set of instructions depending on the decision made</a:t>
          </a:r>
          <a:endParaRPr lang="en-US" sz="1000" kern="1200" dirty="0"/>
        </a:p>
      </dsp:txBody>
      <dsp:txXfrm>
        <a:off x="267036" y="4209619"/>
        <a:ext cx="2492415" cy="1235302"/>
      </dsp:txXfrm>
    </dsp:sp>
    <dsp:sp modelId="{E013DB8C-C4D5-9245-9F44-E76F99512271}">
      <dsp:nvSpPr>
        <dsp:cNvPr id="0" name=""/>
        <dsp:cNvSpPr/>
      </dsp:nvSpPr>
      <dsp:spPr>
        <a:xfrm>
          <a:off x="5515507" y="0"/>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Movement of data into or out of register and or memory locations</a:t>
          </a:r>
          <a:endParaRPr lang="en-US" sz="1000" kern="1200" dirty="0"/>
        </a:p>
      </dsp:txBody>
      <dsp:txXfrm>
        <a:off x="6367158" y="38566"/>
        <a:ext cx="1820065" cy="1239604"/>
      </dsp:txXfrm>
    </dsp:sp>
    <dsp:sp modelId="{D393D0F9-5D0B-304A-9364-031DA1DC3538}">
      <dsp:nvSpPr>
        <dsp:cNvPr id="0" name=""/>
        <dsp:cNvSpPr/>
      </dsp:nvSpPr>
      <dsp:spPr>
        <a:xfrm>
          <a:off x="232399" y="8"/>
          <a:ext cx="335036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smtClean="0"/>
            <a:t>Arithmetic instructions provide computational capabilities for processing numeric data</a:t>
          </a:r>
          <a:endParaRPr lang="en-US" sz="1000" kern="1200" dirty="0"/>
        </a:p>
        <a:p>
          <a:pPr marL="57150" lvl="1" indent="-57150" algn="l" defTabSz="444500" rtl="0">
            <a:lnSpc>
              <a:spcPct val="90000"/>
            </a:lnSpc>
            <a:spcBef>
              <a:spcPct val="0"/>
            </a:spcBef>
            <a:spcAft>
              <a:spcPct val="15000"/>
            </a:spcAft>
            <a:buChar char="••"/>
          </a:pPr>
          <a:r>
            <a:rPr lang="en-US" sz="1000" kern="1200" dirty="0" smtClean="0"/>
            <a:t>Logic (Boolean) instructions operate on the bits of a word as bits rather than as numbers, thus they provide capabilities for processing any other type of data the user may wish to employ</a:t>
          </a:r>
          <a:endParaRPr lang="en-US" sz="1000" kern="1200" dirty="0"/>
        </a:p>
      </dsp:txBody>
      <dsp:txXfrm>
        <a:off x="270831" y="38440"/>
        <a:ext cx="2268394" cy="1235302"/>
      </dsp:txXfrm>
    </dsp:sp>
    <dsp:sp modelId="{64E7A613-FAC5-2A4B-84D5-823A0DA3329F}">
      <dsp:nvSpPr>
        <dsp:cNvPr id="0" name=""/>
        <dsp:cNvSpPr/>
      </dsp:nvSpPr>
      <dsp:spPr>
        <a:xfrm>
          <a:off x="1989124" y="31272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Data processing</a:t>
          </a:r>
          <a:endParaRPr lang="en-US" sz="2100" kern="1200" dirty="0">
            <a:effectLst>
              <a:outerShdw blurRad="38100" dist="38100" dir="2700000" algn="tl">
                <a:srgbClr val="000000">
                  <a:alpha val="43137"/>
                </a:srgbClr>
              </a:outerShdw>
            </a:effectLst>
          </a:endParaRPr>
        </a:p>
      </dsp:txBody>
      <dsp:txXfrm>
        <a:off x="2684924" y="1008524"/>
        <a:ext cx="1679811" cy="1679811"/>
      </dsp:txXfrm>
    </dsp:sp>
    <dsp:sp modelId="{3B212426-56CB-2742-8EFE-A3AF6B61B920}">
      <dsp:nvSpPr>
        <dsp:cNvPr id="0" name=""/>
        <dsp:cNvSpPr/>
      </dsp:nvSpPr>
      <dsp:spPr>
        <a:xfrm rot="5400000">
          <a:off x="4474464" y="31272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Data storage</a:t>
          </a:r>
          <a:endParaRPr lang="en-US" sz="2100" kern="1200" dirty="0">
            <a:effectLst>
              <a:outerShdw blurRad="38100" dist="38100" dir="2700000" algn="tl">
                <a:srgbClr val="000000">
                  <a:alpha val="43137"/>
                </a:srgbClr>
              </a:outerShdw>
            </a:effectLst>
          </a:endParaRPr>
        </a:p>
      </dsp:txBody>
      <dsp:txXfrm rot="-5400000">
        <a:off x="4474464" y="1008524"/>
        <a:ext cx="1679811" cy="1679811"/>
      </dsp:txXfrm>
    </dsp:sp>
    <dsp:sp modelId="{0F90C031-7DF5-F44F-BC7E-06E0F85CB427}">
      <dsp:nvSpPr>
        <dsp:cNvPr id="0" name=""/>
        <dsp:cNvSpPr/>
      </dsp:nvSpPr>
      <dsp:spPr>
        <a:xfrm rot="10800000">
          <a:off x="4474464" y="279806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Data movement</a:t>
          </a:r>
          <a:endParaRPr lang="en-US" sz="2100" kern="1200" dirty="0">
            <a:effectLst>
              <a:outerShdw blurRad="38100" dist="38100" dir="2700000" algn="tl">
                <a:srgbClr val="000000">
                  <a:alpha val="43137"/>
                </a:srgbClr>
              </a:outerShdw>
            </a:effectLst>
          </a:endParaRPr>
        </a:p>
      </dsp:txBody>
      <dsp:txXfrm rot="10800000">
        <a:off x="4474464" y="2798064"/>
        <a:ext cx="1679811" cy="1679811"/>
      </dsp:txXfrm>
    </dsp:sp>
    <dsp:sp modelId="{D68EFB07-20BD-9848-85ED-45FB73135481}">
      <dsp:nvSpPr>
        <dsp:cNvPr id="0" name=""/>
        <dsp:cNvSpPr/>
      </dsp:nvSpPr>
      <dsp:spPr>
        <a:xfrm rot="16200000">
          <a:off x="1989124" y="279806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Control</a:t>
          </a:r>
          <a:endParaRPr lang="en-US" sz="2100" kern="1200" dirty="0">
            <a:effectLst>
              <a:outerShdw blurRad="38100" dist="38100" dir="2700000" algn="tl">
                <a:srgbClr val="000000">
                  <a:alpha val="43137"/>
                </a:srgbClr>
              </a:outerShdw>
            </a:effectLst>
          </a:endParaRPr>
        </a:p>
      </dsp:txBody>
      <dsp:txXfrm rot="5400000">
        <a:off x="2684924" y="2798064"/>
        <a:ext cx="1679811" cy="1679811"/>
      </dsp:txXfrm>
    </dsp:sp>
    <dsp:sp modelId="{A04C8535-5121-1D48-89BE-ED9EAD28EFF1}">
      <dsp:nvSpPr>
        <dsp:cNvPr id="0" name=""/>
        <dsp:cNvSpPr/>
      </dsp:nvSpPr>
      <dsp:spPr>
        <a:xfrm>
          <a:off x="4009491" y="224942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FA519686-EE3E-034C-95BB-4F2415CF38CD}">
      <dsp:nvSpPr>
        <dsp:cNvPr id="0" name=""/>
        <dsp:cNvSpPr/>
      </dsp:nvSpPr>
      <dsp:spPr>
        <a:xfrm rot="10800000">
          <a:off x="4009491" y="252374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EBC3F-3409-F640-A552-34E0EE96B84E}">
      <dsp:nvSpPr>
        <dsp:cNvPr id="0" name=""/>
        <dsp:cNvSpPr/>
      </dsp:nvSpPr>
      <dsp:spPr>
        <a:xfrm>
          <a:off x="1295400" y="0"/>
          <a:ext cx="4572000" cy="4572000"/>
        </a:xfrm>
        <a:prstGeom prst="triangl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C8309DA-5AF4-ED4B-8005-9099F3579E74}">
      <dsp:nvSpPr>
        <dsp:cNvPr id="0" name=""/>
        <dsp:cNvSpPr/>
      </dsp:nvSpPr>
      <dsp:spPr>
        <a:xfrm rot="20654831">
          <a:off x="54498" y="388143"/>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Addresses</a:t>
          </a:r>
          <a:endParaRPr lang="en-US" sz="3400" kern="1200" dirty="0"/>
        </a:p>
      </dsp:txBody>
      <dsp:txXfrm>
        <a:off x="94166" y="427811"/>
        <a:ext cx="2892464" cy="733265"/>
      </dsp:txXfrm>
    </dsp:sp>
    <dsp:sp modelId="{60D366F8-501D-8042-914B-93C4C14B955F}">
      <dsp:nvSpPr>
        <dsp:cNvPr id="0" name=""/>
        <dsp:cNvSpPr/>
      </dsp:nvSpPr>
      <dsp:spPr>
        <a:xfrm rot="946966">
          <a:off x="4495793" y="99059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Numbers</a:t>
          </a:r>
          <a:endParaRPr lang="en-US" sz="3400" kern="1200" dirty="0"/>
        </a:p>
      </dsp:txBody>
      <dsp:txXfrm>
        <a:off x="4535461" y="1030267"/>
        <a:ext cx="2892464" cy="733265"/>
      </dsp:txXfrm>
    </dsp:sp>
    <dsp:sp modelId="{7EB31862-2E15-EC40-92A8-38C0729D347E}">
      <dsp:nvSpPr>
        <dsp:cNvPr id="0" name=""/>
        <dsp:cNvSpPr/>
      </dsp:nvSpPr>
      <dsp:spPr>
        <a:xfrm rot="846432">
          <a:off x="130426" y="24835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Characters</a:t>
          </a:r>
          <a:endParaRPr lang="en-US" sz="3400" kern="1200" dirty="0"/>
        </a:p>
      </dsp:txBody>
      <dsp:txXfrm>
        <a:off x="170094" y="2523187"/>
        <a:ext cx="2892464" cy="733265"/>
      </dsp:txXfrm>
    </dsp:sp>
    <dsp:sp modelId="{98354637-29DA-C24D-92DF-1340B4B82D84}">
      <dsp:nvSpPr>
        <dsp:cNvPr id="0" name=""/>
        <dsp:cNvSpPr/>
      </dsp:nvSpPr>
      <dsp:spPr>
        <a:xfrm rot="20892888">
          <a:off x="4395049" y="30381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Logical Data</a:t>
          </a:r>
          <a:endParaRPr lang="en-US" sz="3400" kern="1200" dirty="0"/>
        </a:p>
      </dsp:txBody>
      <dsp:txXfrm>
        <a:off x="4434717" y="3077787"/>
        <a:ext cx="2892464" cy="733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84542-B6FC-0941-A085-C1719FD394DD}">
      <dsp:nvSpPr>
        <dsp:cNvPr id="0" name=""/>
        <dsp:cNvSpPr/>
      </dsp:nvSpPr>
      <dsp:spPr>
        <a:xfrm>
          <a:off x="3585210" y="1607057"/>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9AA7EF0F-2B12-2347-882A-D3A39B320B34}">
      <dsp:nvSpPr>
        <dsp:cNvPr id="0" name=""/>
        <dsp:cNvSpPr/>
      </dsp:nvSpPr>
      <dsp:spPr>
        <a:xfrm>
          <a:off x="3427323" y="0"/>
          <a:ext cx="2289352" cy="1325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kern="1200" dirty="0" smtClean="0"/>
            <a:t>ARM processors support data types of:</a:t>
          </a:r>
          <a:endParaRPr lang="en-US" sz="1400" kern="1200" dirty="0"/>
        </a:p>
        <a:p>
          <a:pPr marL="57150" lvl="1" indent="-57150" algn="l" defTabSz="488950" rtl="0">
            <a:lnSpc>
              <a:spcPct val="90000"/>
            </a:lnSpc>
            <a:spcBef>
              <a:spcPct val="0"/>
            </a:spcBef>
            <a:spcAft>
              <a:spcPct val="15000"/>
            </a:spcAft>
            <a:buChar char="••"/>
          </a:pPr>
          <a:r>
            <a:rPr lang="en-US" sz="1100" kern="1200" dirty="0" smtClean="0"/>
            <a:t>8 (byte)</a:t>
          </a:r>
          <a:endParaRPr lang="en-US" sz="1100" kern="1200" dirty="0"/>
        </a:p>
        <a:p>
          <a:pPr marL="57150" lvl="1" indent="-57150" algn="l" defTabSz="488950" rtl="0">
            <a:lnSpc>
              <a:spcPct val="90000"/>
            </a:lnSpc>
            <a:spcBef>
              <a:spcPct val="0"/>
            </a:spcBef>
            <a:spcAft>
              <a:spcPct val="15000"/>
            </a:spcAft>
            <a:buChar char="••"/>
          </a:pPr>
          <a:r>
            <a:rPr lang="en-US" sz="1100" kern="1200" dirty="0" smtClean="0"/>
            <a:t>16 (halfword)</a:t>
          </a:r>
          <a:endParaRPr lang="en-US" sz="1100" kern="1200" dirty="0"/>
        </a:p>
        <a:p>
          <a:pPr marL="57150" lvl="1" indent="-57150" algn="l" defTabSz="488950" rtl="0">
            <a:lnSpc>
              <a:spcPct val="90000"/>
            </a:lnSpc>
            <a:spcBef>
              <a:spcPct val="0"/>
            </a:spcBef>
            <a:spcAft>
              <a:spcPct val="15000"/>
            </a:spcAft>
            <a:buChar char="••"/>
          </a:pPr>
          <a:r>
            <a:rPr lang="en-US" sz="1100" kern="1200" dirty="0" smtClean="0"/>
            <a:t>32 (word) bits in length</a:t>
          </a:r>
          <a:endParaRPr lang="en-US" sz="1100" kern="1200" dirty="0"/>
        </a:p>
      </dsp:txBody>
      <dsp:txXfrm>
        <a:off x="3427323" y="0"/>
        <a:ext cx="2289352" cy="1325118"/>
      </dsp:txXfrm>
    </dsp:sp>
    <dsp:sp modelId="{38DACD41-8ED2-6A41-B99B-CE36DF007D30}">
      <dsp:nvSpPr>
        <dsp:cNvPr id="0" name=""/>
        <dsp:cNvSpPr/>
      </dsp:nvSpPr>
      <dsp:spPr>
        <a:xfrm>
          <a:off x="4335959" y="2152329"/>
          <a:ext cx="1973579" cy="197358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1AD636D3-10BD-E94E-A7E8-84A33DD9177A}">
      <dsp:nvSpPr>
        <dsp:cNvPr id="0" name=""/>
        <dsp:cNvSpPr/>
      </dsp:nvSpPr>
      <dsp:spPr>
        <a:xfrm>
          <a:off x="6466636"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kern="1200" dirty="0" smtClean="0"/>
            <a:t>Alignment checking</a:t>
          </a:r>
          <a:endParaRPr lang="en-US" sz="1400" kern="1200" dirty="0"/>
        </a:p>
        <a:p>
          <a:pPr marL="57150" lvl="1" indent="-57150" algn="l" defTabSz="488950" rtl="0">
            <a:lnSpc>
              <a:spcPct val="90000"/>
            </a:lnSpc>
            <a:spcBef>
              <a:spcPct val="0"/>
            </a:spcBef>
            <a:spcAft>
              <a:spcPct val="15000"/>
            </a:spcAft>
            <a:buChar char="••"/>
          </a:pPr>
          <a:r>
            <a:rPr lang="en-US" sz="1100" kern="1200" dirty="0" smtClean="0"/>
            <a:t>When the appropriate control bit is set, a data abort signal indicates an alignment fault for attempting unaligned access</a:t>
          </a:r>
          <a:endParaRPr lang="en-US" sz="1100" kern="1200" dirty="0"/>
        </a:p>
      </dsp:txBody>
      <dsp:txXfrm>
        <a:off x="6466636" y="1748027"/>
        <a:ext cx="2052523" cy="1437894"/>
      </dsp:txXfrm>
    </dsp:sp>
    <dsp:sp modelId="{FEBA1883-BC67-4C4B-8A37-4C515D22848A}">
      <dsp:nvSpPr>
        <dsp:cNvPr id="0" name=""/>
        <dsp:cNvSpPr/>
      </dsp:nvSpPr>
      <dsp:spPr>
        <a:xfrm>
          <a:off x="4049396" y="3035366"/>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4C20E20-3FB9-A64B-AC50-6A43E54B84FD}">
      <dsp:nvSpPr>
        <dsp:cNvPr id="0" name=""/>
        <dsp:cNvSpPr/>
      </dsp:nvSpPr>
      <dsp:spPr>
        <a:xfrm>
          <a:off x="6150864" y="4200906"/>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622300" rtl="0">
            <a:lnSpc>
              <a:spcPct val="90000"/>
            </a:lnSpc>
            <a:spcBef>
              <a:spcPct val="0"/>
            </a:spcBef>
            <a:spcAft>
              <a:spcPct val="35000"/>
            </a:spcAft>
          </a:pPr>
          <a:r>
            <a:rPr lang="en-US" sz="1400" kern="1200" dirty="0" smtClean="0"/>
            <a:t>Unaligned access</a:t>
          </a:r>
          <a:endParaRPr lang="en-US" sz="1400" kern="1200" dirty="0"/>
        </a:p>
        <a:p>
          <a:pPr marL="57150" lvl="1" indent="-57150" algn="l" defTabSz="488950" rtl="0">
            <a:lnSpc>
              <a:spcPct val="90000"/>
            </a:lnSpc>
            <a:spcBef>
              <a:spcPct val="0"/>
            </a:spcBef>
            <a:spcAft>
              <a:spcPct val="15000"/>
            </a:spcAft>
            <a:buChar char="••"/>
          </a:pPr>
          <a:r>
            <a:rPr lang="en-US" sz="1100" kern="1200" dirty="0" smtClean="0"/>
            <a:t>When this option is enabled, the processor uses one or more memory accesses to generate the required transfer of adjacent bytes transparently to the programmer</a:t>
          </a:r>
          <a:endParaRPr lang="en-US" sz="1100" kern="1200" dirty="0"/>
        </a:p>
      </dsp:txBody>
      <dsp:txXfrm>
        <a:off x="6150864" y="4200906"/>
        <a:ext cx="2052523" cy="1437894"/>
      </dsp:txXfrm>
    </dsp:sp>
    <dsp:sp modelId="{178CF4E2-741A-E842-BE8C-25A55749973B}">
      <dsp:nvSpPr>
        <dsp:cNvPr id="0" name=""/>
        <dsp:cNvSpPr/>
      </dsp:nvSpPr>
      <dsp:spPr>
        <a:xfrm>
          <a:off x="3121023" y="3035366"/>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B0A836E1-B0CC-234C-9BB4-A6D0E050AF2C}">
      <dsp:nvSpPr>
        <dsp:cNvPr id="0" name=""/>
        <dsp:cNvSpPr/>
      </dsp:nvSpPr>
      <dsp:spPr>
        <a:xfrm>
          <a:off x="940612" y="4200906"/>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For all three data types an unsigned interpretation is supported in which the value represents an unsigned, nonnegative integer</a:t>
          </a:r>
          <a:endParaRPr lang="en-US" sz="1400" kern="1200" dirty="0"/>
        </a:p>
      </dsp:txBody>
      <dsp:txXfrm>
        <a:off x="940612" y="4200906"/>
        <a:ext cx="2052523" cy="1437894"/>
      </dsp:txXfrm>
    </dsp:sp>
    <dsp:sp modelId="{C4FC9527-BF26-BE42-851A-08E582AEFD93}">
      <dsp:nvSpPr>
        <dsp:cNvPr id="0" name=""/>
        <dsp:cNvSpPr/>
      </dsp:nvSpPr>
      <dsp:spPr>
        <a:xfrm>
          <a:off x="2834460" y="2152329"/>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DA09D31-9DF2-854D-8BA1-ACD362668A00}">
      <dsp:nvSpPr>
        <dsp:cNvPr id="0" name=""/>
        <dsp:cNvSpPr/>
      </dsp:nvSpPr>
      <dsp:spPr>
        <a:xfrm>
          <a:off x="624840"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dirty="0" smtClean="0"/>
            <a:t>All three data types can also be used for twos complement signed integers</a:t>
          </a:r>
          <a:endParaRPr lang="en-US" sz="1400" kern="1200" dirty="0"/>
        </a:p>
      </dsp:txBody>
      <dsp:txXfrm>
        <a:off x="624840" y="1748027"/>
        <a:ext cx="2052523" cy="1437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4566-06DF-0D42-B507-3EED37032151}">
      <dsp:nvSpPr>
        <dsp:cNvPr id="0" name=""/>
        <dsp:cNvSpPr/>
      </dsp:nvSpPr>
      <dsp:spPr>
        <a:xfrm rot="16200000">
          <a:off x="654" y="383734"/>
          <a:ext cx="4109330" cy="4109330"/>
        </a:xfrm>
        <a:prstGeom prst="downArrow">
          <a:avLst>
            <a:gd name="adj1" fmla="val 50000"/>
            <a:gd name="adj2" fmla="val 35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Most fundamental type of machine instruction</a:t>
          </a:r>
          <a:endParaRPr lang="en-US" sz="1900" kern="1200" dirty="0">
            <a:effectLst>
              <a:outerShdw blurRad="38100" dist="38100" dir="2700000" algn="tl">
                <a:srgbClr val="000000">
                  <a:alpha val="43137"/>
                </a:srgbClr>
              </a:outerShdw>
            </a:effectLst>
          </a:endParaRPr>
        </a:p>
      </dsp:txBody>
      <dsp:txXfrm rot="5400000">
        <a:off x="654" y="1411066"/>
        <a:ext cx="3390197" cy="2054665"/>
      </dsp:txXfrm>
    </dsp:sp>
    <dsp:sp modelId="{F67F22A8-9610-4948-A69C-A8949F131989}">
      <dsp:nvSpPr>
        <dsp:cNvPr id="0" name=""/>
        <dsp:cNvSpPr/>
      </dsp:nvSpPr>
      <dsp:spPr>
        <a:xfrm rot="5400000">
          <a:off x="4348215" y="383734"/>
          <a:ext cx="4109330" cy="4109330"/>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Must specify:</a:t>
          </a:r>
          <a:endParaRPr lang="en-US" sz="19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Location of the source and destination operands</a:t>
          </a:r>
          <a:endParaRPr lang="en-US" sz="15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The length of data to be transferred must be indicated</a:t>
          </a:r>
          <a:endParaRPr lang="en-US" sz="15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The mode of addressing for each operand must be specified</a:t>
          </a:r>
          <a:endParaRPr lang="en-US" sz="1500" kern="1200" dirty="0">
            <a:effectLst>
              <a:outerShdw blurRad="38100" dist="38100" dir="2700000" algn="tl">
                <a:srgbClr val="000000">
                  <a:alpha val="43137"/>
                </a:srgbClr>
              </a:outerShdw>
            </a:effectLst>
          </a:endParaRPr>
        </a:p>
      </dsp:txBody>
      <dsp:txXfrm rot="-5400000">
        <a:off x="5067348" y="1411067"/>
        <a:ext cx="3390197" cy="20546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312C-F687-024F-ADD4-C847C870AB31}">
      <dsp:nvSpPr>
        <dsp:cNvPr id="0" name=""/>
        <dsp:cNvSpPr/>
      </dsp:nvSpPr>
      <dsp:spPr>
        <a:xfrm>
          <a:off x="0" y="0"/>
          <a:ext cx="8229600" cy="48768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3784939" numCol="1" spcCol="1270" anchor="t" anchorCtr="0">
          <a:noAutofit/>
        </a:bodyPr>
        <a:lstStyle/>
        <a:p>
          <a:pPr lvl="0" algn="l" defTabSz="844550" rtl="0">
            <a:lnSpc>
              <a:spcPct val="90000"/>
            </a:lnSpc>
            <a:spcBef>
              <a:spcPct val="0"/>
            </a:spcBef>
            <a:spcAft>
              <a:spcPct val="35000"/>
            </a:spcAft>
          </a:pPr>
          <a:r>
            <a:rPr lang="en-US" sz="1900" kern="1200" dirty="0" smtClean="0"/>
            <a:t>Instructions that can be executed only while the processor is in a certain privileged state or is executing a program in a special privileged area of memory</a:t>
          </a:r>
          <a:endParaRPr lang="en-US" sz="1900" kern="1200" dirty="0"/>
        </a:p>
      </dsp:txBody>
      <dsp:txXfrm>
        <a:off x="121411" y="121411"/>
        <a:ext cx="7986778" cy="4633978"/>
      </dsp:txXfrm>
    </dsp:sp>
    <dsp:sp modelId="{4E50C6BF-910E-7348-A303-09A554EEAA0A}">
      <dsp:nvSpPr>
        <dsp:cNvPr id="0" name=""/>
        <dsp:cNvSpPr/>
      </dsp:nvSpPr>
      <dsp:spPr>
        <a:xfrm>
          <a:off x="205740" y="1219200"/>
          <a:ext cx="7818120" cy="3413760"/>
        </a:xfrm>
        <a:prstGeom prst="roundRect">
          <a:avLst>
            <a:gd name="adj" fmla="val 105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2167738" numCol="1" spcCol="1270" anchor="t" anchorCtr="0">
          <a:noAutofit/>
        </a:bodyPr>
        <a:lstStyle/>
        <a:p>
          <a:pPr lvl="0" algn="l" defTabSz="844550" rtl="0">
            <a:lnSpc>
              <a:spcPct val="90000"/>
            </a:lnSpc>
            <a:spcBef>
              <a:spcPct val="0"/>
            </a:spcBef>
            <a:spcAft>
              <a:spcPct val="35000"/>
            </a:spcAft>
          </a:pPr>
          <a:r>
            <a:rPr lang="en-US" sz="1900" kern="1200" dirty="0" smtClean="0"/>
            <a:t>Typically these instructions are reserved for the use of the operating system</a:t>
          </a:r>
          <a:endParaRPr lang="en-US" sz="1900" kern="1200" dirty="0"/>
        </a:p>
      </dsp:txBody>
      <dsp:txXfrm>
        <a:off x="310725" y="1324185"/>
        <a:ext cx="7608150" cy="3203790"/>
      </dsp:txXfrm>
    </dsp:sp>
    <dsp:sp modelId="{6F92330B-2BD8-9C42-AA59-CA71F506DD3E}">
      <dsp:nvSpPr>
        <dsp:cNvPr id="0" name=""/>
        <dsp:cNvSpPr/>
      </dsp:nvSpPr>
      <dsp:spPr>
        <a:xfrm>
          <a:off x="411480" y="2438400"/>
          <a:ext cx="7406640" cy="195072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1101073" numCol="1" spcCol="1270" anchor="t" anchorCtr="0">
          <a:noAutofit/>
        </a:bodyPr>
        <a:lstStyle/>
        <a:p>
          <a:pPr lvl="0" algn="l" defTabSz="844550" rtl="0">
            <a:lnSpc>
              <a:spcPct val="90000"/>
            </a:lnSpc>
            <a:spcBef>
              <a:spcPct val="0"/>
            </a:spcBef>
            <a:spcAft>
              <a:spcPct val="35000"/>
            </a:spcAft>
          </a:pPr>
          <a:r>
            <a:rPr lang="en-US" sz="1900" kern="1200" dirty="0" smtClean="0"/>
            <a:t>Examples of system control operations:</a:t>
          </a:r>
          <a:endParaRPr lang="en-US" sz="1900" kern="1200" dirty="0"/>
        </a:p>
      </dsp:txBody>
      <dsp:txXfrm>
        <a:off x="471471" y="2498391"/>
        <a:ext cx="7286658" cy="1830738"/>
      </dsp:txXfrm>
    </dsp:sp>
    <dsp:sp modelId="{1FFD221F-6A7C-0B45-912E-7B2D41C939FB}">
      <dsp:nvSpPr>
        <dsp:cNvPr id="0" name=""/>
        <dsp:cNvSpPr/>
      </dsp:nvSpPr>
      <dsp:spPr>
        <a:xfrm>
          <a:off x="596646"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A system control instruction may read or alter a control register</a:t>
          </a:r>
          <a:endParaRPr lang="en-US" sz="1300" kern="1200" dirty="0"/>
        </a:p>
      </dsp:txBody>
      <dsp:txXfrm>
        <a:off x="623642" y="3343220"/>
        <a:ext cx="2261667" cy="823832"/>
      </dsp:txXfrm>
    </dsp:sp>
    <dsp:sp modelId="{099E1357-5252-C648-9171-1537398C3A8C}">
      <dsp:nvSpPr>
        <dsp:cNvPr id="0" name=""/>
        <dsp:cNvSpPr/>
      </dsp:nvSpPr>
      <dsp:spPr>
        <a:xfrm>
          <a:off x="2952931"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An instruction to read or modify a storage protection key</a:t>
          </a:r>
          <a:endParaRPr lang="en-US" sz="1300" kern="1200" dirty="0"/>
        </a:p>
      </dsp:txBody>
      <dsp:txXfrm>
        <a:off x="2979927" y="3343220"/>
        <a:ext cx="2261667" cy="823832"/>
      </dsp:txXfrm>
    </dsp:sp>
    <dsp:sp modelId="{958E3D0C-1153-3645-896A-A62EDB2811F7}">
      <dsp:nvSpPr>
        <dsp:cNvPr id="0" name=""/>
        <dsp:cNvSpPr/>
      </dsp:nvSpPr>
      <dsp:spPr>
        <a:xfrm>
          <a:off x="5309217"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Access to process control blocks in a multiprogramming system</a:t>
          </a:r>
          <a:endParaRPr lang="en-US" sz="1300" kern="1200" dirty="0"/>
        </a:p>
      </dsp:txBody>
      <dsp:txXfrm>
        <a:off x="5336213" y="3343220"/>
        <a:ext cx="2261667" cy="82383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12 “Instruction</a:t>
            </a:r>
            <a:r>
              <a:rPr lang="en-US" baseline="0" dirty="0" smtClean="0">
                <a:latin typeface="Times New Roman" pitchFamily="-110" charset="0"/>
              </a:rPr>
              <a:t> Sets:  Characteristics and Functions</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14</a:t>
            </a:r>
          </a:p>
        </p:txBody>
      </p:sp>
      <p:sp>
        <p:nvSpPr>
          <p:cNvPr id="31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50" name="Rectangle 6"/>
          <p:cNvSpPr>
            <a:spLocks noGrp="1" noRot="1" noChangeAspect="1" noChangeArrowheads="1" noTextEdit="1"/>
          </p:cNvSpPr>
          <p:nvPr>
            <p:ph type="sldImg"/>
          </p:nvPr>
        </p:nvSpPr>
        <p:spPr>
          <a:xfrm>
            <a:off x="1150938" y="692150"/>
            <a:ext cx="4556125" cy="3416300"/>
          </a:xfrm>
          <a:ln cap="flat"/>
        </p:spPr>
      </p:sp>
      <p:sp>
        <p:nvSpPr>
          <p:cNvPr id="3175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Machine instructions operate on data. The most important general categories of data are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Addresses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Numbers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Characters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Logical data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shall see, in discussing addressing modes in Chapter 13, that addresses are, in fact, a form of data. In many cases, some calculation must be performed on the operand reference in an instruction to determine the main or virtual memory address. In this context, addresses can be considered to be unsigned integers.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Other common data types are numbers, characters, and logical data, and each of these is briefly examined in this section. Beyond that, some machines define specialized data types or data structures. For example, there may be machine operations that operate directly on a list or a string of characters.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Times New Roman" pitchFamily="-1" charset="0"/>
                <a:ea typeface="+mn-ea"/>
                <a:cs typeface="+mn-cs"/>
              </a:rPr>
              <a:t>All machine languages include numeric data types. Even in nonnumeric data processing, there is a need for numbers to act as counters, field widths, and so forth. An important distinction between numbers used in ordinary mathematics and numbers stored in a computer is that the latter are limited. This is true in two senses. First, there is a limit to the magnitude of numbers representable on a machine and second, in the case of floating-point numbers, a limit to their precision. Thus, the programmer is faced with understanding the consequences of rounding, overflow, and underflow.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Three types of numerical data are common in computers: </a:t>
            </a:r>
            <a:endParaRPr lang="en-US" dirty="0" smtClean="0"/>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Binary integer or binary fixed point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Binary floating point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Decimal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We examined the first two in some detail in Chapter 10. It remains to say a few words about decimal numbers.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Although all internal computer operations are binary in nature, the human users of the system deal with decimal numbers. Thus, there is a necessity to convert from decimal to binary on input and from binary to decimal on output. For applications in which there is a great deal of I/O and comparatively little, comparatively simple computation, it is preferable to store and operate on the numbers in decimal form. The most common representation for this purpose is </a:t>
            </a:r>
            <a:r>
              <a:rPr lang="en-US" sz="1200" b="1" kern="1200" dirty="0" smtClean="0">
                <a:solidFill>
                  <a:schemeClr val="tx1"/>
                </a:solidFill>
                <a:latin typeface="Times New Roman" pitchFamily="-1" charset="0"/>
                <a:ea typeface="ＭＳ Ｐゴシック" pitchFamily="-1" charset="-128"/>
                <a:cs typeface="+mn-cs"/>
              </a:rPr>
              <a:t>packed decimal. </a:t>
            </a:r>
          </a:p>
          <a:p>
            <a:pPr lvl="1"/>
            <a:endParaRPr lang="en-US" sz="1200" b="1" kern="1200" dirty="0" smtClean="0">
              <a:solidFill>
                <a:schemeClr val="tx1"/>
              </a:solidFill>
              <a:latin typeface="Times New Roman" pitchFamily="-1" charset="0"/>
              <a:ea typeface="ＭＳ Ｐゴシック" pitchFamily="-1" charset="-128"/>
              <a:cs typeface="+mn-cs"/>
            </a:endParaRPr>
          </a:p>
          <a:p>
            <a:r>
              <a:rPr lang="en-US" sz="1200" kern="1200" dirty="0" smtClean="0">
                <a:solidFill>
                  <a:schemeClr val="tx1"/>
                </a:solidFill>
                <a:latin typeface="Times New Roman" pitchFamily="-1" charset="0"/>
                <a:ea typeface="+mn-ea"/>
                <a:cs typeface="+mn-cs"/>
              </a:rPr>
              <a:t>With packed decimal, each decimal digit is represented by a 4-bit code, in the obvious way, with two digits stored per byte. Thus, 0 = 000, 1 = 0001, c, 8 = 1000, and 9 = 1001. Note that this is a rather inefficient code because only 10 of 16 possible 4-bit values are used. To form numbers, 4-bit codes are strung together, usually in multiples of 8 bits. Thus, the code for 246 is 0000 0010 0100 0110. This code is clearly less compact than a straight binary representation, but it avoids the con- version overhead. Negative numbers can be represented by including a 4-bit sign digit at either the left or right end of a string of packed decimal digits. Standard sign values are 1100 for positive (+) and 1101 for negative (-).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Many machines provide arithmetic instructions for performing operations directly on packed decimal numbers. The algorithms are quite similar to those described in Section 9.3 but must take into account the decimal carry operation. </a:t>
            </a:r>
            <a:endParaRPr lang="en-US" dirty="0" smtClean="0"/>
          </a:p>
          <a:p>
            <a:pPr lvl="1"/>
            <a:endParaRPr lang="en-US" sz="1200" kern="1200" dirty="0" smtClean="0">
              <a:solidFill>
                <a:schemeClr val="tx1"/>
              </a:solidFill>
              <a:latin typeface="Times New Roman" pitchFamily="-1" charset="0"/>
              <a:ea typeface="ＭＳ Ｐゴシック" pitchFamily="-1" charset="-128"/>
              <a:cs typeface="+mn-cs"/>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A common form of data is text or character strings. While textual data are most convenient for human beings, they cannot, in character form, be easily stored or transmitted by data processing and communications systems. Such systems are designed for binary data. Thus, a number of codes have been devised by which characters are represented by a sequence of bits. Perhaps the earliest common example of this is the Morse code. Today, the most commonly used character code in the International Reference Alphabet (IRA), referred to in the United States as the American Standard Code for Information Interchange (ASCII; see Appendix F). Each character in this code is represented by a unique 7-bit pattern; thus, 128 different characters can be represented. This is a larger number than is necessary to represent printable characters, and some of the patterns represent </a:t>
            </a:r>
            <a:r>
              <a:rPr lang="en-US" sz="1200" i="1" kern="1200" dirty="0" smtClean="0">
                <a:solidFill>
                  <a:schemeClr val="tx1"/>
                </a:solidFill>
                <a:latin typeface="Times New Roman" pitchFamily="-1" charset="0"/>
                <a:ea typeface="+mn-ea"/>
                <a:cs typeface="+mn-cs"/>
              </a:rPr>
              <a:t>control </a:t>
            </a:r>
            <a:r>
              <a:rPr lang="en-US" sz="1200" kern="1200" dirty="0" smtClean="0">
                <a:solidFill>
                  <a:schemeClr val="tx1"/>
                </a:solidFill>
                <a:latin typeface="Times New Roman" pitchFamily="-1" charset="0"/>
                <a:ea typeface="+mn-ea"/>
                <a:cs typeface="+mn-cs"/>
              </a:rPr>
              <a:t>characters. Some of these control characters have to do with controlling the printing of characters on a page. Others are concerned with communications procedures. IRA-encoded characters are almost always stored and transmitted using 8 bits per character. The eighth bit may be set to 0 or used as a parity bit for error detection. In the latter case, the bit is set such that the total number of binary 1s in each octet is always odd (odd parity) or always even (even parity).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Note in Table F.1 (Appendix F) that for the IRA bit pattern 011XXXX, the digits 0 through 9 are represented by their binary equivalents, 0000 through 1001, in the rightmost 4 bits. This is the same code as packed decimal. This facilitates con- version between 7-bit IRA and 4-bit packed decimal representation.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Another code used to encode characters is the Extended Binary Coded Decimal Interchange Code (EBCDIC). EBCDIC is used on IBM mainframes. It is an 8-bit code. As with IRA, EBCDIC is compatible with packed decimal. In the case of EBCDIC, the codes 11110000 through 11111001 represent the digits 0 through 9. </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Normally, each word or other addressable unit (byte, halfword, and so on) is treated as a single unit of data. It is sometimes useful, however, to consider an </a:t>
            </a:r>
            <a:r>
              <a:rPr lang="en-US" sz="1200" i="1" kern="1200" dirty="0" smtClean="0">
                <a:solidFill>
                  <a:schemeClr val="tx1"/>
                </a:solidFill>
                <a:latin typeface="Times New Roman" pitchFamily="-1" charset="0"/>
                <a:ea typeface="+mn-ea"/>
                <a:cs typeface="+mn-cs"/>
              </a:rPr>
              <a:t>n-bit </a:t>
            </a:r>
            <a:r>
              <a:rPr lang="en-US" sz="1200" kern="1200" dirty="0" smtClean="0">
                <a:solidFill>
                  <a:schemeClr val="tx1"/>
                </a:solidFill>
                <a:latin typeface="Times New Roman" pitchFamily="-1" charset="0"/>
                <a:ea typeface="+mn-ea"/>
                <a:cs typeface="+mn-cs"/>
              </a:rPr>
              <a:t>unit as consisting of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1-bit items of data, each item having the value 0 or 1. When data are viewed this way, they are considered to be </a:t>
            </a:r>
            <a:r>
              <a:rPr lang="en-US" sz="1200" i="1" kern="1200" dirty="0" smtClean="0">
                <a:solidFill>
                  <a:schemeClr val="tx1"/>
                </a:solidFill>
                <a:latin typeface="Times New Roman" pitchFamily="-1" charset="0"/>
                <a:ea typeface="+mn-ea"/>
                <a:cs typeface="+mn-cs"/>
              </a:rPr>
              <a:t>logical </a:t>
            </a:r>
            <a:r>
              <a:rPr lang="en-US" sz="1200" kern="1200" dirty="0" smtClean="0">
                <a:solidFill>
                  <a:schemeClr val="tx1"/>
                </a:solidFill>
                <a:latin typeface="Times New Roman" pitchFamily="-1" charset="0"/>
                <a:ea typeface="+mn-ea"/>
                <a:cs typeface="+mn-cs"/>
              </a:rPr>
              <a:t>data. </a:t>
            </a:r>
            <a:endParaRPr lang="en-US" dirty="0" smtClean="0"/>
          </a:p>
          <a:p>
            <a:endParaRPr lang="en-US" dirty="0" smtClean="0"/>
          </a:p>
          <a:p>
            <a:r>
              <a:rPr lang="en-US" sz="1200" kern="1200" dirty="0" smtClean="0">
                <a:solidFill>
                  <a:schemeClr val="tx1"/>
                </a:solidFill>
                <a:latin typeface="Times New Roman" pitchFamily="-1" charset="0"/>
                <a:ea typeface="+mn-ea"/>
                <a:cs typeface="+mn-cs"/>
              </a:rPr>
              <a:t>There are two advantages to the bit-oriented view. First, we may sometimes wish to store an array of Boolean or binary data items, in which each item can take on only the values 1 (true) and 0 (false). With logical data, memory can be used most efficiently for this storage. Second, there are occasions when we wish to manipulate the bits of a data item. For example, if floating-point operations are implemented in software, we need to be able to shift significant bits in some operations. Another example: To convert from IRA to packed decimal, we need to extract the rightmost 4 bits of each byte.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Note that, in the preceding examples, the same data are treated sometimes as logical and other times as numerical or text. The “type” of a unit of data is deter- mined by the operation being performed on it. While this is not normally the case in high-level languages, it is almost always the case with machine language. </a:t>
            </a:r>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The x86 can deal with data types of 8 (byte), 16 (word), 32 (doubleword), 64 (quad- word), and 128 (double quadword) bits in length. To allow maximum flexibility in data structures and efficient memory utilization, words need not be aligned at even- numbered addresses; doublewords need not be aligned at addresses evenly divisible by 4; and quadwords need not be aligned at addresses evenly divisible by 8; and so on. However, when data are accessed across a 32-bit bus, data transfers take place in units of doublewords,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byte, word, doubleword, quadword, and double quadword are referred to as general data types. In addition, the x86 supports an impressive array of specific data types that are recognized and operated on by particular instructions. Table 12.2 summarizes these types. </a:t>
            </a:r>
            <a:endParaRPr lang="en-US"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12.4 illustrates the x86 numerical data types. The signed integers are in twos complement representation and may be 16, 32, or 64 bits long. The floating- point type actually refers to a set of types that are used by the floating-point unit and operated on by floating-point instructions. The three floating-point representations conform to the IEEE 754 standard. </a:t>
            </a:r>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6" name="Rectangle 6"/>
          <p:cNvSpPr>
            <a:spLocks noGrp="1" noRot="1" noChangeAspect="1" noChangeArrowheads="1" noTextEdit="1"/>
          </p:cNvSpPr>
          <p:nvPr>
            <p:ph type="sldImg"/>
          </p:nvPr>
        </p:nvSpPr>
        <p:spPr>
          <a:xfrm>
            <a:off x="1150938" y="692150"/>
            <a:ext cx="4556125" cy="3416300"/>
          </a:xfrm>
          <a:ln cap="flat"/>
        </p:spPr>
      </p:sp>
      <p:sp>
        <p:nvSpPr>
          <p:cNvPr id="3584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The packed SIMD (single-instruction-multiple-data) data types were introduced to the x86 architecture as part of the extensions of the instruction set to optimize performance of multimedia applications. These extensions include MMX (multimedia extensions) and SSE (streaming SIMD extensions). The basic concept is that multiple operands are packed into a single referenced memory item and that these multiple operands are operated on in parallel. The data types are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Packed byte and packed byte integer: </a:t>
            </a:r>
            <a:r>
              <a:rPr lang="en-US" sz="1200" kern="1200" dirty="0" smtClean="0">
                <a:solidFill>
                  <a:schemeClr val="tx1"/>
                </a:solidFill>
                <a:latin typeface="Times New Roman" pitchFamily="-1" charset="0"/>
                <a:ea typeface="+mn-ea"/>
                <a:cs typeface="+mn-cs"/>
              </a:rPr>
              <a:t>Bytes packed into a 64-bit quadword or 128-bit double quadword, interpreted as a bit field or as an integer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Packed word and packed word integer: </a:t>
            </a:r>
            <a:r>
              <a:rPr lang="en-US" sz="1200" b="0" kern="1200" dirty="0" smtClean="0">
                <a:solidFill>
                  <a:schemeClr val="tx1"/>
                </a:solidFill>
                <a:latin typeface="Times New Roman" pitchFamily="-1" charset="0"/>
                <a:ea typeface="+mn-ea"/>
                <a:cs typeface="+mn-cs"/>
              </a:rPr>
              <a:t>16-bit words packed into a 64-bit quad-</a:t>
            </a:r>
            <a:r>
              <a:rPr lang="en-US" sz="1200" b="1" kern="1200" dirty="0" smtClean="0">
                <a:solidFill>
                  <a:schemeClr val="tx1"/>
                </a:solidFill>
                <a:latin typeface="Times New Roman" pitchFamily="-1" charset="0"/>
                <a:ea typeface="+mn-ea"/>
                <a:cs typeface="+mn-cs"/>
              </a:rPr>
              <a:t> </a:t>
            </a:r>
            <a:r>
              <a:rPr lang="en-US" sz="1200" kern="1200" dirty="0" smtClean="0">
                <a:solidFill>
                  <a:schemeClr val="tx1"/>
                </a:solidFill>
                <a:latin typeface="Times New Roman" pitchFamily="-1" charset="0"/>
                <a:ea typeface="+mn-ea"/>
                <a:cs typeface="+mn-cs"/>
              </a:rPr>
              <a:t>word or 128-bit double quadword, interpreted as a bit field or as an integer </a:t>
            </a:r>
          </a:p>
          <a:p>
            <a:endParaRPr lang="en-GB" dirty="0" smtClean="0"/>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Packed doubleword and packed doubleword integer: </a:t>
            </a:r>
            <a:r>
              <a:rPr lang="en-US" sz="1200" kern="1200" dirty="0" smtClean="0">
                <a:solidFill>
                  <a:schemeClr val="tx1"/>
                </a:solidFill>
                <a:latin typeface="Times New Roman" pitchFamily="-1" charset="0"/>
                <a:ea typeface="+mn-ea"/>
                <a:cs typeface="+mn-cs"/>
              </a:rPr>
              <a:t>32-bit doublewords packed into a 64-bit quadword or 128-bit double quadword, interpreted as a bit field or as an integer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Packed quadword and packed qaudword integer: </a:t>
            </a:r>
            <a:r>
              <a:rPr lang="en-US" sz="1200" kern="1200" dirty="0" smtClean="0">
                <a:solidFill>
                  <a:schemeClr val="tx1"/>
                </a:solidFill>
                <a:latin typeface="Times New Roman" pitchFamily="-1" charset="0"/>
                <a:ea typeface="+mn-ea"/>
                <a:cs typeface="+mn-cs"/>
              </a:rPr>
              <a:t>Two 64-bit quadwords packed into a 128-bit double quadword, interpreted as a bit field or as an integer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Packed single-precision floating-point and packed double-precision floating- point: </a:t>
            </a:r>
            <a:r>
              <a:rPr lang="en-US" sz="1200" kern="1200" dirty="0" smtClean="0">
                <a:solidFill>
                  <a:schemeClr val="tx1"/>
                </a:solidFill>
                <a:latin typeface="Times New Roman" pitchFamily="-1" charset="0"/>
                <a:ea typeface="+mn-ea"/>
                <a:cs typeface="+mn-cs"/>
              </a:rPr>
              <a:t>Four 32-bit floating-point or two 64-bit floating-point values packed into a 128-bit double quadword </a:t>
            </a:r>
            <a:endParaRPr lang="en-US" dirty="0" smtClean="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Times New Roman" pitchFamily="-1" charset="0"/>
                <a:ea typeface="+mn-ea"/>
                <a:cs typeface="+mn-cs"/>
              </a:rPr>
              <a:t>ARM processors support data types of 8 (byte), 16 (halfword), and 32 (word) bits in length. Normally, halfword access should be halfword aligned and word accesses should be word aligned. For nonaligned access attempts, the architecture supports three alternatives.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Default case: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The address is treated as truncated, with address bits[1:0] treated as zero for word accesses, and address bit[0] treated as zero for halfword accesses.</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Load single word ARM instructions are architecturally defined to rotate right the word-aligned data transferred by a non word-aligned address one, two, or three bytes depending on the value of the two least significant address bits.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Alignment checking: </a:t>
            </a:r>
            <a:r>
              <a:rPr lang="en-US" sz="1200" kern="1200" dirty="0" smtClean="0">
                <a:solidFill>
                  <a:schemeClr val="tx1"/>
                </a:solidFill>
                <a:latin typeface="Times New Roman" pitchFamily="-1" charset="0"/>
                <a:ea typeface="+mn-ea"/>
                <a:cs typeface="+mn-cs"/>
              </a:rPr>
              <a:t>When the appropriate control bit is set, a data abort signal indicates an alignment fault for attempting unaligned access.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Unaligned access: </a:t>
            </a:r>
            <a:r>
              <a:rPr lang="en-US" sz="1200" b="0" kern="1200" dirty="0" smtClean="0">
                <a:solidFill>
                  <a:schemeClr val="tx1"/>
                </a:solidFill>
                <a:latin typeface="Times New Roman" pitchFamily="-1" charset="0"/>
                <a:ea typeface="+mn-ea"/>
                <a:cs typeface="+mn-cs"/>
              </a:rPr>
              <a:t>When this option is enabled, the processor uses one or more </a:t>
            </a:r>
            <a:r>
              <a:rPr lang="en-US" sz="1200" kern="1200" dirty="0" smtClean="0">
                <a:solidFill>
                  <a:schemeClr val="tx1"/>
                </a:solidFill>
                <a:latin typeface="Times New Roman" pitchFamily="-1" charset="0"/>
                <a:ea typeface="+mn-ea"/>
                <a:cs typeface="+mn-cs"/>
              </a:rPr>
              <a:t>memory accesses to generate the required transfer of adjacent bytes transparently to the programmer.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For all three data types (byte, halfword, and word) an unsigned interpretation is supported, in which the value represents an unsigned, nonnegative integer. All three data types can also be used for twos complement signed integers.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majority of ARM processor implementations do not provide floating- point hardware, which saves power and area. If floating-point arithmetic is required in such processors, it must be implemented in software. ARM does support an optional floating-point coprocessor that supports the single- and double-precision floating point data types defined in IEEE 754.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state bit (E-bit) in the system control register is set and cleared under program control using the SETEND instruction. The E-bit defines which endian to load and store data. Figure 12.5 illustrates the functionality associated with the E-bit for a word load or store operation. This mechanism enables efficient dynamic data load/store for system designers who know they need to access data structures in the opposite endianness to their OS/environment. Note that the address of each data byte is fixed in memory. However, the byte lane in a register is different. </a:t>
            </a:r>
            <a:endParaRPr lang="en-US" dirty="0" smtClean="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This section provides a brief survey of these various types of operations, together with a brief discussion of the actions taken by the processor to execute a particular type of operation (summarized in Table 12.4). </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Much of what is discussed in this book is not readily apparent to the user or programmer of a computer. If a programmer is using a high-level language, such as Pascal or Ada, very little of the architecture of the underlying machine is visible.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One boundary where the computer designer and the computer programmer can view the same machine is the machine instruction set. From the designer’s point of view, the machine instruction set provides the functional requirements for the processor: implementing the processor is a task that in large part involves implementing the machine instruction set. The user who chooses to program in machine language (actually, in assembly language; see Appendix B) becomes aware of the register and memory structure, the types of data directly supported by the machine, and the functioning of the ALU.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description of a computer’s machine instruction set goes a long way toward explaining the computer’s processor. Accordingly, we focus on machine instructions in this chapter and the next. </a:t>
            </a:r>
            <a:endParaRPr lang="en-US" dirty="0" smtClean="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most fundamental type of machine instruction is the data transfer instruction. The data transfer instruction must specify several things. First, the location of the source and destination operands must be specified. Each location could be memory, a register, or the top of the stack. Second, the length of data to be transferred must be indicated. Third, as with all instructions with operands, the mode of addressing for each operand must be specified. This latter point is discussed in Chapter 13. </a:t>
            </a:r>
            <a:endParaRPr lang="en-US" dirty="0" smtClean="0"/>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choice of data transfer instructions to include in an instruction set exemplifies the kinds of trade-offs the designer must make. For example, the general location (memory or register) of an operand can be indicated in either the specification of the opcode or the operand. Table 12.5 shows examples of the most common IBM EAS/390 data transfer instructions. Note that there are variants to indicate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amount of data to be transferred (8, 16, 32, or 64 bits). Also, there are different instructions for register to register, register to memory, memory to register, and memory to memory transfers. In contrast, the VAX has a move (MOV) instruction with variants for different amounts of data to be moved, but it specifies whether an operand is register or memory as part of the operand. The VAX approach is some- what easier for the programmer, who has fewer mnemonics to deal with. However, it is also somewhat less compact than the IBM EAS/390 approach because the location (register versus memory) of each operand must be specified separately in the instruction. </a:t>
            </a:r>
            <a:endParaRPr lang="en-US"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8" name="Rectangle 6"/>
          <p:cNvSpPr>
            <a:spLocks noGrp="1" noRot="1" noChangeAspect="1" noChangeArrowheads="1" noTextEdit="1"/>
          </p:cNvSpPr>
          <p:nvPr>
            <p:ph type="sldImg"/>
          </p:nvPr>
        </p:nvSpPr>
        <p:spPr>
          <a:xfrm>
            <a:off x="1150938" y="692150"/>
            <a:ext cx="4556125" cy="3416300"/>
          </a:xfrm>
          <a:ln cap="flat"/>
        </p:spPr>
      </p:sp>
      <p:sp>
        <p:nvSpPr>
          <p:cNvPr id="4403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Most machines provide the basic arithmetic operations of add, subtract, multi- ply, and divide. These are invariably provided for signed integer (fixed-point) numbers. Often they are also provided for floating-point and packed decimal numbers.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Other possible operations include a variety of single-operand instructions; for example,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Absolute: </a:t>
            </a:r>
            <a:r>
              <a:rPr lang="en-US" sz="1200" kern="1200" dirty="0" smtClean="0">
                <a:solidFill>
                  <a:schemeClr val="tx1"/>
                </a:solidFill>
                <a:latin typeface="Times New Roman" pitchFamily="-1" charset="0"/>
                <a:ea typeface="+mn-ea"/>
                <a:cs typeface="+mn-cs"/>
              </a:rPr>
              <a:t>Take the absolute value of the operand.</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Negate: </a:t>
            </a:r>
            <a:r>
              <a:rPr lang="en-US" sz="1200" kern="1200" dirty="0" smtClean="0">
                <a:solidFill>
                  <a:schemeClr val="tx1"/>
                </a:solidFill>
                <a:latin typeface="Times New Roman" pitchFamily="-1" charset="0"/>
                <a:ea typeface="+mn-ea"/>
                <a:cs typeface="+mn-cs"/>
              </a:rPr>
              <a:t>Negate the operand.</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Increment: </a:t>
            </a:r>
            <a:r>
              <a:rPr lang="en-US" sz="1200" kern="1200" dirty="0" smtClean="0">
                <a:solidFill>
                  <a:schemeClr val="tx1"/>
                </a:solidFill>
                <a:latin typeface="Times New Roman" pitchFamily="-1" charset="0"/>
                <a:ea typeface="+mn-ea"/>
                <a:cs typeface="+mn-cs"/>
              </a:rPr>
              <a:t>Add 1 to the operand.</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Decrement: </a:t>
            </a:r>
            <a:r>
              <a:rPr lang="en-US" sz="1200" kern="1200" dirty="0" smtClean="0">
                <a:solidFill>
                  <a:schemeClr val="tx1"/>
                </a:solidFill>
                <a:latin typeface="Times New Roman" pitchFamily="-1" charset="0"/>
                <a:ea typeface="+mn-ea"/>
                <a:cs typeface="+mn-cs"/>
              </a:rPr>
              <a:t>Subtract 1 from the operand.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execution of an arithmetic instruction may involve data transfer operations to position operands for input to the ALU, and to deliver the output of the ALU. Figure 3.5 illustrates the movements involved in both data transfer and arithmetic operations. In addition, of course, the ALU portion of the processor performs the desired operation. </a:t>
            </a:r>
            <a:endParaRPr lang="en-US" dirty="0" smtClean="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Most machines also provide a variety of operations for manipulating individual bits of a word or other addressable units, often referred to as “bit twiddling.” They are based upon Boolean operations (see Chapter 11).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Some of the basic logical operations that can be performed on Boolean or binary data are shown in Table 12.6. The NOT operation inverts a bit. AND, OR, and Exclusive-OR (XOR) are the most common logical functions with two operands. EQUAL is a useful binary test. </a:t>
            </a:r>
            <a:endParaRPr lang="en-US" dirty="0" smtClean="0"/>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 addition to bitwise logical operations, most machines provide a variety of shifting and rotating functions. The most basic operations are illustrated in Figure 12.6. With a </a:t>
            </a:r>
            <a:r>
              <a:rPr lang="en-US" sz="1200" b="1" kern="1200" dirty="0" smtClean="0">
                <a:solidFill>
                  <a:schemeClr val="tx1"/>
                </a:solidFill>
                <a:latin typeface="Times New Roman" pitchFamily="-1" charset="0"/>
                <a:ea typeface="+mn-ea"/>
                <a:cs typeface="+mn-cs"/>
              </a:rPr>
              <a:t>logical shift, </a:t>
            </a:r>
            <a:r>
              <a:rPr lang="en-US" sz="1200" kern="1200" dirty="0" smtClean="0">
                <a:solidFill>
                  <a:schemeClr val="tx1"/>
                </a:solidFill>
                <a:latin typeface="Times New Roman" pitchFamily="-1" charset="0"/>
                <a:ea typeface="+mn-ea"/>
                <a:cs typeface="+mn-cs"/>
              </a:rPr>
              <a:t>the bits of a word are shifted left or right. On one end, the bit shifted out is lost. On the other end, a 0 is shifted in. Logical shifts are useful primarily for isolating fields within a word. The 0s that are shifted into a word displace unwanted information that is shifted off the other end. </a:t>
            </a:r>
            <a:endParaRPr lang="en-US"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a:t>
            </a:r>
            <a:r>
              <a:rPr lang="en-US" sz="1200" b="1" kern="1200" dirty="0" smtClean="0">
                <a:solidFill>
                  <a:schemeClr val="tx1"/>
                </a:solidFill>
                <a:latin typeface="Times New Roman" pitchFamily="-1" charset="0"/>
                <a:ea typeface="+mn-ea"/>
                <a:cs typeface="+mn-cs"/>
              </a:rPr>
              <a:t>arithmetic shift </a:t>
            </a:r>
            <a:r>
              <a:rPr lang="en-US" sz="1200" kern="1200" dirty="0" smtClean="0">
                <a:solidFill>
                  <a:schemeClr val="tx1"/>
                </a:solidFill>
                <a:latin typeface="Times New Roman" pitchFamily="-1" charset="0"/>
                <a:ea typeface="+mn-ea"/>
                <a:cs typeface="+mn-cs"/>
              </a:rPr>
              <a:t>operation treats the data as a signed integer and does </a:t>
            </a:r>
            <a:endParaRPr lang="en-US" dirty="0" smtClean="0"/>
          </a:p>
          <a:p>
            <a:r>
              <a:rPr lang="en-US" sz="1200" kern="1200" dirty="0" smtClean="0">
                <a:solidFill>
                  <a:schemeClr val="tx1"/>
                </a:solidFill>
                <a:latin typeface="Times New Roman" pitchFamily="-1" charset="0"/>
                <a:ea typeface="+mn-ea"/>
                <a:cs typeface="+mn-cs"/>
              </a:rPr>
              <a:t>not shift the sign bit. On a right arithmetic shift, the sign bit is replicated into the bit position to its right. On a left arithmetic shift, a logical left shift is performed on all bits but the sign bit, which is retained. These operations can speed up certain arithmetic operations. With numbers in twos complement notation, a right arithmetic shift corresponds to a division by 2, with truncation for odd numbers. Both an arithmetic left shift and a logical left shift correspond to a multiplication by 2 when there is no overflow. If overflow occurs, arithmetic and logical left shift operations produce different results, but the arithmetic left shift retains the sign of the number. Because of the potential for overflow, many processors do not include this instruction, including PowerPC and Itanium. Others, such as the IBM EAS/390, do offer the instruction. Curiously, the x86 architecture includes an arithmetic left shift but defines it to be identical to a logical left shift.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Rotate, </a:t>
            </a:r>
            <a:r>
              <a:rPr lang="en-US" sz="1200" kern="1200" dirty="0" smtClean="0">
                <a:solidFill>
                  <a:schemeClr val="tx1"/>
                </a:solidFill>
                <a:latin typeface="Times New Roman" pitchFamily="-1" charset="0"/>
                <a:ea typeface="+mn-ea"/>
                <a:cs typeface="+mn-cs"/>
              </a:rPr>
              <a:t>or cyclic shift, operations preserve all of the bits being operated on. One use of a rotate is to bring each bit successively into the leftmost bit, where it can be identified by testing the sign of the data (treated as a number).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As with arithmetic operations, logical operations involve ALU activity and may involve data transfer operations. Table 12.7 gives examples of all of the shift and rotate operations discussed in this subsection. </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Input/output instructions were discussed in some detail in Chapter 7. As we saw, there are a variety of approaches taken, including isolated programmed I/O, memory-mapped programmed I/O, DMA, and the use of an I/O processor. Many implementations provide only a few I/O instructions, with the specific actions specified by parameters, codes, or command words. </a:t>
            </a:r>
            <a:endParaRPr lang="en-US" dirty="0" smtClean="0"/>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System control instructions are those that can be executed only while the processor is in a certain privileged state or is executing a program in a special privileged area of memory. Typically, these instructions are reserved for the use of the operating system.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Some examples of system control operations are as follows. A system control instruction may read or alter a control register; we discuss control registers in Chapter 14. Another example is an instruction to read or modify a storage protection key, such as is used in the EAS/390 memory system. Another example is access to process control blocks in a multiprogramming system. </a:t>
            </a:r>
            <a:endParaRPr lang="en-US" dirty="0" smtClean="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25</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For all of the operation types discussed so far, the next instruction to be performed is the one that immediately follows, in memory, the current instruction. However, a significant fraction of the instructions in any program have as their function changing the sequence of instruction execution. For these instructions, the operation per- formed by the processor is to update the program counter to contain the address of some instruction in memory.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There are a number of reasons why transfer-of-control operations are required. Among the most important are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In the practical use of computers, it is essential to be able to execute each instruction more than once and perhaps many thousands of times. It may require thousands or perhaps millions of instructions to implement an application. This would be unthinkable if each instruction had to be written out separately. If a table or a list of items is to be processed, a program loop is needed. One sequence of instructions is executed repeatedly to process all the data.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Virtually all programs involve some decision making. We would like the computer to do one thing if one condition holds, and another thing if another condition holds. For example, a sequence of instructions computes the square root of a number. At the start of the sequence, the sign of the number is tested. If the number is negative, the computation is not performed, but an error condition is reported.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To compose correctly a large or even medium-size computer program is an exceedingly difficult task. It helps if there are mechanisms for breaking the task up into smaller pieces that can be worked on one at a time. </a:t>
            </a:r>
          </a:p>
          <a:p>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branch instruction, also called a jump instruction, has as one of its operands the address of the next instruction to be executed. Most often, the instruction is a </a:t>
            </a:r>
            <a:r>
              <a:rPr lang="en-US" sz="1200" b="1" kern="1200" dirty="0" smtClean="0">
                <a:solidFill>
                  <a:schemeClr val="tx1"/>
                </a:solidFill>
                <a:latin typeface="Times New Roman" pitchFamily="-1" charset="0"/>
                <a:ea typeface="+mn-ea"/>
                <a:cs typeface="+mn-cs"/>
              </a:rPr>
              <a:t>conditional branch </a:t>
            </a:r>
            <a:r>
              <a:rPr lang="en-US" sz="1200" kern="1200" dirty="0" smtClean="0">
                <a:solidFill>
                  <a:schemeClr val="tx1"/>
                </a:solidFill>
                <a:latin typeface="Times New Roman" pitchFamily="-1" charset="0"/>
                <a:ea typeface="+mn-ea"/>
                <a:cs typeface="+mn-cs"/>
              </a:rPr>
              <a:t>instruction. That is, the branch is made (update program counter to equal address specified in operand) only if a certain condition is met. Otherwise, the next instruction in sequence is executed (increment program counter as usual). A branch instruction in which the branch is always taken is an </a:t>
            </a:r>
            <a:r>
              <a:rPr lang="en-US" sz="1200" b="1" kern="1200" dirty="0" smtClean="0">
                <a:solidFill>
                  <a:schemeClr val="tx1"/>
                </a:solidFill>
                <a:latin typeface="Times New Roman" pitchFamily="-1" charset="0"/>
                <a:ea typeface="+mn-ea"/>
                <a:cs typeface="+mn-cs"/>
              </a:rPr>
              <a:t>unconditional branch.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12.7 shows examples of these operations. Note that a branch can be either </a:t>
            </a:r>
            <a:r>
              <a:rPr lang="en-US" sz="1200" i="1" kern="1200" dirty="0" smtClean="0">
                <a:solidFill>
                  <a:schemeClr val="tx1"/>
                </a:solidFill>
                <a:latin typeface="Times New Roman" pitchFamily="-1" charset="0"/>
                <a:ea typeface="+mn-ea"/>
                <a:cs typeface="+mn-cs"/>
              </a:rPr>
              <a:t>forward </a:t>
            </a:r>
            <a:r>
              <a:rPr lang="en-US" sz="1200" kern="1200" dirty="0" smtClean="0">
                <a:solidFill>
                  <a:schemeClr val="tx1"/>
                </a:solidFill>
                <a:latin typeface="Times New Roman" pitchFamily="-1" charset="0"/>
                <a:ea typeface="+mn-ea"/>
                <a:cs typeface="+mn-cs"/>
              </a:rPr>
              <a:t>(an instruction with a higher address) or </a:t>
            </a:r>
            <a:r>
              <a:rPr lang="en-US" sz="1200" i="1" kern="1200" dirty="0" smtClean="0">
                <a:solidFill>
                  <a:schemeClr val="tx1"/>
                </a:solidFill>
                <a:latin typeface="Times New Roman" pitchFamily="-1" charset="0"/>
                <a:ea typeface="+mn-ea"/>
                <a:cs typeface="+mn-cs"/>
              </a:rPr>
              <a:t>backward </a:t>
            </a:r>
            <a:r>
              <a:rPr lang="en-US" sz="1200" kern="1200" dirty="0" smtClean="0">
                <a:solidFill>
                  <a:schemeClr val="tx1"/>
                </a:solidFill>
                <a:latin typeface="Times New Roman" pitchFamily="-1" charset="0"/>
                <a:ea typeface="+mn-ea"/>
                <a:cs typeface="+mn-cs"/>
              </a:rPr>
              <a:t>(lower address). The example shows how an unconditional and a conditional branch can be used to create a repeating loop of instructions. The instructions in locations 202 through 210 will be executed repeatedly until the result of subtracting Y from X is 0. </a:t>
            </a: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Operation code: </a:t>
            </a:r>
            <a:r>
              <a:rPr lang="en-US" sz="1200" kern="1200" dirty="0" smtClean="0">
                <a:solidFill>
                  <a:schemeClr val="tx1"/>
                </a:solidFill>
                <a:latin typeface="Times New Roman" pitchFamily="-1" charset="0"/>
                <a:ea typeface="+mn-ea"/>
                <a:cs typeface="+mn-cs"/>
              </a:rPr>
              <a:t>Specifies the operation to be performed (e.g., ADD, I/O). The operation is specified by a binary code, known as the operation code, or </a:t>
            </a:r>
            <a:r>
              <a:rPr lang="en-US" sz="1200" b="1" kern="1200" dirty="0" smtClean="0">
                <a:solidFill>
                  <a:schemeClr val="tx1"/>
                </a:solidFill>
                <a:latin typeface="Times New Roman" pitchFamily="-1" charset="0"/>
                <a:ea typeface="+mn-ea"/>
                <a:cs typeface="+mn-cs"/>
              </a:rPr>
              <a:t>opcode.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Source operand reference: </a:t>
            </a:r>
            <a:r>
              <a:rPr lang="en-US" sz="1200" kern="1200" dirty="0" smtClean="0">
                <a:solidFill>
                  <a:schemeClr val="tx1"/>
                </a:solidFill>
                <a:latin typeface="Times New Roman" pitchFamily="-1" charset="0"/>
                <a:ea typeface="+mn-ea"/>
                <a:cs typeface="+mn-cs"/>
              </a:rPr>
              <a:t>The operation may involve one or more source operands, that is, operands that are inputs for the operation.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Result operand reference: </a:t>
            </a:r>
            <a:r>
              <a:rPr lang="en-US" sz="1200" kern="1200" dirty="0" smtClean="0">
                <a:solidFill>
                  <a:schemeClr val="tx1"/>
                </a:solidFill>
                <a:latin typeface="Times New Roman" pitchFamily="-1" charset="0"/>
                <a:ea typeface="+mn-ea"/>
                <a:cs typeface="+mn-cs"/>
              </a:rPr>
              <a:t>The operation may produce a result.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Next instruction reference: </a:t>
            </a:r>
            <a:r>
              <a:rPr lang="en-US" sz="1200" kern="1200" dirty="0" smtClean="0">
                <a:solidFill>
                  <a:schemeClr val="tx1"/>
                </a:solidFill>
                <a:latin typeface="Times New Roman" pitchFamily="-1" charset="0"/>
                <a:ea typeface="+mn-ea"/>
                <a:cs typeface="+mn-cs"/>
              </a:rPr>
              <a:t>This tells the processor where to fetch the next instruction after the execution of this instruction is complete.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smtClean="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Perhaps the most important innovation in the development of programming languages is the </a:t>
            </a:r>
            <a:r>
              <a:rPr lang="en-US" sz="1200" i="1" kern="1200" dirty="0" smtClean="0">
                <a:solidFill>
                  <a:schemeClr val="tx1"/>
                </a:solidFill>
                <a:latin typeface="Times New Roman" pitchFamily="-1" charset="0"/>
                <a:ea typeface="+mn-ea"/>
                <a:cs typeface="+mn-cs"/>
              </a:rPr>
              <a:t>procedure. </a:t>
            </a:r>
            <a:r>
              <a:rPr lang="en-US" sz="1200" kern="1200" dirty="0" smtClean="0">
                <a:solidFill>
                  <a:schemeClr val="tx1"/>
                </a:solidFill>
                <a:latin typeface="Times New Roman" pitchFamily="-1" charset="0"/>
                <a:ea typeface="+mn-ea"/>
                <a:cs typeface="+mn-cs"/>
              </a:rPr>
              <a:t>A procedure is a self- contained computer program that is incorporated into a larger program. At any point in the program the procedure may be invoked, or </a:t>
            </a:r>
            <a:r>
              <a:rPr lang="en-US" sz="1200" i="1" kern="1200" dirty="0" smtClean="0">
                <a:solidFill>
                  <a:schemeClr val="tx1"/>
                </a:solidFill>
                <a:latin typeface="Times New Roman" pitchFamily="-1" charset="0"/>
                <a:ea typeface="+mn-ea"/>
                <a:cs typeface="+mn-cs"/>
              </a:rPr>
              <a:t>called. </a:t>
            </a:r>
            <a:r>
              <a:rPr lang="en-US" sz="1200" kern="1200" dirty="0" smtClean="0">
                <a:solidFill>
                  <a:schemeClr val="tx1"/>
                </a:solidFill>
                <a:latin typeface="Times New Roman" pitchFamily="-1" charset="0"/>
                <a:ea typeface="+mn-ea"/>
                <a:cs typeface="+mn-cs"/>
              </a:rPr>
              <a:t>The processor is instructed to go and execute the entire procedure and then return to the point from which the call took place.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two principal reasons for the use of procedures are economy and modularity. A procedure allows the same piece of code to be used many times. This is important for economy in programming effort and for making the most efficient use of storage space in the system (the program must be stored). Procedures also allow large programming tasks to be subdivided into smaller units. This use of </a:t>
            </a:r>
            <a:r>
              <a:rPr lang="en-US" sz="1200" i="1" kern="1200" dirty="0" smtClean="0">
                <a:solidFill>
                  <a:schemeClr val="tx1"/>
                </a:solidFill>
                <a:latin typeface="Times New Roman" pitchFamily="-1" charset="0"/>
                <a:ea typeface="+mn-ea"/>
                <a:cs typeface="+mn-cs"/>
              </a:rPr>
              <a:t>modularity </a:t>
            </a:r>
            <a:r>
              <a:rPr lang="en-US" sz="1200" kern="1200" dirty="0" smtClean="0">
                <a:solidFill>
                  <a:schemeClr val="tx1"/>
                </a:solidFill>
                <a:latin typeface="Times New Roman" pitchFamily="-1" charset="0"/>
                <a:ea typeface="+mn-ea"/>
                <a:cs typeface="+mn-cs"/>
              </a:rPr>
              <a:t>greatly eases the programming task.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procedure mechanism involves two basic instructions: a call instruction that branches from the present location to the procedure, and a return instruction that returns from the procedure to the place from which it was called. Both of these are forms of branching instructions. </a:t>
            </a:r>
            <a:endParaRPr lang="en-US" dirty="0" smtClean="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12.8a illustrates the use of procedures to construct a program. In this example, there is a main program starting at location 4000. This program includes a call to procedure PROC1, starting at location 4500. When this call instruction is encountered, the processor suspends execution of the main program and begins execution of PROC1 by fetching the next instruction from location 4500. Within PROC1, there are two calls to PROC2 at location 4800. In each case, the execution of PROC1 is suspended and PROC2 is executed. The RETURN statement causes the processor to go back to the calling program and continue execution at the instruction after the corresponding CALL instruction. This behavior is illustrated in Figure 12.8b.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A more general and powerful approach is to use a stack (see Appendix O for a discussion of stacks). When the processor executes a call, it places the return address on the stack. When it executes a return, it uses the address on the stack. </a:t>
            </a:r>
            <a:endParaRPr lang="en-US" dirty="0" smtClean="0"/>
          </a:p>
          <a:p>
            <a:r>
              <a:rPr lang="en-US" sz="1200" kern="1200" dirty="0" smtClean="0">
                <a:solidFill>
                  <a:schemeClr val="tx1"/>
                </a:solidFill>
                <a:latin typeface="Times New Roman" pitchFamily="-1" charset="0"/>
                <a:ea typeface="+mn-ea"/>
                <a:cs typeface="+mn-cs"/>
              </a:rPr>
              <a:t>Figure 12.9 illustrates the use of the stack.</a:t>
            </a:r>
            <a:br>
              <a:rPr lang="en-US" sz="1200" kern="1200" dirty="0" smtClean="0">
                <a:solidFill>
                  <a:schemeClr val="tx1"/>
                </a:solidFill>
                <a:latin typeface="Times New Roman" pitchFamily="-1" charset="0"/>
                <a:ea typeface="+mn-ea"/>
                <a:cs typeface="+mn-cs"/>
              </a:rPr>
            </a:br>
            <a:endParaRPr lang="en-US" dirty="0" smtClean="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A more flexible approach to parameter passing is the stack. When the processor executes a call, it not only stacks the return address, it stacks parameters to be passed to the called procedure. The called procedure can access the parameters from the stack. Upon return, return parameters can also be placed on the stack. The entire set of parameters, including return address, that is stored for a procedure invocation is referred to as a </a:t>
            </a:r>
            <a:r>
              <a:rPr lang="en-US" sz="1200" i="1" kern="1200" dirty="0" smtClean="0">
                <a:solidFill>
                  <a:schemeClr val="tx1"/>
                </a:solidFill>
                <a:latin typeface="Times New Roman" pitchFamily="-1" charset="0"/>
                <a:ea typeface="+mn-ea"/>
                <a:cs typeface="+mn-cs"/>
              </a:rPr>
              <a:t>stack frame.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An example is provided in Figure 12.10. The example refers to procedure P in which the local variables </a:t>
            </a:r>
            <a:r>
              <a:rPr lang="en-US" sz="1200" i="1" kern="1200" dirty="0" smtClean="0">
                <a:solidFill>
                  <a:schemeClr val="tx1"/>
                </a:solidFill>
                <a:latin typeface="Times New Roman" pitchFamily="-1" charset="0"/>
                <a:ea typeface="+mn-ea"/>
                <a:cs typeface="+mn-cs"/>
              </a:rPr>
              <a:t>x1 </a:t>
            </a:r>
            <a:r>
              <a:rPr lang="en-US" sz="1200" kern="1200" dirty="0" smtClean="0">
                <a:solidFill>
                  <a:schemeClr val="tx1"/>
                </a:solidFill>
                <a:latin typeface="Times New Roman" pitchFamily="-1" charset="0"/>
                <a:ea typeface="+mn-ea"/>
                <a:cs typeface="+mn-cs"/>
              </a:rPr>
              <a:t>and </a:t>
            </a:r>
            <a:r>
              <a:rPr lang="en-US" sz="1200" i="1" kern="1200" dirty="0" smtClean="0">
                <a:solidFill>
                  <a:schemeClr val="tx1"/>
                </a:solidFill>
                <a:latin typeface="Times New Roman" pitchFamily="-1" charset="0"/>
                <a:ea typeface="+mn-ea"/>
                <a:cs typeface="+mn-cs"/>
              </a:rPr>
              <a:t>x2 </a:t>
            </a:r>
            <a:r>
              <a:rPr lang="en-US" sz="1200" kern="1200" dirty="0" smtClean="0">
                <a:solidFill>
                  <a:schemeClr val="tx1"/>
                </a:solidFill>
                <a:latin typeface="Times New Roman" pitchFamily="-1" charset="0"/>
                <a:ea typeface="+mn-ea"/>
                <a:cs typeface="+mn-cs"/>
              </a:rPr>
              <a:t>are declared, and procedure Q, which P can call and in which the local variables </a:t>
            </a:r>
            <a:r>
              <a:rPr lang="en-US" sz="1200" i="1" kern="1200" dirty="0" smtClean="0">
                <a:solidFill>
                  <a:schemeClr val="tx1"/>
                </a:solidFill>
                <a:latin typeface="Times New Roman" pitchFamily="-1" charset="0"/>
                <a:ea typeface="+mn-ea"/>
                <a:cs typeface="+mn-cs"/>
              </a:rPr>
              <a:t>y1 </a:t>
            </a:r>
            <a:r>
              <a:rPr lang="en-US" sz="1200" kern="1200" dirty="0" smtClean="0">
                <a:solidFill>
                  <a:schemeClr val="tx1"/>
                </a:solidFill>
                <a:latin typeface="Times New Roman" pitchFamily="-1" charset="0"/>
                <a:ea typeface="+mn-ea"/>
                <a:cs typeface="+mn-cs"/>
              </a:rPr>
              <a:t>and </a:t>
            </a:r>
            <a:r>
              <a:rPr lang="en-US" sz="1200" i="1" kern="1200" dirty="0" smtClean="0">
                <a:solidFill>
                  <a:schemeClr val="tx1"/>
                </a:solidFill>
                <a:latin typeface="Times New Roman" pitchFamily="-1" charset="0"/>
                <a:ea typeface="+mn-ea"/>
                <a:cs typeface="+mn-cs"/>
              </a:rPr>
              <a:t>y2 </a:t>
            </a:r>
            <a:r>
              <a:rPr lang="en-US" sz="1200" kern="1200" dirty="0" smtClean="0">
                <a:solidFill>
                  <a:schemeClr val="tx1"/>
                </a:solidFill>
                <a:latin typeface="Times New Roman" pitchFamily="-1" charset="0"/>
                <a:ea typeface="+mn-ea"/>
                <a:cs typeface="+mn-cs"/>
              </a:rPr>
              <a:t>are declared. In this figure, the return  point for each procedure is the first item stored in the corresponding stack frame. Next is stored a pointer to the beginning of the previous frame. This is needed if the number or length of parameters to be stacked is variable. </a:t>
            </a:r>
            <a:endParaRPr lang="en-US" dirty="0" smtClean="0"/>
          </a:p>
          <a:p>
            <a:endParaRPr lang="en-US" dirty="0" smtClean="0"/>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x86 provides a complex array of operation types, including a number of specialized instructions. The intent was to provide tools for the compiler writer to produce optimized machine language translation of high-level language programs. Table 12.8 lists the types and gives examples of each. Most of these are the conventional instructions found in most machine instruction sets, but several types of instructions are tailored to the x86 architecture and are of particular interest. </a:t>
            </a:r>
            <a:endParaRPr lang="en-US" dirty="0" smtClean="0"/>
          </a:p>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04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28</a:t>
            </a:r>
          </a:p>
        </p:txBody>
      </p:sp>
      <p:sp>
        <p:nvSpPr>
          <p:cNvPr id="604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04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0422" name="Rectangle 6"/>
          <p:cNvSpPr>
            <a:spLocks noGrp="1" noRot="1" noChangeAspect="1" noChangeArrowheads="1" noTextEdit="1"/>
          </p:cNvSpPr>
          <p:nvPr>
            <p:ph type="sldImg"/>
          </p:nvPr>
        </p:nvSpPr>
        <p:spPr>
          <a:xfrm>
            <a:off x="1150938" y="692150"/>
            <a:ext cx="4556125" cy="3416300"/>
          </a:xfrm>
          <a:ln cap="flat"/>
        </p:spPr>
      </p:sp>
      <p:sp>
        <p:nvSpPr>
          <p:cNvPr id="60423" name="Rectangle 7"/>
          <p:cNvSpPr>
            <a:spLocks noGrp="1" noChangeArrowheads="1"/>
          </p:cNvSpPr>
          <p:nvPr>
            <p:ph type="body" idx="1"/>
          </p:nvPr>
        </p:nvSpPr>
        <p:spPr>
          <a:ln/>
        </p:spPr>
        <p:txBody>
          <a:bodyPr/>
          <a:lstStyle/>
          <a:p>
            <a:r>
              <a:rPr lang="en-GB" dirty="0" smtClean="0"/>
              <a:t>Table 12.8 – page 2</a:t>
            </a: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24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29</a:t>
            </a:r>
          </a:p>
        </p:txBody>
      </p:sp>
      <p:sp>
        <p:nvSpPr>
          <p:cNvPr id="624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24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2470" name="Rectangle 6"/>
          <p:cNvSpPr>
            <a:spLocks noGrp="1" noRot="1" noChangeAspect="1" noChangeArrowheads="1" noTextEdit="1"/>
          </p:cNvSpPr>
          <p:nvPr>
            <p:ph type="sldImg"/>
          </p:nvPr>
        </p:nvSpPr>
        <p:spPr>
          <a:xfrm>
            <a:off x="1150938" y="692150"/>
            <a:ext cx="4556125" cy="3416300"/>
          </a:xfrm>
          <a:ln cap="flat"/>
        </p:spPr>
      </p:sp>
      <p:sp>
        <p:nvSpPr>
          <p:cNvPr id="6247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he x86 provides four instructions to support procedure call/return: CALL, ENTER, LEAVE, RETURN. It will be instructive to look at the support provided by these instructions. Recall from Figure 12.10 that a common means of implementing the procedure call/return mechanism is via the use of stack frames. When a new procedure is called, the following must be performed upon entry to the new procedure: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Push the return point on the stack.</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Push the current frame pointer on the stack.</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Copy the stack pointer as the new value of the frame pointer. • Adjust the stack pointer to allocate a frame.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CALL instruction pushes the current instruction pointer value onto the stack and causes a jump to the entry point of the procedure by placing the address of the entry point in the instruction pointer. </a:t>
            </a:r>
            <a:endParaRPr lang="en-US" dirty="0" smtClean="0"/>
          </a:p>
          <a:p>
            <a:endParaRPr lang="en-GB" dirty="0" smtClean="0"/>
          </a:p>
          <a:p>
            <a:r>
              <a:rPr lang="en-US" sz="1200" kern="1200" dirty="0" smtClean="0">
                <a:solidFill>
                  <a:schemeClr val="tx1"/>
                </a:solidFill>
                <a:latin typeface="Times New Roman" pitchFamily="-1" charset="0"/>
                <a:ea typeface="+mn-ea"/>
                <a:cs typeface="+mn-cs"/>
              </a:rPr>
              <a:t>The ENTER instruction was added to the instruction set to provide direct sup- port for the compiler. The instruction also includes a feature for support of what are called nested procedures in languages such as Pascal, COBOL, and Ada (not found in C or FORTRAN). It turns out that there are better ways of handling nested procedure calls for these languages. Furthermore, although the ENTER instruction saves a few bytes of memory compared with the PUSH, MOV, SUB sequence (4 bytes versus 6 bytes), it actually takes longer to execute (10 clock cycles versus 6 clock cycles). Thus, although it may have seemed a good idea to the instruction set designers to add this feature, it complicates the implementation of the processor while providing little or no benefit. We will see that, in contrast, a RISC approach to processor design would avoid complex instructions such as ENTER and might </a:t>
            </a:r>
            <a:endParaRPr lang="en-US" dirty="0" smtClean="0"/>
          </a:p>
          <a:p>
            <a:r>
              <a:rPr lang="en-US" sz="1200" kern="1200" dirty="0" smtClean="0">
                <a:solidFill>
                  <a:schemeClr val="tx1"/>
                </a:solidFill>
                <a:latin typeface="Times New Roman" pitchFamily="-1" charset="0"/>
                <a:ea typeface="+mn-ea"/>
                <a:cs typeface="+mn-cs"/>
              </a:rPr>
              <a:t>produce a more efficient implementation with a sequence of simpler instructions.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Status flags are bits in special registers that may be set by certain operations and used in conditional branch instructions. The term </a:t>
            </a:r>
            <a:r>
              <a:rPr lang="en-US" sz="1200" i="1" kern="1200" dirty="0" smtClean="0">
                <a:solidFill>
                  <a:schemeClr val="tx1"/>
                </a:solidFill>
                <a:latin typeface="Times New Roman" pitchFamily="-1" charset="0"/>
                <a:ea typeface="+mn-ea"/>
                <a:cs typeface="+mn-cs"/>
              </a:rPr>
              <a:t>condition code </a:t>
            </a:r>
            <a:r>
              <a:rPr lang="en-US" sz="1200" kern="1200" dirty="0" smtClean="0">
                <a:solidFill>
                  <a:schemeClr val="tx1"/>
                </a:solidFill>
                <a:latin typeface="Times New Roman" pitchFamily="-1" charset="0"/>
                <a:ea typeface="+mn-ea"/>
                <a:cs typeface="+mn-cs"/>
              </a:rPr>
              <a:t>refers to the settings of one or more status flags. In the x86 and many other architectures, status flags are set by arithmetic and compare operations. The compare operation in most languages subtracts two operands, as does a subtract operation. The difference is that a compare operation only sets status flags, whereas a subtract operation also stores the result of the subtraction in the destination operand. Some architectures also set status flags for data transfer instructions. </a:t>
            </a:r>
            <a:endParaRPr lang="en-US" dirty="0" smtClean="0"/>
          </a:p>
          <a:p>
            <a:endParaRPr lang="en-US" sz="1200" kern="1200" dirty="0" smtClean="0">
              <a:solidFill>
                <a:schemeClr val="tx1"/>
              </a:solidFill>
              <a:latin typeface="Times New Roman" pitchFamily="-1" charset="0"/>
              <a:ea typeface="+mn-ea"/>
              <a:cs typeface="+mn-cs"/>
            </a:endParaRP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Table 12.9 lists the status flags used on the x86. Each flag, or combinations of these flags, can be tested for a conditional jump. </a:t>
            </a:r>
            <a:endParaRPr lang="en-US" dirty="0" smtClean="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12.10 shows the condition codes (combinations of status flag values) for which conditional jump opcodes have been defined. </a:t>
            </a:r>
            <a:endParaRPr lang="en-US" dirty="0" smtClean="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In 1996, Intel introduced MMX technology into its Pentium product line. MMX is set of highly optimized instructions for multimedia tasks. There are 57 new instructions that treat data in a SIMD (single-instruction, multiple- data) fashion, which makes it possible to perform the same operation, such as addition or multiplication, on multiple data elements at once. Each instruction typically takes a single clock cycle to execute. For the proper application, these fast parallel operations can yield a speedup of two to eight times over comparable algorithms that do not use the MMX instructions [ATKI96]. With the introduction of 64-bit x86 architecture, Intel has expanded this extension to include double quadword (128 bits) operands and floating-point operations. In this subsection, we describe the MMX features.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focus of MMX is multimedia programming. Video and audio data are typically composed of large arrays of small data types, such as 8 or 16 bits, whereas conventional instructions are tailored to operate on 32- or 64-bit data. Here are some examples: In graphics and video, a single scene consists of an array of pixels, and there are 8 bits for each pixel or 8 bits for each pixel color component (red, green, blue). Typical audio samples are quantized using 16 bits. For some 3D graphics algorithms, 32 bits are common for basic data types. To provide for parallel operation on these data lengths, three new data types are defined in MMX. Each data type is 64 bits in length and consists of multiple smaller data fields, each of which holds a fixed-point integer. The types are as follows: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Packed byte: </a:t>
            </a:r>
            <a:r>
              <a:rPr lang="en-US" sz="1200" kern="1200" dirty="0" smtClean="0">
                <a:solidFill>
                  <a:schemeClr val="tx1"/>
                </a:solidFill>
                <a:latin typeface="Times New Roman" pitchFamily="-1" charset="0"/>
                <a:ea typeface="+mn-ea"/>
                <a:cs typeface="+mn-cs"/>
              </a:rPr>
              <a:t>Eight bytes packed into one 64-bit quantity </a:t>
            </a:r>
          </a:p>
          <a:p>
            <a:r>
              <a:rPr lang="en-US" sz="1200" b="1" kern="1200" dirty="0" smtClean="0">
                <a:solidFill>
                  <a:schemeClr val="tx1"/>
                </a:solidFill>
                <a:latin typeface="Times New Roman" pitchFamily="-1" charset="0"/>
                <a:ea typeface="+mn-ea"/>
                <a:cs typeface="+mn-cs"/>
              </a:rPr>
              <a:t>Packed word: </a:t>
            </a:r>
            <a:r>
              <a:rPr lang="en-US" sz="1200" kern="1200" dirty="0" smtClean="0">
                <a:solidFill>
                  <a:schemeClr val="tx1"/>
                </a:solidFill>
                <a:latin typeface="Times New Roman" pitchFamily="-1" charset="0"/>
                <a:ea typeface="+mn-ea"/>
                <a:cs typeface="+mn-cs"/>
              </a:rPr>
              <a:t>Four 16-bit words packed into 64 bits </a:t>
            </a:r>
          </a:p>
          <a:p>
            <a:r>
              <a:rPr lang="en-US" sz="1200" b="1" kern="1200" dirty="0" smtClean="0">
                <a:solidFill>
                  <a:schemeClr val="tx1"/>
                </a:solidFill>
                <a:latin typeface="Times New Roman" pitchFamily="-1" charset="0"/>
                <a:ea typeface="+mn-ea"/>
                <a:cs typeface="+mn-cs"/>
              </a:rPr>
              <a:t>Packed doubleword: </a:t>
            </a:r>
            <a:r>
              <a:rPr lang="en-US" sz="1200" kern="1200" dirty="0" smtClean="0">
                <a:solidFill>
                  <a:schemeClr val="tx1"/>
                </a:solidFill>
                <a:latin typeface="Times New Roman" pitchFamily="-1" charset="0"/>
                <a:ea typeface="+mn-ea"/>
                <a:cs typeface="+mn-cs"/>
              </a:rPr>
              <a:t>Two 32-bit doublewords packed into 64 bits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12.1, which repeats Figure 3.6, shows the steps involved in instruction execution and, by implication, defines the elements of a machine instruction.</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address of the next instruction to be fetched could be either a real address or a virtual address, depending on the architecture. Generally, the distinction is transparent to the instruction set architecture. In most cases, the next instruction to be fetched immediately follows the current instruction. In those cases, there is no explicit reference to the next instruction. When an explicit reference is needed, then the main memory or virtual memory address must be supplied. The form in which that address is supplied is discussed in Chapter 13. </a:t>
            </a:r>
            <a:endParaRPr lang="en-US" dirty="0" smtClean="0"/>
          </a:p>
          <a:p>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12.11 lists the MMX instruction set. Most of the instructions involve parallel operation on bytes, words, or doublewords. For example, the PSLLW instruction performs a left logical shift separately on each of the four words in the packed word operand; the PADDB instruction takes packed byte operands as input and performs parallel additions on each byte position independently to produce a packed byte output. </a:t>
            </a:r>
            <a:endParaRPr lang="en-US" dirty="0" smtClean="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41</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smtClean="0"/>
              <a:t>Chapter 12 summary.</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Source and result operands can be in one of four areas: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Main or virtual memory: </a:t>
            </a:r>
            <a:r>
              <a:rPr lang="en-US" sz="1200" kern="1200" dirty="0" smtClean="0">
                <a:solidFill>
                  <a:schemeClr val="tx1"/>
                </a:solidFill>
                <a:latin typeface="Times New Roman" pitchFamily="-1" charset="0"/>
                <a:ea typeface="+mn-ea"/>
                <a:cs typeface="+mn-cs"/>
              </a:rPr>
              <a:t>As with next instruction references, the main or virtual memory address must be supplied.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Processor register: </a:t>
            </a:r>
            <a:r>
              <a:rPr lang="en-US" sz="1200" kern="1200" dirty="0" smtClean="0">
                <a:solidFill>
                  <a:schemeClr val="tx1"/>
                </a:solidFill>
                <a:latin typeface="Times New Roman" pitchFamily="-1" charset="0"/>
                <a:ea typeface="+mn-ea"/>
                <a:cs typeface="+mn-cs"/>
              </a:rPr>
              <a:t>With rare exceptions, a processor contains one or more registers that may be referenced by machine instructions. If only one register exists, reference to it may be implicit. If more than one register exists, then each register is assigned a unique name or number, and the instruction must contain the number of the desired register.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Immediate: </a:t>
            </a:r>
            <a:r>
              <a:rPr lang="en-US" sz="1200" kern="1200" dirty="0" smtClean="0">
                <a:solidFill>
                  <a:schemeClr val="tx1"/>
                </a:solidFill>
                <a:latin typeface="Times New Roman" pitchFamily="-1" charset="0"/>
                <a:ea typeface="+mn-ea"/>
                <a:cs typeface="+mn-cs"/>
              </a:rPr>
              <a:t>The value of the operand is contained in a field in the instruction being executed.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I/O device: </a:t>
            </a:r>
            <a:r>
              <a:rPr lang="en-US" sz="1200" kern="1200" dirty="0" smtClean="0">
                <a:solidFill>
                  <a:schemeClr val="tx1"/>
                </a:solidFill>
                <a:latin typeface="Times New Roman" pitchFamily="-1" charset="0"/>
                <a:ea typeface="+mn-ea"/>
                <a:cs typeface="+mn-cs"/>
              </a:rPr>
              <a:t>The instruction must specify the I/O module and device for the operation. If memory-mapped I/O is used, this is just another main or virtual memory address. </a:t>
            </a:r>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Within the computer, each instruction is represented by a sequence of bits. The instruction is divided into fields, corresponding to the constituent elements of the instruction.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simple example of an instruction format is shown in Figure 12.2. As another example, the IAS instruction format is shown in Figure 2.2. With most instruction sets, more than one format is used. During instruction execution, an instruction is read into an instruction register (IR) in the processor. The processor must be able to extract the data from the various instruction fields to perform the required operation.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It is difficult for both the programmer and the reader of textbooks to deal with binary representations of machine instructions. Thus, it has become common practice to use a </a:t>
            </a:r>
            <a:r>
              <a:rPr lang="en-US" sz="1200" i="1" kern="1200" dirty="0" smtClean="0">
                <a:solidFill>
                  <a:schemeClr val="tx1"/>
                </a:solidFill>
                <a:latin typeface="Times New Roman" pitchFamily="-1" charset="0"/>
                <a:ea typeface="+mn-ea"/>
                <a:cs typeface="+mn-cs"/>
              </a:rPr>
              <a:t>symbolic representation </a:t>
            </a:r>
            <a:r>
              <a:rPr lang="en-US" sz="1200" kern="1200" dirty="0" smtClean="0">
                <a:solidFill>
                  <a:schemeClr val="tx1"/>
                </a:solidFill>
                <a:latin typeface="Times New Roman" pitchFamily="-1" charset="0"/>
                <a:ea typeface="+mn-ea"/>
                <a:cs typeface="+mn-cs"/>
              </a:rPr>
              <a:t>of machine instructions. An example of this was used for the IAS instruction set, in Table 2.1.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computer should have a set of instructions that allows the user to formulate any data processing task. Another way to view it is to consider the capabilities of a high-level programming language. Any program written in a high-level language must be translated into machine language to be executed. Thus, the set of machine instructions must be sufficient to express any of the instructions from a high-level language. With this in mind we can categorize instruction types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processing: </a:t>
            </a:r>
            <a:r>
              <a:rPr lang="en-US" sz="1200" kern="1200" dirty="0" smtClean="0">
                <a:solidFill>
                  <a:schemeClr val="tx1"/>
                </a:solidFill>
                <a:latin typeface="Times New Roman" pitchFamily="-1" charset="0"/>
                <a:ea typeface="+mn-ea"/>
                <a:cs typeface="+mn-cs"/>
              </a:rPr>
              <a:t>Arithmetic and logic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storage: </a:t>
            </a:r>
            <a:r>
              <a:rPr lang="en-US" sz="1200" kern="1200" dirty="0" smtClean="0">
                <a:solidFill>
                  <a:schemeClr val="tx1"/>
                </a:solidFill>
                <a:latin typeface="Times New Roman" pitchFamily="-1" charset="0"/>
                <a:ea typeface="+mn-ea"/>
                <a:cs typeface="+mn-cs"/>
              </a:rPr>
              <a:t>Movement of data into or out of register and or memory </a:t>
            </a:r>
          </a:p>
          <a:p>
            <a:r>
              <a:rPr lang="en-US" sz="1200" kern="1200" dirty="0" smtClean="0">
                <a:solidFill>
                  <a:schemeClr val="tx1"/>
                </a:solidFill>
                <a:latin typeface="Times New Roman" pitchFamily="-1" charset="0"/>
                <a:ea typeface="+mn-ea"/>
                <a:cs typeface="+mn-cs"/>
              </a:rPr>
              <a:t>locations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Data movement: </a:t>
            </a:r>
            <a:r>
              <a:rPr lang="en-US" sz="1200" kern="1200" dirty="0" smtClean="0">
                <a:solidFill>
                  <a:schemeClr val="tx1"/>
                </a:solidFill>
                <a:latin typeface="Times New Roman" pitchFamily="-1" charset="0"/>
                <a:ea typeface="+mn-ea"/>
                <a:cs typeface="+mn-cs"/>
              </a:rPr>
              <a:t>I/O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Control: </a:t>
            </a:r>
            <a:r>
              <a:rPr lang="en-US" sz="1200" kern="1200" dirty="0" smtClean="0">
                <a:solidFill>
                  <a:schemeClr val="tx1"/>
                </a:solidFill>
                <a:latin typeface="Times New Roman" pitchFamily="-1" charset="0"/>
                <a:ea typeface="+mn-ea"/>
                <a:cs typeface="+mn-cs"/>
              </a:rPr>
              <a:t>Test and branch instructions </a:t>
            </a:r>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Times New Roman" pitchFamily="-1" charset="0"/>
                <a:ea typeface="+mn-ea"/>
                <a:cs typeface="+mn-cs"/>
              </a:rPr>
              <a:t>Arithmetic </a:t>
            </a:r>
            <a:r>
              <a:rPr lang="en-US" sz="1200" kern="1200" dirty="0" smtClean="0">
                <a:solidFill>
                  <a:schemeClr val="tx1"/>
                </a:solidFill>
                <a:latin typeface="Times New Roman" pitchFamily="-1" charset="0"/>
                <a:ea typeface="+mn-ea"/>
                <a:cs typeface="+mn-cs"/>
              </a:rPr>
              <a:t>instructions provide computational capabilities for processing numeric data. </a:t>
            </a:r>
            <a:r>
              <a:rPr lang="en-US" sz="1200" i="1" kern="1200" dirty="0" smtClean="0">
                <a:solidFill>
                  <a:schemeClr val="tx1"/>
                </a:solidFill>
                <a:latin typeface="Times New Roman" pitchFamily="-1" charset="0"/>
                <a:ea typeface="+mn-ea"/>
                <a:cs typeface="+mn-cs"/>
              </a:rPr>
              <a:t>Logic </a:t>
            </a:r>
            <a:r>
              <a:rPr lang="en-US" sz="1200" kern="1200" dirty="0" smtClean="0">
                <a:solidFill>
                  <a:schemeClr val="tx1"/>
                </a:solidFill>
                <a:latin typeface="Times New Roman" pitchFamily="-1" charset="0"/>
                <a:ea typeface="+mn-ea"/>
                <a:cs typeface="+mn-cs"/>
              </a:rPr>
              <a:t>(Boolean) instructions operate on the bits of a word as bits rather than as numbers; thus, they provide capabilities for processing any other type of data the user may wish to employ. These operations are performed primarily on data in processor registers. Therefore, there must be </a:t>
            </a:r>
            <a:r>
              <a:rPr lang="en-US" sz="1200" i="1" kern="1200" dirty="0" smtClean="0">
                <a:solidFill>
                  <a:schemeClr val="tx1"/>
                </a:solidFill>
                <a:latin typeface="Times New Roman" pitchFamily="-1" charset="0"/>
                <a:ea typeface="+mn-ea"/>
                <a:cs typeface="+mn-cs"/>
              </a:rPr>
              <a:t>memory </a:t>
            </a:r>
            <a:r>
              <a:rPr lang="en-US" sz="1200" kern="1200" dirty="0" smtClean="0">
                <a:solidFill>
                  <a:schemeClr val="tx1"/>
                </a:solidFill>
                <a:latin typeface="Times New Roman" pitchFamily="-1" charset="0"/>
                <a:ea typeface="+mn-ea"/>
                <a:cs typeface="+mn-cs"/>
              </a:rPr>
              <a:t>instructions for moving data between memory and the registers. </a:t>
            </a:r>
            <a:r>
              <a:rPr lang="en-US" sz="1200" i="1" kern="1200" dirty="0" smtClean="0">
                <a:solidFill>
                  <a:schemeClr val="tx1"/>
                </a:solidFill>
                <a:latin typeface="Times New Roman" pitchFamily="-1" charset="0"/>
                <a:ea typeface="+mn-ea"/>
                <a:cs typeface="+mn-cs"/>
              </a:rPr>
              <a:t>I/O </a:t>
            </a:r>
            <a:r>
              <a:rPr lang="en-US" sz="1200" kern="1200" dirty="0" smtClean="0">
                <a:solidFill>
                  <a:schemeClr val="tx1"/>
                </a:solidFill>
                <a:latin typeface="Times New Roman" pitchFamily="-1" charset="0"/>
                <a:ea typeface="+mn-ea"/>
                <a:cs typeface="+mn-cs"/>
              </a:rPr>
              <a:t>instructions are needed to transfer programs and data into memory and the results of computations back out to the user. </a:t>
            </a:r>
            <a:r>
              <a:rPr lang="en-US" sz="1200" i="1" kern="1200" dirty="0" smtClean="0">
                <a:solidFill>
                  <a:schemeClr val="tx1"/>
                </a:solidFill>
                <a:latin typeface="Times New Roman" pitchFamily="-1" charset="0"/>
                <a:ea typeface="+mn-ea"/>
                <a:cs typeface="+mn-cs"/>
              </a:rPr>
              <a:t>Test </a:t>
            </a:r>
            <a:r>
              <a:rPr lang="en-US" sz="1200" kern="1200" dirty="0" smtClean="0">
                <a:solidFill>
                  <a:schemeClr val="tx1"/>
                </a:solidFill>
                <a:latin typeface="Times New Roman" pitchFamily="-1" charset="0"/>
                <a:ea typeface="+mn-ea"/>
                <a:cs typeface="+mn-cs"/>
              </a:rPr>
              <a:t>instructions are used to test the value of a data word or the status of a computation. Branch instructions are then used to branch to a different set of instructions depending on the decision made. </a:t>
            </a:r>
            <a:endParaRPr lang="en-US" dirty="0" smtClean="0"/>
          </a:p>
          <a:p>
            <a:endParaRPr lang="en-US" sz="1200" kern="1200" dirty="0" smtClean="0">
              <a:solidFill>
                <a:schemeClr val="tx1"/>
              </a:solidFill>
              <a:latin typeface="Times New Roman" pitchFamily="-1" charset="0"/>
              <a:ea typeface="+mn-ea"/>
              <a:cs typeface="+mn-cs"/>
            </a:endParaRP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12.3 compares typical one, two, and three address instructions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could be used to compute Y = (A – B)/[C + (D * E)]. With three addresses, each instruction specifies two source operand locations and a destination operand location. Because we choose not to alter the value of any of the operand locations, a temporary location, T, is used to store some intermediate results. Note that there are four instructions and that the original expression had five operands.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Three-address instruction formats are not common because they require a relatively long instruction format to hold the three address references. With two- address instructions, and for binary operations, one address must do double duty as both an operand and a result. Thus, the instruction SUB Y, B carries out the calculation Y - B and stores the result in Y. The two-address format reduces the space requirement but also introduces some awkwardness. To avoid altering the value of an operand, a MOVE instruction is used to move one of the values to a result or temporary location before performing the operation. Our sample program expands to six instructions.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Simpler yet is the one-address instruction. For this to work, a second address must be implicit. This was common in earlier machines, with the implied address being a processor register known as the </a:t>
            </a:r>
            <a:r>
              <a:rPr lang="en-US" sz="1200" b="1" kern="1200" dirty="0" smtClean="0">
                <a:solidFill>
                  <a:schemeClr val="tx1"/>
                </a:solidFill>
                <a:latin typeface="Times New Roman" pitchFamily="-1" charset="0"/>
                <a:ea typeface="+mn-ea"/>
                <a:cs typeface="+mn-cs"/>
              </a:rPr>
              <a:t>accumulator </a:t>
            </a:r>
            <a:r>
              <a:rPr lang="en-US" sz="1200" kern="1200" dirty="0" smtClean="0">
                <a:solidFill>
                  <a:schemeClr val="tx1"/>
                </a:solidFill>
                <a:latin typeface="Times New Roman" pitchFamily="-1" charset="0"/>
                <a:ea typeface="+mn-ea"/>
                <a:cs typeface="+mn-cs"/>
              </a:rPr>
              <a:t>(AC). The accumulator contains one of the operands and is used to store the result. In our example, eight instructions are needed to accomplish the task.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It is, in fact, possible to make do with zero addresses for some instructions. Zero-address instructions are applicable to a special memory organization called a </a:t>
            </a:r>
            <a:r>
              <a:rPr lang="en-US" sz="1200" i="1" kern="1200" dirty="0" smtClean="0">
                <a:solidFill>
                  <a:schemeClr val="tx1"/>
                </a:solidFill>
                <a:latin typeface="Times New Roman" pitchFamily="-1" charset="0"/>
                <a:ea typeface="+mn-ea"/>
                <a:cs typeface="+mn-cs"/>
              </a:rPr>
              <a:t>stack. </a:t>
            </a:r>
            <a:r>
              <a:rPr lang="en-US" sz="1200" kern="1200" dirty="0" smtClean="0">
                <a:solidFill>
                  <a:schemeClr val="tx1"/>
                </a:solidFill>
                <a:latin typeface="Times New Roman" pitchFamily="-1" charset="0"/>
                <a:ea typeface="+mn-ea"/>
                <a:cs typeface="+mn-cs"/>
              </a:rPr>
              <a:t>A stack is a last-in-first-out set of locations. The stack is in a known location and, often, at least the top two elements are in processor registers. Thus, zero-address instructions would reference the top two stack elements. Stacks are described in Appendix O. Their use is explored further later in this chapter and in Chapter 13.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8</a:t>
            </a:r>
          </a:p>
        </p:txBody>
      </p:sp>
      <p:sp>
        <p:nvSpPr>
          <p:cNvPr id="19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2" name="Rectangle 6"/>
          <p:cNvSpPr>
            <a:spLocks noGrp="1" noRot="1" noChangeAspect="1" noChangeArrowheads="1" noTextEdit="1"/>
          </p:cNvSpPr>
          <p:nvPr>
            <p:ph type="sldImg"/>
          </p:nvPr>
        </p:nvSpPr>
        <p:spPr>
          <a:xfrm>
            <a:off x="1150938" y="692150"/>
            <a:ext cx="4556125" cy="3416300"/>
          </a:xfrm>
          <a:ln cap="flat"/>
        </p:spPr>
      </p:sp>
      <p:sp>
        <p:nvSpPr>
          <p:cNvPr id="1946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12.1 summarizes the interpretations to be placed on instructions with zero, one, two, or three addresses. In each case in the table, it is assumed that the address of the next instruction is implicit, and that one operation with two source operands and one result operand is to be performed.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number of addresses per instruction is a basic design decision. Fewer addresses per instruction result in instructions that are more primitive, requiring a less complex processor. It also results in instructions of shorter length. On the other hand, programs contain more total instructions, which in general results in longer execution times and longer, more complex programs. Also, there is an important threshold between one-address and multiple-address instructions. With one-address instructions, the programmer generally has available only one general-purpose register, the accumulator. With multiple-address instructions, it is common to have multiple general-purpose registers. This allows some operations to be performed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solely on registers. Because register references are faster than memory references, this speeds up execution. For reasons of flexibility and ability to use multiple registers, most contemporary machines employ a mixture of two- and three-address instructions.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design trade-offs involved in choosing the number of addresses per instruction are complicated by other factors. There is the issue of whether an address references a memory location or a register. Because there are fewer registers, fewer bits are needed for a register reference. Also, as we shall see in Chapter 13, a machine may offer a variety of addressing modes, and the specification of mode takes one or more bits. The result is that most processor designs involve a variety of instruction formats.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3/17/2020</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3/17/2020</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3/17/2020</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3/17/2020</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3/17/2020</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3/17/2020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3/17/2020</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3/17/2020</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3/17/2020</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3/17/2020</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3/17/2020</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3/17/2020</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3/17/2020</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3/17/2020</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3/17/2020</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3/17/2020</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3/17/2020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3/17/2020</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3/17/2020</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3/17/2020</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4.pdf"/><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d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df"/><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d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47.pd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d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51.pd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3.pd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d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4" name="Rectangle 4"/>
          <p:cNvSpPr>
            <a:spLocks noGrp="1" noChangeArrowheads="1"/>
          </p:cNvSpPr>
          <p:nvPr>
            <p:ph type="title" idx="4294967295"/>
          </p:nvPr>
        </p:nvSpPr>
        <p:spPr>
          <a:xfrm>
            <a:off x="0" y="484188"/>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Types of </a:t>
            </a:r>
            <a:r>
              <a:rPr lang="en-US" dirty="0" smtClean="0">
                <a:effectLst>
                  <a:outerShdw blurRad="38100" dist="38100" dir="2700000" algn="tl">
                    <a:srgbClr val="000000">
                      <a:alpha val="43137"/>
                    </a:srgbClr>
                  </a:outerShdw>
                </a:effectLst>
              </a:rPr>
              <a:t>Operands</a:t>
            </a:r>
            <a:endParaRPr lang="en-US"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685800" y="17526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Numbers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828800"/>
            <a:ext cx="7556313" cy="4572000"/>
          </a:xfrm>
        </p:spPr>
        <p:txBody>
          <a:bodyPr>
            <a:normAutofit fontScale="92500" lnSpcReduction="10000"/>
          </a:bodyPr>
          <a:lstStyle/>
          <a:p>
            <a:r>
              <a:rPr lang="en-US" dirty="0" smtClean="0"/>
              <a:t>All machine languages include numeric data types</a:t>
            </a:r>
          </a:p>
          <a:p>
            <a:r>
              <a:rPr lang="en-US" dirty="0" smtClean="0"/>
              <a:t>Numbers stored in a computer are limited:</a:t>
            </a:r>
          </a:p>
          <a:p>
            <a:pPr lvl="1"/>
            <a:r>
              <a:rPr lang="en-US" dirty="0" smtClean="0"/>
              <a:t>Limit to the magnitude of numbers representable on a machine</a:t>
            </a:r>
          </a:p>
          <a:p>
            <a:pPr lvl="1"/>
            <a:r>
              <a:rPr lang="en-US" dirty="0" smtClean="0"/>
              <a:t>In the case of floating-point numbers, a limit to their precision</a:t>
            </a:r>
          </a:p>
          <a:p>
            <a:pPr marL="228600" lvl="1">
              <a:spcBef>
                <a:spcPts val="2000"/>
              </a:spcBef>
              <a:buClr>
                <a:schemeClr val="accent1"/>
              </a:buClr>
            </a:pPr>
            <a:r>
              <a:rPr lang="en-US" sz="2000" dirty="0" smtClean="0"/>
              <a:t>Three types of numerical data are common in computers:</a:t>
            </a:r>
          </a:p>
          <a:p>
            <a:pPr lvl="1"/>
            <a:r>
              <a:rPr lang="en-US" dirty="0" smtClean="0"/>
              <a:t>Binary integer or binary fixed point</a:t>
            </a:r>
          </a:p>
          <a:p>
            <a:pPr lvl="1"/>
            <a:r>
              <a:rPr lang="en-US" dirty="0" smtClean="0"/>
              <a:t>Binary floating point</a:t>
            </a:r>
          </a:p>
          <a:p>
            <a:pPr lvl="1"/>
            <a:r>
              <a:rPr lang="en-US" dirty="0" smtClean="0"/>
              <a:t>Decimal</a:t>
            </a:r>
          </a:p>
          <a:p>
            <a:pPr marL="228600" lvl="1">
              <a:spcBef>
                <a:spcPts val="2000"/>
              </a:spcBef>
              <a:buClr>
                <a:schemeClr val="accent1"/>
              </a:buClr>
            </a:pPr>
            <a:r>
              <a:rPr lang="en-US" sz="2000" dirty="0" smtClean="0"/>
              <a:t>Packed decimal</a:t>
            </a:r>
          </a:p>
          <a:p>
            <a:pPr lvl="1"/>
            <a:r>
              <a:rPr lang="en-US" sz="1838" dirty="0" smtClean="0"/>
              <a:t>Each decimal digit is represented by a 4-bit code with two digits stored per byte </a:t>
            </a:r>
          </a:p>
          <a:p>
            <a:pPr lvl="1"/>
            <a:r>
              <a:rPr lang="en-US" sz="1838" dirty="0" smtClean="0"/>
              <a:t>To form numbers 4-bit codes are strung together, usually in multiples of 8 bits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Characters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676400"/>
            <a:ext cx="7556313" cy="5181600"/>
          </a:xfrm>
        </p:spPr>
        <p:txBody>
          <a:bodyPr>
            <a:normAutofit/>
          </a:bodyPr>
          <a:lstStyle/>
          <a:p>
            <a:r>
              <a:rPr lang="en-US" dirty="0" smtClean="0"/>
              <a:t>A common form of data is text or character strings</a:t>
            </a:r>
          </a:p>
          <a:p>
            <a:r>
              <a:rPr lang="en-US" dirty="0" smtClean="0"/>
              <a:t>Textual data in character form cannot be easily stored or transmitted by data processing and communications systems because they are designed for binary data</a:t>
            </a:r>
          </a:p>
          <a:p>
            <a:r>
              <a:rPr lang="en-US" dirty="0" smtClean="0"/>
              <a:t>Most commonly used character code is the International Reference Alphabet (IRA)</a:t>
            </a:r>
          </a:p>
          <a:p>
            <a:pPr lvl="1"/>
            <a:r>
              <a:rPr lang="en-US" dirty="0" smtClean="0"/>
              <a:t>Referred to in the United States as the American Standard Code for Information Interchange (ASCII)</a:t>
            </a:r>
          </a:p>
          <a:p>
            <a:pPr marL="228600" lvl="1">
              <a:spcBef>
                <a:spcPts val="2000"/>
              </a:spcBef>
              <a:buClr>
                <a:schemeClr val="accent1"/>
              </a:buClr>
            </a:pPr>
            <a:r>
              <a:rPr lang="en-US" sz="2000" dirty="0" smtClean="0"/>
              <a:t>Another code used to encode characters is the Extended Binary Coded Decimal Interchange Code (EBCDIC)</a:t>
            </a:r>
          </a:p>
          <a:p>
            <a:pPr lvl="1"/>
            <a:r>
              <a:rPr lang="en-US" dirty="0" smtClean="0"/>
              <a:t>EBCDIC is used on IBM mainframes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Logical Data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An </a:t>
            </a:r>
            <a:r>
              <a:rPr lang="en-US" i="1" dirty="0" smtClean="0"/>
              <a:t>n</a:t>
            </a:r>
            <a:r>
              <a:rPr lang="en-US" dirty="0" smtClean="0"/>
              <a:t>-bit unit consisting of </a:t>
            </a:r>
            <a:r>
              <a:rPr lang="en-US" i="1" dirty="0" smtClean="0"/>
              <a:t>n </a:t>
            </a:r>
            <a:r>
              <a:rPr lang="en-US" dirty="0" smtClean="0"/>
              <a:t>1-bit items of data, each item having the value 0 or 1</a:t>
            </a:r>
          </a:p>
          <a:p>
            <a:r>
              <a:rPr lang="en-US" dirty="0" smtClean="0"/>
              <a:t>Two advantages to bit-oriented view:</a:t>
            </a:r>
          </a:p>
          <a:p>
            <a:pPr lvl="1"/>
            <a:r>
              <a:rPr lang="en-US" dirty="0" smtClean="0"/>
              <a:t>Memory can be used most efficiently for storing an array of Boolean or binary data items in which each item can take on only the values 1 (true) and 0 (false)</a:t>
            </a:r>
          </a:p>
          <a:p>
            <a:pPr lvl="1"/>
            <a:r>
              <a:rPr lang="en-US" dirty="0" smtClean="0"/>
              <a:t>To manipulate the bits of a data item</a:t>
            </a:r>
          </a:p>
          <a:p>
            <a:pPr lvl="2"/>
            <a:r>
              <a:rPr lang="en-US" dirty="0" smtClean="0"/>
              <a:t>If floating-point operations are implemented in software, we need to be able to shift significant bits in some operations</a:t>
            </a:r>
          </a:p>
          <a:p>
            <a:pPr lvl="2"/>
            <a:r>
              <a:rPr lang="en-US" dirty="0" smtClean="0"/>
              <a:t>To convert from IRA to packed decimal, we need to extract the rightmost 4 bits of each byte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x86 Data Types</a:t>
            </a:r>
            <a:endParaRPr lang="en-US"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a:xfrm>
            <a:off x="6858000" y="2133600"/>
            <a:ext cx="1981200" cy="2286000"/>
          </a:xfrm>
        </p:spPr>
        <p:txBody>
          <a:bodyPr>
            <a:noAutofit/>
          </a:bodyPr>
          <a:lstStyle/>
          <a:p>
            <a:pPr algn="ctr"/>
            <a:r>
              <a:rPr lang="en-US" sz="2800" b="1" dirty="0" smtClean="0">
                <a:effectLst>
                  <a:outerShdw blurRad="38100" dist="38100" dir="2700000" algn="tl">
                    <a:srgbClr val="000000">
                      <a:alpha val="43137"/>
                    </a:srgbClr>
                  </a:outerShdw>
                </a:effectLst>
              </a:rPr>
              <a:t>Table 12.2 </a:t>
            </a:r>
          </a:p>
          <a:p>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x86 Data Types</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62000" y="304800"/>
            <a:ext cx="6096000" cy="6375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x86 Numeric Data Formats</a:t>
            </a:r>
            <a:endParaRPr lang="en-US" dirty="0">
              <a:effectLst>
                <a:outerShdw blurRad="38100" dist="38100" dir="2700000" algn="tl">
                  <a:srgbClr val="000000">
                    <a:alpha val="43137"/>
                  </a:srgbClr>
                </a:outerShdw>
              </a:effectLst>
            </a:endParaRPr>
          </a:p>
        </p:txBody>
      </p:sp>
      <p:pic>
        <p:nvPicPr>
          <p:cNvPr id="4" name="Picture 3"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059" t="9091" b="8182"/>
              <a:stretch>
                <a:fillRect/>
              </a:stretch>
            </p:blipFill>
          </mc:Choice>
          <mc:Fallback>
            <p:blipFill>
              <a:blip r:embed="rId4"/>
              <a:srcRect l="7059" t="9091" b="8182"/>
              <a:stretch>
                <a:fillRect/>
              </a:stretch>
            </p:blipFill>
          </mc:Fallback>
        </mc:AlternateContent>
        <p:spPr>
          <a:xfrm>
            <a:off x="3657600" y="0"/>
            <a:ext cx="5652903" cy="65116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1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20" name="Rectangle 4"/>
          <p:cNvSpPr>
            <a:spLocks noGrp="1" noChangeArrowheads="1"/>
          </p:cNvSpPr>
          <p:nvPr>
            <p:ph type="title"/>
          </p:nvPr>
        </p:nvSpPr>
        <p:spPr>
          <a:noFill/>
          <a:ln/>
        </p:spPr>
        <p:txBody>
          <a:bodyPr lIns="90488" tIns="44450" rIns="90488" bIns="44450"/>
          <a:lstStyle/>
          <a:p>
            <a:r>
              <a:rPr lang="en-US" dirty="0" smtClean="0">
                <a:effectLst>
                  <a:outerShdw blurRad="38100" dist="38100" dir="2700000" algn="tl">
                    <a:srgbClr val="000000">
                      <a:alpha val="43137"/>
                    </a:srgbClr>
                  </a:outerShdw>
                </a:effectLst>
              </a:rPr>
              <a:t>Single-Instruction-Multiple-Data (SIMD) </a:t>
            </a:r>
            <a:r>
              <a:rPr lang="en-US" dirty="0">
                <a:effectLst>
                  <a:outerShdw blurRad="38100" dist="38100" dir="2700000" algn="tl">
                    <a:srgbClr val="000000">
                      <a:alpha val="43137"/>
                    </a:srgbClr>
                  </a:outerShdw>
                </a:effectLst>
              </a:rPr>
              <a:t>Data Types</a:t>
            </a:r>
          </a:p>
        </p:txBody>
      </p:sp>
      <p:sp>
        <p:nvSpPr>
          <p:cNvPr id="34821" name="Rectangle 5"/>
          <p:cNvSpPr>
            <a:spLocks noGrp="1" noChangeArrowheads="1"/>
          </p:cNvSpPr>
          <p:nvPr>
            <p:ph idx="1"/>
          </p:nvPr>
        </p:nvSpPr>
        <p:spPr>
          <a:xfrm>
            <a:off x="533400" y="2362200"/>
            <a:ext cx="7556313" cy="4724400"/>
          </a:xfrm>
          <a:noFill/>
          <a:ln/>
        </p:spPr>
        <p:txBody>
          <a:bodyPr lIns="90488" tIns="44450" rIns="90488" bIns="44450">
            <a:normAutofit/>
          </a:bodyPr>
          <a:lstStyle/>
          <a:p>
            <a:pPr>
              <a:lnSpc>
                <a:spcPct val="80000"/>
              </a:lnSpc>
            </a:pPr>
            <a:r>
              <a:rPr lang="en-US" sz="1800" dirty="0" smtClean="0"/>
              <a:t>Introduced to the x86 architecture as part of the extensions of the instruction set to optimize performance of multimedia applications</a:t>
            </a:r>
          </a:p>
          <a:p>
            <a:pPr>
              <a:lnSpc>
                <a:spcPct val="80000"/>
              </a:lnSpc>
            </a:pPr>
            <a:r>
              <a:rPr lang="en-US" sz="1800" dirty="0" smtClean="0"/>
              <a:t>These extensions include MMX (multimedia extensions) and SSE (streaming SIMD extensions)</a:t>
            </a:r>
          </a:p>
          <a:p>
            <a:pPr>
              <a:lnSpc>
                <a:spcPct val="80000"/>
              </a:lnSpc>
            </a:pPr>
            <a:r>
              <a:rPr lang="en-US" sz="1800" dirty="0" smtClean="0"/>
              <a:t>Data types:</a:t>
            </a:r>
          </a:p>
          <a:p>
            <a:pPr lvl="1">
              <a:lnSpc>
                <a:spcPct val="80000"/>
              </a:lnSpc>
            </a:pPr>
            <a:r>
              <a:rPr lang="en-US" sz="1600" dirty="0" smtClean="0"/>
              <a:t>Packed byte and packed byte integer</a:t>
            </a:r>
          </a:p>
          <a:p>
            <a:pPr lvl="1">
              <a:lnSpc>
                <a:spcPct val="80000"/>
              </a:lnSpc>
            </a:pPr>
            <a:r>
              <a:rPr lang="en-US" sz="1600" dirty="0" smtClean="0"/>
              <a:t>Packed word and packed word integer</a:t>
            </a:r>
          </a:p>
          <a:p>
            <a:pPr lvl="1">
              <a:lnSpc>
                <a:spcPct val="80000"/>
              </a:lnSpc>
            </a:pPr>
            <a:r>
              <a:rPr lang="en-US" sz="1600" dirty="0" smtClean="0"/>
              <a:t>Packed doubleword and packed doubleword integer</a:t>
            </a:r>
          </a:p>
          <a:p>
            <a:pPr lvl="1">
              <a:lnSpc>
                <a:spcPct val="80000"/>
              </a:lnSpc>
            </a:pPr>
            <a:r>
              <a:rPr lang="en-US" sz="1600" dirty="0" smtClean="0"/>
              <a:t>Packed quadword and packed quadword integer</a:t>
            </a:r>
          </a:p>
          <a:p>
            <a:pPr lvl="1">
              <a:lnSpc>
                <a:spcPct val="80000"/>
              </a:lnSpc>
            </a:pPr>
            <a:r>
              <a:rPr lang="en-US" sz="1600" dirty="0" smtClean="0"/>
              <a:t>Packed single-precision floating-point and packed double-precision floating-point</a:t>
            </a:r>
            <a:endParaRPr lang="en-US" sz="16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228600" y="228600"/>
            <a:ext cx="8610600" cy="963612"/>
          </a:xfrm>
        </p:spPr>
        <p:txBody>
          <a:bodyPr/>
          <a:lstStyle/>
          <a:p>
            <a:r>
              <a:rPr lang="en-GB" dirty="0">
                <a:effectLst>
                  <a:outerShdw blurRad="38100" dist="38100" dir="2700000" algn="tl">
                    <a:srgbClr val="000000">
                      <a:alpha val="43137"/>
                    </a:srgbClr>
                  </a:outerShdw>
                </a:effectLst>
              </a:rPr>
              <a:t>ARM Data Types</a:t>
            </a:r>
          </a:p>
        </p:txBody>
      </p:sp>
      <p:graphicFrame>
        <p:nvGraphicFramePr>
          <p:cNvPr id="17" name="Content Placeholder 16"/>
          <p:cNvGraphicFramePr>
            <a:graphicFrameLocks noGrp="1"/>
          </p:cNvGraphicFramePr>
          <p:nvPr>
            <p:ph idx="4294967295"/>
          </p:nvPr>
        </p:nvGraphicFramePr>
        <p:xfrm>
          <a:off x="0" y="9906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52400" y="152400"/>
            <a:ext cx="7556500" cy="1116012"/>
          </a:xfrm>
        </p:spPr>
        <p:txBody>
          <a:bodyPr/>
          <a:lstStyle/>
          <a:p>
            <a:r>
              <a:rPr lang="en-GB" dirty="0">
                <a:effectLst>
                  <a:outerShdw blurRad="38100" dist="38100" dir="2700000" algn="tl">
                    <a:srgbClr val="000000">
                      <a:alpha val="43137"/>
                    </a:srgbClr>
                  </a:outerShdw>
                </a:effectLst>
              </a:rPr>
              <a:t>ARM Endian Support</a:t>
            </a:r>
          </a:p>
        </p:txBody>
      </p:sp>
      <p:pic>
        <p:nvPicPr>
          <p:cNvPr id="6" name="Picture 5"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5455" b="21818"/>
              <a:stretch>
                <a:fillRect/>
              </a:stretch>
            </p:blipFill>
          </mc:Choice>
          <mc:Fallback>
            <p:blipFill>
              <a:blip r:embed="rId4"/>
              <a:srcRect t="25455" b="21818"/>
              <a:stretch>
                <a:fillRect/>
              </a:stretch>
            </p:blipFill>
          </mc:Fallback>
        </mc:AlternateContent>
        <p:spPr>
          <a:xfrm>
            <a:off x="0" y="618649"/>
            <a:ext cx="9144000" cy="623935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039812"/>
          </a:xfrm>
        </p:spPr>
        <p:txBody>
          <a:bodyPr/>
          <a:lstStyle/>
          <a:p>
            <a:pPr algn="ctr"/>
            <a:r>
              <a:rPr lang="en-US" sz="2400" dirty="0" smtClean="0">
                <a:effectLst>
                  <a:outerShdw blurRad="38100" dist="38100" dir="2700000" algn="tl">
                    <a:srgbClr val="000000">
                      <a:alpha val="43137"/>
                    </a:srgbClr>
                  </a:outerShdw>
                </a:effectLst>
              </a:rPr>
              <a:t>Table 12.4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Processor Actions for Various Types of Operations </a:t>
            </a:r>
            <a:endParaRPr lang="en-US" sz="2400"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1302559"/>
            <a:ext cx="8753475" cy="55554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648200"/>
            <a:ext cx="6191157" cy="833718"/>
          </a:xfrm>
        </p:spPr>
        <p:txBody>
          <a:bodyPr>
            <a:noAutofit/>
          </a:bodyPr>
          <a:lstStyle/>
          <a:p>
            <a:r>
              <a:rPr lang="en-US" sz="5400" dirty="0" smtClean="0">
                <a:effectLst>
                  <a:outerShdw blurRad="38100" dist="38100" dir="2700000" algn="tl">
                    <a:srgbClr val="000000">
                      <a:alpha val="43137"/>
                    </a:srgbClr>
                  </a:outerShdw>
                </a:effectLst>
              </a:rPr>
              <a:t>Chapter 12</a:t>
            </a:r>
            <a:endParaRPr lang="en-US" sz="5400" dirty="0">
              <a:effectLst>
                <a:outerShdw blurRad="38100" dist="38100" dir="2700000" algn="tl">
                  <a:srgbClr val="000000">
                    <a:alpha val="43137"/>
                  </a:srgbClr>
                </a:outerShdw>
              </a:effectLst>
            </a:endParaRPr>
          </a:p>
        </p:txBody>
      </p:sp>
      <p:sp>
        <p:nvSpPr>
          <p:cNvPr id="7" name="Text Placeholder 10"/>
          <p:cNvSpPr>
            <a:spLocks noGrp="1"/>
          </p:cNvSpPr>
          <p:nvPr>
            <p:ph type="body" sz="half" idx="2"/>
          </p:nvPr>
        </p:nvSpPr>
        <p:spPr>
          <a:xfrm>
            <a:off x="533400" y="5410200"/>
            <a:ext cx="6191157" cy="1219200"/>
          </a:xfrm>
        </p:spPr>
        <p:txBody>
          <a:bodyPr>
            <a:noAutofit/>
          </a:bodyPr>
          <a:lstStyle/>
          <a:p>
            <a:r>
              <a:rPr lang="en-US" sz="3200" dirty="0" smtClean="0"/>
              <a:t>Instruction Sets:</a:t>
            </a:r>
          </a:p>
          <a:p>
            <a:r>
              <a:rPr lang="en-US" sz="3200" dirty="0" smtClean="0"/>
              <a:t>Characteristics and Functions</a:t>
            </a:r>
            <a:endParaRPr lang="en-US" sz="32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4" name="Rectangle 4"/>
          <p:cNvSpPr>
            <a:spLocks noGrp="1" noChangeArrowheads="1"/>
          </p:cNvSpPr>
          <p:nvPr>
            <p:ph type="title" idx="4294967295"/>
          </p:nvPr>
        </p:nvSpPr>
        <p:spPr>
          <a:xfrm>
            <a:off x="609600" y="2286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Data Transfer</a:t>
            </a:r>
          </a:p>
        </p:txBody>
      </p:sp>
      <p:graphicFrame>
        <p:nvGraphicFramePr>
          <p:cNvPr id="30" name="Content Placeholder 29"/>
          <p:cNvGraphicFramePr>
            <a:graphicFrameLocks noGrp="1"/>
          </p:cNvGraphicFramePr>
          <p:nvPr>
            <p:ph idx="4294967295"/>
          </p:nvPr>
        </p:nvGraphicFramePr>
        <p:xfrm>
          <a:off x="304800" y="14478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alphaModFix amt="89000"/>
          </a:blip>
          <a:stretch>
            <a:fillRect/>
          </a:stretch>
        </p:blipFill>
        <p:spPr>
          <a:xfrm>
            <a:off x="4038600" y="2743200"/>
            <a:ext cx="1005414" cy="1022950"/>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a:alphaModFix amt="89000"/>
          </a:blip>
          <a:stretch>
            <a:fillRect/>
          </a:stretch>
        </p:blipFill>
        <p:spPr>
          <a:xfrm>
            <a:off x="4038600" y="4038600"/>
            <a:ext cx="1005414" cy="990600"/>
          </a:xfrm>
          <a:prstGeom prst="rect">
            <a:avLst/>
          </a:prstGeom>
          <a:effectLst>
            <a:outerShdw blurRad="50800" dist="38100" dir="2700000" algn="tl" rotWithShape="0">
              <a:srgbClr val="000000">
                <a:alpha val="43000"/>
              </a:srgbClr>
            </a:outerShdw>
          </a:effectLst>
          <a:scene3d>
            <a:camera prst="orthographicFront">
              <a:rot lat="0" lon="11400000" rev="0"/>
            </a:camera>
            <a:lightRig rig="threePt" dir="t"/>
          </a:scene3d>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116012"/>
          </a:xfrm>
        </p:spPr>
        <p:txBody>
          <a:bodyPr/>
          <a:lstStyle/>
          <a:p>
            <a:pPr algn="ctr"/>
            <a:r>
              <a:rPr lang="en-US" sz="2800" dirty="0" smtClean="0">
                <a:effectLst>
                  <a:outerShdw blurRad="38100" dist="38100" dir="2700000" algn="tl">
                    <a:srgbClr val="000000">
                      <a:alpha val="43137"/>
                    </a:srgbClr>
                  </a:outerShdw>
                </a:effectLst>
              </a:rPr>
              <a:t>Table 12.5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Examples of IBM EAS/390 Data Transfer Operations </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219200" y="1529727"/>
            <a:ext cx="6858000" cy="53833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2" name="Rectangle 4"/>
          <p:cNvSpPr>
            <a:spLocks noGrp="1" noChangeArrowheads="1"/>
          </p:cNvSpPr>
          <p:nvPr>
            <p:ph type="title"/>
          </p:nvPr>
        </p:nvSpPr>
        <p:spPr>
          <a:xfrm>
            <a:off x="6705600" y="2590800"/>
            <a:ext cx="2438400" cy="1162050"/>
          </a:xfrm>
          <a:noFill/>
          <a:ln/>
        </p:spPr>
        <p:txBody>
          <a:bodyPr lIns="90488" tIns="44450" rIns="90488" bIns="44450">
            <a:normAutofit/>
          </a:bodyPr>
          <a:lstStyle/>
          <a:p>
            <a:pPr algn="ctr"/>
            <a:r>
              <a:rPr lang="en-US" sz="3000" dirty="0">
                <a:solidFill>
                  <a:schemeClr val="accent1"/>
                </a:solidFill>
                <a:effectLst>
                  <a:outerShdw blurRad="38100" dist="38100" dir="2700000" algn="tl">
                    <a:srgbClr val="000000">
                      <a:alpha val="43137"/>
                    </a:srgbClr>
                  </a:outerShdw>
                </a:effectLst>
              </a:rPr>
              <a:t>Arithmetic</a:t>
            </a:r>
          </a:p>
        </p:txBody>
      </p:sp>
      <p:sp>
        <p:nvSpPr>
          <p:cNvPr id="43013" name="Rectangle 5"/>
          <p:cNvSpPr>
            <a:spLocks noGrp="1" noChangeArrowheads="1"/>
          </p:cNvSpPr>
          <p:nvPr>
            <p:ph type="body" sz="half" idx="2"/>
          </p:nvPr>
        </p:nvSpPr>
        <p:spPr>
          <a:xfrm>
            <a:off x="609600" y="990600"/>
            <a:ext cx="5562600" cy="5334000"/>
          </a:xfrm>
          <a:noFill/>
          <a:ln/>
        </p:spPr>
        <p:txBody>
          <a:bodyPr lIns="90488" tIns="44450" rIns="90488" bIns="44450">
            <a:normAutofit/>
          </a:bodyPr>
          <a:lstStyle/>
          <a:p>
            <a:pPr marL="228600" indent="-228600">
              <a:lnSpc>
                <a:spcPct val="80000"/>
              </a:lnSpc>
              <a:buClr>
                <a:schemeClr val="bg2"/>
              </a:buClr>
              <a:buFont typeface="Wingdings" pitchFamily="2" charset="2"/>
              <a:buChar char="n"/>
            </a:pPr>
            <a:r>
              <a:rPr lang="en-US" sz="1800" dirty="0" smtClean="0"/>
              <a:t>Most machines provide the basic arithmetic operations of add, subtract, multiply, and divide</a:t>
            </a:r>
          </a:p>
          <a:p>
            <a:pPr marL="228600" indent="-228600">
              <a:lnSpc>
                <a:spcPct val="80000"/>
              </a:lnSpc>
              <a:buClr>
                <a:schemeClr val="bg2"/>
              </a:buClr>
              <a:buFont typeface="Wingdings" pitchFamily="2" charset="2"/>
              <a:buChar char="n"/>
            </a:pPr>
            <a:r>
              <a:rPr lang="en-US" sz="1800" dirty="0" smtClean="0"/>
              <a:t>These are provided for signed integer (fixed-point) numbers</a:t>
            </a:r>
          </a:p>
          <a:p>
            <a:pPr marL="228600" indent="-228600">
              <a:lnSpc>
                <a:spcPct val="80000"/>
              </a:lnSpc>
              <a:buClr>
                <a:schemeClr val="bg2"/>
              </a:buClr>
              <a:buFont typeface="Wingdings" pitchFamily="2" charset="2"/>
              <a:buChar char="n"/>
            </a:pPr>
            <a:r>
              <a:rPr lang="en-US" sz="1800" dirty="0" smtClean="0"/>
              <a:t>Often they are also provided for floating-point and packed decimal numbers</a:t>
            </a:r>
          </a:p>
          <a:p>
            <a:pPr marL="228600" indent="-228600">
              <a:lnSpc>
                <a:spcPct val="80000"/>
              </a:lnSpc>
              <a:buClr>
                <a:schemeClr val="bg2"/>
              </a:buClr>
              <a:buFont typeface="Wingdings" pitchFamily="2" charset="2"/>
              <a:buChar char="n"/>
            </a:pPr>
            <a:r>
              <a:rPr lang="en-US" sz="1800" dirty="0" smtClean="0"/>
              <a:t>Other possible operations include a variety of single-operand instructions:</a:t>
            </a:r>
          </a:p>
          <a:p>
            <a:pPr lvl="1" indent="-228600">
              <a:buFont typeface="Wingdings" pitchFamily="2" charset="2"/>
              <a:buChar char="n"/>
            </a:pPr>
            <a:r>
              <a:rPr lang="en-US" sz="1800" dirty="0" smtClean="0">
                <a:solidFill>
                  <a:schemeClr val="bg1"/>
                </a:solidFill>
              </a:rPr>
              <a:t>Absolute</a:t>
            </a:r>
          </a:p>
          <a:p>
            <a:pPr marL="685800" lvl="2" indent="-228600">
              <a:buClr>
                <a:schemeClr val="bg2"/>
              </a:buClr>
              <a:buFont typeface="Wingdings" pitchFamily="2" charset="2"/>
              <a:buChar char="n"/>
            </a:pPr>
            <a:r>
              <a:rPr lang="en-US" sz="1600" dirty="0" smtClean="0">
                <a:solidFill>
                  <a:srgbClr val="FFFFFF"/>
                </a:solidFill>
              </a:rPr>
              <a:t>Take the absolute value of the operand</a:t>
            </a:r>
          </a:p>
          <a:p>
            <a:pPr lvl="1" indent="-228600">
              <a:buFont typeface="Wingdings" pitchFamily="2" charset="2"/>
              <a:buChar char="n"/>
            </a:pPr>
            <a:r>
              <a:rPr lang="en-US" sz="1800" dirty="0" smtClean="0">
                <a:solidFill>
                  <a:schemeClr val="bg1"/>
                </a:solidFill>
              </a:rPr>
              <a:t>Negate</a:t>
            </a:r>
          </a:p>
          <a:p>
            <a:pPr marL="685800" lvl="2" indent="-228600">
              <a:buClr>
                <a:schemeClr val="bg2"/>
              </a:buClr>
              <a:buFont typeface="Wingdings" pitchFamily="2" charset="2"/>
              <a:buChar char="n"/>
            </a:pPr>
            <a:r>
              <a:rPr lang="en-US" sz="1600" dirty="0" smtClean="0">
                <a:solidFill>
                  <a:srgbClr val="FFFFFF"/>
                </a:solidFill>
              </a:rPr>
              <a:t>Negate the operand</a:t>
            </a:r>
          </a:p>
          <a:p>
            <a:pPr lvl="1" indent="-228600">
              <a:buFont typeface="Wingdings" pitchFamily="2" charset="2"/>
              <a:buChar char="n"/>
            </a:pPr>
            <a:r>
              <a:rPr lang="en-US" sz="1800" dirty="0" smtClean="0">
                <a:solidFill>
                  <a:schemeClr val="bg1"/>
                </a:solidFill>
              </a:rPr>
              <a:t>Increment</a:t>
            </a:r>
          </a:p>
          <a:p>
            <a:pPr marL="685800" lvl="2" indent="-228600">
              <a:buClr>
                <a:schemeClr val="bg2"/>
              </a:buClr>
              <a:buFont typeface="Wingdings" pitchFamily="2" charset="2"/>
              <a:buChar char="n"/>
            </a:pPr>
            <a:r>
              <a:rPr lang="en-US" sz="1600" dirty="0" smtClean="0">
                <a:solidFill>
                  <a:srgbClr val="FFFFFF"/>
                </a:solidFill>
              </a:rPr>
              <a:t>Add 1 to the operand</a:t>
            </a:r>
          </a:p>
          <a:p>
            <a:pPr lvl="1"/>
            <a:r>
              <a:rPr lang="en-US" sz="1800" dirty="0" smtClean="0">
                <a:solidFill>
                  <a:schemeClr val="bg1"/>
                </a:solidFill>
              </a:rPr>
              <a:t>Decrement</a:t>
            </a:r>
            <a:r>
              <a:rPr lang="en-US" dirty="0" smtClean="0">
                <a:solidFill>
                  <a:schemeClr val="bg1"/>
                </a:solidFill>
              </a:rPr>
              <a:t> </a:t>
            </a:r>
          </a:p>
          <a:p>
            <a:pPr marL="685800" lvl="2" indent="-228600">
              <a:buClr>
                <a:schemeClr val="bg2"/>
              </a:buClr>
              <a:buFont typeface="Wingdings" pitchFamily="2" charset="2"/>
              <a:buChar char="n"/>
            </a:pPr>
            <a:r>
              <a:rPr lang="en-US" sz="1600" dirty="0" smtClean="0">
                <a:solidFill>
                  <a:srgbClr val="FFFFFF"/>
                </a:solidFill>
              </a:rPr>
              <a:t>Subtract 1 from the operand</a:t>
            </a:r>
          </a:p>
        </p:txBody>
      </p:sp>
      <p:pic>
        <p:nvPicPr>
          <p:cNvPr id="6" name="Picture 5"/>
          <p:cNvPicPr>
            <a:picLocks noChangeAspect="1"/>
          </p:cNvPicPr>
          <p:nvPr/>
        </p:nvPicPr>
        <p:blipFill>
          <a:blip r:embed="rId3"/>
          <a:stretch>
            <a:fillRect/>
          </a:stretch>
        </p:blipFill>
        <p:spPr>
          <a:xfrm>
            <a:off x="6858000" y="381000"/>
            <a:ext cx="1908277" cy="1727200"/>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60" name="Rectangle 4"/>
          <p:cNvSpPr>
            <a:spLocks noGrp="1" noChangeArrowheads="1"/>
          </p:cNvSpPr>
          <p:nvPr>
            <p:ph type="title" idx="4294967295"/>
          </p:nvPr>
        </p:nvSpPr>
        <p:spPr>
          <a:xfrm>
            <a:off x="0" y="762000"/>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Logical</a:t>
            </a: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62455" y="2692400"/>
            <a:ext cx="9964026" cy="2413000"/>
          </a:xfrm>
          <a:prstGeom prst="rect">
            <a:avLst/>
          </a:prstGeom>
        </p:spPr>
      </p:pic>
      <p:sp>
        <p:nvSpPr>
          <p:cNvPr id="8" name="Rectangle 7"/>
          <p:cNvSpPr/>
          <p:nvPr/>
        </p:nvSpPr>
        <p:spPr>
          <a:xfrm>
            <a:off x="381000" y="5257800"/>
            <a:ext cx="8610600" cy="338554"/>
          </a:xfrm>
          <a:prstGeom prst="rect">
            <a:avLst/>
          </a:prstGeom>
        </p:spPr>
        <p:txBody>
          <a:bodyPr wrap="square">
            <a:spAutoFit/>
          </a:bodyPr>
          <a:lstStyle/>
          <a:p>
            <a:pPr algn="ctr"/>
            <a:r>
              <a:rPr lang="en-US" sz="1600" dirty="0">
                <a:latin typeface="+mn-lt"/>
              </a:rPr>
              <a:t>Table 12.6  Basic Logical Operations</a:t>
            </a:r>
            <a:r>
              <a:rPr lang="en-US" sz="1600" dirty="0" smtClean="0">
                <a:latin typeface="+mn-lt"/>
              </a:rPr>
              <a:t> </a:t>
            </a:r>
            <a:endParaRPr lang="en-US" sz="1600" dirty="0">
              <a:latin typeface="+mn-lt"/>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Shift and Rotate Operations</a:t>
            </a:r>
          </a:p>
        </p:txBody>
      </p:sp>
      <p:pic>
        <p:nvPicPr>
          <p:cNvPr id="4" name="Picture 3"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4118" t="8182" r="16471" b="3636"/>
              <a:stretch>
                <a:fillRect/>
              </a:stretch>
            </p:blipFill>
          </mc:Choice>
          <mc:Fallback>
            <p:blipFill>
              <a:blip r:embed="rId4"/>
              <a:srcRect l="14118" t="8182" r="16471" b="3636"/>
              <a:stretch>
                <a:fillRect/>
              </a:stretch>
            </p:blipFill>
          </mc:Fallback>
        </mc:AlternateContent>
        <p:spPr>
          <a:xfrm>
            <a:off x="4343400" y="0"/>
            <a:ext cx="4186809" cy="68834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10200"/>
            <a:ext cx="6191157" cy="833718"/>
          </a:xfrm>
        </p:spPr>
        <p:txBody>
          <a:bodyPr>
            <a:noAutofit/>
          </a:bodyPr>
          <a:lstStyle/>
          <a:p>
            <a:pPr algn="ctr"/>
            <a:r>
              <a:rPr lang="en-US" sz="3200" dirty="0" smtClean="0">
                <a:effectLst>
                  <a:outerShdw blurRad="38100" dist="38100" dir="2700000" algn="tl">
                    <a:srgbClr val="000000">
                      <a:alpha val="43137"/>
                    </a:srgbClr>
                  </a:outerShdw>
                </a:effectLst>
              </a:rPr>
              <a:t>Table 12.7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Examples of Shift and Rotate Operations </a:t>
            </a:r>
            <a:endParaRPr lang="en-US" sz="32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85800" y="990600"/>
            <a:ext cx="8136898" cy="2667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noFill/>
          <a:ln/>
        </p:spPr>
        <p:txBody>
          <a:bodyPr lIns="90488" tIns="44450" rIns="90488" bIns="44450"/>
          <a:lstStyle/>
          <a:p>
            <a:pPr algn="ctr"/>
            <a:r>
              <a:rPr lang="en-US" dirty="0">
                <a:effectLst>
                  <a:outerShdw blurRad="38100" dist="38100" dir="2700000" algn="tl">
                    <a:srgbClr val="000000">
                      <a:alpha val="43137"/>
                    </a:srgbClr>
                  </a:outerShdw>
                </a:effectLst>
              </a:rPr>
              <a:t>Input/Output</a:t>
            </a:r>
          </a:p>
        </p:txBody>
      </p:sp>
      <p:sp>
        <p:nvSpPr>
          <p:cNvPr id="49157" name="Rectangle 5"/>
          <p:cNvSpPr>
            <a:spLocks noGrp="1" noChangeArrowheads="1"/>
          </p:cNvSpPr>
          <p:nvPr>
            <p:ph idx="1"/>
          </p:nvPr>
        </p:nvSpPr>
        <p:spPr>
          <a:noFill/>
          <a:ln/>
        </p:spPr>
        <p:txBody>
          <a:bodyPr lIns="90488" tIns="44450" rIns="90488" bIns="44450"/>
          <a:lstStyle/>
          <a:p>
            <a:r>
              <a:rPr lang="en-US" dirty="0" smtClean="0"/>
              <a:t>Variety of approaches taken:</a:t>
            </a:r>
          </a:p>
          <a:p>
            <a:pPr lvl="1"/>
            <a:r>
              <a:rPr lang="en-US" dirty="0" smtClean="0"/>
              <a:t>Isolated programmed I/O</a:t>
            </a:r>
          </a:p>
          <a:p>
            <a:pPr lvl="1"/>
            <a:r>
              <a:rPr lang="en-US" dirty="0" smtClean="0"/>
              <a:t>Memory-mapped programmed I/O</a:t>
            </a:r>
          </a:p>
          <a:p>
            <a:pPr lvl="1"/>
            <a:r>
              <a:rPr lang="en-US" dirty="0" smtClean="0"/>
              <a:t>DMA</a:t>
            </a:r>
          </a:p>
          <a:p>
            <a:pPr lvl="1"/>
            <a:r>
              <a:rPr lang="en-US" dirty="0" smtClean="0"/>
              <a:t>Use of an I/O processor</a:t>
            </a:r>
          </a:p>
          <a:p>
            <a:pPr marL="228600" lvl="1">
              <a:spcBef>
                <a:spcPts val="2000"/>
              </a:spcBef>
              <a:buClr>
                <a:schemeClr val="accent1"/>
              </a:buClr>
            </a:pPr>
            <a:r>
              <a:rPr lang="en-US" sz="2000" dirty="0" smtClean="0"/>
              <a:t>Many implementations provide only a few I/O instructions, with the specific actions specified by parameters, codes, or command words</a:t>
            </a:r>
            <a:endParaRPr lang="en-US" sz="2000" dirty="0"/>
          </a:p>
        </p:txBody>
      </p:sp>
      <p:pic>
        <p:nvPicPr>
          <p:cNvPr id="6" name="Picture 5"/>
          <p:cNvPicPr>
            <a:picLocks noChangeAspect="1"/>
          </p:cNvPicPr>
          <p:nvPr/>
        </p:nvPicPr>
        <p:blipFill>
          <a:blip r:embed="rId3"/>
          <a:stretch>
            <a:fillRect/>
          </a:stretch>
        </p:blipFill>
        <p:spPr>
          <a:xfrm>
            <a:off x="6019800" y="5029200"/>
            <a:ext cx="1981200" cy="1500051"/>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457200" y="304800"/>
            <a:ext cx="7556500" cy="1116012"/>
          </a:xfrm>
          <a:noFill/>
          <a:ln/>
        </p:spPr>
        <p:txBody>
          <a:bodyPr lIns="90488" tIns="44450" rIns="90488" bIns="44450"/>
          <a:lstStyle/>
          <a:p>
            <a:r>
              <a:rPr lang="en-US" dirty="0" smtClean="0">
                <a:effectLst>
                  <a:outerShdw blurRad="38100" dist="38100" dir="2700000" algn="tl">
                    <a:srgbClr val="000000">
                      <a:alpha val="43137"/>
                    </a:srgbClr>
                  </a:outerShdw>
                </a:effectLst>
              </a:rPr>
              <a:t>System </a:t>
            </a:r>
            <a:r>
              <a:rPr lang="en-US" dirty="0">
                <a:effectLst>
                  <a:outerShdw blurRad="38100" dist="38100" dir="2700000" algn="tl">
                    <a:srgbClr val="000000">
                      <a:alpha val="43137"/>
                    </a:srgbClr>
                  </a:outerShdw>
                </a:effectLst>
              </a:rPr>
              <a:t>Control</a:t>
            </a:r>
          </a:p>
        </p:txBody>
      </p:sp>
      <p:graphicFrame>
        <p:nvGraphicFramePr>
          <p:cNvPr id="11" name="Content Placeholder 10"/>
          <p:cNvGraphicFramePr>
            <a:graphicFrameLocks noGrp="1"/>
          </p:cNvGraphicFramePr>
          <p:nvPr>
            <p:ph idx="4294967295"/>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Transfer of Control</a:t>
            </a:r>
          </a:p>
        </p:txBody>
      </p:sp>
      <p:sp>
        <p:nvSpPr>
          <p:cNvPr id="53253" name="Rectangle 5"/>
          <p:cNvSpPr>
            <a:spLocks noGrp="1" noChangeArrowheads="1"/>
          </p:cNvSpPr>
          <p:nvPr>
            <p:ph idx="1"/>
          </p:nvPr>
        </p:nvSpPr>
        <p:spPr>
          <a:xfrm>
            <a:off x="498474" y="1752600"/>
            <a:ext cx="7556313" cy="4648200"/>
          </a:xfrm>
          <a:noFill/>
          <a:ln/>
        </p:spPr>
        <p:txBody>
          <a:bodyPr lIns="90488" tIns="44450" rIns="90488" bIns="44450">
            <a:normAutofit/>
          </a:bodyPr>
          <a:lstStyle/>
          <a:p>
            <a:r>
              <a:rPr lang="en-US" dirty="0" smtClean="0"/>
              <a:t>Reasons why transfer-of-control operations are required:</a:t>
            </a:r>
          </a:p>
          <a:p>
            <a:pPr lvl="1"/>
            <a:r>
              <a:rPr lang="en-US" dirty="0" smtClean="0"/>
              <a:t>It is essential to be able to execute each instruction more than once</a:t>
            </a:r>
          </a:p>
          <a:p>
            <a:pPr lvl="1"/>
            <a:r>
              <a:rPr lang="en-US" dirty="0" smtClean="0"/>
              <a:t>Virtually all programs involve some decision making</a:t>
            </a:r>
          </a:p>
          <a:p>
            <a:pPr lvl="1"/>
            <a:r>
              <a:rPr lang="en-US" dirty="0" smtClean="0"/>
              <a:t>It helps if there are mechanisms for breaking the task up into smaller pieces that can be worked on one at a time</a:t>
            </a:r>
          </a:p>
          <a:p>
            <a:pPr marL="228600" lvl="1">
              <a:spcBef>
                <a:spcPts val="2000"/>
              </a:spcBef>
              <a:buClr>
                <a:schemeClr val="accent1"/>
              </a:buClr>
            </a:pPr>
            <a:r>
              <a:rPr lang="en-US" sz="2000" dirty="0" smtClean="0"/>
              <a:t>Most common transfer-of-control operations found in instruction sets:</a:t>
            </a:r>
          </a:p>
          <a:p>
            <a:pPr lvl="1"/>
            <a:r>
              <a:rPr lang="en-US" sz="1765" dirty="0" smtClean="0"/>
              <a:t>Branch</a:t>
            </a:r>
          </a:p>
          <a:p>
            <a:pPr lvl="1"/>
            <a:r>
              <a:rPr lang="en-US" sz="1765" dirty="0" smtClean="0"/>
              <a:t>Skip</a:t>
            </a:r>
          </a:p>
          <a:p>
            <a:pPr lvl="1"/>
            <a:r>
              <a:rPr lang="en-US" sz="1765" dirty="0" smtClean="0"/>
              <a:t>Procedure call</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1600200"/>
            <a:ext cx="3255264" cy="1162050"/>
          </a:xfrm>
        </p:spPr>
        <p:txBody>
          <a:bodyPr/>
          <a:lstStyle/>
          <a:p>
            <a:pPr algn="ctr"/>
            <a:r>
              <a:rPr lang="en-GB" dirty="0">
                <a:effectLst>
                  <a:outerShdw blurRad="38100" dist="38100" dir="2700000" algn="tl">
                    <a:srgbClr val="000000">
                      <a:alpha val="43137"/>
                    </a:srgbClr>
                  </a:outerShdw>
                </a:effectLst>
              </a:rPr>
              <a:t>Branch</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Instruction</a:t>
            </a:r>
            <a:endParaRPr lang="en-GB"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18182" r="3529" b="21818"/>
              <a:stretch>
                <a:fillRect/>
              </a:stretch>
            </p:blipFill>
          </mc:Choice>
          <mc:Fallback>
            <p:blipFill>
              <a:blip r:embed="rId4"/>
              <a:srcRect l="8235" t="18182" r="3529" b="21818"/>
              <a:stretch>
                <a:fillRect/>
              </a:stretch>
            </p:blipFill>
          </mc:Fallback>
        </mc:AlternateContent>
        <p:spPr>
          <a:xfrm>
            <a:off x="3581400" y="762000"/>
            <a:ext cx="5801626" cy="51054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7556500" cy="1116012"/>
          </a:xfrm>
        </p:spPr>
        <p:txBody>
          <a:bodyPr/>
          <a:lstStyle/>
          <a:p>
            <a:r>
              <a:rPr lang="en-US" dirty="0" smtClean="0">
                <a:effectLst>
                  <a:outerShdw blurRad="38100" dist="38100" dir="2700000" algn="tl">
                    <a:srgbClr val="000000">
                      <a:alpha val="43137"/>
                    </a:srgbClr>
                  </a:outerShdw>
                </a:effectLst>
              </a:rPr>
              <a:t>Elements of a Machine Instruction</a:t>
            </a:r>
            <a:endParaRPr lang="en-US" dirty="0">
              <a:effectLst>
                <a:outerShdw blurRad="38100" dist="38100" dir="2700000" algn="tl">
                  <a:srgbClr val="000000">
                    <a:alpha val="43137"/>
                  </a:srgbClr>
                </a:outerShdw>
              </a:effectLst>
            </a:endParaRPr>
          </a:p>
        </p:txBody>
      </p:sp>
      <p:graphicFrame>
        <p:nvGraphicFramePr>
          <p:cNvPr id="11" name="Content Placeholder 10"/>
          <p:cNvGraphicFramePr>
            <a:graphicFrameLocks noGrp="1"/>
          </p:cNvGraphicFramePr>
          <p:nvPr>
            <p:ph idx="4294967295"/>
          </p:nvPr>
        </p:nvGraphicFramePr>
        <p:xfrm>
          <a:off x="457200" y="914400"/>
          <a:ext cx="82423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Procedure Call Instructions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752600"/>
            <a:ext cx="7556313" cy="4648200"/>
          </a:xfrm>
        </p:spPr>
        <p:txBody>
          <a:bodyPr>
            <a:normAutofit fontScale="92500" lnSpcReduction="10000"/>
          </a:bodyPr>
          <a:lstStyle/>
          <a:p>
            <a:r>
              <a:rPr lang="en-US" dirty="0" smtClean="0"/>
              <a:t>Self-contained computer program that is incorporated into a larger program</a:t>
            </a:r>
          </a:p>
          <a:p>
            <a:pPr lvl="1"/>
            <a:r>
              <a:rPr lang="en-US" dirty="0" smtClean="0"/>
              <a:t>At any point in the program the procedure may be invoked, or </a:t>
            </a:r>
            <a:r>
              <a:rPr lang="en-US" i="1" dirty="0" smtClean="0"/>
              <a:t>called</a:t>
            </a:r>
            <a:endParaRPr lang="en-US" dirty="0" smtClean="0"/>
          </a:p>
          <a:p>
            <a:pPr lvl="1"/>
            <a:r>
              <a:rPr lang="en-US" dirty="0" smtClean="0"/>
              <a:t>Processor is instructed to go and execute the entire procedure and then return to the point from which the call took place</a:t>
            </a:r>
          </a:p>
          <a:p>
            <a:r>
              <a:rPr lang="en-US" dirty="0" smtClean="0"/>
              <a:t>Two principal reasons for use of procedures:</a:t>
            </a:r>
          </a:p>
          <a:p>
            <a:pPr lvl="1"/>
            <a:r>
              <a:rPr lang="en-US" dirty="0" smtClean="0"/>
              <a:t>Economy</a:t>
            </a:r>
          </a:p>
          <a:p>
            <a:pPr lvl="2"/>
            <a:r>
              <a:rPr lang="en-US" dirty="0" smtClean="0"/>
              <a:t>A procedure allows the same piece of code to be used many times</a:t>
            </a:r>
          </a:p>
          <a:p>
            <a:pPr lvl="1"/>
            <a:r>
              <a:rPr lang="en-US" dirty="0" smtClean="0"/>
              <a:t>Modularity</a:t>
            </a:r>
          </a:p>
          <a:p>
            <a:r>
              <a:rPr lang="en-US" dirty="0" smtClean="0"/>
              <a:t>Involves two basic instructions:</a:t>
            </a:r>
          </a:p>
          <a:p>
            <a:pPr lvl="1"/>
            <a:r>
              <a:rPr lang="en-US" dirty="0" smtClean="0"/>
              <a:t>A call instruction that branches from the present location to the procedure</a:t>
            </a:r>
          </a:p>
          <a:p>
            <a:pPr lvl="1"/>
            <a:r>
              <a:rPr lang="en-US" dirty="0" smtClean="0"/>
              <a:t>Return instruction that returns from the procedure to the place from which it was called</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1143000"/>
            <a:ext cx="3255264" cy="1162050"/>
          </a:xfrm>
        </p:spPr>
        <p:txBody>
          <a:bodyPr/>
          <a:lstStyle/>
          <a:p>
            <a:pPr algn="ctr"/>
            <a:r>
              <a:rPr lang="en-GB" dirty="0"/>
              <a:t>Nested</a:t>
            </a:r>
            <a:r>
              <a:rPr lang="en-GB" dirty="0" smtClean="0"/>
              <a:t> </a:t>
            </a:r>
            <a:br>
              <a:rPr lang="en-GB" dirty="0" smtClean="0"/>
            </a:br>
            <a:r>
              <a:rPr lang="en-GB" dirty="0" smtClean="0"/>
              <a:t>Procedures</a:t>
            </a:r>
            <a:endParaRPr lang="en-GB" dirty="0"/>
          </a:p>
        </p:txBody>
      </p:sp>
      <p:pic>
        <p:nvPicPr>
          <p:cNvPr id="4" name="Picture 3"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353" t="10909" r="4706" b="13636"/>
              <a:stretch>
                <a:fillRect/>
              </a:stretch>
            </p:blipFill>
          </mc:Choice>
          <mc:Fallback>
            <p:blipFill>
              <a:blip r:embed="rId4"/>
              <a:srcRect l="2353" t="10909" r="4706" b="13636"/>
              <a:stretch>
                <a:fillRect/>
              </a:stretch>
            </p:blipFill>
          </mc:Fallback>
        </mc:AlternateContent>
        <p:spPr>
          <a:xfrm>
            <a:off x="3657600" y="457200"/>
            <a:ext cx="5692962" cy="598127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609600" y="381000"/>
            <a:ext cx="7556500" cy="1116012"/>
          </a:xfrm>
        </p:spPr>
        <p:txBody>
          <a:bodyPr/>
          <a:lstStyle/>
          <a:p>
            <a:r>
              <a:rPr lang="en-GB" dirty="0">
                <a:effectLst>
                  <a:outerShdw blurRad="38100" dist="38100" dir="2700000" algn="tl">
                    <a:srgbClr val="000000">
                      <a:alpha val="43137"/>
                    </a:srgbClr>
                  </a:outerShdw>
                </a:effectLst>
              </a:rPr>
              <a:t>Use of </a:t>
            </a:r>
            <a:r>
              <a:rPr lang="en-GB" dirty="0" smtClean="0">
                <a:effectLst>
                  <a:outerShdw blurRad="38100" dist="38100" dir="2700000" algn="tl">
                    <a:srgbClr val="000000">
                      <a:alpha val="43137"/>
                    </a:srgbClr>
                  </a:outerShdw>
                </a:effectLst>
              </a:rPr>
              <a:t>Stack to Implement Nested Procedures</a:t>
            </a:r>
            <a:endParaRPr lang="en-GB" dirty="0">
              <a:effectLst>
                <a:outerShdw blurRad="38100" dist="38100" dir="2700000" algn="tl">
                  <a:srgbClr val="000000">
                    <a:alpha val="43137"/>
                  </a:srgbClr>
                </a:outerShdw>
              </a:effectLst>
            </a:endParaRPr>
          </a:p>
        </p:txBody>
      </p:sp>
      <p:pic>
        <p:nvPicPr>
          <p:cNvPr id="4" name="Picture 3"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0000" b="40909"/>
              <a:stretch>
                <a:fillRect/>
              </a:stretch>
            </p:blipFill>
          </mc:Choice>
          <mc:Fallback>
            <p:blipFill>
              <a:blip r:embed="rId4"/>
              <a:srcRect t="20000" b="40909"/>
              <a:stretch>
                <a:fillRect/>
              </a:stretch>
            </p:blipFill>
          </mc:Fallback>
        </mc:AlternateContent>
        <p:spPr>
          <a:xfrm>
            <a:off x="-159008" y="1905000"/>
            <a:ext cx="9303008" cy="470629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0"/>
            <a:ext cx="9144000" cy="1116012"/>
          </a:xfrm>
        </p:spPr>
        <p:txBody>
          <a:bodyPr/>
          <a:lstStyle/>
          <a:p>
            <a:pPr algn="ctr"/>
            <a:r>
              <a:rPr lang="en-GB" sz="3400" dirty="0">
                <a:effectLst>
                  <a:outerShdw blurRad="38100" dist="38100" dir="2700000" algn="tl">
                    <a:srgbClr val="000000">
                      <a:alpha val="43137"/>
                    </a:srgbClr>
                  </a:outerShdw>
                </a:effectLst>
              </a:rPr>
              <a:t>Stack Frame Growth Using Sample Procedures P and Q</a:t>
            </a:r>
          </a:p>
        </p:txBody>
      </p:sp>
      <p:pic>
        <p:nvPicPr>
          <p:cNvPr id="4" name="Picture 3"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909" t="8235" r="12727" b="9412"/>
              <a:stretch>
                <a:fillRect/>
              </a:stretch>
            </p:blipFill>
          </mc:Choice>
          <mc:Fallback>
            <p:blipFill>
              <a:blip r:embed="rId4"/>
              <a:srcRect l="10909" t="8235" r="12727" b="9412"/>
              <a:stretch>
                <a:fillRect/>
              </a:stretch>
            </p:blipFill>
          </mc:Fallback>
        </mc:AlternateContent>
        <p:spPr>
          <a:xfrm>
            <a:off x="990600" y="945829"/>
            <a:ext cx="7094746" cy="591217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184150"/>
            <a:ext cx="6255918" cy="6673850"/>
          </a:xfrm>
          <a:prstGeom prst="rect">
            <a:avLst/>
          </a:prstGeom>
        </p:spPr>
      </p:pic>
      <p:sp>
        <p:nvSpPr>
          <p:cNvPr id="9" name="Rectangle 8"/>
          <p:cNvSpPr/>
          <p:nvPr/>
        </p:nvSpPr>
        <p:spPr>
          <a:xfrm>
            <a:off x="6553200" y="1143000"/>
            <a:ext cx="2438400" cy="3785652"/>
          </a:xfrm>
          <a:prstGeom prst="rect">
            <a:avLst/>
          </a:prstGeom>
        </p:spPr>
        <p:txBody>
          <a:bodyPr wrap="square">
            <a:spAutoFit/>
          </a:bodyPr>
          <a:lstStyle/>
          <a:p>
            <a:pPr algn="ctr"/>
            <a:r>
              <a:rPr lang="en-US" dirty="0">
                <a:solidFill>
                  <a:schemeClr val="accent1"/>
                </a:solidFill>
                <a:effectLst>
                  <a:outerShdw blurRad="38100" dist="38100" dir="2700000" algn="tl">
                    <a:srgbClr val="000000">
                      <a:alpha val="43137"/>
                    </a:srgbClr>
                  </a:outerShdw>
                </a:effectLst>
                <a:latin typeface="+mn-lt"/>
              </a:rPr>
              <a:t>Table 12.8</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smtClean="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 </a:t>
            </a:r>
            <a:r>
              <a:rPr lang="en-US" dirty="0">
                <a:solidFill>
                  <a:schemeClr val="accent1"/>
                </a:solidFill>
                <a:effectLst>
                  <a:outerShdw blurRad="38100" dist="38100" dir="2700000" algn="tl">
                    <a:srgbClr val="000000">
                      <a:alpha val="43137"/>
                    </a:srgbClr>
                  </a:outerShdw>
                </a:effectLst>
                <a:latin typeface="+mn-lt"/>
              </a:rPr>
              <a:t>x86</a:t>
            </a:r>
            <a:r>
              <a:rPr lang="en-US" dirty="0" smtClean="0">
                <a:solidFill>
                  <a:schemeClr val="accent1"/>
                </a:solidFill>
                <a:effectLst>
                  <a:outerShdw blurRad="38100" dist="38100" dir="2700000" algn="tl">
                    <a:srgbClr val="000000">
                      <a:alpha val="43137"/>
                    </a:srgbClr>
                  </a:outerShdw>
                </a:effectLst>
                <a:latin typeface="+mn-lt"/>
              </a:rPr>
              <a:t> </a:t>
            </a:r>
          </a:p>
          <a:p>
            <a:pPr algn="ctr"/>
            <a:r>
              <a:rPr lang="en-US" dirty="0" smtClean="0">
                <a:solidFill>
                  <a:schemeClr val="accent1"/>
                </a:solidFill>
                <a:effectLst>
                  <a:outerShdw blurRad="38100" dist="38100" dir="2700000" algn="tl">
                    <a:srgbClr val="000000">
                      <a:alpha val="43137"/>
                    </a:srgbClr>
                  </a:outerShdw>
                </a:effectLst>
                <a:latin typeface="+mn-lt"/>
              </a:rPr>
              <a:t>Operation </a:t>
            </a:r>
            <a:r>
              <a:rPr lang="en-US" dirty="0">
                <a:solidFill>
                  <a:schemeClr val="accent1"/>
                </a:solidFill>
                <a:effectLst>
                  <a:outerShdw blurRad="38100" dist="38100" dir="2700000" algn="tl">
                    <a:srgbClr val="000000">
                      <a:alpha val="43137"/>
                    </a:srgbClr>
                  </a:outerShdw>
                </a:effectLst>
                <a:latin typeface="+mn-lt"/>
              </a:rPr>
              <a:t>Types </a:t>
            </a:r>
            <a:r>
              <a:rPr lang="en-US" dirty="0" smtClean="0">
                <a:solidFill>
                  <a:schemeClr val="accent1"/>
                </a:solidFill>
                <a:effectLst>
                  <a:outerShdw blurRad="38100" dist="38100" dir="2700000" algn="tl">
                    <a:srgbClr val="000000">
                      <a:alpha val="43137"/>
                    </a:srgbClr>
                  </a:outerShdw>
                </a:effectLst>
                <a:latin typeface="+mn-lt"/>
              </a:rPr>
              <a:t>(With </a:t>
            </a:r>
            <a:r>
              <a:rPr lang="en-US" dirty="0">
                <a:solidFill>
                  <a:schemeClr val="accent1"/>
                </a:solidFill>
                <a:effectLst>
                  <a:outerShdw blurRad="38100" dist="38100" dir="2700000" algn="tl">
                    <a:srgbClr val="000000">
                      <a:alpha val="43137"/>
                    </a:srgbClr>
                  </a:outerShdw>
                </a:effectLst>
                <a:latin typeface="+mn-lt"/>
              </a:rPr>
              <a:t>Examples of Typical Operations)</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a:t>
            </a:r>
            <a:r>
              <a:rPr lang="en-US" dirty="0">
                <a:solidFill>
                  <a:schemeClr val="accent1"/>
                </a:solidFill>
                <a:effectLst>
                  <a:outerShdw blurRad="38100" dist="38100" dir="2700000" algn="tl">
                    <a:srgbClr val="000000">
                      <a:alpha val="43137"/>
                    </a:srgbClr>
                  </a:outerShdw>
                </a:effectLst>
                <a:latin typeface="+mn-lt"/>
              </a:rPr>
              <a:t>page 1 of 2)</a:t>
            </a:r>
            <a:r>
              <a:rPr lang="en-US" dirty="0" smtClean="0">
                <a:solidFill>
                  <a:schemeClr val="accent1"/>
                </a:solidFill>
                <a:effectLst>
                  <a:outerShdw blurRad="38100" dist="38100" dir="2700000" algn="tl">
                    <a:srgbClr val="000000">
                      <a:alpha val="43137"/>
                    </a:srgbClr>
                  </a:outerShdw>
                </a:effectLst>
                <a:latin typeface="+mn-lt"/>
              </a:rPr>
              <a:t> </a:t>
            </a:r>
            <a:endParaRPr lang="en-US" dirty="0">
              <a:solidFill>
                <a:schemeClr val="accent1"/>
              </a:solidFill>
              <a:effectLst>
                <a:outerShdw blurRad="38100" dist="38100" dir="2700000" algn="tl">
                  <a:srgbClr val="000000">
                    <a:alpha val="43137"/>
                  </a:srgbClr>
                </a:outerShdw>
              </a:effectLst>
              <a:latin typeface="+mn-lt"/>
            </a:endParaRPr>
          </a:p>
        </p:txBody>
      </p:sp>
      <p:sp>
        <p:nvSpPr>
          <p:cNvPr id="12" name="Text Placeholder 11"/>
          <p:cNvSpPr>
            <a:spLocks noGrp="1"/>
          </p:cNvSpPr>
          <p:nvPr>
            <p:ph type="body" sz="half" idx="2"/>
          </p:nvPr>
        </p:nvSpPr>
        <p:spPr/>
        <p:txBody>
          <a:bodyPr/>
          <a:lstStyle/>
          <a:p>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93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228600"/>
            <a:ext cx="6560914" cy="6629400"/>
          </a:xfrm>
          <a:prstGeom prst="rect">
            <a:avLst/>
          </a:prstGeom>
        </p:spPr>
      </p:pic>
      <p:sp>
        <p:nvSpPr>
          <p:cNvPr id="10" name="Rectangle 9"/>
          <p:cNvSpPr/>
          <p:nvPr/>
        </p:nvSpPr>
        <p:spPr>
          <a:xfrm>
            <a:off x="6705600" y="1219200"/>
            <a:ext cx="2438400" cy="3785652"/>
          </a:xfrm>
          <a:prstGeom prst="rect">
            <a:avLst/>
          </a:prstGeom>
        </p:spPr>
        <p:txBody>
          <a:bodyPr wrap="square">
            <a:spAutoFit/>
          </a:bodyPr>
          <a:lstStyle/>
          <a:p>
            <a:pPr algn="ctr"/>
            <a:r>
              <a:rPr lang="en-US" dirty="0">
                <a:solidFill>
                  <a:schemeClr val="accent1"/>
                </a:solidFill>
                <a:effectLst>
                  <a:outerShdw blurRad="38100" dist="38100" dir="2700000" algn="tl">
                    <a:srgbClr val="000000">
                      <a:alpha val="43137"/>
                    </a:srgbClr>
                  </a:outerShdw>
                </a:effectLst>
                <a:latin typeface="+mn-lt"/>
              </a:rPr>
              <a:t>Table 12.8</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smtClean="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 </a:t>
            </a:r>
            <a:r>
              <a:rPr lang="en-US" dirty="0">
                <a:solidFill>
                  <a:schemeClr val="accent1"/>
                </a:solidFill>
                <a:effectLst>
                  <a:outerShdw blurRad="38100" dist="38100" dir="2700000" algn="tl">
                    <a:srgbClr val="000000">
                      <a:alpha val="43137"/>
                    </a:srgbClr>
                  </a:outerShdw>
                </a:effectLst>
                <a:latin typeface="+mn-lt"/>
              </a:rPr>
              <a:t>x86</a:t>
            </a:r>
            <a:r>
              <a:rPr lang="en-US" dirty="0" smtClean="0">
                <a:solidFill>
                  <a:schemeClr val="accent1"/>
                </a:solidFill>
                <a:effectLst>
                  <a:outerShdw blurRad="38100" dist="38100" dir="2700000" algn="tl">
                    <a:srgbClr val="000000">
                      <a:alpha val="43137"/>
                    </a:srgbClr>
                  </a:outerShdw>
                </a:effectLst>
                <a:latin typeface="+mn-lt"/>
              </a:rPr>
              <a:t> </a:t>
            </a:r>
          </a:p>
          <a:p>
            <a:pPr algn="ctr"/>
            <a:r>
              <a:rPr lang="en-US" dirty="0" smtClean="0">
                <a:solidFill>
                  <a:schemeClr val="accent1"/>
                </a:solidFill>
                <a:effectLst>
                  <a:outerShdw blurRad="38100" dist="38100" dir="2700000" algn="tl">
                    <a:srgbClr val="000000">
                      <a:alpha val="43137"/>
                    </a:srgbClr>
                  </a:outerShdw>
                </a:effectLst>
                <a:latin typeface="+mn-lt"/>
              </a:rPr>
              <a:t>Operation </a:t>
            </a:r>
            <a:r>
              <a:rPr lang="en-US" dirty="0">
                <a:solidFill>
                  <a:schemeClr val="accent1"/>
                </a:solidFill>
                <a:effectLst>
                  <a:outerShdw blurRad="38100" dist="38100" dir="2700000" algn="tl">
                    <a:srgbClr val="000000">
                      <a:alpha val="43137"/>
                    </a:srgbClr>
                  </a:outerShdw>
                </a:effectLst>
                <a:latin typeface="+mn-lt"/>
              </a:rPr>
              <a:t>Types </a:t>
            </a:r>
            <a:r>
              <a:rPr lang="en-US" dirty="0" smtClean="0">
                <a:solidFill>
                  <a:schemeClr val="accent1"/>
                </a:solidFill>
                <a:effectLst>
                  <a:outerShdw blurRad="38100" dist="38100" dir="2700000" algn="tl">
                    <a:srgbClr val="000000">
                      <a:alpha val="43137"/>
                    </a:srgbClr>
                  </a:outerShdw>
                </a:effectLst>
                <a:latin typeface="+mn-lt"/>
              </a:rPr>
              <a:t>(With </a:t>
            </a:r>
            <a:r>
              <a:rPr lang="en-US" dirty="0">
                <a:solidFill>
                  <a:schemeClr val="accent1"/>
                </a:solidFill>
                <a:effectLst>
                  <a:outerShdw blurRad="38100" dist="38100" dir="2700000" algn="tl">
                    <a:srgbClr val="000000">
                      <a:alpha val="43137"/>
                    </a:srgbClr>
                  </a:outerShdw>
                </a:effectLst>
                <a:latin typeface="+mn-lt"/>
              </a:rPr>
              <a:t>Examples of Typical Operations)</a:t>
            </a:r>
            <a:r>
              <a:rPr lang="en-US" dirty="0" smtClean="0">
                <a:solidFill>
                  <a:schemeClr val="accent1"/>
                </a:solidFill>
                <a:effectLst>
                  <a:outerShdw blurRad="38100" dist="38100" dir="2700000" algn="tl">
                    <a:srgbClr val="000000">
                      <a:alpha val="43137"/>
                    </a:srgbClr>
                  </a:outerShdw>
                </a:effectLst>
                <a:latin typeface="+mn-lt"/>
              </a:rPr>
              <a:t> </a:t>
            </a:r>
          </a:p>
          <a:p>
            <a:pPr algn="ctr"/>
            <a:endParaRPr lang="en-US" dirty="0">
              <a:solidFill>
                <a:schemeClr val="accent1"/>
              </a:solidFill>
              <a:effectLst>
                <a:outerShdw blurRad="38100" dist="38100" dir="2700000" algn="tl">
                  <a:srgbClr val="000000">
                    <a:alpha val="43137"/>
                  </a:srgbClr>
                </a:outerShdw>
              </a:effectLst>
              <a:latin typeface="+mn-lt"/>
            </a:endParaRPr>
          </a:p>
          <a:p>
            <a:pPr algn="ctr"/>
            <a:r>
              <a:rPr lang="en-US" dirty="0" smtClean="0">
                <a:solidFill>
                  <a:schemeClr val="accent1"/>
                </a:solidFill>
                <a:effectLst>
                  <a:outerShdw blurRad="38100" dist="38100" dir="2700000" algn="tl">
                    <a:srgbClr val="000000">
                      <a:alpha val="43137"/>
                    </a:srgbClr>
                  </a:outerShdw>
                </a:effectLst>
                <a:latin typeface="+mn-lt"/>
              </a:rPr>
              <a:t>(</a:t>
            </a:r>
            <a:r>
              <a:rPr lang="en-US" dirty="0">
                <a:solidFill>
                  <a:schemeClr val="accent1"/>
                </a:solidFill>
                <a:effectLst>
                  <a:outerShdw blurRad="38100" dist="38100" dir="2700000" algn="tl">
                    <a:srgbClr val="000000">
                      <a:alpha val="43137"/>
                    </a:srgbClr>
                  </a:outerShdw>
                </a:effectLst>
                <a:latin typeface="+mn-lt"/>
              </a:rPr>
              <a:t>page</a:t>
            </a:r>
            <a:r>
              <a:rPr lang="en-US" dirty="0" smtClean="0">
                <a:solidFill>
                  <a:schemeClr val="accent1"/>
                </a:solidFill>
                <a:effectLst>
                  <a:outerShdw blurRad="38100" dist="38100" dir="2700000" algn="tl">
                    <a:srgbClr val="000000">
                      <a:alpha val="43137"/>
                    </a:srgbClr>
                  </a:outerShdw>
                </a:effectLst>
                <a:latin typeface="+mn-lt"/>
              </a:rPr>
              <a:t> 2 </a:t>
            </a:r>
            <a:r>
              <a:rPr lang="en-US" dirty="0">
                <a:solidFill>
                  <a:schemeClr val="accent1"/>
                </a:solidFill>
                <a:effectLst>
                  <a:outerShdw blurRad="38100" dist="38100" dir="2700000" algn="tl">
                    <a:srgbClr val="000000">
                      <a:alpha val="43137"/>
                    </a:srgbClr>
                  </a:outerShdw>
                </a:effectLst>
                <a:latin typeface="+mn-lt"/>
              </a:rPr>
              <a:t>of 2)</a:t>
            </a:r>
            <a:r>
              <a:rPr lang="en-US" dirty="0" smtClean="0">
                <a:solidFill>
                  <a:schemeClr val="accent1"/>
                </a:solidFill>
                <a:effectLst>
                  <a:outerShdw blurRad="38100" dist="38100" dir="2700000" algn="tl">
                    <a:srgbClr val="000000">
                      <a:alpha val="43137"/>
                    </a:srgbClr>
                  </a:outerShdw>
                </a:effectLst>
                <a:latin typeface="+mn-lt"/>
              </a:rPr>
              <a:t> </a:t>
            </a:r>
            <a:endParaRPr lang="en-US" dirty="0">
              <a:solidFill>
                <a:schemeClr val="accent1"/>
              </a:solidFill>
              <a:effectLst>
                <a:outerShdw blurRad="38100" dist="38100" dir="2700000" algn="tl">
                  <a:srgbClr val="000000">
                    <a:alpha val="43137"/>
                  </a:srgbClr>
                </a:outerShdw>
              </a:effectLst>
              <a:latin typeface="+mn-lt"/>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44" name="Rectangle 4"/>
          <p:cNvSpPr>
            <a:spLocks noGrp="1" noChangeArrowheads="1"/>
          </p:cNvSpPr>
          <p:nvPr>
            <p:ph type="title"/>
          </p:nvPr>
        </p:nvSpPr>
        <p:spPr>
          <a:xfrm>
            <a:off x="609600" y="533400"/>
            <a:ext cx="7556313" cy="1116106"/>
          </a:xfrm>
          <a:noFill/>
          <a:ln/>
        </p:spPr>
        <p:txBody>
          <a:bodyPr lIns="90488" tIns="44450" rIns="90488" bIns="44450"/>
          <a:lstStyle/>
          <a:p>
            <a:r>
              <a:rPr lang="en-US" dirty="0" smtClean="0">
                <a:effectLst>
                  <a:outerShdw blurRad="38100" dist="38100" dir="2700000" algn="tl">
                    <a:srgbClr val="000000">
                      <a:alpha val="43137"/>
                    </a:srgbClr>
                  </a:outerShdw>
                </a:effectLst>
              </a:rPr>
              <a:t>Call/Return Instructions</a:t>
            </a:r>
            <a:endParaRPr lang="en-US" dirty="0">
              <a:effectLst>
                <a:outerShdw blurRad="38100" dist="38100" dir="2700000" algn="tl">
                  <a:srgbClr val="000000">
                    <a:alpha val="43137"/>
                  </a:srgbClr>
                </a:outerShdw>
              </a:effectLst>
            </a:endParaRPr>
          </a:p>
        </p:txBody>
      </p:sp>
      <p:sp>
        <p:nvSpPr>
          <p:cNvPr id="61445" name="Rectangle 5"/>
          <p:cNvSpPr>
            <a:spLocks noGrp="1" noChangeArrowheads="1"/>
          </p:cNvSpPr>
          <p:nvPr>
            <p:ph idx="1"/>
          </p:nvPr>
        </p:nvSpPr>
        <p:spPr>
          <a:noFill/>
          <a:ln/>
        </p:spPr>
        <p:txBody>
          <a:bodyPr lIns="90488" tIns="44450" rIns="90488" bIns="44450">
            <a:normAutofit fontScale="85000" lnSpcReduction="10000"/>
          </a:bodyPr>
          <a:lstStyle/>
          <a:p>
            <a:r>
              <a:rPr lang="en-US" dirty="0" smtClean="0"/>
              <a:t>The x86 provides four instructions to support procedure call/return:</a:t>
            </a:r>
          </a:p>
          <a:p>
            <a:pPr lvl="1"/>
            <a:r>
              <a:rPr lang="en-US" dirty="0" smtClean="0"/>
              <a:t>CALL</a:t>
            </a:r>
          </a:p>
          <a:p>
            <a:pPr lvl="1"/>
            <a:r>
              <a:rPr lang="en-US" dirty="0" smtClean="0"/>
              <a:t>ENTER</a:t>
            </a:r>
          </a:p>
          <a:p>
            <a:pPr lvl="1"/>
            <a:r>
              <a:rPr lang="en-US" dirty="0" smtClean="0"/>
              <a:t>LEAVE</a:t>
            </a:r>
          </a:p>
          <a:p>
            <a:pPr lvl="1"/>
            <a:r>
              <a:rPr lang="en-US" dirty="0" smtClean="0"/>
              <a:t>RETURN</a:t>
            </a:r>
          </a:p>
          <a:p>
            <a:r>
              <a:rPr lang="en-US" dirty="0" smtClean="0"/>
              <a:t>Common means of implementing the procedure is via the use of stack frames</a:t>
            </a:r>
          </a:p>
          <a:p>
            <a:r>
              <a:rPr lang="en-US" dirty="0" smtClean="0"/>
              <a:t>The CALL instruction pushes the current instruction pointer value onto the stack and causes a jump to the entry point of the procedure by placing the address of the entry point in the instruction pointer</a:t>
            </a:r>
          </a:p>
          <a:p>
            <a:r>
              <a:rPr lang="en-US" dirty="0" smtClean="0"/>
              <a:t>The ENTER instruction was added to the instruction set to provide direct support for the compiler</a:t>
            </a:r>
            <a:endParaRPr lang="en-US"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381000"/>
            <a:ext cx="7556500" cy="1116013"/>
          </a:xfrm>
        </p:spPr>
        <p:txBody>
          <a:bodyPr/>
          <a:lstStyle/>
          <a:p>
            <a:r>
              <a:rPr lang="en-GB" dirty="0" smtClean="0">
                <a:effectLst>
                  <a:outerShdw blurRad="38100" dist="38100" dir="2700000" algn="tl">
                    <a:srgbClr val="000000">
                      <a:alpha val="43137"/>
                    </a:srgbClr>
                  </a:outerShdw>
                </a:effectLst>
              </a:rPr>
              <a:t>x86 Status Flags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1905000"/>
            <a:ext cx="8701775" cy="486863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934200" y="1371600"/>
            <a:ext cx="2209800" cy="3352800"/>
          </a:xfrm>
        </p:spPr>
        <p:txBody>
          <a:bodyPr/>
          <a:lstStyle/>
          <a:p>
            <a:pPr algn="ctr"/>
            <a:r>
              <a:rPr lang="en-US" sz="2400" dirty="0" smtClean="0">
                <a:effectLst>
                  <a:outerShdw blurRad="38100" dist="38100" dir="2700000" algn="tl">
                    <a:srgbClr val="000000">
                      <a:alpha val="43137"/>
                    </a:srgbClr>
                  </a:outerShdw>
                </a:effectLst>
              </a:rPr>
              <a:t>Table 12.10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x86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Condition Codes for Conditional Jump and SETcc Instructions </a:t>
            </a:r>
            <a:endParaRPr lang="en-GB" sz="24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228600"/>
            <a:ext cx="6742001" cy="6629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smtClean="0">
                <a:effectLst>
                  <a:outerShdw blurRad="38100" dist="38100" dir="2700000" algn="tl">
                    <a:srgbClr val="000000">
                      <a:alpha val="43137"/>
                    </a:srgbClr>
                  </a:outerShdw>
                </a:effectLst>
              </a:rPr>
              <a:t>x86 Single-Instruction, Multiple-Data (SIMD) Instructions</a:t>
            </a:r>
            <a:endParaRPr lang="en-US" dirty="0">
              <a:effectLst>
                <a:outerShdw blurRad="38100" dist="38100" dir="2700000" algn="tl">
                  <a:srgbClr val="000000">
                    <a:alpha val="43137"/>
                  </a:srgbClr>
                </a:outerShdw>
              </a:effectLst>
            </a:endParaRPr>
          </a:p>
        </p:txBody>
      </p:sp>
      <p:sp>
        <p:nvSpPr>
          <p:cNvPr id="63493" name="Rectangle 5"/>
          <p:cNvSpPr>
            <a:spLocks noGrp="1" noChangeArrowheads="1"/>
          </p:cNvSpPr>
          <p:nvPr>
            <p:ph idx="1"/>
          </p:nvPr>
        </p:nvSpPr>
        <p:spPr>
          <a:noFill/>
          <a:ln/>
        </p:spPr>
        <p:txBody>
          <a:bodyPr lIns="90488" tIns="44450" rIns="90488" bIns="44450">
            <a:normAutofit lnSpcReduction="10000"/>
          </a:bodyPr>
          <a:lstStyle/>
          <a:p>
            <a:r>
              <a:rPr lang="en-US" dirty="0" smtClean="0"/>
              <a:t>1996 Intel introduced MMX technology into its Pentium product line</a:t>
            </a:r>
          </a:p>
          <a:p>
            <a:pPr lvl="1"/>
            <a:r>
              <a:rPr lang="en-US" dirty="0" smtClean="0"/>
              <a:t>MMX is a set of highly optimized instructions for multimedia tasks</a:t>
            </a:r>
          </a:p>
          <a:p>
            <a:r>
              <a:rPr lang="en-US" dirty="0" smtClean="0"/>
              <a:t>Video and audio data are typically composed of large arrays of small data types</a:t>
            </a:r>
          </a:p>
          <a:p>
            <a:r>
              <a:rPr lang="en-US" dirty="0" smtClean="0"/>
              <a:t>Three new data types are defined in MMX</a:t>
            </a:r>
          </a:p>
          <a:p>
            <a:pPr lvl="1"/>
            <a:r>
              <a:rPr lang="en-US" dirty="0" smtClean="0"/>
              <a:t>Packed byte</a:t>
            </a:r>
          </a:p>
          <a:p>
            <a:pPr lvl="1"/>
            <a:r>
              <a:rPr lang="en-US" dirty="0" smtClean="0"/>
              <a:t>Packed word</a:t>
            </a:r>
          </a:p>
          <a:p>
            <a:pPr lvl="1"/>
            <a:r>
              <a:rPr lang="en-US" dirty="0" smtClean="0"/>
              <a:t>Packed doubleword</a:t>
            </a:r>
          </a:p>
          <a:p>
            <a:r>
              <a:rPr lang="en-US" dirty="0" smtClean="0"/>
              <a:t>Each data type is 64 bits in length and consists of multiple smaller data fields, each of which holds a fixed-point integer</a:t>
            </a:r>
          </a:p>
          <a:p>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6" name="Rectangle 4"/>
          <p:cNvSpPr>
            <a:spLocks noGrp="1" noChangeArrowheads="1"/>
          </p:cNvSpPr>
          <p:nvPr>
            <p:ph type="title" idx="4294967295"/>
          </p:nvPr>
        </p:nvSpPr>
        <p:spPr>
          <a:xfrm>
            <a:off x="381000" y="381000"/>
            <a:ext cx="7556500" cy="1116012"/>
          </a:xfrm>
          <a:noFill/>
          <a:ln/>
        </p:spPr>
        <p:txBody>
          <a:bodyPr lIns="90488" tIns="44450" rIns="90488" bIns="44450"/>
          <a:lstStyle/>
          <a:p>
            <a:r>
              <a:rPr lang="en-US" dirty="0" smtClean="0">
                <a:effectLst>
                  <a:outerShdw blurRad="38100" dist="38100" dir="2700000" algn="tl">
                    <a:srgbClr val="000000">
                      <a:alpha val="43137"/>
                    </a:srgbClr>
                  </a:outerShdw>
                </a:effectLst>
              </a:rPr>
              <a:t>Instruction Cycle State Diagram</a:t>
            </a:r>
            <a:endParaRPr lang="en-US" dirty="0">
              <a:effectLst>
                <a:outerShdw blurRad="38100" dist="38100" dir="2700000" algn="tl">
                  <a:srgbClr val="000000">
                    <a:alpha val="43137"/>
                  </a:srgbClr>
                </a:outerShdw>
              </a:effectLst>
            </a:endParaRPr>
          </a:p>
        </p:txBody>
      </p:sp>
      <p:pic>
        <p:nvPicPr>
          <p:cNvPr id="7" name="Picture 6"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0909" b="23636"/>
              <a:stretch>
                <a:fillRect/>
              </a:stretch>
            </p:blipFill>
          </mc:Choice>
          <mc:Fallback>
            <p:blipFill>
              <a:blip r:embed="rId4"/>
              <a:srcRect t="20909" b="23636"/>
              <a:stretch>
                <a:fillRect/>
              </a:stretch>
            </p:blipFill>
          </mc:Fallback>
        </mc:AlternateContent>
        <p:spPr>
          <a:xfrm>
            <a:off x="609600" y="1389676"/>
            <a:ext cx="7620000" cy="5468324"/>
          </a:xfrm>
          <a:prstGeom prst="rect">
            <a:avLst/>
          </a:prstGeom>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81800" y="1066800"/>
            <a:ext cx="2362200" cy="1116013"/>
          </a:xfrm>
        </p:spPr>
        <p:txBody>
          <a:bodyPr/>
          <a:lstStyle/>
          <a:p>
            <a:pPr algn="ctr"/>
            <a:r>
              <a:rPr lang="en-US" sz="3200" dirty="0" smtClean="0">
                <a:effectLst>
                  <a:outerShdw blurRad="38100" dist="38100" dir="2700000" algn="tl">
                    <a:srgbClr val="000000">
                      <a:alpha val="43137"/>
                    </a:srgbClr>
                  </a:outerShdw>
                </a:effectLst>
              </a:rPr>
              <a:t>MMX</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Instruction</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Set</a:t>
            </a:r>
            <a:endParaRPr lang="en-US" sz="32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2400" y="152400"/>
            <a:ext cx="6623050" cy="6443301"/>
          </a:xfrm>
          <a:prstGeom prst="rect">
            <a:avLst/>
          </a:prstGeom>
        </p:spPr>
      </p:pic>
      <p:sp>
        <p:nvSpPr>
          <p:cNvPr id="5" name="Rectangle 4"/>
          <p:cNvSpPr/>
          <p:nvPr/>
        </p:nvSpPr>
        <p:spPr>
          <a:xfrm>
            <a:off x="0" y="6427113"/>
            <a:ext cx="6629400" cy="430887"/>
          </a:xfrm>
          <a:prstGeom prst="rect">
            <a:avLst/>
          </a:prstGeom>
        </p:spPr>
        <p:txBody>
          <a:bodyPr wrap="square">
            <a:spAutoFit/>
          </a:bodyPr>
          <a:lstStyle/>
          <a:p>
            <a:r>
              <a:rPr lang="en-US" sz="1100" i="1" dirty="0">
                <a:latin typeface="+mn-lt"/>
              </a:rPr>
              <a:t>Note:</a:t>
            </a:r>
            <a:r>
              <a:rPr lang="en-US" sz="1100" dirty="0">
                <a:latin typeface="+mn-lt"/>
              </a:rPr>
              <a:t> If an instruction supports multiple data types [byte (B), word (W), doubleword (D), quadword (Q)], the data types are indicated in brackets.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810000" cy="4343400"/>
          </a:xfrm>
        </p:spPr>
        <p:txBody>
          <a:bodyPr>
            <a:normAutofit/>
          </a:bodyPr>
          <a:lstStyle/>
          <a:p>
            <a:pPr>
              <a:spcBef>
                <a:spcPts val="600"/>
              </a:spcBef>
            </a:pPr>
            <a:r>
              <a:rPr lang="en-US" dirty="0" smtClean="0"/>
              <a:t>Machine instruction characteristics</a:t>
            </a:r>
          </a:p>
          <a:p>
            <a:pPr lvl="1"/>
            <a:r>
              <a:rPr lang="en-US" dirty="0" smtClean="0"/>
              <a:t>Elements of a machine instruction</a:t>
            </a:r>
          </a:p>
          <a:p>
            <a:pPr lvl="1"/>
            <a:r>
              <a:rPr lang="en-US" dirty="0" smtClean="0"/>
              <a:t>Instruction representation</a:t>
            </a:r>
          </a:p>
          <a:p>
            <a:pPr lvl="1"/>
            <a:r>
              <a:rPr lang="en-US" dirty="0" smtClean="0"/>
              <a:t>Instruction types</a:t>
            </a:r>
          </a:p>
          <a:p>
            <a:pPr lvl="1"/>
            <a:r>
              <a:rPr lang="en-US" dirty="0" smtClean="0"/>
              <a:t>Number of addresses</a:t>
            </a:r>
          </a:p>
          <a:p>
            <a:pPr lvl="1"/>
            <a:r>
              <a:rPr lang="en-US" dirty="0" smtClean="0"/>
              <a:t>Instruction set design</a:t>
            </a:r>
          </a:p>
          <a:p>
            <a:pPr>
              <a:spcBef>
                <a:spcPts val="600"/>
              </a:spcBef>
            </a:pPr>
            <a:r>
              <a:rPr lang="en-US" dirty="0" smtClean="0"/>
              <a:t>Types of operands</a:t>
            </a:r>
          </a:p>
          <a:p>
            <a:pPr lvl="1"/>
            <a:r>
              <a:rPr lang="en-US" dirty="0" smtClean="0"/>
              <a:t>Numbers</a:t>
            </a:r>
          </a:p>
          <a:p>
            <a:pPr lvl="1"/>
            <a:r>
              <a:rPr lang="en-US" dirty="0" smtClean="0"/>
              <a:t>Characters</a:t>
            </a:r>
          </a:p>
          <a:p>
            <a:pPr lvl="1"/>
            <a:r>
              <a:rPr lang="en-US" dirty="0" smtClean="0"/>
              <a:t>Logical data</a:t>
            </a:r>
          </a:p>
        </p:txBody>
      </p:sp>
      <p:sp>
        <p:nvSpPr>
          <p:cNvPr id="32" name="Content Placeholder 31"/>
          <p:cNvSpPr>
            <a:spLocks noGrp="1"/>
          </p:cNvSpPr>
          <p:nvPr>
            <p:ph sz="quarter" idx="4"/>
          </p:nvPr>
        </p:nvSpPr>
        <p:spPr>
          <a:xfrm>
            <a:off x="4495800" y="2133600"/>
            <a:ext cx="3810000" cy="4724400"/>
          </a:xfrm>
        </p:spPr>
        <p:txBody>
          <a:bodyPr>
            <a:normAutofit/>
          </a:bodyPr>
          <a:lstStyle/>
          <a:p>
            <a:pPr marL="228600" lvl="1">
              <a:spcBef>
                <a:spcPts val="1800"/>
              </a:spcBef>
              <a:buClr>
                <a:schemeClr val="accent1"/>
              </a:buClr>
            </a:pPr>
            <a:r>
              <a:rPr lang="en-US" dirty="0" smtClean="0"/>
              <a:t>Intel x86 and ARM data types</a:t>
            </a:r>
          </a:p>
          <a:p>
            <a:pPr marL="228600" lvl="1">
              <a:spcBef>
                <a:spcPts val="1800"/>
              </a:spcBef>
              <a:buClr>
                <a:schemeClr val="accent1"/>
              </a:buClr>
            </a:pPr>
            <a:r>
              <a:rPr lang="en-US" dirty="0" smtClean="0"/>
              <a:t>Types of operations</a:t>
            </a:r>
          </a:p>
          <a:p>
            <a:pPr lvl="1"/>
            <a:r>
              <a:rPr lang="en-US" sz="1946" dirty="0" smtClean="0"/>
              <a:t>Data transfer</a:t>
            </a:r>
          </a:p>
          <a:p>
            <a:pPr lvl="1"/>
            <a:r>
              <a:rPr lang="en-US" sz="1946" dirty="0" smtClean="0"/>
              <a:t>Arithmetic</a:t>
            </a:r>
          </a:p>
          <a:p>
            <a:pPr lvl="1"/>
            <a:r>
              <a:rPr lang="en-US" sz="1946" dirty="0" smtClean="0"/>
              <a:t>Logical</a:t>
            </a:r>
          </a:p>
          <a:p>
            <a:pPr lvl="1"/>
            <a:r>
              <a:rPr lang="en-US" sz="1946" dirty="0" smtClean="0"/>
              <a:t>Conversion</a:t>
            </a:r>
          </a:p>
          <a:p>
            <a:pPr lvl="1"/>
            <a:r>
              <a:rPr lang="en-US" sz="1946" dirty="0" smtClean="0"/>
              <a:t>Input/output</a:t>
            </a:r>
          </a:p>
          <a:p>
            <a:pPr lvl="1"/>
            <a:r>
              <a:rPr lang="en-US" sz="1946" dirty="0" smtClean="0"/>
              <a:t>System control</a:t>
            </a:r>
          </a:p>
          <a:p>
            <a:pPr lvl="1"/>
            <a:r>
              <a:rPr lang="en-US" sz="1946" dirty="0" smtClean="0"/>
              <a:t>Transfer of control</a:t>
            </a:r>
          </a:p>
          <a:p>
            <a:pPr marL="228600" lvl="1">
              <a:spcBef>
                <a:spcPts val="1800"/>
              </a:spcBef>
              <a:buClr>
                <a:schemeClr val="accent1"/>
              </a:buClr>
            </a:pPr>
            <a:r>
              <a:rPr lang="en-US" dirty="0" smtClean="0"/>
              <a:t>Intel x86 and ARM operation types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12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Instruction Sets:</a:t>
            </a:r>
          </a:p>
          <a:p>
            <a:r>
              <a:rPr lang="en-US" sz="2800" dirty="0" smtClean="0">
                <a:solidFill>
                  <a:schemeClr val="tx2"/>
                </a:solidFill>
                <a:latin typeface="+mj-lt"/>
                <a:ea typeface="+mj-ea"/>
                <a:cs typeface="+mj-cs"/>
              </a:rPr>
              <a:t>Characteristics and Functions</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4" name="Rectangle 4"/>
          <p:cNvSpPr>
            <a:spLocks noGrp="1" noChangeArrowheads="1"/>
          </p:cNvSpPr>
          <p:nvPr>
            <p:ph type="title" idx="4294967295"/>
          </p:nvPr>
        </p:nvSpPr>
        <p:spPr>
          <a:xfrm>
            <a:off x="304800" y="228600"/>
            <a:ext cx="7556500" cy="1116012"/>
          </a:xfrm>
          <a:noFill/>
          <a:ln/>
        </p:spPr>
        <p:txBody>
          <a:bodyPr lIns="90488" tIns="44450" rIns="90488" bIns="44450"/>
          <a:lstStyle/>
          <a:p>
            <a:r>
              <a:rPr lang="en-US" dirty="0" smtClean="0"/>
              <a:t>Source and result operands can be in one of four areas:</a:t>
            </a:r>
            <a:br>
              <a:rPr lang="en-US" dirty="0" smtClean="0"/>
            </a:br>
            <a:endParaRPr lang="en-US" dirty="0"/>
          </a:p>
        </p:txBody>
      </p:sp>
      <p:sp>
        <p:nvSpPr>
          <p:cNvPr id="10245" name="Rectangle 5"/>
          <p:cNvSpPr>
            <a:spLocks noGrp="1" noChangeArrowheads="1"/>
          </p:cNvSpPr>
          <p:nvPr>
            <p:ph sz="half" idx="4294967295"/>
          </p:nvPr>
        </p:nvSpPr>
        <p:spPr>
          <a:xfrm>
            <a:off x="5029200" y="1295400"/>
            <a:ext cx="3657600" cy="3429000"/>
          </a:xfrm>
          <a:noFill/>
          <a:ln/>
        </p:spPr>
        <p:txBody>
          <a:bodyPr lIns="90488" tIns="44450" rIns="90488" bIns="44450">
            <a:normAutofit/>
          </a:bodyPr>
          <a:lstStyle/>
          <a:p>
            <a:pPr marL="457200" indent="-457200">
              <a:buSzPct val="100000"/>
              <a:buFont typeface="+mj-lt"/>
              <a:buAutoNum type="arabicParenR" startAt="3"/>
            </a:pPr>
            <a:r>
              <a:rPr lang="en-US" dirty="0" smtClean="0"/>
              <a:t>Processor register</a:t>
            </a:r>
          </a:p>
          <a:p>
            <a:pPr lvl="1">
              <a:lnSpc>
                <a:spcPct val="110000"/>
              </a:lnSpc>
            </a:pPr>
            <a:r>
              <a:rPr lang="en-US" sz="1700" dirty="0" smtClean="0"/>
              <a:t>A processor contains one or more registers that may be referenced by machine instructions. </a:t>
            </a:r>
          </a:p>
          <a:p>
            <a:pPr lvl="1">
              <a:lnSpc>
                <a:spcPct val="110000"/>
              </a:lnSpc>
            </a:pPr>
            <a:r>
              <a:rPr lang="en-US" sz="1700" dirty="0" smtClean="0"/>
              <a:t>If more than one register exists each register is assigned a unique name or number and the instruction must contain the number of the desired register</a:t>
            </a:r>
          </a:p>
        </p:txBody>
      </p:sp>
      <p:sp>
        <p:nvSpPr>
          <p:cNvPr id="6" name="Content Placeholder 5"/>
          <p:cNvSpPr>
            <a:spLocks noGrp="1"/>
          </p:cNvSpPr>
          <p:nvPr>
            <p:ph sz="half" idx="4294967295"/>
          </p:nvPr>
        </p:nvSpPr>
        <p:spPr>
          <a:xfrm>
            <a:off x="533400" y="4038600"/>
            <a:ext cx="3657600" cy="2286000"/>
          </a:xfrm>
        </p:spPr>
        <p:txBody>
          <a:bodyPr>
            <a:normAutofit/>
          </a:bodyPr>
          <a:lstStyle/>
          <a:p>
            <a:pPr marL="457200" indent="-457200">
              <a:buSzPct val="100000"/>
              <a:buFont typeface="+mj-lt"/>
              <a:buAutoNum type="arabicParenR" startAt="2"/>
            </a:pPr>
            <a:r>
              <a:rPr lang="en-US" dirty="0" smtClean="0"/>
              <a:t>I/O device</a:t>
            </a:r>
          </a:p>
          <a:p>
            <a:pPr lvl="1"/>
            <a:r>
              <a:rPr lang="en-US" sz="1700" dirty="0" smtClean="0"/>
              <a:t>The instruction must specify the I/O module and device for the operation.  If memory-mapped I/O is used, this is just another main or virtual memory address</a:t>
            </a:r>
            <a:endParaRPr lang="en-US" sz="1700" dirty="0"/>
          </a:p>
        </p:txBody>
      </p:sp>
      <p:sp>
        <p:nvSpPr>
          <p:cNvPr id="7" name="Content Placeholder 6"/>
          <p:cNvSpPr>
            <a:spLocks noGrp="1"/>
          </p:cNvSpPr>
          <p:nvPr>
            <p:ph sz="half" idx="4294967295"/>
          </p:nvPr>
        </p:nvSpPr>
        <p:spPr>
          <a:xfrm>
            <a:off x="609600" y="1828800"/>
            <a:ext cx="3657600" cy="1965325"/>
          </a:xfrm>
        </p:spPr>
        <p:txBody>
          <a:bodyPr/>
          <a:lstStyle/>
          <a:p>
            <a:pPr marL="457200" indent="-457200">
              <a:buSzPct val="100000"/>
              <a:buFont typeface="+mj-lt"/>
              <a:buAutoNum type="arabicParenR"/>
            </a:pPr>
            <a:r>
              <a:rPr lang="en-US" dirty="0" smtClean="0"/>
              <a:t>Main or virtual memory</a:t>
            </a:r>
          </a:p>
          <a:p>
            <a:pPr lvl="1"/>
            <a:r>
              <a:rPr lang="en-US" sz="1700" dirty="0" smtClean="0"/>
              <a:t>As with next instruction references, the main or virtual memory address must be supplied</a:t>
            </a:r>
            <a:endParaRPr lang="en-US" sz="1700" dirty="0"/>
          </a:p>
        </p:txBody>
      </p:sp>
      <p:sp>
        <p:nvSpPr>
          <p:cNvPr id="8" name="Content Placeholder 7"/>
          <p:cNvSpPr>
            <a:spLocks noGrp="1"/>
          </p:cNvSpPr>
          <p:nvPr>
            <p:ph sz="half" idx="4294967295"/>
          </p:nvPr>
        </p:nvSpPr>
        <p:spPr>
          <a:xfrm>
            <a:off x="5105400" y="4724400"/>
            <a:ext cx="3657600" cy="1965325"/>
          </a:xfrm>
        </p:spPr>
        <p:txBody>
          <a:bodyPr/>
          <a:lstStyle/>
          <a:p>
            <a:pPr marL="457200" indent="-457200">
              <a:buSzPct val="100000"/>
              <a:buFont typeface="+mj-lt"/>
              <a:buAutoNum type="arabicParenR" startAt="4"/>
            </a:pPr>
            <a:r>
              <a:rPr lang="en-US" dirty="0" smtClean="0"/>
              <a:t>Immediate</a:t>
            </a:r>
          </a:p>
          <a:p>
            <a:pPr lvl="1"/>
            <a:r>
              <a:rPr lang="en-US" sz="1700" dirty="0" smtClean="0"/>
              <a:t>The value of the operand is contained in a field in the instruction being executed</a:t>
            </a:r>
            <a:endParaRPr lang="en-US" sz="17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524000"/>
            <a:ext cx="7556313" cy="4602163"/>
          </a:xfrm>
          <a:noFill/>
          <a:ln/>
        </p:spPr>
        <p:txBody>
          <a:bodyPr lIns="90488" tIns="44450" rIns="90488" bIns="44450"/>
          <a:lstStyle/>
          <a:p>
            <a:r>
              <a:rPr lang="en-US" dirty="0" smtClean="0"/>
              <a:t>Within the computer each instruction is represented by a sequence of bits</a:t>
            </a:r>
          </a:p>
          <a:p>
            <a:r>
              <a:rPr lang="en-US" dirty="0" smtClean="0"/>
              <a:t>The instruction is divided into fields, corresponding to the constituent elements of the instruction</a:t>
            </a:r>
            <a:endParaRPr lang="en-US" dirty="0"/>
          </a:p>
        </p:txBody>
      </p:sp>
      <p:pic>
        <p:nvPicPr>
          <p:cNvPr id="6" name="Picture 5"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909" t="28235" r="10909" b="25882"/>
              <a:stretch>
                <a:fillRect/>
              </a:stretch>
            </p:blipFill>
          </mc:Choice>
          <mc:Fallback>
            <p:blipFill>
              <a:blip r:embed="rId4"/>
              <a:srcRect l="10909" t="28235" r="10909" b="25882"/>
              <a:stretch>
                <a:fillRect/>
              </a:stretch>
            </p:blipFill>
          </mc:Fallback>
        </mc:AlternateContent>
        <p:spPr>
          <a:xfrm>
            <a:off x="1143000" y="3200400"/>
            <a:ext cx="6938679" cy="3146553"/>
          </a:xfrm>
          <a:prstGeom prst="rect">
            <a:avLst/>
          </a:prstGeom>
        </p:spPr>
      </p:pic>
      <p:sp useBgFill="1">
        <p:nvSpPr>
          <p:cNvPr id="7" name="TextBox 6"/>
          <p:cNvSpPr txBox="1"/>
          <p:nvPr/>
        </p:nvSpPr>
        <p:spPr>
          <a:xfrm>
            <a:off x="2590800" y="5334000"/>
            <a:ext cx="4038600" cy="536761"/>
          </a:xfrm>
          <a:prstGeom prst="rect">
            <a:avLst/>
          </a:prstGeom>
        </p:spPr>
        <p:txBody>
          <a:bodyPr wrap="square" rtlCol="0">
            <a:spAutoFit/>
          </a:bodyPr>
          <a:lstStyle/>
          <a:p>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40" name="Rectangle 4"/>
          <p:cNvSpPr>
            <a:spLocks noGrp="1" noChangeArrowheads="1"/>
          </p:cNvSpPr>
          <p:nvPr>
            <p:ph type="title" idx="4294967295"/>
          </p:nvPr>
        </p:nvSpPr>
        <p:spPr>
          <a:xfrm>
            <a:off x="0" y="304800"/>
            <a:ext cx="9144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Types</a:t>
            </a:r>
          </a:p>
        </p:txBody>
      </p:sp>
      <p:graphicFrame>
        <p:nvGraphicFramePr>
          <p:cNvPr id="8" name="Content Placeholder 7"/>
          <p:cNvGraphicFramePr>
            <a:graphicFrameLocks noGrp="1"/>
          </p:cNvGraphicFramePr>
          <p:nvPr>
            <p:ph idx="4294967295"/>
          </p:nvPr>
        </p:nvGraphicFramePr>
        <p:xfrm>
          <a:off x="152400" y="12192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8" name="Rectangle 4"/>
          <p:cNvSpPr>
            <a:spLocks noGrp="1" noChangeArrowheads="1"/>
          </p:cNvSpPr>
          <p:nvPr>
            <p:ph type="title"/>
          </p:nvPr>
        </p:nvSpPr>
        <p:spPr>
          <a:xfrm>
            <a:off x="685800" y="533400"/>
            <a:ext cx="7556313" cy="1116106"/>
          </a:xfrm>
          <a:noFill/>
          <a:ln/>
        </p:spPr>
        <p:txBody>
          <a:bodyPr lIns="90488" tIns="44450" rIns="90488" bIns="44450"/>
          <a:lstStyle/>
          <a:p>
            <a:r>
              <a:rPr lang="en-US" dirty="0">
                <a:effectLst>
                  <a:outerShdw blurRad="38100" dist="38100" dir="2700000" algn="tl">
                    <a:srgbClr val="000000">
                      <a:alpha val="43137"/>
                    </a:srgbClr>
                  </a:outerShdw>
                </a:effectLst>
              </a:rPr>
              <a:t>Number of </a:t>
            </a:r>
            <a:r>
              <a:rPr lang="en-US" dirty="0" smtClean="0">
                <a:effectLst>
                  <a:outerShdw blurRad="38100" dist="38100" dir="2700000" algn="tl">
                    <a:srgbClr val="000000">
                      <a:alpha val="43137"/>
                    </a:srgbClr>
                  </a:outerShdw>
                </a:effectLst>
              </a:rPr>
              <a:t>Addresses</a:t>
            </a:r>
            <a:endParaRPr lang="en-US" dirty="0">
              <a:effectLst>
                <a:outerShdw blurRad="38100" dist="38100" dir="2700000" algn="tl">
                  <a:srgbClr val="000000">
                    <a:alpha val="43137"/>
                  </a:srgbClr>
                </a:outerShdw>
              </a:effectLst>
            </a:endParaRPr>
          </a:p>
        </p:txBody>
      </p:sp>
      <p:pic>
        <p:nvPicPr>
          <p:cNvPr id="7" name="Picture 6"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059" t="9091" r="5882" b="36364"/>
              <a:stretch>
                <a:fillRect/>
              </a:stretch>
            </p:blipFill>
          </mc:Choice>
          <mc:Fallback>
            <p:blipFill>
              <a:blip r:embed="rId4"/>
              <a:srcRect l="7059" t="9091" r="5882" b="36364"/>
              <a:stretch>
                <a:fillRect/>
              </a:stretch>
            </p:blipFill>
          </mc:Fallback>
        </mc:AlternateContent>
        <p:spPr>
          <a:xfrm>
            <a:off x="1066800" y="1332433"/>
            <a:ext cx="6814804" cy="5525567"/>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6" name="Rectangle 4"/>
          <p:cNvSpPr>
            <a:spLocks noGrp="1" noChangeArrowheads="1"/>
          </p:cNvSpPr>
          <p:nvPr>
            <p:ph type="title"/>
          </p:nvPr>
        </p:nvSpPr>
        <p:spPr>
          <a:xfrm>
            <a:off x="533400" y="533400"/>
            <a:ext cx="7556313" cy="1116106"/>
          </a:xfrm>
          <a:noFill/>
          <a:ln/>
        </p:spPr>
        <p:txBody>
          <a:bodyPr lIns="90488" tIns="44450" rIns="90488" bIns="44450"/>
          <a:lstStyle/>
          <a:p>
            <a:pPr algn="ctr"/>
            <a:r>
              <a:rPr lang="en-US" sz="3200" dirty="0" smtClean="0">
                <a:effectLst>
                  <a:outerShdw blurRad="38100" dist="38100" dir="2700000" algn="tl">
                    <a:srgbClr val="000000">
                      <a:alpha val="43137"/>
                    </a:srgbClr>
                  </a:outerShdw>
                </a:effectLst>
              </a:rPr>
              <a:t>Table 12.1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Utilization of Instruction Addresses (Nonbranching</a:t>
            </a:r>
            <a:r>
              <a:rPr lang="en-US" sz="3200" cap="all"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Instructions) </a:t>
            </a:r>
            <a:endParaRPr lang="en-US" sz="32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95385" y="2686050"/>
            <a:ext cx="8720015" cy="2125504"/>
          </a:xfrm>
          <a:prstGeom prst="rect">
            <a:avLst/>
          </a:prstGeom>
        </p:spPr>
      </p:pic>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81000" y="4800600"/>
            <a:ext cx="7132320" cy="838200"/>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3056</TotalTime>
  <Words>8620</Words>
  <Application>Microsoft Office PowerPoint</Application>
  <PresentationFormat>On-screen Show (4:3)</PresentationFormat>
  <Paragraphs>454</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Rockwell</vt:lpstr>
      <vt:lpstr>Times New Roman</vt:lpstr>
      <vt:lpstr>Wingdings</vt:lpstr>
      <vt:lpstr>Advantage</vt:lpstr>
      <vt:lpstr>William Stallings  Computer Organization  and Architecture 9th Edition</vt:lpstr>
      <vt:lpstr>Chapter 12</vt:lpstr>
      <vt:lpstr>Elements of a Machine Instruction</vt:lpstr>
      <vt:lpstr>Instruction Cycle State Diagram</vt:lpstr>
      <vt:lpstr>Source and result operands can be in one of four areas: </vt:lpstr>
      <vt:lpstr>Instruction Representation</vt:lpstr>
      <vt:lpstr>Instruction Types</vt:lpstr>
      <vt:lpstr>Number of Addresses</vt:lpstr>
      <vt:lpstr>Table 12.1   Utilization of Instruction Addresses (Nonbranching Instructions) </vt:lpstr>
      <vt:lpstr>Types of Operands</vt:lpstr>
      <vt:lpstr>Numbers </vt:lpstr>
      <vt:lpstr>Characters </vt:lpstr>
      <vt:lpstr>Logical Data</vt:lpstr>
      <vt:lpstr>x86 Data Types</vt:lpstr>
      <vt:lpstr>x86 Numeric Data Formats</vt:lpstr>
      <vt:lpstr>Single-Instruction-Multiple-Data (SIMD) Data Types</vt:lpstr>
      <vt:lpstr>ARM Data Types</vt:lpstr>
      <vt:lpstr>ARM Endian Support</vt:lpstr>
      <vt:lpstr>Table 12.4   Processor Actions for Various Types of Operations </vt:lpstr>
      <vt:lpstr>Data Transfer</vt:lpstr>
      <vt:lpstr>Table 12.5   Examples of IBM EAS/390 Data Transfer Operations </vt:lpstr>
      <vt:lpstr>Arithmetic</vt:lpstr>
      <vt:lpstr>Logical</vt:lpstr>
      <vt:lpstr>Shift and Rotate Operations</vt:lpstr>
      <vt:lpstr>Table 12.7   Examples of Shift and Rotate Operations </vt:lpstr>
      <vt:lpstr>Input/Output</vt:lpstr>
      <vt:lpstr>System Control</vt:lpstr>
      <vt:lpstr>Transfer of Control</vt:lpstr>
      <vt:lpstr>Branch  Instruction</vt:lpstr>
      <vt:lpstr>Procedure Call Instructions</vt:lpstr>
      <vt:lpstr>Nested  Procedures</vt:lpstr>
      <vt:lpstr>Use of Stack to Implement Nested Procedures</vt:lpstr>
      <vt:lpstr>Stack Frame Growth Using Sample Procedures P and Q</vt:lpstr>
      <vt:lpstr>PowerPoint Presentation</vt:lpstr>
      <vt:lpstr>PowerPoint Presentation</vt:lpstr>
      <vt:lpstr>Call/Return Instructions</vt:lpstr>
      <vt:lpstr>x86 Status Flags</vt:lpstr>
      <vt:lpstr>Table 12.10    x86  Condition Codes for Conditional Jump and SETcc Instructions </vt:lpstr>
      <vt:lpstr>x86 Single-Instruction, Multiple-Data (SIMD) Instructions</vt:lpstr>
      <vt:lpstr>MMX Instruction Set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Instruction Sets</dc:title>
  <dc:creator>Adrian J Pullin</dc:creator>
  <cp:lastModifiedBy>Prabhas Chongstitvatana</cp:lastModifiedBy>
  <cp:revision>47</cp:revision>
  <dcterms:created xsi:type="dcterms:W3CDTF">2012-07-20T05:25:30Z</dcterms:created>
  <dcterms:modified xsi:type="dcterms:W3CDTF">2020-03-17T01:21:27Z</dcterms:modified>
</cp:coreProperties>
</file>