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59" r:id="rId5"/>
    <p:sldId id="260" r:id="rId6"/>
    <p:sldId id="256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6" r:id="rId15"/>
    <p:sldId id="269" r:id="rId16"/>
    <p:sldId id="271" r:id="rId17"/>
    <p:sldId id="270" r:id="rId18"/>
    <p:sldId id="272" r:id="rId19"/>
    <p:sldId id="261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718C-FCE0-4BCE-A34D-3641654D492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5C44-2524-42C2-BF84-71456C63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RISC-V pipeline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831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smtClean="0"/>
              <a:t>Faculty of Engineering 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" y="914400"/>
            <a:ext cx="9894082" cy="5070058"/>
          </a:xfrm>
        </p:spPr>
      </p:pic>
    </p:spTree>
    <p:extLst>
      <p:ext uri="{BB962C8B-B14F-4D97-AF65-F5344CB8AC3E}">
        <p14:creationId xmlns:p14="http://schemas.microsoft.com/office/powerpoint/2010/main" val="168462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4" y="1556812"/>
            <a:ext cx="8710056" cy="4842304"/>
          </a:xfrm>
        </p:spPr>
      </p:pic>
      <p:sp>
        <p:nvSpPr>
          <p:cNvPr id="5" name="TextBox 4"/>
          <p:cNvSpPr txBox="1"/>
          <p:nvPr/>
        </p:nvSpPr>
        <p:spPr>
          <a:xfrm>
            <a:off x="1937084" y="818148"/>
            <a:ext cx="7964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"</a:t>
            </a:r>
            <a:r>
              <a:rPr lang="en-US" sz="2400" dirty="0" err="1" smtClean="0"/>
              <a:t>sd</a:t>
            </a:r>
            <a:r>
              <a:rPr lang="en-US" sz="2400" dirty="0" smtClean="0"/>
              <a:t>" instruction  execute, memory, </a:t>
            </a:r>
            <a:r>
              <a:rPr lang="en-US" sz="2400" dirty="0" err="1" smtClean="0"/>
              <a:t>writeback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4" y="1656482"/>
            <a:ext cx="8722171" cy="4761113"/>
          </a:xfrm>
        </p:spPr>
      </p:pic>
      <p:sp>
        <p:nvSpPr>
          <p:cNvPr id="5" name="TextBox 4"/>
          <p:cNvSpPr txBox="1"/>
          <p:nvPr/>
        </p:nvSpPr>
        <p:spPr>
          <a:xfrm>
            <a:off x="2021304" y="974556"/>
            <a:ext cx="707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sd</a:t>
            </a:r>
            <a:r>
              <a:rPr lang="en-US" sz="2400" dirty="0" smtClean="0"/>
              <a:t>” instruction, </a:t>
            </a:r>
            <a:r>
              <a:rPr lang="en-US" sz="2400" dirty="0" err="1" smtClean="0"/>
              <a:t>writeback</a:t>
            </a:r>
            <a:r>
              <a:rPr lang="en-US" sz="2400" dirty="0" smtClean="0"/>
              <a:t> does nothing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84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5" y="1962944"/>
            <a:ext cx="9468251" cy="4510698"/>
          </a:xfrm>
        </p:spPr>
      </p:pic>
      <p:sp>
        <p:nvSpPr>
          <p:cNvPr id="5" name="TextBox 4"/>
          <p:cNvSpPr txBox="1"/>
          <p:nvPr/>
        </p:nvSpPr>
        <p:spPr>
          <a:xfrm>
            <a:off x="1564105" y="762615"/>
            <a:ext cx="853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path (register number) is required in "</a:t>
            </a:r>
            <a:r>
              <a:rPr lang="en-US" sz="2400" dirty="0" err="1" smtClean="0"/>
              <a:t>ld</a:t>
            </a:r>
            <a:r>
              <a:rPr lang="en-US" sz="2400" dirty="0" smtClean="0"/>
              <a:t>" </a:t>
            </a:r>
            <a:r>
              <a:rPr lang="en-US" sz="2400" dirty="0" err="1" smtClean="0"/>
              <a:t>writeback</a:t>
            </a:r>
            <a:r>
              <a:rPr lang="en-US" sz="2400" dirty="0" smtClean="0"/>
              <a:t> action to specify which register to be written. (blue lines)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11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20" y="2492333"/>
            <a:ext cx="8511540" cy="4076700"/>
          </a:xfrm>
        </p:spPr>
      </p:pic>
      <p:sp>
        <p:nvSpPr>
          <p:cNvPr id="5" name="TextBox 4"/>
          <p:cNvSpPr txBox="1"/>
          <p:nvPr/>
        </p:nvSpPr>
        <p:spPr>
          <a:xfrm>
            <a:off x="2129589" y="42110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pipeline executing 5 instructions (note that there is no data </a:t>
            </a:r>
            <a:r>
              <a:rPr lang="en-US" dirty="0" err="1" smtClean="0"/>
              <a:t>depency</a:t>
            </a:r>
            <a:r>
              <a:rPr lang="en-US" dirty="0" smtClean="0"/>
              <a:t> nor branch)</a:t>
            </a:r>
          </a:p>
          <a:p>
            <a:endParaRPr lang="en-US" dirty="0" smtClean="0"/>
          </a:p>
          <a:p>
            <a:r>
              <a:rPr lang="en-US" dirty="0" err="1" smtClean="0"/>
              <a:t>ld</a:t>
            </a:r>
            <a:r>
              <a:rPr lang="en-US" dirty="0" smtClean="0"/>
              <a:t>  x10, 40(x1)</a:t>
            </a:r>
          </a:p>
          <a:p>
            <a:r>
              <a:rPr lang="en-US" dirty="0" smtClean="0"/>
              <a:t>sub x11, x2, x3</a:t>
            </a:r>
          </a:p>
          <a:p>
            <a:r>
              <a:rPr lang="en-US" dirty="0" smtClean="0"/>
              <a:t>add x12, x3, x4</a:t>
            </a:r>
          </a:p>
          <a:p>
            <a:r>
              <a:rPr lang="en-US" dirty="0" err="1" smtClean="0"/>
              <a:t>ld</a:t>
            </a:r>
            <a:r>
              <a:rPr lang="en-US" dirty="0" smtClean="0"/>
              <a:t>  x13, 48(x1)</a:t>
            </a:r>
          </a:p>
          <a:p>
            <a:r>
              <a:rPr lang="en-US" dirty="0" smtClean="0"/>
              <a:t>add x14, x5, x6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9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11" y="1299411"/>
            <a:ext cx="8938746" cy="5115594"/>
          </a:xfrm>
        </p:spPr>
      </p:pic>
      <p:sp>
        <p:nvSpPr>
          <p:cNvPr id="5" name="TextBox 4"/>
          <p:cNvSpPr txBox="1"/>
          <p:nvPr/>
        </p:nvSpPr>
        <p:spPr>
          <a:xfrm>
            <a:off x="1203158" y="4367462"/>
            <a:ext cx="2430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control signals (from simple RISC-V)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70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478461"/>
            <a:ext cx="5600700" cy="1812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154297"/>
            <a:ext cx="5314950" cy="1673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42" y="2010455"/>
            <a:ext cx="7451816" cy="2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60" y="1505543"/>
            <a:ext cx="6591300" cy="4221480"/>
          </a:xfrm>
        </p:spPr>
      </p:pic>
      <p:sp>
        <p:nvSpPr>
          <p:cNvPr id="7" name="TextBox 6"/>
          <p:cNvSpPr txBox="1"/>
          <p:nvPr/>
        </p:nvSpPr>
        <p:spPr>
          <a:xfrm>
            <a:off x="1888958" y="385011"/>
            <a:ext cx="819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Control signals are sent down the pipeline stages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4344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</a:t>
            </a:r>
            <a:r>
              <a:rPr lang="en-US" sz="3600" dirty="0" smtClean="0"/>
              <a:t>ull picture of RISC-V pipeline with control signals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81" y="936311"/>
            <a:ext cx="8622157" cy="5921689"/>
          </a:xfrm>
        </p:spPr>
      </p:pic>
    </p:spTree>
    <p:extLst>
      <p:ext uri="{BB962C8B-B14F-4D97-AF65-F5344CB8AC3E}">
        <p14:creationId xmlns:p14="http://schemas.microsoft.com/office/powerpoint/2010/main" val="222128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Forwarding in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2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762167"/>
            <a:ext cx="10515600" cy="1325563"/>
          </a:xfrm>
        </p:spPr>
        <p:txBody>
          <a:bodyPr/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Pipeline improves instruction throughput, not instruction latency.</a:t>
            </a:r>
          </a:p>
          <a:p>
            <a:endParaRPr lang="en-US" dirty="0" smtClean="0"/>
          </a:p>
          <a:p>
            <a:r>
              <a:rPr lang="en-US" dirty="0" smtClean="0"/>
              <a:t>Hazard (that delay the pipeline)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harzard</a:t>
            </a:r>
            <a:r>
              <a:rPr lang="en-US" dirty="0" smtClean="0"/>
              <a:t> occurs by data dependency</a:t>
            </a:r>
          </a:p>
          <a:p>
            <a:pPr marL="457200" lvl="1" indent="0">
              <a:buNone/>
            </a:pPr>
            <a:r>
              <a:rPr lang="en-US" dirty="0" smtClean="0"/>
              <a:t>  solve by data forwarding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control </a:t>
            </a:r>
            <a:r>
              <a:rPr lang="en-US" dirty="0" err="1" smtClean="0"/>
              <a:t>harzard</a:t>
            </a:r>
            <a:r>
              <a:rPr lang="en-US" dirty="0" smtClean="0"/>
              <a:t> occurs by branch instruction</a:t>
            </a:r>
          </a:p>
          <a:p>
            <a:pPr marL="457200" lvl="1" indent="0">
              <a:buNone/>
            </a:pPr>
            <a:r>
              <a:rPr lang="en-US" dirty="0" smtClean="0"/>
              <a:t>  solve by branch prediction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cases of data dependencies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6" y="1390612"/>
            <a:ext cx="7854584" cy="5231519"/>
          </a:xfrm>
        </p:spPr>
      </p:pic>
    </p:spTree>
    <p:extLst>
      <p:ext uri="{BB962C8B-B14F-4D97-AF65-F5344CB8AC3E}">
        <p14:creationId xmlns:p14="http://schemas.microsoft.com/office/powerpoint/2010/main" val="103744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where to forward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45" y="1571158"/>
            <a:ext cx="6737755" cy="4879942"/>
          </a:xfrm>
        </p:spPr>
      </p:pic>
      <p:sp>
        <p:nvSpPr>
          <p:cNvPr id="5" name="TextBox 4"/>
          <p:cNvSpPr txBox="1"/>
          <p:nvPr/>
        </p:nvSpPr>
        <p:spPr>
          <a:xfrm>
            <a:off x="312750" y="2105526"/>
            <a:ext cx="4150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forwarding case 1 (</a:t>
            </a:r>
            <a:r>
              <a:rPr lang="en-US" dirty="0" err="1" smtClean="0"/>
              <a:t>forwardA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forwarding case 2 (</a:t>
            </a:r>
            <a:r>
              <a:rPr lang="en-US" dirty="0" err="1" smtClean="0"/>
              <a:t>forwardB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forwarding case 3 (register write and read in the same cycle)</a:t>
            </a:r>
          </a:p>
          <a:p>
            <a:r>
              <a:rPr lang="en-US" dirty="0" smtClean="0"/>
              <a:t>forwarding case 4 no need to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without forwarding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12" y="1690688"/>
            <a:ext cx="8067575" cy="4706085"/>
          </a:xfrm>
        </p:spPr>
      </p:pic>
    </p:spTree>
    <p:extLst>
      <p:ext uri="{BB962C8B-B14F-4D97-AF65-F5344CB8AC3E}">
        <p14:creationId xmlns:p14="http://schemas.microsoft.com/office/powerpoint/2010/main" val="280070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units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87" y="1446279"/>
            <a:ext cx="8095218" cy="5411721"/>
          </a:xfrm>
        </p:spPr>
      </p:pic>
    </p:spTree>
    <p:extLst>
      <p:ext uri="{BB962C8B-B14F-4D97-AF65-F5344CB8AC3E}">
        <p14:creationId xmlns:p14="http://schemas.microsoft.com/office/powerpoint/2010/main" val="174771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56" y="2093495"/>
            <a:ext cx="9732688" cy="3295842"/>
          </a:xfrm>
        </p:spPr>
      </p:pic>
    </p:spTree>
    <p:extLst>
      <p:ext uri="{BB962C8B-B14F-4D97-AF65-F5344CB8AC3E}">
        <p14:creationId xmlns:p14="http://schemas.microsoft.com/office/powerpoint/2010/main" val="34659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Full picture of RISC-V with forwarding and control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4" y="1264064"/>
            <a:ext cx="9206231" cy="5237752"/>
          </a:xfrm>
        </p:spPr>
      </p:pic>
    </p:spTree>
    <p:extLst>
      <p:ext uri="{BB962C8B-B14F-4D97-AF65-F5344CB8AC3E}">
        <p14:creationId xmlns:p14="http://schemas.microsoft.com/office/powerpoint/2010/main" val="14254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27" y="2735889"/>
            <a:ext cx="3649579" cy="1325563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505" cy="1547896"/>
          </a:xfrm>
        </p:spPr>
        <p:txBody>
          <a:bodyPr/>
          <a:lstStyle/>
          <a:p>
            <a:r>
              <a:rPr lang="en-US" dirty="0" smtClean="0"/>
              <a:t>Five stages pipeline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68" y="899192"/>
            <a:ext cx="7556532" cy="5278661"/>
          </a:xfrm>
        </p:spPr>
      </p:pic>
      <p:sp>
        <p:nvSpPr>
          <p:cNvPr id="5" name="TextBox 4"/>
          <p:cNvSpPr txBox="1"/>
          <p:nvPr/>
        </p:nvSpPr>
        <p:spPr>
          <a:xfrm>
            <a:off x="729916" y="4166399"/>
            <a:ext cx="4576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RISC-V divide into five stages pipeline</a:t>
            </a:r>
          </a:p>
          <a:p>
            <a:endParaRPr lang="en-US" sz="2400" dirty="0" smtClean="0"/>
          </a:p>
          <a:p>
            <a:r>
              <a:rPr lang="en-US" sz="2400" dirty="0" smtClean="0"/>
              <a:t>the blue line in data going "backward" in time (w.r.t pipeline)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01" y="1098273"/>
            <a:ext cx="7384235" cy="4303905"/>
          </a:xfrm>
        </p:spPr>
      </p:pic>
      <p:sp>
        <p:nvSpPr>
          <p:cNvPr id="5" name="TextBox 4"/>
          <p:cNvSpPr txBox="1"/>
          <p:nvPr/>
        </p:nvSpPr>
        <p:spPr>
          <a:xfrm>
            <a:off x="794085" y="1347537"/>
            <a:ext cx="37177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ach stage has two "phases". 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irst phase is when register is being written to.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econd phase is when register is </a:t>
            </a:r>
            <a:r>
              <a:rPr lang="en-US" sz="2000" smtClean="0"/>
              <a:t>read.</a:t>
            </a:r>
          </a:p>
          <a:p>
            <a:endParaRPr lang="en-US" sz="2000" dirty="0" smtClean="0"/>
          </a:p>
          <a:p>
            <a:r>
              <a:rPr lang="en-US" sz="2000" dirty="0" smtClean="0"/>
              <a:t>ALU is used all the time in execution stage.</a:t>
            </a:r>
          </a:p>
          <a:p>
            <a:endParaRPr lang="en-US" sz="2000" dirty="0" smtClean="0"/>
          </a:p>
          <a:p>
            <a:r>
              <a:rPr lang="en-US" sz="2000" dirty="0"/>
              <a:t>D</a:t>
            </a:r>
            <a:r>
              <a:rPr lang="en-US" sz="2000" dirty="0" smtClean="0"/>
              <a:t>ata memory is written to in the first phase by "</a:t>
            </a:r>
            <a:r>
              <a:rPr lang="en-US" sz="2000" dirty="0" err="1" smtClean="0"/>
              <a:t>ld</a:t>
            </a:r>
            <a:r>
              <a:rPr lang="en-US" sz="2000" dirty="0" smtClean="0"/>
              <a:t>" instruction.</a:t>
            </a:r>
          </a:p>
          <a:p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t write back stage, register is written to in the first phase.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90554"/>
            <a:ext cx="8763000" cy="4221480"/>
          </a:xfrm>
        </p:spPr>
      </p:pic>
      <p:sp>
        <p:nvSpPr>
          <p:cNvPr id="5" name="TextBox 4"/>
          <p:cNvSpPr txBox="1"/>
          <p:nvPr/>
        </p:nvSpPr>
        <p:spPr>
          <a:xfrm>
            <a:off x="1287379" y="577516"/>
            <a:ext cx="91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etween pipeline stages there are "pipeline register" to decoupling the signals between stages.  Pipeline register connect the wires from left side to right side when appropriate control signals are asserted.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6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RISC-V pipeline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416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Prabhas </a:t>
            </a:r>
            <a:r>
              <a:rPr lang="en-US" dirty="0" err="1" smtClean="0"/>
              <a:t>Chongstivatana</a:t>
            </a:r>
            <a:endParaRPr lang="en-US" dirty="0" smtClean="0"/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03" y="1377014"/>
            <a:ext cx="9521290" cy="5264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126" y="328159"/>
            <a:ext cx="9661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how execution of "</a:t>
            </a:r>
            <a:r>
              <a:rPr lang="en-US" sz="2400" dirty="0" err="1" smtClean="0"/>
              <a:t>ld</a:t>
            </a:r>
            <a:r>
              <a:rPr lang="en-US" sz="2400" dirty="0" smtClean="0"/>
              <a:t>" instruction through five stages:</a:t>
            </a:r>
          </a:p>
          <a:p>
            <a:r>
              <a:rPr lang="en-US" sz="2400" dirty="0" smtClean="0"/>
              <a:t>instruction fetch, decode, execute, memory, </a:t>
            </a:r>
            <a:r>
              <a:rPr lang="en-US" sz="2400" dirty="0" err="1" smtClean="0"/>
              <a:t>writeback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3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6" y="586372"/>
            <a:ext cx="10515458" cy="5633953"/>
          </a:xfrm>
        </p:spPr>
      </p:pic>
    </p:spTree>
    <p:extLst>
      <p:ext uri="{BB962C8B-B14F-4D97-AF65-F5344CB8AC3E}">
        <p14:creationId xmlns:p14="http://schemas.microsoft.com/office/powerpoint/2010/main" val="214382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47" y="721895"/>
            <a:ext cx="9302743" cy="5202405"/>
          </a:xfrm>
        </p:spPr>
      </p:pic>
    </p:spTree>
    <p:extLst>
      <p:ext uri="{BB962C8B-B14F-4D97-AF65-F5344CB8AC3E}">
        <p14:creationId xmlns:p14="http://schemas.microsoft.com/office/powerpoint/2010/main" val="124116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7" y="541421"/>
            <a:ext cx="9880653" cy="5551321"/>
          </a:xfrm>
        </p:spPr>
      </p:pic>
    </p:spTree>
    <p:extLst>
      <p:ext uri="{BB962C8B-B14F-4D97-AF65-F5344CB8AC3E}">
        <p14:creationId xmlns:p14="http://schemas.microsoft.com/office/powerpoint/2010/main" val="376114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380</Words>
  <Application>Microsoft Office PowerPoint</Application>
  <PresentationFormat>Widescreen</PresentationFormat>
  <Paragraphs>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RISC-V pipeline implementation</vt:lpstr>
      <vt:lpstr>Big picture </vt:lpstr>
      <vt:lpstr>Five stages pipeline</vt:lpstr>
      <vt:lpstr>PowerPoint Presentation</vt:lpstr>
      <vt:lpstr>PowerPoint Presentation</vt:lpstr>
      <vt:lpstr>RISC-V pipeline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Pipeline Control</vt:lpstr>
      <vt:lpstr>PowerPoint Presentation</vt:lpstr>
      <vt:lpstr>PowerPoint Presentation</vt:lpstr>
      <vt:lpstr>Full picture of RISC-V pipeline with control signals</vt:lpstr>
      <vt:lpstr>Supplementary lecture</vt:lpstr>
      <vt:lpstr>Four cases of data dependencies</vt:lpstr>
      <vt:lpstr>When and where to forward</vt:lpstr>
      <vt:lpstr>RISC-V without forwarding</vt:lpstr>
      <vt:lpstr>Forwarding units</vt:lpstr>
      <vt:lpstr>Forwarding control</vt:lpstr>
      <vt:lpstr>Full picture of RISC-V with forwarding and control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RISC-V pipeline implementation</dc:title>
  <dc:creator>Prabhas Chongstitvatana</dc:creator>
  <cp:lastModifiedBy>Prabhas Chongstitvatana</cp:lastModifiedBy>
  <cp:revision>7</cp:revision>
  <dcterms:created xsi:type="dcterms:W3CDTF">2021-03-30T05:02:34Z</dcterms:created>
  <dcterms:modified xsi:type="dcterms:W3CDTF">2021-03-30T05:43:10Z</dcterms:modified>
</cp:coreProperties>
</file>