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0" autoAdjust="0"/>
    <p:restoredTop sz="94660"/>
  </p:normalViewPr>
  <p:slideViewPr>
    <p:cSldViewPr>
      <p:cViewPr varScale="1">
        <p:scale>
          <a:sx n="89" d="100"/>
          <a:sy n="89" d="100"/>
        </p:scale>
        <p:origin x="1286" y="77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4FBFE-05EA-49CE-81AB-05A0D7E03B4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52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816E3-FE80-4EDE-8233-BFAE3798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5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816E3-FE80-4EDE-8233-BFAE37988C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65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2145" y="547573"/>
            <a:ext cx="803970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72BA8-BC16-4063-8432-244B1FC5D62C}" type="datetime1">
              <a:rPr lang="en-US" smtClean="0"/>
              <a:t>2/2/2021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461665"/>
          </a:xfrm>
        </p:spPr>
        <p:txBody>
          <a:bodyPr lIns="0" tIns="0" rIns="0" bIns="0"/>
          <a:lstStyle>
            <a:lvl1pPr>
              <a:defRPr sz="3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15761-32F7-4FCE-967A-BCC41956FB84}" type="datetime1">
              <a:rPr lang="en-US" smtClean="0"/>
              <a:t>2/2/2021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461665"/>
          </a:xfrm>
        </p:spPr>
        <p:txBody>
          <a:bodyPr lIns="0" tIns="0" rIns="0" bIns="0"/>
          <a:lstStyle>
            <a:lvl1pPr>
              <a:defRPr sz="3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85894-8615-478F-A0A9-A3275E94EB4D}" type="datetime1">
              <a:rPr lang="en-US" smtClean="0"/>
              <a:t>2/2/2021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461665"/>
          </a:xfrm>
        </p:spPr>
        <p:txBody>
          <a:bodyPr lIns="0" tIns="0" rIns="0" bIns="0"/>
          <a:lstStyle>
            <a:lvl1pPr>
              <a:defRPr sz="3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2CC19-2422-4B85-93AA-FD624A01AFB7}" type="datetime1">
              <a:rPr lang="en-US" smtClean="0"/>
              <a:t>2/2/2021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6B724-57B5-4AF2-9588-FC1E3B5CFDE7}" type="datetime1">
              <a:rPr lang="en-US" smtClean="0"/>
              <a:t>2/2/2021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9272" y="3120389"/>
            <a:ext cx="73566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2F1AF-6F61-407C-856B-31708D5F71C5}" type="datetime1">
              <a:rPr lang="en-US" smtClean="0"/>
              <a:t>2/2/2021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616" y="609600"/>
            <a:ext cx="3791256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Names and Bindings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403" y="1378385"/>
            <a:ext cx="8038843" cy="4253087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9525" marR="108109">
              <a:spcBef>
                <a:spcPts val="765"/>
              </a:spcBef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Name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 is Symbolic identifier used to refer to variable, constant, operation, type etc., instead of  referring to low-level concepts like address or fragment of code</a:t>
            </a:r>
            <a:endParaRPr sz="1500" dirty="0">
              <a:latin typeface="+mj-lt"/>
              <a:cs typeface="Arial"/>
            </a:endParaRPr>
          </a:p>
          <a:p>
            <a:pPr>
              <a:spcBef>
                <a:spcPts val="4"/>
              </a:spcBef>
            </a:pPr>
            <a:endParaRPr sz="1500" dirty="0">
              <a:latin typeface="+mj-lt"/>
              <a:cs typeface="Times New Roman"/>
            </a:endParaRPr>
          </a:p>
          <a:p>
            <a:pPr marL="9525">
              <a:tabLst>
                <a:tab pos="2942272" algn="l"/>
              </a:tabLst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Binding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 is An association </a:t>
            </a:r>
            <a:r>
              <a:rPr sz="1500" dirty="0" smtClean="0">
                <a:solidFill>
                  <a:srgbClr val="252525"/>
                </a:solidFill>
                <a:latin typeface="+mj-lt"/>
                <a:cs typeface="Arial"/>
              </a:rPr>
              <a:t>between</a:t>
            </a:r>
            <a:r>
              <a:rPr lang="en-US" sz="1500" dirty="0" smtClean="0">
                <a:solidFill>
                  <a:srgbClr val="252525"/>
                </a:solidFill>
                <a:latin typeface="+mj-lt"/>
                <a:cs typeface="Arial"/>
              </a:rPr>
              <a:t> </a:t>
            </a:r>
            <a:r>
              <a:rPr sz="1500" dirty="0" smtClean="0">
                <a:solidFill>
                  <a:srgbClr val="252525"/>
                </a:solidFill>
                <a:latin typeface="+mj-lt"/>
                <a:cs typeface="Arial"/>
              </a:rPr>
              <a:t>a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name and the thing it names</a:t>
            </a:r>
            <a:endParaRPr sz="1500" dirty="0">
              <a:latin typeface="+mj-lt"/>
              <a:cs typeface="Arial"/>
            </a:endParaRPr>
          </a:p>
          <a:p>
            <a:endParaRPr sz="1500" dirty="0">
              <a:latin typeface="+mj-lt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Binding time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is Time at which an association is created (or time at which any implementation</a:t>
            </a:r>
            <a:endParaRPr sz="1500" dirty="0">
              <a:latin typeface="+mj-lt"/>
              <a:cs typeface="Arial"/>
            </a:endParaRPr>
          </a:p>
          <a:p>
            <a:pPr marL="9525"/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decision is made)</a:t>
            </a:r>
            <a:endParaRPr sz="1500" dirty="0">
              <a:latin typeface="+mj-lt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Static binding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= Things are bound before run time (early binding)</a:t>
            </a:r>
            <a:endParaRPr sz="1500" dirty="0">
              <a:latin typeface="+mj-lt"/>
              <a:cs typeface="Arial"/>
            </a:endParaRPr>
          </a:p>
          <a:p>
            <a:pPr marL="421005" marR="3810" lvl="1" indent="-153353">
              <a:spcBef>
                <a:spcPts val="525"/>
              </a:spcBef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Associated with greater efficiency, e.g. compiler decides on layout of variables in memory and generates  efficient code to access them.</a:t>
            </a:r>
            <a:endParaRPr sz="1500" dirty="0">
              <a:latin typeface="+mj-lt"/>
              <a:cs typeface="Trebuchet MS"/>
            </a:endParaRPr>
          </a:p>
          <a:p>
            <a:pPr marL="421005" lvl="1" indent="-153353"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Compiled languages tend to have early binding times.</a:t>
            </a:r>
            <a:endParaRPr sz="1500" dirty="0">
              <a:latin typeface="+mj-lt"/>
              <a:cs typeface="Trebuchet MS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Dynamic binding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= Things are bound at run time (late binding)</a:t>
            </a:r>
            <a:endParaRPr sz="1500" dirty="0">
              <a:latin typeface="+mj-lt"/>
              <a:cs typeface="Arial"/>
            </a:endParaRPr>
          </a:p>
          <a:p>
            <a:pPr marL="421005" lvl="1" indent="-153353"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Associated with greater flexibility, e.g. decision on which data value of which type is bound to a variable </a:t>
            </a:r>
            <a:endParaRPr sz="1500" dirty="0">
              <a:latin typeface="+mj-lt"/>
              <a:cs typeface="Trebuchet MS"/>
            </a:endParaRPr>
          </a:p>
          <a:p>
            <a:pPr marL="421005"/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name may be made at run time</a:t>
            </a:r>
            <a:endParaRPr sz="1500" dirty="0">
              <a:latin typeface="+mj-lt"/>
              <a:cs typeface="Trebuchet MS"/>
            </a:endParaRPr>
          </a:p>
          <a:p>
            <a:pPr marL="421005" lvl="1" indent="-153353"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Interpreted languages tend to have later binding times.</a:t>
            </a:r>
            <a:endParaRPr sz="1500" dirty="0">
              <a:latin typeface="+mj-lt"/>
              <a:cs typeface="Trebuchet MS"/>
            </a:endParaRPr>
          </a:p>
          <a:p>
            <a:pPr marL="9525">
              <a:spcBef>
                <a:spcPts val="1323"/>
              </a:spcBef>
            </a:pP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We will talk about binding of the identifiers to the variables they name.</a:t>
            </a:r>
            <a:endParaRPr sz="1500" dirty="0">
              <a:latin typeface="+mj-lt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844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7459" y="5754462"/>
            <a:ext cx="63312" cy="1102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3700" y="728545"/>
            <a:ext cx="7956891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Exercise: Heap-Based Objects and Binding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5127" y="1861376"/>
            <a:ext cx="7575233" cy="250260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50000"/>
              </a:lnSpc>
              <a:spcBef>
                <a:spcPts val="75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Since lifetime means the time between creation and destruction,</a:t>
            </a:r>
            <a:endParaRPr dirty="0">
              <a:latin typeface="Arial"/>
              <a:cs typeface="Arial"/>
            </a:endParaRPr>
          </a:p>
          <a:p>
            <a:pPr marL="9525" marR="3810">
              <a:lnSpc>
                <a:spcPct val="150000"/>
              </a:lnSpc>
              <a:spcBef>
                <a:spcPts val="4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Binding lifetime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lang="en-US" dirty="0" smtClean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</a:t>
            </a:r>
            <a:endParaRPr lang="en-US" dirty="0" smtClean="0">
              <a:solidFill>
                <a:srgbClr val="252525"/>
              </a:solidFill>
              <a:latin typeface="Arial"/>
              <a:cs typeface="Arial"/>
            </a:endParaRPr>
          </a:p>
          <a:p>
            <a:pPr marL="9525" marR="3810">
              <a:lnSpc>
                <a:spcPct val="150000"/>
              </a:lnSpc>
              <a:spcBef>
                <a:spcPts val="4"/>
              </a:spcBef>
            </a:pP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Object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lifetime is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</a:t>
            </a:r>
            <a:r>
              <a:rPr lang="en-US" dirty="0" smtClean="0">
                <a:solidFill>
                  <a:srgbClr val="252525"/>
                </a:solidFill>
                <a:latin typeface="Arial"/>
                <a:cs typeface="Arial"/>
              </a:rPr>
              <a:t> </a:t>
            </a:r>
          </a:p>
          <a:p>
            <a:pPr marL="9525" marR="3810">
              <a:lnSpc>
                <a:spcPct val="150000"/>
              </a:lnSpc>
              <a:spcBef>
                <a:spcPts val="4"/>
              </a:spcBef>
            </a:pPr>
            <a:endParaRPr lang="en-US" dirty="0">
              <a:solidFill>
                <a:srgbClr val="252525"/>
              </a:solidFill>
              <a:latin typeface="Arial"/>
              <a:cs typeface="Arial"/>
            </a:endParaRPr>
          </a:p>
          <a:p>
            <a:pPr marL="9525" marR="3810">
              <a:lnSpc>
                <a:spcPct val="150000"/>
              </a:lnSpc>
              <a:spcBef>
                <a:spcPts val="4"/>
              </a:spcBef>
            </a:pP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If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object lifetime is longer than binding lifetime, we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have…………………</a:t>
            </a:r>
            <a:endParaRPr lang="en-US" dirty="0" smtClean="0">
              <a:solidFill>
                <a:srgbClr val="252525"/>
              </a:solidFill>
              <a:latin typeface="Arial"/>
              <a:cs typeface="Arial"/>
            </a:endParaRPr>
          </a:p>
          <a:p>
            <a:pPr marL="9525" marR="3810">
              <a:lnSpc>
                <a:spcPct val="150000"/>
              </a:lnSpc>
              <a:spcBef>
                <a:spcPts val="4"/>
              </a:spcBef>
            </a:pP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If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binding lifetime is longer than object lifetime, we have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………………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1" y="5753786"/>
            <a:ext cx="153536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616" y="762000"/>
            <a:ext cx="6116984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Garbage Collection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1303498"/>
            <a:ext cx="7479983" cy="4080444"/>
          </a:xfrm>
          <a:prstGeom prst="rect">
            <a:avLst/>
          </a:prstGeom>
        </p:spPr>
        <p:txBody>
          <a:bodyPr vert="horz" wrap="square" lIns="0" tIns="25241" rIns="0" bIns="0" rtlCol="0">
            <a:spAutoFit/>
          </a:bodyPr>
          <a:lstStyle/>
          <a:p>
            <a:pPr marL="9525" marR="101441">
              <a:spcBef>
                <a:spcPts val="199"/>
              </a:spcBef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Garbage occurs when objects are no longer reachable from any program variables.  Instead of explicit deallocation of heap-based objects, some languages provide run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time</a:t>
            </a:r>
            <a:r>
              <a:rPr lang="en-US" sz="16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library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with garbage collection mechanism to implicitly identify and reclaim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unreachable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objects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More recent imperative languages, e.g. Java, C#</a:t>
            </a:r>
            <a:endParaRPr sz="160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Most functional and scripting languages</a:t>
            </a:r>
            <a:endParaRPr sz="1600" dirty="0">
              <a:latin typeface="Arial"/>
              <a:cs typeface="Arial"/>
            </a:endParaRPr>
          </a:p>
          <a:p>
            <a:pPr>
              <a:spcBef>
                <a:spcPts val="41"/>
              </a:spcBef>
              <a:buClr>
                <a:srgbClr val="252525"/>
              </a:buClr>
              <a:buFont typeface="Arial"/>
              <a:buChar char="•"/>
            </a:pPr>
            <a:endParaRPr sz="1600" dirty="0">
              <a:latin typeface="Times New Roman"/>
              <a:cs typeface="Times New Roman"/>
            </a:endParaRPr>
          </a:p>
          <a:p>
            <a:pPr marL="9525"/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Benefit</a:t>
            </a:r>
            <a:endParaRPr sz="160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Reducing programming errors</a:t>
            </a:r>
            <a:endParaRPr sz="1600" dirty="0">
              <a:latin typeface="Arial"/>
              <a:cs typeface="Arial"/>
            </a:endParaRPr>
          </a:p>
          <a:p>
            <a:pPr marL="9525">
              <a:spcBef>
                <a:spcPts val="288"/>
              </a:spcBef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Drawback</a:t>
            </a:r>
            <a:endParaRPr sz="160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Execution speed and complexity in language implementation</a:t>
            </a:r>
            <a:endParaRPr sz="1600" dirty="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859" marR="3810"/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With language implementation becoming more complex, marginal complexity of garbage  collection is reduced.</a:t>
            </a:r>
            <a:endParaRPr sz="1600" dirty="0">
              <a:latin typeface="Arial"/>
              <a:cs typeface="Arial"/>
            </a:endParaRPr>
          </a:p>
          <a:p>
            <a:pPr marL="9525">
              <a:spcBef>
                <a:spcPts val="281"/>
              </a:spcBef>
            </a:pPr>
            <a:endParaRPr lang="en-US" sz="1600" dirty="0" smtClean="0">
              <a:solidFill>
                <a:srgbClr val="252525"/>
              </a:solidFill>
              <a:latin typeface="Arial"/>
              <a:cs typeface="Arial"/>
            </a:endParaRPr>
          </a:p>
          <a:p>
            <a:pPr marL="9525">
              <a:spcBef>
                <a:spcPts val="281"/>
              </a:spcBef>
            </a:pP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It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is now an essential language feature with improved algorithms.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6477000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1" y="5754462"/>
            <a:ext cx="150180" cy="1102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616" y="934332"/>
            <a:ext cx="2343455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Scopes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861376"/>
            <a:ext cx="7835265" cy="244746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40481">
              <a:spcBef>
                <a:spcPts val="405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Scope of binding is a textual region of the program in which a name-to-object binding  is active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>
              <a:spcBef>
                <a:spcPts val="34"/>
              </a:spcBef>
            </a:pPr>
            <a:endParaRPr dirty="0">
              <a:latin typeface="Times New Roman"/>
              <a:cs typeface="Times New Roman"/>
            </a:endParaRPr>
          </a:p>
          <a:p>
            <a:pPr marL="9525" marR="3810"/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Scope is a program region of maximal size in which no bindings change, e.g. the body  of a class, subroutine, structured control-flow statement, or a block delimited with {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}.</a:t>
            </a:r>
            <a:endParaRPr dirty="0">
              <a:latin typeface="Times New Roman"/>
              <a:cs typeface="Times New Roman"/>
            </a:endParaRPr>
          </a:p>
          <a:p>
            <a:pPr marL="9525">
              <a:spcBef>
                <a:spcPts val="1379"/>
              </a:spcBef>
            </a:pPr>
            <a:r>
              <a:rPr dirty="0">
                <a:solidFill>
                  <a:srgbClr val="00B0F0"/>
                </a:solidFill>
                <a:latin typeface="Arial"/>
                <a:cs typeface="Arial"/>
              </a:rPr>
              <a:t>Referencing environment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is a set of active bindings at any given point in a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program’s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execution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.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2" y="5753786"/>
            <a:ext cx="149257" cy="110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7988446" cy="440025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800" dirty="0"/>
              <a:t>Exercise: Scope and Referencing Environment</a:t>
            </a:r>
          </a:p>
        </p:txBody>
      </p:sp>
      <p:sp>
        <p:nvSpPr>
          <p:cNvPr id="3" name="object 3"/>
          <p:cNvSpPr/>
          <p:nvPr/>
        </p:nvSpPr>
        <p:spPr>
          <a:xfrm>
            <a:off x="566546" y="6248400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540591" y="5753786"/>
            <a:ext cx="148209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 txBox="1"/>
          <p:nvPr/>
        </p:nvSpPr>
        <p:spPr>
          <a:xfrm>
            <a:off x="566546" y="1955254"/>
            <a:ext cx="7752398" cy="332975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902268">
              <a:spcBef>
                <a:spcPts val="75"/>
              </a:spcBef>
            </a:pPr>
            <a:r>
              <a:rPr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en-US"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en-US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R="1859280" algn="ctr"/>
            <a:endParaRPr lang="en-US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R="1859280"/>
            <a:r>
              <a:rPr lang="en-US"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op1(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x, float y) {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z;  ... }</a:t>
            </a:r>
          </a:p>
          <a:p>
            <a:pPr marR="1859280" algn="ctr"/>
            <a:endParaRPr lang="en-US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R="1859280"/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float op2(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z) { ... </a:t>
            </a:r>
            <a:r>
              <a:rPr lang="en-US" sz="13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26"/>
              </a:spcBef>
            </a:pPr>
            <a:endParaRPr sz="2025" dirty="0">
              <a:latin typeface="Times New Roman"/>
              <a:cs typeface="Times New Roman"/>
            </a:endParaRPr>
          </a:p>
          <a:p>
            <a:pPr marL="9525" algn="just"/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op1 is considered one scope and op2 another scope.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9525" marR="3810" algn="just">
              <a:lnSpc>
                <a:spcPct val="120200"/>
              </a:lnSpc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Scope of x and y is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</a:t>
            </a:r>
            <a:endParaRPr lang="en-US" sz="1600" dirty="0" smtClean="0">
              <a:solidFill>
                <a:srgbClr val="252525"/>
              </a:solidFill>
              <a:latin typeface="Arial"/>
              <a:cs typeface="Arial"/>
            </a:endParaRPr>
          </a:p>
          <a:p>
            <a:pPr marL="9525" marR="3810" algn="just">
              <a:lnSpc>
                <a:spcPct val="120200"/>
              </a:lnSpc>
            </a:pP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of z is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………………………………………………………………</a:t>
            </a:r>
            <a:endParaRPr lang="en-US" sz="1600" dirty="0" smtClean="0">
              <a:solidFill>
                <a:srgbClr val="252525"/>
              </a:solidFill>
              <a:latin typeface="Arial"/>
              <a:cs typeface="Arial"/>
            </a:endParaRPr>
          </a:p>
          <a:p>
            <a:pPr marL="9525" marR="3810" algn="just">
              <a:lnSpc>
                <a:spcPct val="120200"/>
              </a:lnSpc>
            </a:pPr>
            <a:endParaRPr lang="en-US" sz="1600" dirty="0">
              <a:solidFill>
                <a:srgbClr val="252525"/>
              </a:solidFill>
              <a:latin typeface="Arial"/>
              <a:cs typeface="Arial"/>
            </a:endParaRPr>
          </a:p>
          <a:p>
            <a:pPr marL="9525" marR="3810" algn="just">
              <a:lnSpc>
                <a:spcPct val="120200"/>
              </a:lnSpc>
            </a:pP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Referencing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environment of op1 consists of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  </a:t>
            </a:r>
            <a:endParaRPr lang="en-US" sz="1600" dirty="0" smtClean="0">
              <a:solidFill>
                <a:srgbClr val="252525"/>
              </a:solidFill>
              <a:latin typeface="Arial"/>
              <a:cs typeface="Arial"/>
            </a:endParaRPr>
          </a:p>
          <a:p>
            <a:pPr marL="9525" marR="3810" algn="just">
              <a:lnSpc>
                <a:spcPct val="120200"/>
              </a:lnSpc>
            </a:pP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Referencing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environment of op2 consists of 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8140" y="731216"/>
            <a:ext cx="7402859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Static Scoping (or Lexical Scoping)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861376"/>
            <a:ext cx="8196454" cy="3103094"/>
          </a:xfrm>
          <a:prstGeom prst="rect">
            <a:avLst/>
          </a:prstGeom>
        </p:spPr>
        <p:txBody>
          <a:bodyPr vert="horz" wrap="square" lIns="0" tIns="50483" rIns="0" bIns="0" rtlCol="0">
            <a:spAutoFit/>
          </a:bodyPr>
          <a:lstStyle/>
          <a:p>
            <a:pPr marL="9525" marR="78104">
              <a:spcBef>
                <a:spcPts val="398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Bindings between names and objects can be determined at </a:t>
            </a:r>
            <a:r>
              <a:rPr dirty="0">
                <a:solidFill>
                  <a:srgbClr val="00B0F0"/>
                </a:solidFill>
                <a:latin typeface="Arial"/>
                <a:cs typeface="Arial"/>
              </a:rPr>
              <a:t>compile time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by  examining the text of the program, without consideration of the flow of control at run  time.</a:t>
            </a:r>
            <a:endParaRPr dirty="0">
              <a:latin typeface="Arial"/>
              <a:cs typeface="Arial"/>
            </a:endParaRPr>
          </a:p>
          <a:p>
            <a:pPr marL="9525">
              <a:spcBef>
                <a:spcPts val="649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In most modern languages, scope of a binding is determined statically at compile time.</a:t>
            </a:r>
            <a:endParaRPr dirty="0">
              <a:latin typeface="Arial"/>
              <a:cs typeface="Arial"/>
            </a:endParaRPr>
          </a:p>
          <a:p>
            <a:pPr marL="9525" marR="616268">
              <a:spcBef>
                <a:spcPts val="986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We can look at a C program, for example, and know which names refer to which  objects at which points in the program based on purely textual rules. Then C is  statically scoped.</a:t>
            </a:r>
            <a:endParaRPr dirty="0">
              <a:latin typeface="Arial"/>
              <a:cs typeface="Arial"/>
            </a:endParaRPr>
          </a:p>
          <a:p>
            <a:pPr marL="9525">
              <a:spcBef>
                <a:spcPts val="641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Generally, scope of a local variable is limited to the subroutine in which it appears.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2" y="5754463"/>
            <a:ext cx="154400" cy="110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9871" y="569593"/>
            <a:ext cx="7549515" cy="87091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800" dirty="0"/>
              <a:t>Classic Example: Nested Scope in Nested Subroutines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7521" y="1667340"/>
            <a:ext cx="7934325" cy="3644587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9525">
              <a:spcBef>
                <a:spcPts val="720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A feature in many languages (e.g. Pascal, Ada, Python) is nested subroutines.</a:t>
            </a:r>
            <a:endParaRPr dirty="0">
              <a:latin typeface="Arial"/>
              <a:cs typeface="Arial"/>
            </a:endParaRPr>
          </a:p>
          <a:p>
            <a:pPr marL="9525">
              <a:spcBef>
                <a:spcPts val="649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In nested subroutines, bindings of names to objects are resolved by closest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nested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rule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.</a:t>
            </a:r>
            <a:endParaRPr lang="en-US" dirty="0" smtClean="0">
              <a:solidFill>
                <a:srgbClr val="252525"/>
              </a:solidFill>
              <a:latin typeface="Arial"/>
              <a:cs typeface="Arial"/>
            </a:endParaRPr>
          </a:p>
          <a:p>
            <a:pPr marL="9525">
              <a:spcBef>
                <a:spcPts val="649"/>
              </a:spcBef>
            </a:pPr>
            <a:endParaRPr dirty="0">
              <a:latin typeface="Arial"/>
              <a:cs typeface="Arial"/>
            </a:endParaRPr>
          </a:p>
          <a:p>
            <a:pPr marL="270034" marR="735806" indent="-257175">
              <a:spcBef>
                <a:spcPts val="454"/>
              </a:spcBef>
              <a:buChar char="•"/>
              <a:tabLst>
                <a:tab pos="270034" algn="l"/>
                <a:tab pos="270510" algn="l"/>
              </a:tabLst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A name is known (or visible) in the scope in which it is declared, and in each  internally nested scope.</a:t>
            </a:r>
            <a:endParaRPr dirty="0">
              <a:latin typeface="Arial"/>
              <a:cs typeface="Arial"/>
            </a:endParaRPr>
          </a:p>
          <a:p>
            <a:pPr marL="270034" indent="-257175">
              <a:spcBef>
                <a:spcPts val="116"/>
              </a:spcBef>
              <a:buChar char="•"/>
              <a:tabLst>
                <a:tab pos="270034" algn="l"/>
                <a:tab pos="270510" algn="l"/>
              </a:tabLst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But a name can be hidden by another declaration of the same name in one or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more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nested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scopes.</a:t>
            </a:r>
            <a:endParaRPr dirty="0">
              <a:latin typeface="Arial"/>
              <a:cs typeface="Arial"/>
            </a:endParaRPr>
          </a:p>
          <a:p>
            <a:pPr marL="270034" indent="-257175">
              <a:spcBef>
                <a:spcPts val="127"/>
              </a:spcBef>
              <a:buChar char="•"/>
              <a:tabLst>
                <a:tab pos="270034" algn="l"/>
                <a:tab pos="270510" algn="l"/>
              </a:tabLst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To find the object that is bound to a given use of name</a:t>
            </a:r>
            <a:endParaRPr dirty="0">
              <a:latin typeface="Arial"/>
              <a:cs typeface="Arial"/>
            </a:endParaRPr>
          </a:p>
          <a:p>
            <a:pPr marL="421005" lvl="1" indent="-152400">
              <a:spcBef>
                <a:spcPts val="203"/>
              </a:spcBef>
              <a:buFont typeface="Wingdings"/>
              <a:buChar char=""/>
              <a:tabLst>
                <a:tab pos="421481" algn="l"/>
              </a:tabLst>
            </a:pPr>
            <a:r>
              <a:rPr sz="1600" i="1" dirty="0">
                <a:solidFill>
                  <a:srgbClr val="252525"/>
                </a:solidFill>
                <a:latin typeface="Trebuchet MS"/>
                <a:cs typeface="Trebuchet MS"/>
              </a:rPr>
              <a:t>We look for its declaration in the current innermost scope. </a:t>
            </a:r>
            <a:endParaRPr sz="1600" dirty="0">
              <a:latin typeface="Trebuchet MS"/>
              <a:cs typeface="Trebuchet MS"/>
            </a:endParaRPr>
          </a:p>
          <a:p>
            <a:pPr marL="421005" lvl="1" indent="-152400">
              <a:spcBef>
                <a:spcPts val="180"/>
              </a:spcBef>
              <a:buFont typeface="Wingdings"/>
              <a:buChar char=""/>
              <a:tabLst>
                <a:tab pos="421481" algn="l"/>
              </a:tabLst>
            </a:pPr>
            <a:r>
              <a:rPr sz="1600" i="1" dirty="0">
                <a:solidFill>
                  <a:srgbClr val="252525"/>
                </a:solidFill>
                <a:latin typeface="Trebuchet MS"/>
                <a:cs typeface="Trebuchet MS"/>
              </a:rPr>
              <a:t>If there is one, it defines the active binding for the name. </a:t>
            </a:r>
            <a:endParaRPr sz="1600" dirty="0">
              <a:latin typeface="Trebuchet MS"/>
              <a:cs typeface="Trebuchet MS"/>
            </a:endParaRPr>
          </a:p>
          <a:p>
            <a:pPr marL="421005" lvl="1" indent="-152400">
              <a:spcBef>
                <a:spcPts val="180"/>
              </a:spcBef>
              <a:buFont typeface="Wingdings"/>
              <a:buChar char=""/>
              <a:tabLst>
                <a:tab pos="421481" algn="l"/>
              </a:tabLst>
            </a:pPr>
            <a:r>
              <a:rPr sz="1600" i="1" dirty="0">
                <a:solidFill>
                  <a:srgbClr val="252525"/>
                </a:solidFill>
                <a:latin typeface="Trebuchet MS"/>
                <a:cs typeface="Trebuchet MS"/>
              </a:rPr>
              <a:t>Otherwise we continue outward, examining successively surrounding scopes. 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9871" y="555415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21846" y="5477132"/>
            <a:ext cx="148875" cy="1116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2145" y="1267930"/>
            <a:ext cx="2823209" cy="3784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400" dirty="0">
                <a:solidFill>
                  <a:srgbClr val="50B4C7"/>
                </a:solidFill>
                <a:latin typeface="Arial"/>
                <a:cs typeface="Arial"/>
              </a:rPr>
              <a:t>Nested Subroutines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6546" y="1861377"/>
            <a:ext cx="1328929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Pascal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2" y="5753958"/>
            <a:ext cx="152590" cy="1121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3511297" y="1051560"/>
            <a:ext cx="4728590" cy="47858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 txBox="1"/>
          <p:nvPr/>
        </p:nvSpPr>
        <p:spPr>
          <a:xfrm>
            <a:off x="3775138" y="5517337"/>
            <a:ext cx="31575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11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4(4</a:t>
            </a:r>
            <a:r>
              <a:rPr sz="90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;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03738" y="4877467"/>
            <a:ext cx="31575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11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2(2</a:t>
            </a:r>
            <a:r>
              <a:rPr sz="90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;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41267" y="2861692"/>
            <a:ext cx="31575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11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3(3</a:t>
            </a:r>
            <a:r>
              <a:rPr sz="90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;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69867" y="2221611"/>
            <a:ext cx="3957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4" dirty="0">
                <a:solidFill>
                  <a:srgbClr val="C00000"/>
                </a:solidFill>
                <a:latin typeface="Times New Roman"/>
                <a:cs typeface="Times New Roman"/>
              </a:rPr>
              <a:t>X 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=</a:t>
            </a:r>
            <a:r>
              <a:rPr sz="900" b="1" spc="-98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900" b="1" spc="-4" dirty="0">
                <a:solidFill>
                  <a:srgbClr val="C00000"/>
                </a:solidFill>
                <a:latin typeface="Times New Roman"/>
                <a:cs typeface="Times New Roman"/>
              </a:rPr>
              <a:t>A3;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9977" y="914400"/>
            <a:ext cx="7139464" cy="3784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400" dirty="0"/>
              <a:t>Access to Non-local Objects in Nested Subroutines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9977" y="1641677"/>
            <a:ext cx="7765256" cy="1629292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74295" marR="3810">
              <a:lnSpc>
                <a:spcPts val="1838"/>
              </a:lnSpc>
              <a:spcBef>
                <a:spcPts val="405"/>
              </a:spcBef>
            </a:pPr>
            <a:r>
              <a:rPr sz="1400" dirty="0">
                <a:solidFill>
                  <a:srgbClr val="252525"/>
                </a:solidFill>
                <a:latin typeface="Arial"/>
                <a:cs typeface="Arial"/>
              </a:rPr>
              <a:t>To find objects in lexically surrounding scopes, </a:t>
            </a:r>
            <a:r>
              <a:rPr sz="1400" dirty="0">
                <a:solidFill>
                  <a:srgbClr val="00B0F0"/>
                </a:solidFill>
                <a:latin typeface="Arial"/>
                <a:cs typeface="Arial"/>
              </a:rPr>
              <a:t>static link </a:t>
            </a:r>
            <a:r>
              <a:rPr sz="1400" dirty="0">
                <a:solidFill>
                  <a:srgbClr val="252525"/>
                </a:solidFill>
                <a:latin typeface="Arial"/>
                <a:cs typeface="Arial"/>
              </a:rPr>
              <a:t>is maintained in each frame  when the frame is active at run time.</a:t>
            </a:r>
            <a:endParaRPr sz="1400" dirty="0">
              <a:latin typeface="Arial"/>
              <a:cs typeface="Arial"/>
            </a:endParaRPr>
          </a:p>
          <a:p>
            <a:pPr marL="74295" marR="36195">
              <a:lnSpc>
                <a:spcPts val="1838"/>
              </a:lnSpc>
              <a:spcBef>
                <a:spcPts val="968"/>
              </a:spcBef>
            </a:pPr>
            <a:r>
              <a:rPr sz="1400" dirty="0">
                <a:solidFill>
                  <a:srgbClr val="252525"/>
                </a:solidFill>
                <a:latin typeface="Arial"/>
                <a:cs typeface="Arial"/>
              </a:rPr>
              <a:t>Static link points to parent frame, i.e. the frame of the most recent invocation of the  lexically surrounding subroutines.</a:t>
            </a:r>
            <a:endParaRPr sz="1400" dirty="0">
              <a:latin typeface="Arial"/>
              <a:cs typeface="Arial"/>
            </a:endParaRPr>
          </a:p>
          <a:p>
            <a:pPr marL="266700" marR="338613" indent="-257175">
              <a:lnSpc>
                <a:spcPts val="1838"/>
              </a:lnSpc>
              <a:spcBef>
                <a:spcPts val="450"/>
              </a:spcBef>
              <a:buChar char="•"/>
              <a:tabLst>
                <a:tab pos="266224" algn="l"/>
                <a:tab pos="266700" algn="l"/>
              </a:tabLst>
            </a:pPr>
            <a:r>
              <a:rPr sz="1400" dirty="0">
                <a:solidFill>
                  <a:srgbClr val="252525"/>
                </a:solidFill>
                <a:latin typeface="Arial"/>
                <a:cs typeface="Arial"/>
              </a:rPr>
              <a:t>Static link is the value of the fp of the parent frame, computed and passed in a  register by caller, and stored as part of bookkeeping information.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1" y="5754462"/>
            <a:ext cx="151638" cy="1107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5103494" y="3495293"/>
            <a:ext cx="3086100" cy="24551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 txBox="1"/>
          <p:nvPr/>
        </p:nvSpPr>
        <p:spPr>
          <a:xfrm>
            <a:off x="342443" y="3763709"/>
            <a:ext cx="4352449" cy="171896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0001" rIns="0" bIns="0" rtlCol="0">
            <a:spAutoFit/>
          </a:bodyPr>
          <a:lstStyle/>
          <a:p>
            <a:pPr marL="68580">
              <a:spcBef>
                <a:spcPts val="79"/>
              </a:spcBef>
            </a:pPr>
            <a:r>
              <a:rPr sz="1500" dirty="0">
                <a:latin typeface="Times New Roman"/>
                <a:cs typeface="Times New Roman"/>
              </a:rPr>
              <a:t>Sequence of nested </a:t>
            </a:r>
            <a:r>
              <a:rPr sz="1500" spc="-4" dirty="0">
                <a:latin typeface="Times New Roman"/>
                <a:cs typeface="Times New Roman"/>
              </a:rPr>
              <a:t>calls </a:t>
            </a:r>
            <a:r>
              <a:rPr sz="1500" dirty="0">
                <a:latin typeface="Times New Roman"/>
                <a:cs typeface="Times New Roman"/>
              </a:rPr>
              <a:t>at run </a:t>
            </a:r>
            <a:r>
              <a:rPr sz="1500" spc="-8" dirty="0">
                <a:latin typeface="Times New Roman"/>
                <a:cs typeface="Times New Roman"/>
              </a:rPr>
              <a:t>time </a:t>
            </a:r>
            <a:r>
              <a:rPr sz="1500" dirty="0">
                <a:latin typeface="Times New Roman"/>
                <a:cs typeface="Times New Roman"/>
              </a:rPr>
              <a:t>is A, E, B, D,</a:t>
            </a:r>
            <a:r>
              <a:rPr sz="1500" spc="-169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</a:t>
            </a:r>
            <a:endParaRPr sz="1500">
              <a:latin typeface="Times New Roman"/>
              <a:cs typeface="Times New Roman"/>
            </a:endParaRPr>
          </a:p>
          <a:p>
            <a:pPr>
              <a:spcBef>
                <a:spcPts val="11"/>
              </a:spcBef>
            </a:pPr>
            <a:endParaRPr sz="1988">
              <a:latin typeface="Times New Roman"/>
              <a:cs typeface="Times New Roman"/>
            </a:endParaRPr>
          </a:p>
          <a:p>
            <a:pPr marL="68580" marR="426720">
              <a:lnSpc>
                <a:spcPts val="1658"/>
              </a:lnSpc>
            </a:pPr>
            <a:r>
              <a:rPr sz="1500" dirty="0">
                <a:latin typeface="Times New Roman"/>
                <a:cs typeface="Times New Roman"/>
              </a:rPr>
              <a:t>C can find local objects in surrounding scope B</a:t>
            </a:r>
            <a:r>
              <a:rPr sz="1500" spc="-153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by  dereferencing </a:t>
            </a:r>
            <a:r>
              <a:rPr sz="1500" b="1" dirty="0">
                <a:latin typeface="Times New Roman"/>
                <a:cs typeface="Times New Roman"/>
              </a:rPr>
              <a:t>static chain </a:t>
            </a:r>
            <a:r>
              <a:rPr sz="1500" dirty="0">
                <a:latin typeface="Times New Roman"/>
                <a:cs typeface="Times New Roman"/>
              </a:rPr>
              <a:t>once and adding</a:t>
            </a:r>
            <a:r>
              <a:rPr sz="1500" spc="-12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offset.</a:t>
            </a:r>
            <a:endParaRPr sz="1500">
              <a:latin typeface="Times New Roman"/>
              <a:cs typeface="Times New Roman"/>
            </a:endParaRPr>
          </a:p>
          <a:p>
            <a:pPr>
              <a:spcBef>
                <a:spcPts val="26"/>
              </a:spcBef>
            </a:pPr>
            <a:endParaRPr sz="1950">
              <a:latin typeface="Times New Roman"/>
              <a:cs typeface="Times New Roman"/>
            </a:endParaRPr>
          </a:p>
          <a:p>
            <a:pPr marL="68580" marR="147161">
              <a:lnSpc>
                <a:spcPts val="1658"/>
              </a:lnSpc>
            </a:pPr>
            <a:r>
              <a:rPr sz="1500" dirty="0">
                <a:latin typeface="Times New Roman"/>
                <a:cs typeface="Times New Roman"/>
              </a:rPr>
              <a:t>C can find local objects in </a:t>
            </a:r>
            <a:r>
              <a:rPr sz="1500" spc="-26" dirty="0">
                <a:latin typeface="Times New Roman"/>
                <a:cs typeface="Times New Roman"/>
              </a:rPr>
              <a:t>B’s </a:t>
            </a:r>
            <a:r>
              <a:rPr sz="1500" dirty="0">
                <a:latin typeface="Times New Roman"/>
                <a:cs typeface="Times New Roman"/>
              </a:rPr>
              <a:t>surrounding scope, </a:t>
            </a:r>
            <a:r>
              <a:rPr sz="1500" spc="-4" dirty="0">
                <a:latin typeface="Times New Roman"/>
                <a:cs typeface="Times New Roman"/>
              </a:rPr>
              <a:t>A,  </a:t>
            </a:r>
            <a:r>
              <a:rPr sz="1500" dirty="0">
                <a:latin typeface="Times New Roman"/>
                <a:cs typeface="Times New Roman"/>
              </a:rPr>
              <a:t>by dereferencing </a:t>
            </a:r>
            <a:r>
              <a:rPr sz="1500" b="1" dirty="0">
                <a:latin typeface="Times New Roman"/>
                <a:cs typeface="Times New Roman"/>
              </a:rPr>
              <a:t>static chain </a:t>
            </a:r>
            <a:r>
              <a:rPr sz="1500" dirty="0">
                <a:latin typeface="Times New Roman"/>
                <a:cs typeface="Times New Roman"/>
              </a:rPr>
              <a:t>twice and adding</a:t>
            </a:r>
            <a:r>
              <a:rPr sz="1500" spc="-12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offset.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7220255" cy="440025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800" dirty="0"/>
              <a:t>Exercise: Static Link in Nested Subroutines</a:t>
            </a:r>
          </a:p>
        </p:txBody>
      </p:sp>
      <p:sp>
        <p:nvSpPr>
          <p:cNvPr id="3" name="object 3"/>
          <p:cNvSpPr/>
          <p:nvPr/>
        </p:nvSpPr>
        <p:spPr>
          <a:xfrm>
            <a:off x="8540592" y="5753786"/>
            <a:ext cx="152114" cy="112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2552224" y="3886200"/>
            <a:ext cx="166211" cy="718185"/>
          </a:xfrm>
          <a:custGeom>
            <a:avLst/>
            <a:gdLst/>
            <a:ahLst/>
            <a:cxnLst/>
            <a:rect l="l" t="t" r="r" b="b"/>
            <a:pathLst>
              <a:path w="221614" h="957579">
                <a:moveTo>
                  <a:pt x="113537" y="852525"/>
                </a:moveTo>
                <a:lnTo>
                  <a:pt x="106806" y="854151"/>
                </a:lnTo>
                <a:lnTo>
                  <a:pt x="104647" y="857580"/>
                </a:lnTo>
                <a:lnTo>
                  <a:pt x="105409" y="860996"/>
                </a:lnTo>
                <a:lnTo>
                  <a:pt x="128524" y="957379"/>
                </a:lnTo>
                <a:lnTo>
                  <a:pt x="139512" y="947150"/>
                </a:lnTo>
                <a:lnTo>
                  <a:pt x="138175" y="947150"/>
                </a:lnTo>
                <a:lnTo>
                  <a:pt x="126111" y="943477"/>
                </a:lnTo>
                <a:lnTo>
                  <a:pt x="132873" y="921052"/>
                </a:lnTo>
                <a:lnTo>
                  <a:pt x="117736" y="857580"/>
                </a:lnTo>
                <a:lnTo>
                  <a:pt x="116966" y="854633"/>
                </a:lnTo>
                <a:lnTo>
                  <a:pt x="113537" y="852525"/>
                </a:lnTo>
                <a:close/>
              </a:path>
              <a:path w="221614" h="957579">
                <a:moveTo>
                  <a:pt x="132873" y="921052"/>
                </a:moveTo>
                <a:lnTo>
                  <a:pt x="126111" y="943477"/>
                </a:lnTo>
                <a:lnTo>
                  <a:pt x="138175" y="947150"/>
                </a:lnTo>
                <a:lnTo>
                  <a:pt x="139181" y="943837"/>
                </a:lnTo>
                <a:lnTo>
                  <a:pt x="138302" y="943837"/>
                </a:lnTo>
                <a:lnTo>
                  <a:pt x="127888" y="940666"/>
                </a:lnTo>
                <a:lnTo>
                  <a:pt x="135792" y="933304"/>
                </a:lnTo>
                <a:lnTo>
                  <a:pt x="132873" y="921052"/>
                </a:lnTo>
                <a:close/>
              </a:path>
              <a:path w="221614" h="957579">
                <a:moveTo>
                  <a:pt x="194944" y="878192"/>
                </a:moveTo>
                <a:lnTo>
                  <a:pt x="144968" y="924759"/>
                </a:lnTo>
                <a:lnTo>
                  <a:pt x="138175" y="947150"/>
                </a:lnTo>
                <a:lnTo>
                  <a:pt x="139512" y="947150"/>
                </a:lnTo>
                <a:lnTo>
                  <a:pt x="203581" y="887488"/>
                </a:lnTo>
                <a:lnTo>
                  <a:pt x="203834" y="883462"/>
                </a:lnTo>
                <a:lnTo>
                  <a:pt x="199008" y="878332"/>
                </a:lnTo>
                <a:lnTo>
                  <a:pt x="194944" y="878192"/>
                </a:lnTo>
                <a:close/>
              </a:path>
              <a:path w="221614" h="957579">
                <a:moveTo>
                  <a:pt x="135792" y="933304"/>
                </a:moveTo>
                <a:lnTo>
                  <a:pt x="127888" y="940666"/>
                </a:lnTo>
                <a:lnTo>
                  <a:pt x="138302" y="943837"/>
                </a:lnTo>
                <a:lnTo>
                  <a:pt x="135792" y="933304"/>
                </a:lnTo>
                <a:close/>
              </a:path>
              <a:path w="221614" h="957579">
                <a:moveTo>
                  <a:pt x="144968" y="924759"/>
                </a:moveTo>
                <a:lnTo>
                  <a:pt x="135792" y="933304"/>
                </a:lnTo>
                <a:lnTo>
                  <a:pt x="138302" y="943837"/>
                </a:lnTo>
                <a:lnTo>
                  <a:pt x="139181" y="943837"/>
                </a:lnTo>
                <a:lnTo>
                  <a:pt x="144968" y="924759"/>
                </a:lnTo>
                <a:close/>
              </a:path>
              <a:path w="221614" h="957579">
                <a:moveTo>
                  <a:pt x="10921" y="0"/>
                </a:moveTo>
                <a:lnTo>
                  <a:pt x="0" y="6642"/>
                </a:lnTo>
                <a:lnTo>
                  <a:pt x="34543" y="62839"/>
                </a:lnTo>
                <a:lnTo>
                  <a:pt x="68071" y="119075"/>
                </a:lnTo>
                <a:lnTo>
                  <a:pt x="99949" y="175475"/>
                </a:lnTo>
                <a:lnTo>
                  <a:pt x="129286" y="232105"/>
                </a:lnTo>
                <a:lnTo>
                  <a:pt x="155194" y="289052"/>
                </a:lnTo>
                <a:lnTo>
                  <a:pt x="176783" y="346532"/>
                </a:lnTo>
                <a:lnTo>
                  <a:pt x="193547" y="404418"/>
                </a:lnTo>
                <a:lnTo>
                  <a:pt x="204215" y="463029"/>
                </a:lnTo>
                <a:lnTo>
                  <a:pt x="208661" y="522363"/>
                </a:lnTo>
                <a:lnTo>
                  <a:pt x="208532" y="552361"/>
                </a:lnTo>
                <a:lnTo>
                  <a:pt x="204596" y="612952"/>
                </a:lnTo>
                <a:lnTo>
                  <a:pt x="195961" y="674230"/>
                </a:lnTo>
                <a:lnTo>
                  <a:pt x="183514" y="736092"/>
                </a:lnTo>
                <a:lnTo>
                  <a:pt x="168147" y="798410"/>
                </a:lnTo>
                <a:lnTo>
                  <a:pt x="141477" y="892517"/>
                </a:lnTo>
                <a:lnTo>
                  <a:pt x="132873" y="921052"/>
                </a:lnTo>
                <a:lnTo>
                  <a:pt x="135792" y="933304"/>
                </a:lnTo>
                <a:lnTo>
                  <a:pt x="153669" y="896073"/>
                </a:lnTo>
                <a:lnTo>
                  <a:pt x="171957" y="833081"/>
                </a:lnTo>
                <a:lnTo>
                  <a:pt x="188594" y="770115"/>
                </a:lnTo>
                <a:lnTo>
                  <a:pt x="202691" y="707440"/>
                </a:lnTo>
                <a:lnTo>
                  <a:pt x="213359" y="645045"/>
                </a:lnTo>
                <a:lnTo>
                  <a:pt x="219963" y="583107"/>
                </a:lnTo>
                <a:lnTo>
                  <a:pt x="221361" y="521754"/>
                </a:lnTo>
                <a:lnTo>
                  <a:pt x="219837" y="491312"/>
                </a:lnTo>
                <a:lnTo>
                  <a:pt x="212089" y="431025"/>
                </a:lnTo>
                <a:lnTo>
                  <a:pt x="197993" y="371665"/>
                </a:lnTo>
                <a:lnTo>
                  <a:pt x="178434" y="313016"/>
                </a:lnTo>
                <a:lnTo>
                  <a:pt x="154177" y="255117"/>
                </a:lnTo>
                <a:lnTo>
                  <a:pt x="126237" y="197789"/>
                </a:lnTo>
                <a:lnTo>
                  <a:pt x="95250" y="140957"/>
                </a:lnTo>
                <a:lnTo>
                  <a:pt x="45338" y="56197"/>
                </a:lnTo>
                <a:lnTo>
                  <a:pt x="109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 txBox="1"/>
          <p:nvPr/>
        </p:nvSpPr>
        <p:spPr>
          <a:xfrm>
            <a:off x="762000" y="3595275"/>
            <a:ext cx="199549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8" dirty="0">
                <a:latin typeface="Times New Roman"/>
                <a:cs typeface="Times New Roman"/>
              </a:rPr>
              <a:t>P1</a:t>
            </a:r>
            <a:endParaRPr sz="1350" dirty="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244442"/>
              </p:ext>
            </p:extLst>
          </p:nvPr>
        </p:nvGraphicFramePr>
        <p:xfrm>
          <a:off x="1295400" y="2667000"/>
          <a:ext cx="1089184" cy="18854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9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0031">
                <a:tc>
                  <a:txBody>
                    <a:bodyPr/>
                    <a:lstStyle/>
                    <a:p>
                      <a:pPr marL="97155">
                        <a:lnSpc>
                          <a:spcPts val="204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(A4)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383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155">
                        <a:lnSpc>
                          <a:spcPts val="1695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527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X:real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383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155">
                        <a:lnSpc>
                          <a:spcPts val="169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85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3839">
                <a:tc>
                  <a:txBody>
                    <a:bodyPr/>
                    <a:lstStyle/>
                    <a:p>
                      <a:pPr marL="99060">
                        <a:lnSpc>
                          <a:spcPts val="206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(A1)</a:t>
                      </a: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838200"/>
            <a:ext cx="4234054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Nested Blocks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0575" y="1600200"/>
            <a:ext cx="7668101" cy="115352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ts val="1999"/>
              </a:lnSpc>
              <a:spcBef>
                <a:spcPts val="75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In some languages (e.g. C, C++, Java), declarations in nested {…} blocks hide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outer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declarations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with the same name.</a:t>
            </a:r>
            <a:endParaRPr dirty="0">
              <a:latin typeface="Arial"/>
              <a:cs typeface="Arial"/>
            </a:endParaRPr>
          </a:p>
          <a:p>
            <a:pPr marL="9525">
              <a:spcBef>
                <a:spcPts val="649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The space is allocated with local variables in subroutine prologue and deallocated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lang="en-US" dirty="0" smtClean="0">
                <a:solidFill>
                  <a:srgbClr val="252525"/>
                </a:solidFill>
                <a:latin typeface="Arial"/>
                <a:cs typeface="Arial"/>
              </a:rPr>
              <a:t> the epilogue.</a:t>
            </a: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540592" y="5753786"/>
            <a:ext cx="150292" cy="112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3" name="TextBox 12"/>
          <p:cNvSpPr txBox="1"/>
          <p:nvPr/>
        </p:nvSpPr>
        <p:spPr>
          <a:xfrm>
            <a:off x="838200" y="3200400"/>
            <a:ext cx="2971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Java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void b(...){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c;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while(...){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d;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c = d +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3200400"/>
            <a:ext cx="37399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Java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a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void b(...){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c = 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7388751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Object Lifetime and Storage 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533400" y="5550093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603856" y="5095456"/>
            <a:ext cx="67247" cy="110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 txBox="1"/>
          <p:nvPr/>
        </p:nvSpPr>
        <p:spPr>
          <a:xfrm>
            <a:off x="495223" y="1121060"/>
            <a:ext cx="5364480" cy="1715854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243">
              <a:spcBef>
                <a:spcPts val="720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Lifetime is time between creation and destruction.</a:t>
            </a:r>
            <a:endParaRPr dirty="0">
              <a:latin typeface="Arial"/>
              <a:cs typeface="Arial"/>
            </a:endParaRPr>
          </a:p>
          <a:p>
            <a:pPr marL="35243">
              <a:spcBef>
                <a:spcPts val="649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An object to which a name is bound has its object lifetime.</a:t>
            </a:r>
            <a:endParaRPr dirty="0">
              <a:latin typeface="Arial"/>
              <a:cs typeface="Arial"/>
            </a:endParaRPr>
          </a:p>
          <a:p>
            <a:pPr marL="35243">
              <a:spcBef>
                <a:spcPts val="656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Object lifetime corresponds to its storage allocation.</a:t>
            </a:r>
            <a:endParaRPr dirty="0">
              <a:latin typeface="Arial"/>
              <a:cs typeface="Arial"/>
            </a:endParaRPr>
          </a:p>
          <a:p>
            <a:pPr marL="9525">
              <a:spcBef>
                <a:spcPts val="214"/>
              </a:spcBef>
            </a:pPr>
            <a:endParaRPr sz="2100" dirty="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25932" y="2456440"/>
            <a:ext cx="1925955" cy="104836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1350" dirty="0">
                <a:latin typeface="Arial"/>
                <a:cs typeface="Arial"/>
              </a:rPr>
              <a:t>Fixed size. Static objects are  given an absolute address  and retained throughout  program execution.</a:t>
            </a:r>
            <a:endParaRPr sz="13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97647" y="3521526"/>
            <a:ext cx="57150" cy="274796"/>
          </a:xfrm>
          <a:custGeom>
            <a:avLst/>
            <a:gdLst/>
            <a:ahLst/>
            <a:cxnLst/>
            <a:rect l="l" t="t" r="r" b="b"/>
            <a:pathLst>
              <a:path w="76200" h="366395">
                <a:moveTo>
                  <a:pt x="31670" y="289921"/>
                </a:moveTo>
                <a:lnTo>
                  <a:pt x="0" y="290448"/>
                </a:lnTo>
                <a:lnTo>
                  <a:pt x="39370" y="366013"/>
                </a:lnTo>
                <a:lnTo>
                  <a:pt x="69808" y="302513"/>
                </a:lnTo>
                <a:lnTo>
                  <a:pt x="31877" y="302513"/>
                </a:lnTo>
                <a:lnTo>
                  <a:pt x="31670" y="289921"/>
                </a:lnTo>
                <a:close/>
              </a:path>
              <a:path w="76200" h="366395">
                <a:moveTo>
                  <a:pt x="44369" y="289709"/>
                </a:moveTo>
                <a:lnTo>
                  <a:pt x="31670" y="289921"/>
                </a:lnTo>
                <a:lnTo>
                  <a:pt x="31877" y="302513"/>
                </a:lnTo>
                <a:lnTo>
                  <a:pt x="44577" y="302386"/>
                </a:lnTo>
                <a:lnTo>
                  <a:pt x="44369" y="289709"/>
                </a:lnTo>
                <a:close/>
              </a:path>
              <a:path w="76200" h="366395">
                <a:moveTo>
                  <a:pt x="76200" y="289178"/>
                </a:moveTo>
                <a:lnTo>
                  <a:pt x="44369" y="289709"/>
                </a:lnTo>
                <a:lnTo>
                  <a:pt x="44577" y="302386"/>
                </a:lnTo>
                <a:lnTo>
                  <a:pt x="31877" y="302513"/>
                </a:lnTo>
                <a:lnTo>
                  <a:pt x="69808" y="302513"/>
                </a:lnTo>
                <a:lnTo>
                  <a:pt x="76200" y="289178"/>
                </a:lnTo>
                <a:close/>
              </a:path>
              <a:path w="76200" h="366395">
                <a:moveTo>
                  <a:pt x="39624" y="0"/>
                </a:moveTo>
                <a:lnTo>
                  <a:pt x="26924" y="253"/>
                </a:lnTo>
                <a:lnTo>
                  <a:pt x="31670" y="289921"/>
                </a:lnTo>
                <a:lnTo>
                  <a:pt x="44369" y="289709"/>
                </a:lnTo>
                <a:lnTo>
                  <a:pt x="39624" y="0"/>
                </a:lnTo>
                <a:close/>
              </a:path>
            </a:pathLst>
          </a:custGeom>
          <a:solidFill>
            <a:srgbClr val="50B4C7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8"/>
          <p:cNvSpPr/>
          <p:nvPr/>
        </p:nvSpPr>
        <p:spPr>
          <a:xfrm>
            <a:off x="1594028" y="4460023"/>
            <a:ext cx="57150" cy="332423"/>
          </a:xfrm>
          <a:custGeom>
            <a:avLst/>
            <a:gdLst/>
            <a:ahLst/>
            <a:cxnLst/>
            <a:rect l="l" t="t" r="r" b="b"/>
            <a:pathLst>
              <a:path w="76200" h="443229">
                <a:moveTo>
                  <a:pt x="44450" y="63499"/>
                </a:moveTo>
                <a:lnTo>
                  <a:pt x="31750" y="63499"/>
                </a:lnTo>
                <a:lnTo>
                  <a:pt x="31750" y="442620"/>
                </a:lnTo>
                <a:lnTo>
                  <a:pt x="44450" y="442633"/>
                </a:lnTo>
                <a:lnTo>
                  <a:pt x="44450" y="63499"/>
                </a:lnTo>
                <a:close/>
              </a:path>
              <a:path w="76200" h="443229">
                <a:moveTo>
                  <a:pt x="38100" y="0"/>
                </a:moveTo>
                <a:lnTo>
                  <a:pt x="0" y="76199"/>
                </a:lnTo>
                <a:lnTo>
                  <a:pt x="31750" y="76199"/>
                </a:lnTo>
                <a:lnTo>
                  <a:pt x="31750" y="63499"/>
                </a:lnTo>
                <a:lnTo>
                  <a:pt x="69850" y="63499"/>
                </a:lnTo>
                <a:lnTo>
                  <a:pt x="38100" y="0"/>
                </a:lnTo>
                <a:close/>
              </a:path>
              <a:path w="76200" h="443229">
                <a:moveTo>
                  <a:pt x="69850" y="63499"/>
                </a:moveTo>
                <a:lnTo>
                  <a:pt x="44450" y="63499"/>
                </a:lnTo>
                <a:lnTo>
                  <a:pt x="44450" y="76199"/>
                </a:lnTo>
                <a:lnTo>
                  <a:pt x="76200" y="76199"/>
                </a:lnTo>
                <a:lnTo>
                  <a:pt x="69850" y="63499"/>
                </a:lnTo>
                <a:close/>
              </a:path>
            </a:pathLst>
          </a:custGeom>
          <a:solidFill>
            <a:srgbClr val="50B4C7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219070"/>
              </p:ext>
            </p:extLst>
          </p:nvPr>
        </p:nvGraphicFramePr>
        <p:xfrm>
          <a:off x="501319" y="2626652"/>
          <a:ext cx="1206818" cy="24306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68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0521">
                <a:tc>
                  <a:txBody>
                    <a:bodyPr/>
                    <a:lstStyle/>
                    <a:p>
                      <a:pPr marL="95250">
                        <a:lnSpc>
                          <a:spcPts val="3265"/>
                        </a:lnSpc>
                      </a:pPr>
                      <a:r>
                        <a:rPr sz="1400" spc="0" dirty="0">
                          <a:latin typeface="Georgia"/>
                          <a:cs typeface="Georgia"/>
                        </a:rPr>
                        <a:t>Text segment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469">
                <a:tc>
                  <a:txBody>
                    <a:bodyPr/>
                    <a:lstStyle/>
                    <a:p>
                      <a:pPr marL="95250">
                        <a:lnSpc>
                          <a:spcPts val="2840"/>
                        </a:lnSpc>
                      </a:pPr>
                      <a:r>
                        <a:rPr sz="1400" spc="0" dirty="0">
                          <a:latin typeface="Georgia"/>
                          <a:cs typeface="Georgia"/>
                        </a:rPr>
                        <a:t>Data segment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279">
                <a:tc>
                  <a:txBody>
                    <a:bodyPr/>
                    <a:lstStyle/>
                    <a:p>
                      <a:pPr marL="95250">
                        <a:lnSpc>
                          <a:spcPts val="2720"/>
                        </a:lnSpc>
                      </a:pPr>
                      <a:r>
                        <a:rPr sz="1400" spc="0" dirty="0">
                          <a:latin typeface="Georgia"/>
                          <a:cs typeface="Georgia"/>
                        </a:rPr>
                        <a:t>Stack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8218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660"/>
                        </a:spcBef>
                      </a:pPr>
                      <a:r>
                        <a:rPr sz="1400" spc="0" dirty="0">
                          <a:latin typeface="Georgia"/>
                          <a:cs typeface="Georgia"/>
                        </a:rPr>
                        <a:t>Free</a:t>
                      </a:r>
                    </a:p>
                  </a:txBody>
                  <a:tcPr marL="0" marR="0" marT="2533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4804">
                <a:tc>
                  <a:txBody>
                    <a:bodyPr/>
                    <a:lstStyle/>
                    <a:p>
                      <a:pPr marL="95250">
                        <a:lnSpc>
                          <a:spcPts val="2470"/>
                        </a:lnSpc>
                      </a:pPr>
                      <a:r>
                        <a:rPr sz="1400" spc="0" dirty="0">
                          <a:latin typeface="Georgia"/>
                          <a:cs typeface="Georgia"/>
                        </a:rPr>
                        <a:t>Heap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1906829" y="2712949"/>
            <a:ext cx="2284171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latin typeface="Arial"/>
                <a:cs typeface="Arial"/>
              </a:rPr>
              <a:t>Machine instructions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906829" y="2941957"/>
            <a:ext cx="4708208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latin typeface="Arial"/>
                <a:cs typeface="Arial"/>
              </a:rPr>
              <a:t>Global variables, static variables, numeric and string constant literals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797101" y="3273671"/>
            <a:ext cx="4679900" cy="1927290"/>
          </a:xfrm>
          <a:prstGeom prst="rect">
            <a:avLst/>
          </a:prstGeom>
        </p:spPr>
        <p:txBody>
          <a:bodyPr vert="horz" wrap="square" lIns="0" tIns="97631" rIns="0" bIns="0" rtlCol="0">
            <a:spAutoFit/>
          </a:bodyPr>
          <a:lstStyle/>
          <a:p>
            <a:pPr marL="119063">
              <a:spcBef>
                <a:spcPts val="769"/>
              </a:spcBef>
            </a:pPr>
            <a:r>
              <a:rPr sz="1350" dirty="0">
                <a:latin typeface="Arial"/>
                <a:cs typeface="Arial"/>
              </a:rPr>
              <a:t>Objects are allocated and deallocated on subroutines calls and on returns in LIFO order.</a:t>
            </a:r>
          </a:p>
          <a:p>
            <a:pPr marL="9525">
              <a:spcBef>
                <a:spcPts val="689"/>
              </a:spcBef>
            </a:pPr>
            <a:r>
              <a:rPr sz="1350" dirty="0">
                <a:latin typeface="Arial"/>
                <a:cs typeface="Arial"/>
              </a:rPr>
              <a:t>growth</a:t>
            </a:r>
          </a:p>
          <a:p>
            <a:pPr>
              <a:lnSpc>
                <a:spcPct val="100000"/>
              </a:lnSpc>
            </a:pPr>
            <a:endParaRPr sz="13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 dirty="0">
              <a:latin typeface="Times New Roman"/>
              <a:cs typeface="Times New Roman"/>
            </a:endParaRPr>
          </a:p>
          <a:p>
            <a:pPr marL="18574"/>
            <a:r>
              <a:rPr sz="1350" dirty="0" smtClean="0">
                <a:latin typeface="Arial"/>
                <a:cs typeface="Arial"/>
              </a:rPr>
              <a:t>growth</a:t>
            </a:r>
            <a:endParaRPr sz="1350" dirty="0">
              <a:latin typeface="Arial"/>
              <a:cs typeface="Arial"/>
            </a:endParaRPr>
          </a:p>
          <a:p>
            <a:pPr marL="154781">
              <a:spcBef>
                <a:spcPts val="563"/>
              </a:spcBef>
            </a:pPr>
            <a:r>
              <a:rPr sz="1350" dirty="0">
                <a:latin typeface="Arial"/>
                <a:cs typeface="Arial"/>
              </a:rPr>
              <a:t>Objects are allocated and deallocated dynamically on request.</a:t>
            </a:r>
          </a:p>
        </p:txBody>
      </p:sp>
      <p:sp>
        <p:nvSpPr>
          <p:cNvPr id="13" name="object 13"/>
          <p:cNvSpPr/>
          <p:nvPr/>
        </p:nvSpPr>
        <p:spPr>
          <a:xfrm>
            <a:off x="6680378" y="2569502"/>
            <a:ext cx="154305" cy="695325"/>
          </a:xfrm>
          <a:custGeom>
            <a:avLst/>
            <a:gdLst/>
            <a:ahLst/>
            <a:cxnLst/>
            <a:rect l="l" t="t" r="r" b="b"/>
            <a:pathLst>
              <a:path w="205740" h="927100">
                <a:moveTo>
                  <a:pt x="0" y="0"/>
                </a:moveTo>
                <a:lnTo>
                  <a:pt x="40022" y="0"/>
                </a:lnTo>
                <a:lnTo>
                  <a:pt x="72723" y="0"/>
                </a:lnTo>
                <a:lnTo>
                  <a:pt x="94779" y="0"/>
                </a:lnTo>
                <a:lnTo>
                  <a:pt x="102869" y="0"/>
                </a:lnTo>
                <a:lnTo>
                  <a:pt x="102869" y="463296"/>
                </a:lnTo>
                <a:lnTo>
                  <a:pt x="130409" y="463296"/>
                </a:lnTo>
                <a:lnTo>
                  <a:pt x="150304" y="463296"/>
                </a:lnTo>
                <a:lnTo>
                  <a:pt x="172200" y="463296"/>
                </a:lnTo>
                <a:lnTo>
                  <a:pt x="205739" y="463296"/>
                </a:lnTo>
                <a:lnTo>
                  <a:pt x="165717" y="463296"/>
                </a:lnTo>
                <a:lnTo>
                  <a:pt x="133016" y="463296"/>
                </a:lnTo>
                <a:lnTo>
                  <a:pt x="110960" y="463296"/>
                </a:lnTo>
                <a:lnTo>
                  <a:pt x="102869" y="463296"/>
                </a:lnTo>
                <a:lnTo>
                  <a:pt x="102869" y="926592"/>
                </a:lnTo>
                <a:lnTo>
                  <a:pt x="75330" y="926592"/>
                </a:lnTo>
                <a:lnTo>
                  <a:pt x="55435" y="926592"/>
                </a:lnTo>
                <a:lnTo>
                  <a:pt x="33539" y="926592"/>
                </a:lnTo>
                <a:lnTo>
                  <a:pt x="0" y="926592"/>
                </a:lnTo>
              </a:path>
            </a:pathLst>
          </a:custGeom>
          <a:ln w="9144">
            <a:solidFill>
              <a:srgbClr val="50B4C7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616" y="897998"/>
            <a:ext cx="3048000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Dynamic Scoping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861376"/>
            <a:ext cx="7969187" cy="2652649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3810">
              <a:spcBef>
                <a:spcPts val="405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Bindings between names and objects depend on the flow of control, and on the order  in which subroutines are called.</a:t>
            </a:r>
            <a:endParaRPr dirty="0">
              <a:latin typeface="Arial"/>
              <a:cs typeface="Arial"/>
            </a:endParaRPr>
          </a:p>
          <a:p>
            <a:pPr marL="9525" marR="341471">
              <a:spcBef>
                <a:spcPts val="968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The current binding for a given name is the one encountered most recently during  execution, and not yet destroyed by returning from its scope.</a:t>
            </a:r>
            <a:endParaRPr dirty="0">
              <a:latin typeface="Arial"/>
              <a:cs typeface="Arial"/>
            </a:endParaRPr>
          </a:p>
          <a:p>
            <a:pPr marL="9525" marR="529114">
              <a:spcBef>
                <a:spcPts val="979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Type checking in expressions and argument checking in subroutine calls must be  deferred until runtime.</a:t>
            </a:r>
            <a:endParaRPr dirty="0">
              <a:latin typeface="Arial"/>
              <a:cs typeface="Arial"/>
            </a:endParaRPr>
          </a:p>
          <a:p>
            <a:pPr marL="9525" marR="282893">
              <a:spcBef>
                <a:spcPts val="971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Languages with dynamic scoping tend to be interpreted, rather than compiled, e.g.  Lisp, Perl.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35734" y="5753786"/>
            <a:ext cx="158393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6546" y="921995"/>
            <a:ext cx="6355461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Bindings in Dynamic Scoping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7" y="1779391"/>
            <a:ext cx="7710011" cy="907941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9525">
              <a:spcBef>
                <a:spcPts val="720"/>
              </a:spcBef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With static scope rule, global a is reassigned to 1.</a:t>
            </a:r>
            <a:endParaRPr sz="1600" dirty="0">
              <a:latin typeface="Arial"/>
              <a:cs typeface="Arial"/>
            </a:endParaRPr>
          </a:p>
          <a:p>
            <a:pPr marL="9525">
              <a:spcBef>
                <a:spcPts val="649"/>
              </a:spcBef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With dynamic scope rule, and if first is entered from second, local a is assigned to 1 .</a:t>
            </a:r>
            <a:endParaRPr sz="1600" dirty="0">
              <a:latin typeface="Arial"/>
              <a:cs typeface="Arial"/>
            </a:endParaRPr>
          </a:p>
          <a:p>
            <a:pPr marL="9525"/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The write refers to global a = 2.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35734" y="5753786"/>
            <a:ext cx="155038" cy="110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1969881" y="2919733"/>
            <a:ext cx="3184184" cy="28434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922008" y="3080385"/>
          <a:ext cx="1086326" cy="20677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63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32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0509"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383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762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762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790">
                        <a:lnSpc>
                          <a:spcPts val="1689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a:integer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=1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90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790">
                        <a:lnSpc>
                          <a:spcPts val="1689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90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8008714" y="4712969"/>
            <a:ext cx="168116" cy="542925"/>
          </a:xfrm>
          <a:custGeom>
            <a:avLst/>
            <a:gdLst/>
            <a:ahLst/>
            <a:cxnLst/>
            <a:rect l="l" t="t" r="r" b="b"/>
            <a:pathLst>
              <a:path w="224154" h="723900">
                <a:moveTo>
                  <a:pt x="124587" y="617626"/>
                </a:moveTo>
                <a:lnTo>
                  <a:pt x="117602" y="618616"/>
                </a:lnTo>
                <a:lnTo>
                  <a:pt x="115189" y="621842"/>
                </a:lnTo>
                <a:lnTo>
                  <a:pt x="129667" y="723417"/>
                </a:lnTo>
                <a:lnTo>
                  <a:pt x="141734" y="714133"/>
                </a:lnTo>
                <a:lnTo>
                  <a:pt x="140335" y="714133"/>
                </a:lnTo>
                <a:lnTo>
                  <a:pt x="128524" y="709358"/>
                </a:lnTo>
                <a:lnTo>
                  <a:pt x="137400" y="687600"/>
                </a:lnTo>
                <a:lnTo>
                  <a:pt x="127762" y="620039"/>
                </a:lnTo>
                <a:lnTo>
                  <a:pt x="124587" y="617626"/>
                </a:lnTo>
                <a:close/>
              </a:path>
              <a:path w="224154" h="723900">
                <a:moveTo>
                  <a:pt x="137400" y="687600"/>
                </a:moveTo>
                <a:lnTo>
                  <a:pt x="128524" y="709358"/>
                </a:lnTo>
                <a:lnTo>
                  <a:pt x="140335" y="714133"/>
                </a:lnTo>
                <a:lnTo>
                  <a:pt x="141670" y="710844"/>
                </a:lnTo>
                <a:lnTo>
                  <a:pt x="140716" y="710844"/>
                </a:lnTo>
                <a:lnTo>
                  <a:pt x="130556" y="706716"/>
                </a:lnTo>
                <a:lnTo>
                  <a:pt x="139180" y="700081"/>
                </a:lnTo>
                <a:lnTo>
                  <a:pt x="137400" y="687600"/>
                </a:lnTo>
                <a:close/>
              </a:path>
              <a:path w="224154" h="723900">
                <a:moveTo>
                  <a:pt x="203200" y="650747"/>
                </a:moveTo>
                <a:lnTo>
                  <a:pt x="200533" y="652881"/>
                </a:lnTo>
                <a:lnTo>
                  <a:pt x="149158" y="692405"/>
                </a:lnTo>
                <a:lnTo>
                  <a:pt x="140335" y="714133"/>
                </a:lnTo>
                <a:lnTo>
                  <a:pt x="141734" y="714133"/>
                </a:lnTo>
                <a:lnTo>
                  <a:pt x="208280" y="662939"/>
                </a:lnTo>
                <a:lnTo>
                  <a:pt x="210947" y="660806"/>
                </a:lnTo>
                <a:lnTo>
                  <a:pt x="211582" y="656818"/>
                </a:lnTo>
                <a:lnTo>
                  <a:pt x="207264" y="651255"/>
                </a:lnTo>
                <a:lnTo>
                  <a:pt x="203200" y="650747"/>
                </a:lnTo>
                <a:close/>
              </a:path>
              <a:path w="224154" h="723900">
                <a:moveTo>
                  <a:pt x="139180" y="700081"/>
                </a:moveTo>
                <a:lnTo>
                  <a:pt x="130556" y="706716"/>
                </a:lnTo>
                <a:lnTo>
                  <a:pt x="140716" y="710844"/>
                </a:lnTo>
                <a:lnTo>
                  <a:pt x="139180" y="700081"/>
                </a:lnTo>
                <a:close/>
              </a:path>
              <a:path w="224154" h="723900">
                <a:moveTo>
                  <a:pt x="149158" y="692405"/>
                </a:moveTo>
                <a:lnTo>
                  <a:pt x="139180" y="700081"/>
                </a:lnTo>
                <a:lnTo>
                  <a:pt x="140716" y="710844"/>
                </a:lnTo>
                <a:lnTo>
                  <a:pt x="141670" y="710844"/>
                </a:lnTo>
                <a:lnTo>
                  <a:pt x="149158" y="692405"/>
                </a:lnTo>
                <a:close/>
              </a:path>
              <a:path w="224154" h="723900">
                <a:moveTo>
                  <a:pt x="9906" y="0"/>
                </a:moveTo>
                <a:lnTo>
                  <a:pt x="0" y="8127"/>
                </a:lnTo>
                <a:lnTo>
                  <a:pt x="35052" y="50545"/>
                </a:lnTo>
                <a:lnTo>
                  <a:pt x="69088" y="92963"/>
                </a:lnTo>
                <a:lnTo>
                  <a:pt x="101219" y="135381"/>
                </a:lnTo>
                <a:lnTo>
                  <a:pt x="130937" y="178053"/>
                </a:lnTo>
                <a:lnTo>
                  <a:pt x="157099" y="220852"/>
                </a:lnTo>
                <a:lnTo>
                  <a:pt x="178943" y="264032"/>
                </a:lnTo>
                <a:lnTo>
                  <a:pt x="195707" y="307339"/>
                </a:lnTo>
                <a:lnTo>
                  <a:pt x="206629" y="351281"/>
                </a:lnTo>
                <a:lnTo>
                  <a:pt x="210891" y="394715"/>
                </a:lnTo>
                <a:lnTo>
                  <a:pt x="210947" y="417956"/>
                </a:lnTo>
                <a:lnTo>
                  <a:pt x="209550" y="440689"/>
                </a:lnTo>
                <a:lnTo>
                  <a:pt x="203073" y="486333"/>
                </a:lnTo>
                <a:lnTo>
                  <a:pt x="192405" y="532574"/>
                </a:lnTo>
                <a:lnTo>
                  <a:pt x="178308" y="579170"/>
                </a:lnTo>
                <a:lnTo>
                  <a:pt x="161544" y="626249"/>
                </a:lnTo>
                <a:lnTo>
                  <a:pt x="143129" y="673557"/>
                </a:lnTo>
                <a:lnTo>
                  <a:pt x="137400" y="687600"/>
                </a:lnTo>
                <a:lnTo>
                  <a:pt x="139180" y="700081"/>
                </a:lnTo>
                <a:lnTo>
                  <a:pt x="173482" y="630605"/>
                </a:lnTo>
                <a:lnTo>
                  <a:pt x="190373" y="583006"/>
                </a:lnTo>
                <a:lnTo>
                  <a:pt x="204597" y="535685"/>
                </a:lnTo>
                <a:lnTo>
                  <a:pt x="215646" y="488391"/>
                </a:lnTo>
                <a:lnTo>
                  <a:pt x="222123" y="441451"/>
                </a:lnTo>
                <a:lnTo>
                  <a:pt x="223647" y="417956"/>
                </a:lnTo>
                <a:lnTo>
                  <a:pt x="223647" y="394715"/>
                </a:lnTo>
                <a:lnTo>
                  <a:pt x="218948" y="348614"/>
                </a:lnTo>
                <a:lnTo>
                  <a:pt x="207772" y="303148"/>
                </a:lnTo>
                <a:lnTo>
                  <a:pt x="190373" y="258444"/>
                </a:lnTo>
                <a:lnTo>
                  <a:pt x="168021" y="214375"/>
                </a:lnTo>
                <a:lnTo>
                  <a:pt x="141478" y="170941"/>
                </a:lnTo>
                <a:lnTo>
                  <a:pt x="111379" y="127761"/>
                </a:lnTo>
                <a:lnTo>
                  <a:pt x="78994" y="84962"/>
                </a:lnTo>
                <a:lnTo>
                  <a:pt x="44831" y="42417"/>
                </a:lnTo>
                <a:lnTo>
                  <a:pt x="99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8"/>
          <p:cNvSpPr/>
          <p:nvPr/>
        </p:nvSpPr>
        <p:spPr>
          <a:xfrm>
            <a:off x="8010049" y="3652076"/>
            <a:ext cx="320516" cy="1125855"/>
          </a:xfrm>
          <a:custGeom>
            <a:avLst/>
            <a:gdLst/>
            <a:ahLst/>
            <a:cxnLst/>
            <a:rect l="l" t="t" r="r" b="b"/>
            <a:pathLst>
              <a:path w="427354" h="1501139">
                <a:moveTo>
                  <a:pt x="20192" y="1396619"/>
                </a:moveTo>
                <a:lnTo>
                  <a:pt x="17017" y="1399032"/>
                </a:lnTo>
                <a:lnTo>
                  <a:pt x="16636" y="1402588"/>
                </a:lnTo>
                <a:lnTo>
                  <a:pt x="4699" y="1500886"/>
                </a:lnTo>
                <a:lnTo>
                  <a:pt x="19704" y="1494663"/>
                </a:lnTo>
                <a:lnTo>
                  <a:pt x="17399" y="1494663"/>
                </a:lnTo>
                <a:lnTo>
                  <a:pt x="7238" y="1487043"/>
                </a:lnTo>
                <a:lnTo>
                  <a:pt x="21365" y="1468455"/>
                </a:lnTo>
                <a:lnTo>
                  <a:pt x="29209" y="1404112"/>
                </a:lnTo>
                <a:lnTo>
                  <a:pt x="29717" y="1400556"/>
                </a:lnTo>
                <a:lnTo>
                  <a:pt x="27177" y="1397381"/>
                </a:lnTo>
                <a:lnTo>
                  <a:pt x="20192" y="1396619"/>
                </a:lnTo>
                <a:close/>
              </a:path>
              <a:path w="427354" h="1501139">
                <a:moveTo>
                  <a:pt x="21365" y="1468455"/>
                </a:moveTo>
                <a:lnTo>
                  <a:pt x="7238" y="1487043"/>
                </a:lnTo>
                <a:lnTo>
                  <a:pt x="17399" y="1494663"/>
                </a:lnTo>
                <a:lnTo>
                  <a:pt x="19715" y="1491615"/>
                </a:lnTo>
                <a:lnTo>
                  <a:pt x="18541" y="1491615"/>
                </a:lnTo>
                <a:lnTo>
                  <a:pt x="9905" y="1485011"/>
                </a:lnTo>
                <a:lnTo>
                  <a:pt x="19850" y="1480884"/>
                </a:lnTo>
                <a:lnTo>
                  <a:pt x="21365" y="1468455"/>
                </a:lnTo>
                <a:close/>
              </a:path>
              <a:path w="427354" h="1501139">
                <a:moveTo>
                  <a:pt x="94614" y="1449832"/>
                </a:moveTo>
                <a:lnTo>
                  <a:pt x="31565" y="1476022"/>
                </a:lnTo>
                <a:lnTo>
                  <a:pt x="17399" y="1494663"/>
                </a:lnTo>
                <a:lnTo>
                  <a:pt x="19704" y="1494663"/>
                </a:lnTo>
                <a:lnTo>
                  <a:pt x="96265" y="1462913"/>
                </a:lnTo>
                <a:lnTo>
                  <a:pt x="99440" y="1461516"/>
                </a:lnTo>
                <a:lnTo>
                  <a:pt x="100964" y="1457833"/>
                </a:lnTo>
                <a:lnTo>
                  <a:pt x="99694" y="1454658"/>
                </a:lnTo>
                <a:lnTo>
                  <a:pt x="98298" y="1451356"/>
                </a:lnTo>
                <a:lnTo>
                  <a:pt x="94614" y="1449832"/>
                </a:lnTo>
                <a:close/>
              </a:path>
              <a:path w="427354" h="1501139">
                <a:moveTo>
                  <a:pt x="19850" y="1480884"/>
                </a:moveTo>
                <a:lnTo>
                  <a:pt x="9905" y="1485011"/>
                </a:lnTo>
                <a:lnTo>
                  <a:pt x="18541" y="1491615"/>
                </a:lnTo>
                <a:lnTo>
                  <a:pt x="19850" y="1480884"/>
                </a:lnTo>
                <a:close/>
              </a:path>
              <a:path w="427354" h="1501139">
                <a:moveTo>
                  <a:pt x="31565" y="1476022"/>
                </a:moveTo>
                <a:lnTo>
                  <a:pt x="19850" y="1480884"/>
                </a:lnTo>
                <a:lnTo>
                  <a:pt x="18541" y="1491615"/>
                </a:lnTo>
                <a:lnTo>
                  <a:pt x="19715" y="1491615"/>
                </a:lnTo>
                <a:lnTo>
                  <a:pt x="31565" y="1476022"/>
                </a:lnTo>
                <a:close/>
              </a:path>
              <a:path w="427354" h="1501139">
                <a:moveTo>
                  <a:pt x="9398" y="0"/>
                </a:moveTo>
                <a:lnTo>
                  <a:pt x="0" y="8636"/>
                </a:lnTo>
                <a:lnTo>
                  <a:pt x="38988" y="50800"/>
                </a:lnTo>
                <a:lnTo>
                  <a:pt x="77596" y="92964"/>
                </a:lnTo>
                <a:lnTo>
                  <a:pt x="115569" y="135255"/>
                </a:lnTo>
                <a:lnTo>
                  <a:pt x="152653" y="177546"/>
                </a:lnTo>
                <a:lnTo>
                  <a:pt x="188594" y="220091"/>
                </a:lnTo>
                <a:lnTo>
                  <a:pt x="222884" y="262636"/>
                </a:lnTo>
                <a:lnTo>
                  <a:pt x="255269" y="305435"/>
                </a:lnTo>
                <a:lnTo>
                  <a:pt x="285495" y="348361"/>
                </a:lnTo>
                <a:lnTo>
                  <a:pt x="313308" y="391668"/>
                </a:lnTo>
                <a:lnTo>
                  <a:pt x="338454" y="435229"/>
                </a:lnTo>
                <a:lnTo>
                  <a:pt x="360425" y="478917"/>
                </a:lnTo>
                <a:lnTo>
                  <a:pt x="379094" y="523113"/>
                </a:lnTo>
                <a:lnTo>
                  <a:pt x="394080" y="567690"/>
                </a:lnTo>
                <a:lnTo>
                  <a:pt x="405256" y="612521"/>
                </a:lnTo>
                <a:lnTo>
                  <a:pt x="412114" y="657860"/>
                </a:lnTo>
                <a:lnTo>
                  <a:pt x="414400" y="703707"/>
                </a:lnTo>
                <a:lnTo>
                  <a:pt x="413746" y="727075"/>
                </a:lnTo>
                <a:lnTo>
                  <a:pt x="409066" y="773557"/>
                </a:lnTo>
                <a:lnTo>
                  <a:pt x="400050" y="820801"/>
                </a:lnTo>
                <a:lnTo>
                  <a:pt x="386968" y="868680"/>
                </a:lnTo>
                <a:lnTo>
                  <a:pt x="370077" y="917067"/>
                </a:lnTo>
                <a:lnTo>
                  <a:pt x="349630" y="965835"/>
                </a:lnTo>
                <a:lnTo>
                  <a:pt x="326008" y="1015238"/>
                </a:lnTo>
                <a:lnTo>
                  <a:pt x="299465" y="1064895"/>
                </a:lnTo>
                <a:lnTo>
                  <a:pt x="270382" y="1114933"/>
                </a:lnTo>
                <a:lnTo>
                  <a:pt x="222376" y="1190498"/>
                </a:lnTo>
                <a:lnTo>
                  <a:pt x="188086" y="1241171"/>
                </a:lnTo>
                <a:lnTo>
                  <a:pt x="152273" y="1292098"/>
                </a:lnTo>
                <a:lnTo>
                  <a:pt x="115188" y="1343279"/>
                </a:lnTo>
                <a:lnTo>
                  <a:pt x="77215" y="1394460"/>
                </a:lnTo>
                <a:lnTo>
                  <a:pt x="38607" y="1445768"/>
                </a:lnTo>
                <a:lnTo>
                  <a:pt x="21365" y="1468455"/>
                </a:lnTo>
                <a:lnTo>
                  <a:pt x="19850" y="1480884"/>
                </a:lnTo>
                <a:lnTo>
                  <a:pt x="48767" y="1453388"/>
                </a:lnTo>
                <a:lnTo>
                  <a:pt x="87375" y="1401953"/>
                </a:lnTo>
                <a:lnTo>
                  <a:pt x="125475" y="1350645"/>
                </a:lnTo>
                <a:lnTo>
                  <a:pt x="162686" y="1299464"/>
                </a:lnTo>
                <a:lnTo>
                  <a:pt x="198627" y="1248283"/>
                </a:lnTo>
                <a:lnTo>
                  <a:pt x="233171" y="1197483"/>
                </a:lnTo>
                <a:lnTo>
                  <a:pt x="265810" y="1146683"/>
                </a:lnTo>
                <a:lnTo>
                  <a:pt x="296290" y="1096137"/>
                </a:lnTo>
                <a:lnTo>
                  <a:pt x="324357" y="1045845"/>
                </a:lnTo>
                <a:lnTo>
                  <a:pt x="349757" y="995807"/>
                </a:lnTo>
                <a:lnTo>
                  <a:pt x="372109" y="946277"/>
                </a:lnTo>
                <a:lnTo>
                  <a:pt x="391032" y="896747"/>
                </a:lnTo>
                <a:lnTo>
                  <a:pt x="406273" y="847852"/>
                </a:lnTo>
                <a:lnTo>
                  <a:pt x="417702" y="799211"/>
                </a:lnTo>
                <a:lnTo>
                  <a:pt x="424687" y="751078"/>
                </a:lnTo>
                <a:lnTo>
                  <a:pt x="427100" y="703453"/>
                </a:lnTo>
                <a:lnTo>
                  <a:pt x="426465" y="679704"/>
                </a:lnTo>
                <a:lnTo>
                  <a:pt x="421639" y="632968"/>
                </a:lnTo>
                <a:lnTo>
                  <a:pt x="412368" y="586740"/>
                </a:lnTo>
                <a:lnTo>
                  <a:pt x="399033" y="541020"/>
                </a:lnTo>
                <a:lnTo>
                  <a:pt x="381761" y="495808"/>
                </a:lnTo>
                <a:lnTo>
                  <a:pt x="361187" y="451104"/>
                </a:lnTo>
                <a:lnTo>
                  <a:pt x="337184" y="406781"/>
                </a:lnTo>
                <a:lnTo>
                  <a:pt x="310387" y="362966"/>
                </a:lnTo>
                <a:lnTo>
                  <a:pt x="280924" y="319405"/>
                </a:lnTo>
                <a:lnTo>
                  <a:pt x="232663" y="254635"/>
                </a:lnTo>
                <a:lnTo>
                  <a:pt x="198246" y="211836"/>
                </a:lnTo>
                <a:lnTo>
                  <a:pt x="162305" y="169164"/>
                </a:lnTo>
                <a:lnTo>
                  <a:pt x="125094" y="126746"/>
                </a:lnTo>
                <a:lnTo>
                  <a:pt x="86994" y="84455"/>
                </a:lnTo>
                <a:lnTo>
                  <a:pt x="93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 txBox="1"/>
          <p:nvPr/>
        </p:nvSpPr>
        <p:spPr>
          <a:xfrm>
            <a:off x="5955982" y="4459414"/>
            <a:ext cx="495776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latin typeface="Times New Roman"/>
                <a:cs typeface="Times New Roman"/>
              </a:rPr>
              <a:t>second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639687" y="4169664"/>
            <a:ext cx="148590" cy="857250"/>
          </a:xfrm>
          <a:custGeom>
            <a:avLst/>
            <a:gdLst/>
            <a:ahLst/>
            <a:cxnLst/>
            <a:rect l="l" t="t" r="r" b="b"/>
            <a:pathLst>
              <a:path w="198120" h="1143000">
                <a:moveTo>
                  <a:pt x="198119" y="1143000"/>
                </a:moveTo>
                <a:lnTo>
                  <a:pt x="159549" y="1141706"/>
                </a:lnTo>
                <a:lnTo>
                  <a:pt x="128063" y="1138174"/>
                </a:lnTo>
                <a:lnTo>
                  <a:pt x="106840" y="1132927"/>
                </a:lnTo>
                <a:lnTo>
                  <a:pt x="99059" y="1126490"/>
                </a:lnTo>
                <a:lnTo>
                  <a:pt x="99059" y="588010"/>
                </a:lnTo>
                <a:lnTo>
                  <a:pt x="91279" y="581572"/>
                </a:lnTo>
                <a:lnTo>
                  <a:pt x="70056" y="576326"/>
                </a:lnTo>
                <a:lnTo>
                  <a:pt x="38570" y="572793"/>
                </a:lnTo>
                <a:lnTo>
                  <a:pt x="0" y="571500"/>
                </a:lnTo>
                <a:lnTo>
                  <a:pt x="38570" y="570206"/>
                </a:lnTo>
                <a:lnTo>
                  <a:pt x="70056" y="566674"/>
                </a:lnTo>
                <a:lnTo>
                  <a:pt x="91279" y="561427"/>
                </a:lnTo>
                <a:lnTo>
                  <a:pt x="99059" y="554990"/>
                </a:lnTo>
                <a:lnTo>
                  <a:pt x="99059" y="16510"/>
                </a:lnTo>
                <a:lnTo>
                  <a:pt x="106840" y="10072"/>
                </a:lnTo>
                <a:lnTo>
                  <a:pt x="128063" y="4825"/>
                </a:lnTo>
                <a:lnTo>
                  <a:pt x="159549" y="1293"/>
                </a:lnTo>
                <a:lnTo>
                  <a:pt x="198119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1" name="object 11"/>
          <p:cNvSpPr/>
          <p:nvPr/>
        </p:nvSpPr>
        <p:spPr>
          <a:xfrm>
            <a:off x="6696837" y="3312414"/>
            <a:ext cx="114300" cy="742950"/>
          </a:xfrm>
          <a:custGeom>
            <a:avLst/>
            <a:gdLst/>
            <a:ahLst/>
            <a:cxnLst/>
            <a:rect l="l" t="t" r="r" b="b"/>
            <a:pathLst>
              <a:path w="152400" h="990600">
                <a:moveTo>
                  <a:pt x="152400" y="990600"/>
                </a:moveTo>
                <a:lnTo>
                  <a:pt x="122759" y="989597"/>
                </a:lnTo>
                <a:lnTo>
                  <a:pt x="98536" y="986869"/>
                </a:lnTo>
                <a:lnTo>
                  <a:pt x="82194" y="982831"/>
                </a:lnTo>
                <a:lnTo>
                  <a:pt x="76200" y="977900"/>
                </a:lnTo>
                <a:lnTo>
                  <a:pt x="76200" y="508000"/>
                </a:lnTo>
                <a:lnTo>
                  <a:pt x="70205" y="503068"/>
                </a:lnTo>
                <a:lnTo>
                  <a:pt x="53863" y="499030"/>
                </a:lnTo>
                <a:lnTo>
                  <a:pt x="29640" y="496302"/>
                </a:lnTo>
                <a:lnTo>
                  <a:pt x="0" y="495300"/>
                </a:lnTo>
                <a:lnTo>
                  <a:pt x="29640" y="494297"/>
                </a:lnTo>
                <a:lnTo>
                  <a:pt x="53863" y="491569"/>
                </a:lnTo>
                <a:lnTo>
                  <a:pt x="70205" y="487531"/>
                </a:lnTo>
                <a:lnTo>
                  <a:pt x="76200" y="482600"/>
                </a:lnTo>
                <a:lnTo>
                  <a:pt x="76200" y="12700"/>
                </a:lnTo>
                <a:lnTo>
                  <a:pt x="82194" y="7768"/>
                </a:lnTo>
                <a:lnTo>
                  <a:pt x="98536" y="3730"/>
                </a:lnTo>
                <a:lnTo>
                  <a:pt x="122759" y="1002"/>
                </a:lnTo>
                <a:lnTo>
                  <a:pt x="1524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2" name="object 12"/>
          <p:cNvSpPr txBox="1"/>
          <p:nvPr/>
        </p:nvSpPr>
        <p:spPr>
          <a:xfrm>
            <a:off x="6184582" y="3544728"/>
            <a:ext cx="295275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latin typeface="Times New Roman"/>
                <a:cs typeface="Times New Roman"/>
              </a:rPr>
              <a:t>first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98932" y="5202327"/>
            <a:ext cx="835343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latin typeface="Times New Roman"/>
                <a:cs typeface="Times New Roman"/>
              </a:rPr>
              <a:t>global a =</a:t>
            </a:r>
            <a:r>
              <a:rPr sz="1350" spc="-71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2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6826" y="887445"/>
            <a:ext cx="7778973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Looking up for Bindings in Dynamic Scoping</a:t>
            </a:r>
          </a:p>
        </p:txBody>
      </p:sp>
      <p:sp>
        <p:nvSpPr>
          <p:cNvPr id="3" name="object 3"/>
          <p:cNvSpPr/>
          <p:nvPr/>
        </p:nvSpPr>
        <p:spPr>
          <a:xfrm>
            <a:off x="762000" y="6096000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535733" y="5753786"/>
            <a:ext cx="154115" cy="110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8" name="object 28"/>
          <p:cNvSpPr txBox="1"/>
          <p:nvPr/>
        </p:nvSpPr>
        <p:spPr>
          <a:xfrm>
            <a:off x="559736" y="1730155"/>
            <a:ext cx="7890986" cy="1165063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526256">
              <a:spcBef>
                <a:spcPts val="405"/>
              </a:spcBef>
              <a:tabLst>
                <a:tab pos="3383756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Instead of traversing run time stack,	a central reference table can be additionally  implemented.</a:t>
            </a:r>
            <a:endParaRPr sz="1600" dirty="0">
              <a:latin typeface="Arial"/>
              <a:cs typeface="Arial"/>
            </a:endParaRPr>
          </a:p>
          <a:p>
            <a:pPr marL="9525" marR="3810">
              <a:spcBef>
                <a:spcPts val="968"/>
              </a:spcBef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It contains a list of entries for each distinct name in the program, with the most recent  occurrence of each at the beginning of the list (LIFO ordering of bindings</a:t>
            </a:r>
            <a:r>
              <a:rPr sz="1600" dirty="0" smtClean="0">
                <a:solidFill>
                  <a:srgbClr val="252525"/>
                </a:solidFill>
                <a:latin typeface="Arial"/>
                <a:cs typeface="Arial"/>
              </a:rPr>
              <a:t>).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200400"/>
            <a:ext cx="6025816" cy="2286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957922"/>
            <a:ext cx="6672758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Exercise: Bindings in Dynamic Scoping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845618"/>
            <a:ext cx="6851333" cy="697466"/>
          </a:xfrm>
          <a:prstGeom prst="rect">
            <a:avLst/>
          </a:prstGeom>
        </p:spPr>
        <p:txBody>
          <a:bodyPr vert="horz" wrap="square" lIns="0" tIns="25241" rIns="0" bIns="0" rtlCol="0">
            <a:spAutoFit/>
          </a:bodyPr>
          <a:lstStyle/>
          <a:p>
            <a:pPr marL="9525">
              <a:spcBef>
                <a:spcPts val="199"/>
              </a:spcBef>
            </a:pPr>
            <a:r>
              <a:rPr sz="1400" dirty="0">
                <a:solidFill>
                  <a:srgbClr val="252525"/>
                </a:solidFill>
                <a:latin typeface="Arial"/>
                <a:cs typeface="Arial"/>
              </a:rPr>
              <a:t>With dynamic scope rule, if first is entered from main</a:t>
            </a:r>
            <a:endParaRPr sz="1400" dirty="0">
              <a:latin typeface="Arial"/>
              <a:cs typeface="Arial"/>
            </a:endParaRPr>
          </a:p>
          <a:p>
            <a:pPr marL="270034" indent="-257175">
              <a:spcBef>
                <a:spcPts val="124"/>
              </a:spcBef>
              <a:buChar char="•"/>
              <a:tabLst>
                <a:tab pos="270034" algn="l"/>
                <a:tab pos="270510" algn="l"/>
              </a:tabLst>
            </a:pPr>
            <a:r>
              <a:rPr sz="1400" dirty="0">
                <a:solidFill>
                  <a:srgbClr val="252525"/>
                </a:solidFill>
                <a:latin typeface="Arial"/>
                <a:cs typeface="Arial"/>
              </a:rPr>
              <a:t>What does write_integer refer to, global a or local a? ……………………………</a:t>
            </a:r>
            <a:endParaRPr sz="1400" dirty="0">
              <a:latin typeface="Arial"/>
              <a:cs typeface="Arial"/>
            </a:endParaRPr>
          </a:p>
          <a:p>
            <a:pPr marL="270034" indent="-257175">
              <a:spcBef>
                <a:spcPts val="127"/>
              </a:spcBef>
              <a:buChar char="•"/>
              <a:tabLst>
                <a:tab pos="270034" algn="l"/>
                <a:tab pos="270510" algn="l"/>
              </a:tabLst>
            </a:pPr>
            <a:r>
              <a:rPr sz="1400" dirty="0">
                <a:solidFill>
                  <a:srgbClr val="252525"/>
                </a:solidFill>
                <a:latin typeface="Arial"/>
                <a:cs typeface="Arial"/>
              </a:rPr>
              <a:t>What does write_integer write? …………………………….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35734" y="5753786"/>
            <a:ext cx="153067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1804083" y="2903753"/>
            <a:ext cx="3076456" cy="27471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708267" y="3850767"/>
          <a:ext cx="1085850" cy="12469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58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60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9052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155">
                        <a:lnSpc>
                          <a:spcPts val="17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527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7793831" y="4707255"/>
            <a:ext cx="168116" cy="543878"/>
          </a:xfrm>
          <a:custGeom>
            <a:avLst/>
            <a:gdLst/>
            <a:ahLst/>
            <a:cxnLst/>
            <a:rect l="l" t="t" r="r" b="b"/>
            <a:pathLst>
              <a:path w="224154" h="725170">
                <a:moveTo>
                  <a:pt x="124459" y="619163"/>
                </a:moveTo>
                <a:lnTo>
                  <a:pt x="117601" y="620153"/>
                </a:lnTo>
                <a:lnTo>
                  <a:pt x="115189" y="623366"/>
                </a:lnTo>
                <a:lnTo>
                  <a:pt x="129667" y="724941"/>
                </a:lnTo>
                <a:lnTo>
                  <a:pt x="141705" y="715657"/>
                </a:lnTo>
                <a:lnTo>
                  <a:pt x="140334" y="715657"/>
                </a:lnTo>
                <a:lnTo>
                  <a:pt x="128524" y="710882"/>
                </a:lnTo>
                <a:lnTo>
                  <a:pt x="137394" y="689084"/>
                </a:lnTo>
                <a:lnTo>
                  <a:pt x="127761" y="621563"/>
                </a:lnTo>
                <a:lnTo>
                  <a:pt x="124459" y="619163"/>
                </a:lnTo>
                <a:close/>
              </a:path>
              <a:path w="224154" h="725170">
                <a:moveTo>
                  <a:pt x="137394" y="689084"/>
                </a:moveTo>
                <a:lnTo>
                  <a:pt x="128524" y="710882"/>
                </a:lnTo>
                <a:lnTo>
                  <a:pt x="140334" y="715657"/>
                </a:lnTo>
                <a:lnTo>
                  <a:pt x="141666" y="712368"/>
                </a:lnTo>
                <a:lnTo>
                  <a:pt x="140716" y="712368"/>
                </a:lnTo>
                <a:lnTo>
                  <a:pt x="130555" y="708240"/>
                </a:lnTo>
                <a:lnTo>
                  <a:pt x="139178" y="701590"/>
                </a:lnTo>
                <a:lnTo>
                  <a:pt x="137394" y="689084"/>
                </a:lnTo>
                <a:close/>
              </a:path>
              <a:path w="224154" h="725170">
                <a:moveTo>
                  <a:pt x="203200" y="652208"/>
                </a:moveTo>
                <a:lnTo>
                  <a:pt x="149143" y="693903"/>
                </a:lnTo>
                <a:lnTo>
                  <a:pt x="140334" y="715657"/>
                </a:lnTo>
                <a:lnTo>
                  <a:pt x="141705" y="715657"/>
                </a:lnTo>
                <a:lnTo>
                  <a:pt x="210947" y="662266"/>
                </a:lnTo>
                <a:lnTo>
                  <a:pt x="211454" y="658279"/>
                </a:lnTo>
                <a:lnTo>
                  <a:pt x="207136" y="652729"/>
                </a:lnTo>
                <a:lnTo>
                  <a:pt x="203200" y="652208"/>
                </a:lnTo>
                <a:close/>
              </a:path>
              <a:path w="224154" h="725170">
                <a:moveTo>
                  <a:pt x="139178" y="701590"/>
                </a:moveTo>
                <a:lnTo>
                  <a:pt x="130555" y="708240"/>
                </a:lnTo>
                <a:lnTo>
                  <a:pt x="140716" y="712368"/>
                </a:lnTo>
                <a:lnTo>
                  <a:pt x="139178" y="701590"/>
                </a:lnTo>
                <a:close/>
              </a:path>
              <a:path w="224154" h="725170">
                <a:moveTo>
                  <a:pt x="149143" y="693903"/>
                </a:moveTo>
                <a:lnTo>
                  <a:pt x="139178" y="701590"/>
                </a:lnTo>
                <a:lnTo>
                  <a:pt x="140716" y="712368"/>
                </a:lnTo>
                <a:lnTo>
                  <a:pt x="141666" y="712368"/>
                </a:lnTo>
                <a:lnTo>
                  <a:pt x="149143" y="693903"/>
                </a:lnTo>
                <a:close/>
              </a:path>
              <a:path w="224154" h="725170">
                <a:moveTo>
                  <a:pt x="9905" y="0"/>
                </a:moveTo>
                <a:lnTo>
                  <a:pt x="0" y="8128"/>
                </a:lnTo>
                <a:lnTo>
                  <a:pt x="35051" y="50546"/>
                </a:lnTo>
                <a:lnTo>
                  <a:pt x="69088" y="93091"/>
                </a:lnTo>
                <a:lnTo>
                  <a:pt x="101219" y="135636"/>
                </a:lnTo>
                <a:lnTo>
                  <a:pt x="130936" y="178435"/>
                </a:lnTo>
                <a:lnTo>
                  <a:pt x="157099" y="221361"/>
                </a:lnTo>
                <a:lnTo>
                  <a:pt x="178943" y="264541"/>
                </a:lnTo>
                <a:lnTo>
                  <a:pt x="195706" y="307975"/>
                </a:lnTo>
                <a:lnTo>
                  <a:pt x="206628" y="352044"/>
                </a:lnTo>
                <a:lnTo>
                  <a:pt x="210899" y="395605"/>
                </a:lnTo>
                <a:lnTo>
                  <a:pt x="210947" y="418973"/>
                </a:lnTo>
                <a:lnTo>
                  <a:pt x="209550" y="441579"/>
                </a:lnTo>
                <a:lnTo>
                  <a:pt x="203073" y="487387"/>
                </a:lnTo>
                <a:lnTo>
                  <a:pt x="192404" y="533628"/>
                </a:lnTo>
                <a:lnTo>
                  <a:pt x="178307" y="580415"/>
                </a:lnTo>
                <a:lnTo>
                  <a:pt x="161544" y="627583"/>
                </a:lnTo>
                <a:lnTo>
                  <a:pt x="143128" y="674992"/>
                </a:lnTo>
                <a:lnTo>
                  <a:pt x="137394" y="689084"/>
                </a:lnTo>
                <a:lnTo>
                  <a:pt x="139178" y="701590"/>
                </a:lnTo>
                <a:lnTo>
                  <a:pt x="173481" y="631939"/>
                </a:lnTo>
                <a:lnTo>
                  <a:pt x="190373" y="584225"/>
                </a:lnTo>
                <a:lnTo>
                  <a:pt x="204597" y="536727"/>
                </a:lnTo>
                <a:lnTo>
                  <a:pt x="215646" y="489432"/>
                </a:lnTo>
                <a:lnTo>
                  <a:pt x="222123" y="442341"/>
                </a:lnTo>
                <a:lnTo>
                  <a:pt x="223647" y="418973"/>
                </a:lnTo>
                <a:lnTo>
                  <a:pt x="223647" y="395605"/>
                </a:lnTo>
                <a:lnTo>
                  <a:pt x="218948" y="349377"/>
                </a:lnTo>
                <a:lnTo>
                  <a:pt x="207772" y="303784"/>
                </a:lnTo>
                <a:lnTo>
                  <a:pt x="190373" y="259080"/>
                </a:lnTo>
                <a:lnTo>
                  <a:pt x="168021" y="214884"/>
                </a:lnTo>
                <a:lnTo>
                  <a:pt x="141477" y="171323"/>
                </a:lnTo>
                <a:lnTo>
                  <a:pt x="111378" y="128016"/>
                </a:lnTo>
                <a:lnTo>
                  <a:pt x="78994" y="85090"/>
                </a:lnTo>
                <a:lnTo>
                  <a:pt x="44830" y="42545"/>
                </a:lnTo>
                <a:lnTo>
                  <a:pt x="99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/>
          <p:nvPr/>
        </p:nvSpPr>
        <p:spPr>
          <a:xfrm>
            <a:off x="6424803" y="4279391"/>
            <a:ext cx="171450" cy="742950"/>
          </a:xfrm>
          <a:custGeom>
            <a:avLst/>
            <a:gdLst/>
            <a:ahLst/>
            <a:cxnLst/>
            <a:rect l="l" t="t" r="r" b="b"/>
            <a:pathLst>
              <a:path w="228600" h="990600">
                <a:moveTo>
                  <a:pt x="228600" y="990600"/>
                </a:moveTo>
                <a:lnTo>
                  <a:pt x="184112" y="989105"/>
                </a:lnTo>
                <a:lnTo>
                  <a:pt x="147780" y="985027"/>
                </a:lnTo>
                <a:lnTo>
                  <a:pt x="123283" y="978973"/>
                </a:lnTo>
                <a:lnTo>
                  <a:pt x="114300" y="971550"/>
                </a:lnTo>
                <a:lnTo>
                  <a:pt x="114300" y="514350"/>
                </a:lnTo>
                <a:lnTo>
                  <a:pt x="105316" y="506926"/>
                </a:lnTo>
                <a:lnTo>
                  <a:pt x="80819" y="500872"/>
                </a:lnTo>
                <a:lnTo>
                  <a:pt x="44487" y="496794"/>
                </a:lnTo>
                <a:lnTo>
                  <a:pt x="0" y="495300"/>
                </a:lnTo>
                <a:lnTo>
                  <a:pt x="44487" y="493805"/>
                </a:lnTo>
                <a:lnTo>
                  <a:pt x="80819" y="489727"/>
                </a:lnTo>
                <a:lnTo>
                  <a:pt x="105316" y="483673"/>
                </a:lnTo>
                <a:lnTo>
                  <a:pt x="114300" y="476250"/>
                </a:lnTo>
                <a:lnTo>
                  <a:pt x="114300" y="19050"/>
                </a:lnTo>
                <a:lnTo>
                  <a:pt x="123283" y="11626"/>
                </a:lnTo>
                <a:lnTo>
                  <a:pt x="147780" y="5572"/>
                </a:lnTo>
                <a:lnTo>
                  <a:pt x="184112" y="1494"/>
                </a:lnTo>
                <a:lnTo>
                  <a:pt x="2286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0" name="object 10"/>
          <p:cNvSpPr txBox="1"/>
          <p:nvPr/>
        </p:nvSpPr>
        <p:spPr>
          <a:xfrm>
            <a:off x="5913311" y="4511993"/>
            <a:ext cx="1577816" cy="92724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latin typeface="Times New Roman"/>
                <a:cs typeface="Times New Roman"/>
              </a:rPr>
              <a:t>first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spcBef>
                <a:spcPts val="26"/>
              </a:spcBef>
            </a:pPr>
            <a:endParaRPr sz="1763">
              <a:latin typeface="Times New Roman"/>
              <a:cs typeface="Times New Roman"/>
            </a:endParaRPr>
          </a:p>
          <a:p>
            <a:pPr marL="581025">
              <a:spcBef>
                <a:spcPts val="4"/>
              </a:spcBef>
            </a:pPr>
            <a:r>
              <a:rPr sz="1350" dirty="0">
                <a:latin typeface="Times New Roman"/>
                <a:cs typeface="Times New Roman"/>
              </a:rPr>
              <a:t>global a = 2</a:t>
            </a:r>
            <a:r>
              <a:rPr sz="1350" spc="255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224903" y="5250942"/>
            <a:ext cx="114300" cy="171926"/>
          </a:xfrm>
          <a:custGeom>
            <a:avLst/>
            <a:gdLst/>
            <a:ahLst/>
            <a:cxnLst/>
            <a:rect l="l" t="t" r="r" b="b"/>
            <a:pathLst>
              <a:path w="152400" h="229235">
                <a:moveTo>
                  <a:pt x="0" y="228638"/>
                </a:moveTo>
                <a:lnTo>
                  <a:pt x="1524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616" y="533400"/>
            <a:ext cx="4477055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Stack-Based Allocation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8616" y="1539029"/>
            <a:ext cx="7931944" cy="415703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9525" marR="340043">
              <a:spcBef>
                <a:spcPts val="765"/>
              </a:spcBef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Each instance of a called subroutine at run time has its own frame (or activation record) on  stack which contains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Arguments (if any)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Return address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Bookkeeping : Saved values of registers, reference to other frame (see later) etc.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Local variables (if any)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Temporaries : Intermediate values produced in complex calculations</a:t>
            </a:r>
            <a:endParaRPr sz="1650" dirty="0">
              <a:latin typeface="Arial"/>
              <a:cs typeface="Arial"/>
            </a:endParaRPr>
          </a:p>
          <a:p>
            <a:pPr>
              <a:spcBef>
                <a:spcPts val="4"/>
              </a:spcBef>
              <a:buClr>
                <a:srgbClr val="252525"/>
              </a:buClr>
              <a:buFont typeface="Arial"/>
              <a:buChar char="•"/>
            </a:pPr>
            <a:endParaRPr sz="2213" dirty="0">
              <a:latin typeface="Times New Roman"/>
              <a:cs typeface="Times New Roman"/>
            </a:endParaRPr>
          </a:p>
          <a:p>
            <a:pPr marL="9525"/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Stack pointer (sp) is a register for the address of the top of stack.</a:t>
            </a:r>
            <a:endParaRPr sz="1650" dirty="0">
              <a:latin typeface="Arial"/>
              <a:cs typeface="Arial"/>
            </a:endParaRPr>
          </a:p>
          <a:p>
            <a:endParaRPr sz="2213" dirty="0">
              <a:latin typeface="Times New Roman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Compiler cannot tell the location of a frame but the offsets of objects in a frame.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Frame pointer (fp) is a register that points to a known (reference) location within a frame </a:t>
            </a:r>
            <a:r>
              <a:rPr sz="1650" dirty="0" smtClean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lang="en-US" sz="1650" dirty="0">
                <a:latin typeface="Arial"/>
                <a:cs typeface="Arial"/>
              </a:rPr>
              <a:t> </a:t>
            </a:r>
            <a:r>
              <a:rPr sz="1650" dirty="0" smtClean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current subroutine.</a:t>
            </a:r>
            <a:endParaRPr sz="1650" dirty="0">
              <a:latin typeface="Arial"/>
              <a:cs typeface="Arial"/>
            </a:endParaRPr>
          </a:p>
          <a:p>
            <a:pPr marL="270034" marR="45244" indent="-257175">
              <a:spcBef>
                <a:spcPts val="570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Code to access data within a frame adds a predetermined negative or positive offset to the  value in fp.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1363" y="5753786"/>
            <a:ext cx="67437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799760"/>
            <a:ext cx="5943599" cy="440025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800" dirty="0"/>
              <a:t>Calling Chain and Stack Frames</a:t>
            </a:r>
          </a:p>
        </p:txBody>
      </p:sp>
      <p:sp>
        <p:nvSpPr>
          <p:cNvPr id="3" name="object 3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616449" y="5754624"/>
            <a:ext cx="78542" cy="1105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1035558" y="1732787"/>
            <a:ext cx="6249924" cy="394906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 txBox="1"/>
          <p:nvPr/>
        </p:nvSpPr>
        <p:spPr>
          <a:xfrm>
            <a:off x="5475065" y="2477643"/>
            <a:ext cx="117634" cy="24911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907">
              <a:spcBef>
                <a:spcPts val="75"/>
              </a:spcBef>
            </a:pPr>
            <a:r>
              <a:rPr sz="1350" spc="146" dirty="0">
                <a:solidFill>
                  <a:srgbClr val="50B4C7"/>
                </a:solidFill>
                <a:latin typeface="Arial"/>
                <a:cs typeface="Arial"/>
              </a:rPr>
              <a:t>*</a:t>
            </a:r>
            <a:endParaRPr sz="1350">
              <a:latin typeface="Arial"/>
              <a:cs typeface="Arial"/>
            </a:endParaRPr>
          </a:p>
          <a:p>
            <a:pPr>
              <a:spcBef>
                <a:spcPts val="19"/>
              </a:spcBef>
            </a:pPr>
            <a:endParaRPr sz="1988">
              <a:latin typeface="Times New Roman"/>
              <a:cs typeface="Times New Roman"/>
            </a:endParaRPr>
          </a:p>
          <a:p>
            <a:pPr marL="21907"/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spcBef>
                <a:spcPts val="8"/>
              </a:spcBef>
            </a:pPr>
            <a:endParaRPr sz="1050">
              <a:latin typeface="Times New Roman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spcBef>
                <a:spcPts val="19"/>
              </a:spcBef>
            </a:pPr>
            <a:endParaRPr sz="1538">
              <a:latin typeface="Times New Roman"/>
              <a:cs typeface="Times New Roman"/>
            </a:endParaRPr>
          </a:p>
          <a:p>
            <a:pPr marL="9525"/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21907">
              <a:spcBef>
                <a:spcPts val="889"/>
              </a:spcBef>
            </a:pPr>
            <a:r>
              <a:rPr sz="1350" spc="146" dirty="0">
                <a:solidFill>
                  <a:srgbClr val="50B4C7"/>
                </a:solidFill>
                <a:latin typeface="Arial"/>
                <a:cs typeface="Arial"/>
              </a:rPr>
              <a:t>*</a:t>
            </a:r>
            <a:endParaRPr sz="13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0163" y="5418810"/>
            <a:ext cx="1288733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 </a:t>
            </a:r>
            <a:r>
              <a:rPr sz="1350" spc="-101" dirty="0">
                <a:solidFill>
                  <a:srgbClr val="50B4C7"/>
                </a:solidFill>
                <a:latin typeface="Arial"/>
                <a:cs typeface="Arial"/>
              </a:rPr>
              <a:t>Pushed </a:t>
            </a:r>
            <a:r>
              <a:rPr sz="1350" spc="-71" dirty="0">
                <a:solidFill>
                  <a:srgbClr val="50B4C7"/>
                </a:solidFill>
                <a:latin typeface="Arial"/>
                <a:cs typeface="Arial"/>
              </a:rPr>
              <a:t>by</a:t>
            </a:r>
            <a:r>
              <a:rPr sz="1350" spc="-49" dirty="0">
                <a:solidFill>
                  <a:srgbClr val="50B4C7"/>
                </a:solidFill>
                <a:latin typeface="Arial"/>
                <a:cs typeface="Arial"/>
              </a:rPr>
              <a:t> </a:t>
            </a:r>
            <a:r>
              <a:rPr sz="1350" spc="-68" dirty="0">
                <a:solidFill>
                  <a:srgbClr val="50B4C7"/>
                </a:solidFill>
                <a:latin typeface="Arial"/>
                <a:cs typeface="Arial"/>
              </a:rPr>
              <a:t>callee</a:t>
            </a:r>
            <a:endParaRPr sz="13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70820" y="5410581"/>
            <a:ext cx="1263015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146" dirty="0">
                <a:solidFill>
                  <a:srgbClr val="50B4C7"/>
                </a:solidFill>
                <a:latin typeface="Arial"/>
                <a:cs typeface="Arial"/>
              </a:rPr>
              <a:t>*</a:t>
            </a:r>
            <a:r>
              <a:rPr sz="1350" spc="-83" dirty="0">
                <a:solidFill>
                  <a:srgbClr val="50B4C7"/>
                </a:solidFill>
                <a:latin typeface="Arial"/>
                <a:cs typeface="Arial"/>
              </a:rPr>
              <a:t> </a:t>
            </a:r>
            <a:r>
              <a:rPr sz="1350" spc="-101" dirty="0">
                <a:solidFill>
                  <a:srgbClr val="50B4C7"/>
                </a:solidFill>
                <a:latin typeface="Arial"/>
                <a:cs typeface="Arial"/>
              </a:rPr>
              <a:t>Pushed </a:t>
            </a:r>
            <a:r>
              <a:rPr sz="1350" spc="-71" dirty="0">
                <a:solidFill>
                  <a:srgbClr val="50B4C7"/>
                </a:solidFill>
                <a:latin typeface="Arial"/>
                <a:cs typeface="Arial"/>
              </a:rPr>
              <a:t>by </a:t>
            </a:r>
            <a:r>
              <a:rPr sz="1350" spc="-53" dirty="0">
                <a:solidFill>
                  <a:srgbClr val="50B4C7"/>
                </a:solidFill>
                <a:latin typeface="Arial"/>
                <a:cs typeface="Arial"/>
              </a:rPr>
              <a:t>caller</a:t>
            </a:r>
            <a:endParaRPr sz="1350">
              <a:latin typeface="Arial"/>
              <a:cs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609600"/>
            <a:ext cx="5239055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Maintenance of Stack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1315290"/>
            <a:ext cx="3113722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Compiler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generates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following: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20601" y="5755129"/>
            <a:ext cx="68866" cy="1110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199832"/>
              </p:ext>
            </p:extLst>
          </p:nvPr>
        </p:nvGraphicFramePr>
        <p:xfrm>
          <a:off x="251450" y="1836795"/>
          <a:ext cx="8658226" cy="2117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67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14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765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Caller</a:t>
                      </a: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730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765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Pre-call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Push arguments onto the stack.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jsr callee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 subroutine. This also pushes the return address onto the stack.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58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Post-call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1320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Deallocate the stack space it allocated in the pre-call (adding positive offset to sp), and continue at the address  of the instruction immediately after the jsr.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765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sz="1400" spc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626496"/>
              </p:ext>
            </p:extLst>
          </p:nvPr>
        </p:nvGraphicFramePr>
        <p:xfrm>
          <a:off x="241925" y="4419600"/>
          <a:ext cx="8658225" cy="1965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67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614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Callee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958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Prologue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386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Push old fp value and update it to a new frame, push other register values that should not be changed, and  push local variables (if any) onto the stack.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Body</a:t>
                      </a:r>
                      <a:endParaRPr sz="1400" spc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Execute and store return value in a register (or in a location in the stack, if reserved by caller).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Epilogue</a:t>
                      </a:r>
                      <a:endParaRPr sz="1400" spc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3003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Restore the saved register values, and deallocate the stack space it allocated in the prologue (adding positive  offset to sp).</a:t>
                      </a: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rts</a:t>
                      </a:r>
                      <a:endParaRPr sz="1400" spc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381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 to caller, jumping back to the return address.</a:t>
                      </a:r>
                    </a:p>
                  </a:txBody>
                  <a:tcPr marL="0" marR="0" marT="2381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8765" y="839647"/>
            <a:ext cx="7690009" cy="74828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2400" dirty="0" smtClean="0"/>
              <a:t>Exercise: Write sequence of stack allocation for calling add3()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1676400" y="1828800"/>
            <a:ext cx="4876800" cy="398788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15729" marR="357188" indent="-74295">
              <a:lnSpc>
                <a:spcPct val="128800"/>
              </a:lnSpc>
              <a:spcBef>
                <a:spcPts val="75"/>
              </a:spcBef>
            </a:pP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add2 (int a, int b) {  </a:t>
            </a:r>
            <a:endParaRPr lang="en-US" sz="1400" b="1" dirty="0" smtClean="0">
              <a:solidFill>
                <a:srgbClr val="25252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5729" marR="357188" indent="-74295">
              <a:lnSpc>
                <a:spcPct val="128800"/>
              </a:lnSpc>
              <a:spcBef>
                <a:spcPts val="75"/>
              </a:spcBef>
            </a:pPr>
            <a:r>
              <a:rPr lang="en-US"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+ b;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433">
              <a:spcBef>
                <a:spcPts val="443"/>
              </a:spcBef>
            </a:pP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9"/>
              </a:spcBef>
            </a:pP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52400" marR="3810" indent="-110966">
              <a:lnSpc>
                <a:spcPct val="128800"/>
              </a:lnSpc>
            </a:pP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add3 (int a, int b, int c) {  </a:t>
            </a:r>
            <a:endParaRPr lang="en-US" sz="1400" b="1" dirty="0" smtClean="0">
              <a:solidFill>
                <a:srgbClr val="25252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52400" marR="3810" indent="-110966">
              <a:lnSpc>
                <a:spcPct val="128800"/>
              </a:lnSpc>
            </a:pPr>
            <a:r>
              <a:rPr lang="en-US"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sz="1400" b="1" dirty="0" err="1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res;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52400">
              <a:spcBef>
                <a:spcPts val="443"/>
              </a:spcBef>
            </a:pPr>
            <a:r>
              <a:rPr lang="en-US"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 </a:t>
            </a: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add2(a, b);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52400">
              <a:spcBef>
                <a:spcPts val="443"/>
              </a:spcBef>
            </a:pPr>
            <a:r>
              <a:rPr lang="en-US"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 + c;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433">
              <a:spcBef>
                <a:spcPts val="443"/>
              </a:spcBef>
            </a:pP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9"/>
              </a:spcBef>
            </a:pP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433" marR="1004888">
              <a:lnSpc>
                <a:spcPct val="129000"/>
              </a:lnSpc>
            </a:pP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sum = 0;  </a:t>
            </a:r>
            <a:endParaRPr lang="en-US" sz="1400" b="1" dirty="0" smtClean="0">
              <a:solidFill>
                <a:srgbClr val="25252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433" marR="1004888">
              <a:lnSpc>
                <a:spcPct val="129000"/>
              </a:lnSpc>
            </a:pPr>
            <a:r>
              <a:rPr sz="1400" b="1" dirty="0" err="1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 {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0015">
              <a:spcBef>
                <a:spcPts val="439"/>
              </a:spcBef>
            </a:pPr>
            <a:r>
              <a:rPr lang="en-US"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</a:t>
            </a: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 add3 (1, 2, 3);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0015">
              <a:spcBef>
                <a:spcPts val="443"/>
              </a:spcBef>
            </a:pPr>
            <a:r>
              <a:rPr lang="en-US"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sz="1400" b="1" dirty="0" smtClean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525">
              <a:spcBef>
                <a:spcPts val="439"/>
              </a:spcBef>
            </a:pPr>
            <a:r>
              <a:rPr sz="1400" b="1" dirty="0">
                <a:solidFill>
                  <a:srgbClr val="2525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29000" y="6429620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1743" y="5753958"/>
            <a:ext cx="71438" cy="1121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3558" y="948348"/>
            <a:ext cx="5543855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Heap-Based Allocation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7" y="1861376"/>
            <a:ext cx="7925276" cy="327031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Heap is storage in which subblocks can be allocated and deallocated at arbitrary times.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26"/>
              </a:spcBef>
            </a:pPr>
            <a:endParaRPr sz="2363" dirty="0">
              <a:latin typeface="Times New Roman"/>
              <a:cs typeface="Times New Roman"/>
            </a:endParaRPr>
          </a:p>
          <a:p>
            <a:pPr marL="12859" marR="683419"/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Heaps are required for dynamically allocated pieces of linked data structures or  objects whose size may change (e.g. string, list, set).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2063" dirty="0">
              <a:latin typeface="Times New Roman"/>
              <a:cs typeface="Times New Roman"/>
            </a:endParaRPr>
          </a:p>
          <a:p>
            <a:pPr marL="12859"/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Allocation is by some operation in a program, e.g. malloc() in C, new in Java, C++.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26"/>
              </a:spcBef>
            </a:pPr>
            <a:endParaRPr sz="2363" dirty="0">
              <a:latin typeface="Times New Roman"/>
              <a:cs typeface="Times New Roman"/>
            </a:endParaRPr>
          </a:p>
          <a:p>
            <a:pPr marL="12859" marR="175736"/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Deallocation is by garbage collection or some operation in a program, e.g. free() in C,  delete in C++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0888" y="5755148"/>
            <a:ext cx="71342" cy="1100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052" y="801031"/>
            <a:ext cx="6473347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Heap Storage 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679" y="1541175"/>
            <a:ext cx="5762149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Storage management algorithms allocate blocks of the required size.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547" y="3488246"/>
            <a:ext cx="7867174" cy="2452594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70034" marR="199073" indent="-257175">
              <a:spcBef>
                <a:spcPts val="375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00B0F0"/>
                </a:solidFill>
                <a:latin typeface="Arial"/>
                <a:cs typeface="Arial"/>
              </a:rPr>
              <a:t>External fragmentation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happens when free spaces are scattered and not large enough to  satisfy requests.</a:t>
            </a:r>
            <a:endParaRPr sz="1650" dirty="0">
              <a:latin typeface="Arial"/>
              <a:cs typeface="Arial"/>
            </a:endParaRPr>
          </a:p>
          <a:p>
            <a:pPr marL="421005" lvl="1" indent="-153353">
              <a:spcBef>
                <a:spcPts val="199"/>
              </a:spcBef>
              <a:buFont typeface="Wingdings"/>
              <a:buChar char=""/>
              <a:tabLst>
                <a:tab pos="421481" algn="l"/>
              </a:tabLst>
            </a:pPr>
            <a:r>
              <a:rPr sz="1425" i="1" dirty="0">
                <a:solidFill>
                  <a:srgbClr val="252525"/>
                </a:solidFill>
                <a:latin typeface="Trebuchet MS"/>
                <a:cs typeface="Trebuchet MS"/>
              </a:rPr>
              <a:t>Compaction is needed to move already allocated blocks.</a:t>
            </a:r>
            <a:endParaRPr sz="1425" dirty="0">
              <a:latin typeface="Trebuchet MS"/>
              <a:cs typeface="Trebuchet MS"/>
            </a:endParaRPr>
          </a:p>
          <a:p>
            <a:pPr marL="270034" indent="-257175">
              <a:spcBef>
                <a:spcPts val="143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00B0F0"/>
                </a:solidFill>
                <a:latin typeface="Arial"/>
                <a:cs typeface="Arial"/>
              </a:rPr>
              <a:t>Internal fragmentation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happens when unneeded space is left in the allocated block as it </a:t>
            </a:r>
            <a:r>
              <a:rPr sz="1650" dirty="0" smtClean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lang="en-US" sz="1650" dirty="0">
                <a:latin typeface="Arial"/>
                <a:cs typeface="Arial"/>
              </a:rPr>
              <a:t> </a:t>
            </a:r>
            <a:r>
              <a:rPr sz="1650" dirty="0" smtClean="0">
                <a:solidFill>
                  <a:srgbClr val="252525"/>
                </a:solidFill>
                <a:latin typeface="Arial"/>
                <a:cs typeface="Arial"/>
              </a:rPr>
              <a:t>smaller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than some minimum threshold.</a:t>
            </a:r>
            <a:endParaRPr sz="1650" dirty="0">
              <a:latin typeface="Arial"/>
              <a:cs typeface="Arial"/>
            </a:endParaRPr>
          </a:p>
          <a:p>
            <a:pPr marL="9525">
              <a:spcBef>
                <a:spcPts val="679"/>
              </a:spcBef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Some storage management algorithms maintain pools of different standard block sizes.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spcBef>
                <a:spcPts val="150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Each request is rounded up to the next standard size, at the cost of internal fragmentation.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69264" y="6400800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8619649" y="5753786"/>
            <a:ext cx="73056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/>
          <p:nvPr/>
        </p:nvSpPr>
        <p:spPr>
          <a:xfrm>
            <a:off x="1915667" y="2145412"/>
            <a:ext cx="4833747" cy="12675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525" y="911202"/>
            <a:ext cx="7496290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Problems with Manual Deallocation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5126" y="1635775"/>
            <a:ext cx="8055757" cy="60593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3810">
              <a:spcBef>
                <a:spcPts val="405"/>
              </a:spcBef>
            </a:pPr>
            <a:r>
              <a:rPr dirty="0">
                <a:solidFill>
                  <a:srgbClr val="00B0F0"/>
                </a:solidFill>
                <a:latin typeface="Arial"/>
                <a:cs typeface="Arial"/>
              </a:rPr>
              <a:t>Dangling reference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is when the program accesses memory of the already released  object (which may now used by another object).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9520" y="3805883"/>
            <a:ext cx="7413308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dirty="0" smtClean="0">
                <a:solidFill>
                  <a:srgbClr val="00B0F0"/>
                </a:solidFill>
                <a:latin typeface="Arial"/>
                <a:cs typeface="Arial"/>
              </a:rPr>
              <a:t>Memory </a:t>
            </a:r>
            <a:r>
              <a:rPr dirty="0">
                <a:solidFill>
                  <a:srgbClr val="00B0F0"/>
                </a:solidFill>
                <a:latin typeface="Arial"/>
                <a:cs typeface="Arial"/>
              </a:rPr>
              <a:t>leak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is when an object is not deallocated at the end of lifetime and </a:t>
            </a:r>
            <a:r>
              <a:rPr dirty="0" smtClean="0">
                <a:solidFill>
                  <a:srgbClr val="252525"/>
                </a:solidFill>
                <a:latin typeface="Arial"/>
                <a:cs typeface="Arial"/>
              </a:rPr>
              <a:t>heap</a:t>
            </a:r>
            <a:r>
              <a:rPr lang="en-US" dirty="0" smtClean="0">
                <a:solidFill>
                  <a:srgbClr val="252525"/>
                </a:solidFill>
                <a:latin typeface="Arial"/>
                <a:cs typeface="Arial"/>
              </a:rPr>
              <a:t> space may run out.</a:t>
            </a: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35126" y="6248400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8619458" y="5753786"/>
            <a:ext cx="71425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/>
          <p:nvPr/>
        </p:nvSpPr>
        <p:spPr>
          <a:xfrm>
            <a:off x="487032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0999" y="381000"/>
                </a:lnTo>
                <a:lnTo>
                  <a:pt x="380999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8"/>
          <p:cNvSpPr/>
          <p:nvPr/>
        </p:nvSpPr>
        <p:spPr>
          <a:xfrm>
            <a:off x="544182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 txBox="1"/>
          <p:nvPr/>
        </p:nvSpPr>
        <p:spPr>
          <a:xfrm>
            <a:off x="4870323" y="3266694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056">
              <a:lnSpc>
                <a:spcPts val="2453"/>
              </a:lnSpc>
            </a:pPr>
            <a:r>
              <a:rPr sz="2100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973574" y="2982088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88"/>
                </a:moveTo>
                <a:lnTo>
                  <a:pt x="4064" y="286638"/>
                </a:lnTo>
                <a:lnTo>
                  <a:pt x="1016" y="288417"/>
                </a:lnTo>
                <a:lnTo>
                  <a:pt x="0" y="292354"/>
                </a:lnTo>
                <a:lnTo>
                  <a:pt x="1777" y="295401"/>
                </a:lnTo>
                <a:lnTo>
                  <a:pt x="51308" y="381126"/>
                </a:lnTo>
                <a:lnTo>
                  <a:pt x="58717" y="368554"/>
                </a:lnTo>
                <a:lnTo>
                  <a:pt x="44958" y="368554"/>
                </a:lnTo>
                <a:lnTo>
                  <a:pt x="45063" y="344950"/>
                </a:lnTo>
                <a:lnTo>
                  <a:pt x="10922" y="286004"/>
                </a:lnTo>
                <a:lnTo>
                  <a:pt x="7112" y="284988"/>
                </a:lnTo>
                <a:close/>
              </a:path>
              <a:path w="103504" h="381635">
                <a:moveTo>
                  <a:pt x="45063" y="344950"/>
                </a:moveTo>
                <a:lnTo>
                  <a:pt x="44958" y="368554"/>
                </a:lnTo>
                <a:lnTo>
                  <a:pt x="57658" y="368554"/>
                </a:lnTo>
                <a:lnTo>
                  <a:pt x="57672" y="365379"/>
                </a:lnTo>
                <a:lnTo>
                  <a:pt x="45847" y="365379"/>
                </a:lnTo>
                <a:lnTo>
                  <a:pt x="51419" y="355923"/>
                </a:lnTo>
                <a:lnTo>
                  <a:pt x="45063" y="344950"/>
                </a:lnTo>
                <a:close/>
              </a:path>
              <a:path w="103504" h="381635">
                <a:moveTo>
                  <a:pt x="96266" y="285369"/>
                </a:moveTo>
                <a:lnTo>
                  <a:pt x="92456" y="286385"/>
                </a:lnTo>
                <a:lnTo>
                  <a:pt x="90677" y="289306"/>
                </a:lnTo>
                <a:lnTo>
                  <a:pt x="57762" y="345159"/>
                </a:lnTo>
                <a:lnTo>
                  <a:pt x="57658" y="368554"/>
                </a:lnTo>
                <a:lnTo>
                  <a:pt x="58717" y="368554"/>
                </a:lnTo>
                <a:lnTo>
                  <a:pt x="101600" y="295783"/>
                </a:lnTo>
                <a:lnTo>
                  <a:pt x="103377" y="292735"/>
                </a:lnTo>
                <a:lnTo>
                  <a:pt x="102362" y="288925"/>
                </a:lnTo>
                <a:lnTo>
                  <a:pt x="96266" y="285369"/>
                </a:lnTo>
                <a:close/>
              </a:path>
              <a:path w="103504" h="381635">
                <a:moveTo>
                  <a:pt x="51419" y="355923"/>
                </a:moveTo>
                <a:lnTo>
                  <a:pt x="45847" y="365379"/>
                </a:lnTo>
                <a:lnTo>
                  <a:pt x="56896" y="365379"/>
                </a:lnTo>
                <a:lnTo>
                  <a:pt x="51419" y="355923"/>
                </a:lnTo>
                <a:close/>
              </a:path>
              <a:path w="103504" h="381635">
                <a:moveTo>
                  <a:pt x="57762" y="345159"/>
                </a:moveTo>
                <a:lnTo>
                  <a:pt x="51419" y="355923"/>
                </a:lnTo>
                <a:lnTo>
                  <a:pt x="56896" y="365379"/>
                </a:lnTo>
                <a:lnTo>
                  <a:pt x="57672" y="365379"/>
                </a:lnTo>
                <a:lnTo>
                  <a:pt x="57762" y="345159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54"/>
                </a:lnTo>
                <a:lnTo>
                  <a:pt x="45184" y="345159"/>
                </a:lnTo>
                <a:lnTo>
                  <a:pt x="51419" y="355923"/>
                </a:lnTo>
                <a:lnTo>
                  <a:pt x="57762" y="345159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1" name="object 11"/>
          <p:cNvSpPr/>
          <p:nvPr/>
        </p:nvSpPr>
        <p:spPr>
          <a:xfrm>
            <a:off x="5098924" y="2976848"/>
            <a:ext cx="488156" cy="290036"/>
          </a:xfrm>
          <a:custGeom>
            <a:avLst/>
            <a:gdLst/>
            <a:ahLst/>
            <a:cxnLst/>
            <a:rect l="l" t="t" r="r" b="b"/>
            <a:pathLst>
              <a:path w="650875" h="386714">
                <a:moveTo>
                  <a:pt x="53975" y="296037"/>
                </a:moveTo>
                <a:lnTo>
                  <a:pt x="50164" y="297180"/>
                </a:lnTo>
                <a:lnTo>
                  <a:pt x="48386" y="300228"/>
                </a:lnTo>
                <a:lnTo>
                  <a:pt x="0" y="386588"/>
                </a:lnTo>
                <a:lnTo>
                  <a:pt x="102615" y="386207"/>
                </a:lnTo>
                <a:lnTo>
                  <a:pt x="103124" y="385699"/>
                </a:lnTo>
                <a:lnTo>
                  <a:pt x="14096" y="385699"/>
                </a:lnTo>
                <a:lnTo>
                  <a:pt x="7619" y="374777"/>
                </a:lnTo>
                <a:lnTo>
                  <a:pt x="27857" y="362868"/>
                </a:lnTo>
                <a:lnTo>
                  <a:pt x="59562" y="306451"/>
                </a:lnTo>
                <a:lnTo>
                  <a:pt x="61213" y="303276"/>
                </a:lnTo>
                <a:lnTo>
                  <a:pt x="60070" y="299466"/>
                </a:lnTo>
                <a:lnTo>
                  <a:pt x="57022" y="297688"/>
                </a:lnTo>
                <a:lnTo>
                  <a:pt x="53975" y="296037"/>
                </a:lnTo>
                <a:close/>
              </a:path>
              <a:path w="650875" h="386714">
                <a:moveTo>
                  <a:pt x="27857" y="362868"/>
                </a:moveTo>
                <a:lnTo>
                  <a:pt x="7619" y="374777"/>
                </a:lnTo>
                <a:lnTo>
                  <a:pt x="14096" y="385699"/>
                </a:lnTo>
                <a:lnTo>
                  <a:pt x="18196" y="383286"/>
                </a:lnTo>
                <a:lnTo>
                  <a:pt x="16382" y="383286"/>
                </a:lnTo>
                <a:lnTo>
                  <a:pt x="10794" y="373888"/>
                </a:lnTo>
                <a:lnTo>
                  <a:pt x="21690" y="373840"/>
                </a:lnTo>
                <a:lnTo>
                  <a:pt x="27857" y="362868"/>
                </a:lnTo>
                <a:close/>
              </a:path>
              <a:path w="650875" h="386714">
                <a:moveTo>
                  <a:pt x="102488" y="373507"/>
                </a:moveTo>
                <a:lnTo>
                  <a:pt x="99059" y="373507"/>
                </a:lnTo>
                <a:lnTo>
                  <a:pt x="34337" y="373786"/>
                </a:lnTo>
                <a:lnTo>
                  <a:pt x="14096" y="385699"/>
                </a:lnTo>
                <a:lnTo>
                  <a:pt x="103124" y="385699"/>
                </a:lnTo>
                <a:lnTo>
                  <a:pt x="105409" y="383413"/>
                </a:lnTo>
                <a:lnTo>
                  <a:pt x="105409" y="376428"/>
                </a:lnTo>
                <a:lnTo>
                  <a:pt x="102488" y="373507"/>
                </a:lnTo>
                <a:close/>
              </a:path>
              <a:path w="650875" h="386714">
                <a:moveTo>
                  <a:pt x="21690" y="373840"/>
                </a:moveTo>
                <a:lnTo>
                  <a:pt x="10794" y="373888"/>
                </a:lnTo>
                <a:lnTo>
                  <a:pt x="16382" y="383286"/>
                </a:lnTo>
                <a:lnTo>
                  <a:pt x="21690" y="373840"/>
                </a:lnTo>
                <a:close/>
              </a:path>
              <a:path w="650875" h="386714">
                <a:moveTo>
                  <a:pt x="34337" y="373786"/>
                </a:moveTo>
                <a:lnTo>
                  <a:pt x="21690" y="373840"/>
                </a:lnTo>
                <a:lnTo>
                  <a:pt x="16382" y="383286"/>
                </a:lnTo>
                <a:lnTo>
                  <a:pt x="18196" y="383286"/>
                </a:lnTo>
                <a:lnTo>
                  <a:pt x="34337" y="373786"/>
                </a:lnTo>
                <a:close/>
              </a:path>
              <a:path w="650875" h="386714">
                <a:moveTo>
                  <a:pt x="644525" y="0"/>
                </a:moveTo>
                <a:lnTo>
                  <a:pt x="27857" y="362868"/>
                </a:lnTo>
                <a:lnTo>
                  <a:pt x="21690" y="373840"/>
                </a:lnTo>
                <a:lnTo>
                  <a:pt x="34337" y="373786"/>
                </a:lnTo>
                <a:lnTo>
                  <a:pt x="650875" y="10922"/>
                </a:lnTo>
                <a:lnTo>
                  <a:pt x="6445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2" name="object 12"/>
          <p:cNvSpPr/>
          <p:nvPr/>
        </p:nvSpPr>
        <p:spPr>
          <a:xfrm>
            <a:off x="618477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3" name="object 13"/>
          <p:cNvSpPr/>
          <p:nvPr/>
        </p:nvSpPr>
        <p:spPr>
          <a:xfrm>
            <a:off x="675627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4" name="object 14"/>
          <p:cNvSpPr txBox="1"/>
          <p:nvPr/>
        </p:nvSpPr>
        <p:spPr>
          <a:xfrm>
            <a:off x="6184773" y="3266694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056">
              <a:lnSpc>
                <a:spcPts val="2453"/>
              </a:lnSpc>
            </a:pPr>
            <a:r>
              <a:rPr sz="2100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413374" y="2976848"/>
            <a:ext cx="488156" cy="290036"/>
          </a:xfrm>
          <a:custGeom>
            <a:avLst/>
            <a:gdLst/>
            <a:ahLst/>
            <a:cxnLst/>
            <a:rect l="l" t="t" r="r" b="b"/>
            <a:pathLst>
              <a:path w="650875" h="386714">
                <a:moveTo>
                  <a:pt x="53975" y="296037"/>
                </a:moveTo>
                <a:lnTo>
                  <a:pt x="50164" y="297180"/>
                </a:lnTo>
                <a:lnTo>
                  <a:pt x="48386" y="300228"/>
                </a:lnTo>
                <a:lnTo>
                  <a:pt x="0" y="386588"/>
                </a:lnTo>
                <a:lnTo>
                  <a:pt x="102615" y="386207"/>
                </a:lnTo>
                <a:lnTo>
                  <a:pt x="103124" y="385699"/>
                </a:lnTo>
                <a:lnTo>
                  <a:pt x="14096" y="385699"/>
                </a:lnTo>
                <a:lnTo>
                  <a:pt x="7619" y="374777"/>
                </a:lnTo>
                <a:lnTo>
                  <a:pt x="27857" y="362868"/>
                </a:lnTo>
                <a:lnTo>
                  <a:pt x="59562" y="306451"/>
                </a:lnTo>
                <a:lnTo>
                  <a:pt x="61213" y="303276"/>
                </a:lnTo>
                <a:lnTo>
                  <a:pt x="60070" y="299466"/>
                </a:lnTo>
                <a:lnTo>
                  <a:pt x="57022" y="297688"/>
                </a:lnTo>
                <a:lnTo>
                  <a:pt x="53975" y="296037"/>
                </a:lnTo>
                <a:close/>
              </a:path>
              <a:path w="650875" h="386714">
                <a:moveTo>
                  <a:pt x="27857" y="362868"/>
                </a:moveTo>
                <a:lnTo>
                  <a:pt x="7619" y="374777"/>
                </a:lnTo>
                <a:lnTo>
                  <a:pt x="14096" y="385699"/>
                </a:lnTo>
                <a:lnTo>
                  <a:pt x="18196" y="383286"/>
                </a:lnTo>
                <a:lnTo>
                  <a:pt x="16382" y="383286"/>
                </a:lnTo>
                <a:lnTo>
                  <a:pt x="10794" y="373888"/>
                </a:lnTo>
                <a:lnTo>
                  <a:pt x="21690" y="373840"/>
                </a:lnTo>
                <a:lnTo>
                  <a:pt x="27857" y="362868"/>
                </a:lnTo>
                <a:close/>
              </a:path>
              <a:path w="650875" h="386714">
                <a:moveTo>
                  <a:pt x="102488" y="373507"/>
                </a:moveTo>
                <a:lnTo>
                  <a:pt x="99059" y="373507"/>
                </a:lnTo>
                <a:lnTo>
                  <a:pt x="34337" y="373786"/>
                </a:lnTo>
                <a:lnTo>
                  <a:pt x="14096" y="385699"/>
                </a:lnTo>
                <a:lnTo>
                  <a:pt x="103124" y="385699"/>
                </a:lnTo>
                <a:lnTo>
                  <a:pt x="105409" y="383413"/>
                </a:lnTo>
                <a:lnTo>
                  <a:pt x="105409" y="376428"/>
                </a:lnTo>
                <a:lnTo>
                  <a:pt x="102488" y="373507"/>
                </a:lnTo>
                <a:close/>
              </a:path>
              <a:path w="650875" h="386714">
                <a:moveTo>
                  <a:pt x="21690" y="373840"/>
                </a:moveTo>
                <a:lnTo>
                  <a:pt x="10794" y="373888"/>
                </a:lnTo>
                <a:lnTo>
                  <a:pt x="16382" y="383286"/>
                </a:lnTo>
                <a:lnTo>
                  <a:pt x="21690" y="373840"/>
                </a:lnTo>
                <a:close/>
              </a:path>
              <a:path w="650875" h="386714">
                <a:moveTo>
                  <a:pt x="34337" y="373786"/>
                </a:moveTo>
                <a:lnTo>
                  <a:pt x="21690" y="373840"/>
                </a:lnTo>
                <a:lnTo>
                  <a:pt x="16382" y="383286"/>
                </a:lnTo>
                <a:lnTo>
                  <a:pt x="18196" y="383286"/>
                </a:lnTo>
                <a:lnTo>
                  <a:pt x="34337" y="373786"/>
                </a:lnTo>
                <a:close/>
              </a:path>
              <a:path w="650875" h="386714">
                <a:moveTo>
                  <a:pt x="644525" y="0"/>
                </a:moveTo>
                <a:lnTo>
                  <a:pt x="27857" y="362868"/>
                </a:lnTo>
                <a:lnTo>
                  <a:pt x="21690" y="373840"/>
                </a:lnTo>
                <a:lnTo>
                  <a:pt x="34337" y="373786"/>
                </a:lnTo>
                <a:lnTo>
                  <a:pt x="650875" y="10922"/>
                </a:lnTo>
                <a:lnTo>
                  <a:pt x="6445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6" name="object 16"/>
          <p:cNvSpPr txBox="1"/>
          <p:nvPr/>
        </p:nvSpPr>
        <p:spPr>
          <a:xfrm>
            <a:off x="4929854" y="2334101"/>
            <a:ext cx="2766346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581025" algn="l"/>
                <a:tab pos="1323975" algn="l"/>
                <a:tab pos="1895475" algn="l"/>
              </a:tabLst>
            </a:pPr>
            <a:r>
              <a:rPr sz="2100" dirty="0">
                <a:latin typeface="Georgia"/>
                <a:cs typeface="Georgia"/>
              </a:rPr>
              <a:t>x	y	x	y</a:t>
            </a:r>
          </a:p>
        </p:txBody>
      </p:sp>
      <p:sp>
        <p:nvSpPr>
          <p:cNvPr id="17" name="object 17"/>
          <p:cNvSpPr/>
          <p:nvPr/>
        </p:nvSpPr>
        <p:spPr>
          <a:xfrm>
            <a:off x="5955030" y="2524888"/>
            <a:ext cx="1429" cy="1257776"/>
          </a:xfrm>
          <a:custGeom>
            <a:avLst/>
            <a:gdLst/>
            <a:ahLst/>
            <a:cxnLst/>
            <a:rect l="l" t="t" r="r" b="b"/>
            <a:pathLst>
              <a:path w="1904" h="1677035">
                <a:moveTo>
                  <a:pt x="1650" y="0"/>
                </a:moveTo>
                <a:lnTo>
                  <a:pt x="0" y="1677035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8" name="object 18"/>
          <p:cNvSpPr txBox="1"/>
          <p:nvPr/>
        </p:nvSpPr>
        <p:spPr>
          <a:xfrm>
            <a:off x="7261765" y="3275228"/>
            <a:ext cx="1327309" cy="50158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00" dirty="0">
                <a:latin typeface="Georgia"/>
                <a:cs typeface="Georgia"/>
              </a:rPr>
              <a:t>segmentation fault</a:t>
            </a:r>
          </a:p>
        </p:txBody>
      </p:sp>
      <p:sp>
        <p:nvSpPr>
          <p:cNvPr id="19" name="object 19"/>
          <p:cNvSpPr/>
          <p:nvPr/>
        </p:nvSpPr>
        <p:spPr>
          <a:xfrm>
            <a:off x="6301359" y="4923283"/>
            <a:ext cx="515779" cy="291941"/>
          </a:xfrm>
          <a:custGeom>
            <a:avLst/>
            <a:gdLst/>
            <a:ahLst/>
            <a:cxnLst/>
            <a:rect l="l" t="t" r="r" b="b"/>
            <a:pathLst>
              <a:path w="687704" h="389254">
                <a:moveTo>
                  <a:pt x="652697" y="374746"/>
                </a:moveTo>
                <a:lnTo>
                  <a:pt x="584454" y="376097"/>
                </a:lnTo>
                <a:lnTo>
                  <a:pt x="581660" y="378993"/>
                </a:lnTo>
                <a:lnTo>
                  <a:pt x="581787" y="386003"/>
                </a:lnTo>
                <a:lnTo>
                  <a:pt x="584708" y="388797"/>
                </a:lnTo>
                <a:lnTo>
                  <a:pt x="687324" y="386765"/>
                </a:lnTo>
                <a:lnTo>
                  <a:pt x="686977" y="386181"/>
                </a:lnTo>
                <a:lnTo>
                  <a:pt x="673227" y="386181"/>
                </a:lnTo>
                <a:lnTo>
                  <a:pt x="652697" y="374746"/>
                </a:lnTo>
                <a:close/>
              </a:path>
              <a:path w="687704" h="389254">
                <a:moveTo>
                  <a:pt x="665271" y="374497"/>
                </a:moveTo>
                <a:lnTo>
                  <a:pt x="652697" y="374746"/>
                </a:lnTo>
                <a:lnTo>
                  <a:pt x="673227" y="386181"/>
                </a:lnTo>
                <a:lnTo>
                  <a:pt x="674503" y="383857"/>
                </a:lnTo>
                <a:lnTo>
                  <a:pt x="670814" y="383857"/>
                </a:lnTo>
                <a:lnTo>
                  <a:pt x="665271" y="374497"/>
                </a:lnTo>
                <a:close/>
              </a:path>
              <a:path w="687704" h="389254">
                <a:moveTo>
                  <a:pt x="631063" y="297459"/>
                </a:moveTo>
                <a:lnTo>
                  <a:pt x="628142" y="299250"/>
                </a:lnTo>
                <a:lnTo>
                  <a:pt x="625094" y="301028"/>
                </a:lnTo>
                <a:lnTo>
                  <a:pt x="624078" y="304927"/>
                </a:lnTo>
                <a:lnTo>
                  <a:pt x="658870" y="363687"/>
                </a:lnTo>
                <a:lnTo>
                  <a:pt x="679323" y="375081"/>
                </a:lnTo>
                <a:lnTo>
                  <a:pt x="673227" y="386181"/>
                </a:lnTo>
                <a:lnTo>
                  <a:pt x="686977" y="386181"/>
                </a:lnTo>
                <a:lnTo>
                  <a:pt x="635000" y="298462"/>
                </a:lnTo>
                <a:lnTo>
                  <a:pt x="631063" y="297459"/>
                </a:lnTo>
                <a:close/>
              </a:path>
              <a:path w="687704" h="389254">
                <a:moveTo>
                  <a:pt x="676148" y="374281"/>
                </a:moveTo>
                <a:lnTo>
                  <a:pt x="665271" y="374497"/>
                </a:lnTo>
                <a:lnTo>
                  <a:pt x="670814" y="383857"/>
                </a:lnTo>
                <a:lnTo>
                  <a:pt x="676148" y="374281"/>
                </a:lnTo>
                <a:close/>
              </a:path>
              <a:path w="687704" h="389254">
                <a:moveTo>
                  <a:pt x="677886" y="374281"/>
                </a:moveTo>
                <a:lnTo>
                  <a:pt x="676148" y="374281"/>
                </a:lnTo>
                <a:lnTo>
                  <a:pt x="670814" y="383857"/>
                </a:lnTo>
                <a:lnTo>
                  <a:pt x="674503" y="383857"/>
                </a:lnTo>
                <a:lnTo>
                  <a:pt x="679323" y="375081"/>
                </a:lnTo>
                <a:lnTo>
                  <a:pt x="677886" y="374281"/>
                </a:lnTo>
                <a:close/>
              </a:path>
              <a:path w="687704" h="389254">
                <a:moveTo>
                  <a:pt x="6096" y="0"/>
                </a:moveTo>
                <a:lnTo>
                  <a:pt x="0" y="11176"/>
                </a:lnTo>
                <a:lnTo>
                  <a:pt x="652697" y="374746"/>
                </a:lnTo>
                <a:lnTo>
                  <a:pt x="665271" y="374497"/>
                </a:lnTo>
                <a:lnTo>
                  <a:pt x="658870" y="363687"/>
                </a:lnTo>
                <a:lnTo>
                  <a:pt x="6096" y="0"/>
                </a:lnTo>
                <a:close/>
              </a:path>
              <a:path w="687704" h="389254">
                <a:moveTo>
                  <a:pt x="658870" y="363687"/>
                </a:moveTo>
                <a:lnTo>
                  <a:pt x="665271" y="374497"/>
                </a:lnTo>
                <a:lnTo>
                  <a:pt x="676148" y="374281"/>
                </a:lnTo>
                <a:lnTo>
                  <a:pt x="677886" y="374281"/>
                </a:lnTo>
                <a:lnTo>
                  <a:pt x="658870" y="3636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0" name="object 20"/>
          <p:cNvSpPr/>
          <p:nvPr/>
        </p:nvSpPr>
        <p:spPr>
          <a:xfrm>
            <a:off x="487375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1" name="object 21"/>
          <p:cNvSpPr/>
          <p:nvPr/>
        </p:nvSpPr>
        <p:spPr>
          <a:xfrm>
            <a:off x="544525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2" name="object 22"/>
          <p:cNvSpPr/>
          <p:nvPr/>
        </p:nvSpPr>
        <p:spPr>
          <a:xfrm>
            <a:off x="4977003" y="4927474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49"/>
                </a:moveTo>
                <a:lnTo>
                  <a:pt x="1016" y="288455"/>
                </a:lnTo>
                <a:lnTo>
                  <a:pt x="0" y="292341"/>
                </a:lnTo>
                <a:lnTo>
                  <a:pt x="1777" y="295376"/>
                </a:lnTo>
                <a:lnTo>
                  <a:pt x="51307" y="381190"/>
                </a:lnTo>
                <a:lnTo>
                  <a:pt x="58712" y="368617"/>
                </a:lnTo>
                <a:lnTo>
                  <a:pt x="44957" y="368554"/>
                </a:lnTo>
                <a:lnTo>
                  <a:pt x="45063" y="344956"/>
                </a:lnTo>
                <a:lnTo>
                  <a:pt x="12610" y="288874"/>
                </a:lnTo>
                <a:lnTo>
                  <a:pt x="10922" y="285991"/>
                </a:lnTo>
                <a:lnTo>
                  <a:pt x="7112" y="284949"/>
                </a:lnTo>
                <a:close/>
              </a:path>
              <a:path w="103504" h="381635">
                <a:moveTo>
                  <a:pt x="45063" y="344956"/>
                </a:moveTo>
                <a:lnTo>
                  <a:pt x="44957" y="368554"/>
                </a:lnTo>
                <a:lnTo>
                  <a:pt x="57657" y="368617"/>
                </a:lnTo>
                <a:lnTo>
                  <a:pt x="57672" y="365404"/>
                </a:lnTo>
                <a:lnTo>
                  <a:pt x="45847" y="365366"/>
                </a:lnTo>
                <a:lnTo>
                  <a:pt x="51412" y="355927"/>
                </a:lnTo>
                <a:lnTo>
                  <a:pt x="45063" y="344956"/>
                </a:lnTo>
                <a:close/>
              </a:path>
              <a:path w="103504" h="381635">
                <a:moveTo>
                  <a:pt x="96266" y="285318"/>
                </a:moveTo>
                <a:lnTo>
                  <a:pt x="92455" y="286321"/>
                </a:lnTo>
                <a:lnTo>
                  <a:pt x="57763" y="345157"/>
                </a:lnTo>
                <a:lnTo>
                  <a:pt x="57657" y="368617"/>
                </a:lnTo>
                <a:lnTo>
                  <a:pt x="58712" y="368617"/>
                </a:lnTo>
                <a:lnTo>
                  <a:pt x="103377" y="292773"/>
                </a:lnTo>
                <a:lnTo>
                  <a:pt x="102362" y="288874"/>
                </a:lnTo>
                <a:lnTo>
                  <a:pt x="96266" y="285318"/>
                </a:lnTo>
                <a:close/>
              </a:path>
              <a:path w="103504" h="381635">
                <a:moveTo>
                  <a:pt x="51412" y="355927"/>
                </a:moveTo>
                <a:lnTo>
                  <a:pt x="45847" y="365366"/>
                </a:lnTo>
                <a:lnTo>
                  <a:pt x="56896" y="365404"/>
                </a:lnTo>
                <a:lnTo>
                  <a:pt x="51412" y="355927"/>
                </a:lnTo>
                <a:close/>
              </a:path>
              <a:path w="103504" h="381635">
                <a:moveTo>
                  <a:pt x="57763" y="345157"/>
                </a:moveTo>
                <a:lnTo>
                  <a:pt x="51412" y="355927"/>
                </a:lnTo>
                <a:lnTo>
                  <a:pt x="56896" y="365404"/>
                </a:lnTo>
                <a:lnTo>
                  <a:pt x="57672" y="365404"/>
                </a:lnTo>
                <a:lnTo>
                  <a:pt x="57763" y="345157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41"/>
                </a:lnTo>
                <a:lnTo>
                  <a:pt x="45180" y="345157"/>
                </a:lnTo>
                <a:lnTo>
                  <a:pt x="51412" y="355927"/>
                </a:lnTo>
                <a:lnTo>
                  <a:pt x="57763" y="345157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3" name="object 23"/>
          <p:cNvSpPr/>
          <p:nvPr/>
        </p:nvSpPr>
        <p:spPr>
          <a:xfrm>
            <a:off x="5548503" y="4927474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49"/>
                </a:moveTo>
                <a:lnTo>
                  <a:pt x="1016" y="288455"/>
                </a:lnTo>
                <a:lnTo>
                  <a:pt x="0" y="292341"/>
                </a:lnTo>
                <a:lnTo>
                  <a:pt x="1777" y="295376"/>
                </a:lnTo>
                <a:lnTo>
                  <a:pt x="51307" y="381190"/>
                </a:lnTo>
                <a:lnTo>
                  <a:pt x="58712" y="368617"/>
                </a:lnTo>
                <a:lnTo>
                  <a:pt x="44957" y="368554"/>
                </a:lnTo>
                <a:lnTo>
                  <a:pt x="45063" y="344956"/>
                </a:lnTo>
                <a:lnTo>
                  <a:pt x="12610" y="288874"/>
                </a:lnTo>
                <a:lnTo>
                  <a:pt x="10922" y="285991"/>
                </a:lnTo>
                <a:lnTo>
                  <a:pt x="7112" y="284949"/>
                </a:lnTo>
                <a:close/>
              </a:path>
              <a:path w="103504" h="381635">
                <a:moveTo>
                  <a:pt x="45063" y="344956"/>
                </a:moveTo>
                <a:lnTo>
                  <a:pt x="44957" y="368554"/>
                </a:lnTo>
                <a:lnTo>
                  <a:pt x="57657" y="368617"/>
                </a:lnTo>
                <a:lnTo>
                  <a:pt x="57672" y="365404"/>
                </a:lnTo>
                <a:lnTo>
                  <a:pt x="45847" y="365366"/>
                </a:lnTo>
                <a:lnTo>
                  <a:pt x="51412" y="355927"/>
                </a:lnTo>
                <a:lnTo>
                  <a:pt x="45063" y="344956"/>
                </a:lnTo>
                <a:close/>
              </a:path>
              <a:path w="103504" h="381635">
                <a:moveTo>
                  <a:pt x="96266" y="285318"/>
                </a:moveTo>
                <a:lnTo>
                  <a:pt x="92455" y="286321"/>
                </a:lnTo>
                <a:lnTo>
                  <a:pt x="57763" y="345157"/>
                </a:lnTo>
                <a:lnTo>
                  <a:pt x="57657" y="368617"/>
                </a:lnTo>
                <a:lnTo>
                  <a:pt x="58712" y="368617"/>
                </a:lnTo>
                <a:lnTo>
                  <a:pt x="103377" y="292773"/>
                </a:lnTo>
                <a:lnTo>
                  <a:pt x="102362" y="288874"/>
                </a:lnTo>
                <a:lnTo>
                  <a:pt x="96266" y="285318"/>
                </a:lnTo>
                <a:close/>
              </a:path>
              <a:path w="103504" h="381635">
                <a:moveTo>
                  <a:pt x="51412" y="355927"/>
                </a:moveTo>
                <a:lnTo>
                  <a:pt x="45847" y="365366"/>
                </a:lnTo>
                <a:lnTo>
                  <a:pt x="56896" y="365404"/>
                </a:lnTo>
                <a:lnTo>
                  <a:pt x="51412" y="355927"/>
                </a:lnTo>
                <a:close/>
              </a:path>
              <a:path w="103504" h="381635">
                <a:moveTo>
                  <a:pt x="57763" y="345157"/>
                </a:moveTo>
                <a:lnTo>
                  <a:pt x="51412" y="355927"/>
                </a:lnTo>
                <a:lnTo>
                  <a:pt x="56896" y="365404"/>
                </a:lnTo>
                <a:lnTo>
                  <a:pt x="57672" y="365404"/>
                </a:lnTo>
                <a:lnTo>
                  <a:pt x="57763" y="345157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41"/>
                </a:lnTo>
                <a:lnTo>
                  <a:pt x="45180" y="345157"/>
                </a:lnTo>
                <a:lnTo>
                  <a:pt x="51412" y="355927"/>
                </a:lnTo>
                <a:lnTo>
                  <a:pt x="57763" y="345157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4" name="object 24"/>
          <p:cNvSpPr/>
          <p:nvPr/>
        </p:nvSpPr>
        <p:spPr>
          <a:xfrm>
            <a:off x="618820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5" name="object 25"/>
          <p:cNvSpPr/>
          <p:nvPr/>
        </p:nvSpPr>
        <p:spPr>
          <a:xfrm>
            <a:off x="675970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6" name="object 26"/>
          <p:cNvSpPr/>
          <p:nvPr/>
        </p:nvSpPr>
        <p:spPr>
          <a:xfrm>
            <a:off x="6862953" y="4927474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49"/>
                </a:moveTo>
                <a:lnTo>
                  <a:pt x="1016" y="288455"/>
                </a:lnTo>
                <a:lnTo>
                  <a:pt x="0" y="292341"/>
                </a:lnTo>
                <a:lnTo>
                  <a:pt x="1777" y="295376"/>
                </a:lnTo>
                <a:lnTo>
                  <a:pt x="51307" y="381190"/>
                </a:lnTo>
                <a:lnTo>
                  <a:pt x="58712" y="368617"/>
                </a:lnTo>
                <a:lnTo>
                  <a:pt x="44957" y="368554"/>
                </a:lnTo>
                <a:lnTo>
                  <a:pt x="45063" y="344956"/>
                </a:lnTo>
                <a:lnTo>
                  <a:pt x="12610" y="288874"/>
                </a:lnTo>
                <a:lnTo>
                  <a:pt x="10922" y="285991"/>
                </a:lnTo>
                <a:lnTo>
                  <a:pt x="7112" y="284949"/>
                </a:lnTo>
                <a:close/>
              </a:path>
              <a:path w="103504" h="381635">
                <a:moveTo>
                  <a:pt x="45063" y="344956"/>
                </a:moveTo>
                <a:lnTo>
                  <a:pt x="44957" y="368554"/>
                </a:lnTo>
                <a:lnTo>
                  <a:pt x="57657" y="368617"/>
                </a:lnTo>
                <a:lnTo>
                  <a:pt x="57672" y="365404"/>
                </a:lnTo>
                <a:lnTo>
                  <a:pt x="45847" y="365366"/>
                </a:lnTo>
                <a:lnTo>
                  <a:pt x="51412" y="355927"/>
                </a:lnTo>
                <a:lnTo>
                  <a:pt x="45063" y="344956"/>
                </a:lnTo>
                <a:close/>
              </a:path>
              <a:path w="103504" h="381635">
                <a:moveTo>
                  <a:pt x="96266" y="285318"/>
                </a:moveTo>
                <a:lnTo>
                  <a:pt x="92455" y="286321"/>
                </a:lnTo>
                <a:lnTo>
                  <a:pt x="57763" y="345157"/>
                </a:lnTo>
                <a:lnTo>
                  <a:pt x="57657" y="368617"/>
                </a:lnTo>
                <a:lnTo>
                  <a:pt x="58712" y="368617"/>
                </a:lnTo>
                <a:lnTo>
                  <a:pt x="103377" y="292773"/>
                </a:lnTo>
                <a:lnTo>
                  <a:pt x="102362" y="288874"/>
                </a:lnTo>
                <a:lnTo>
                  <a:pt x="96266" y="285318"/>
                </a:lnTo>
                <a:close/>
              </a:path>
              <a:path w="103504" h="381635">
                <a:moveTo>
                  <a:pt x="51412" y="355927"/>
                </a:moveTo>
                <a:lnTo>
                  <a:pt x="45847" y="365366"/>
                </a:lnTo>
                <a:lnTo>
                  <a:pt x="56896" y="365404"/>
                </a:lnTo>
                <a:lnTo>
                  <a:pt x="51412" y="355927"/>
                </a:lnTo>
                <a:close/>
              </a:path>
              <a:path w="103504" h="381635">
                <a:moveTo>
                  <a:pt x="57763" y="345157"/>
                </a:moveTo>
                <a:lnTo>
                  <a:pt x="51412" y="355927"/>
                </a:lnTo>
                <a:lnTo>
                  <a:pt x="56896" y="365404"/>
                </a:lnTo>
                <a:lnTo>
                  <a:pt x="57672" y="365404"/>
                </a:lnTo>
                <a:lnTo>
                  <a:pt x="57763" y="345157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41"/>
                </a:lnTo>
                <a:lnTo>
                  <a:pt x="45180" y="345157"/>
                </a:lnTo>
                <a:lnTo>
                  <a:pt x="51412" y="355927"/>
                </a:lnTo>
                <a:lnTo>
                  <a:pt x="57763" y="345157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7" name="object 27"/>
          <p:cNvSpPr txBox="1"/>
          <p:nvPr/>
        </p:nvSpPr>
        <p:spPr>
          <a:xfrm>
            <a:off x="4932997" y="4280345"/>
            <a:ext cx="3104818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581025" algn="l"/>
                <a:tab pos="1323498" algn="l"/>
                <a:tab pos="1895475" algn="l"/>
              </a:tabLst>
            </a:pPr>
            <a:r>
              <a:rPr sz="2100" dirty="0">
                <a:latin typeface="Georgia"/>
                <a:cs typeface="Georgia"/>
              </a:rPr>
              <a:t>x	y	x	y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958459" y="4470273"/>
            <a:ext cx="1429" cy="1258253"/>
          </a:xfrm>
          <a:custGeom>
            <a:avLst/>
            <a:gdLst/>
            <a:ahLst/>
            <a:cxnLst/>
            <a:rect l="l" t="t" r="r" b="b"/>
            <a:pathLst>
              <a:path w="1904" h="1677670">
                <a:moveTo>
                  <a:pt x="1651" y="0"/>
                </a:moveTo>
                <a:lnTo>
                  <a:pt x="0" y="1677098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9" name="object 29"/>
          <p:cNvSpPr txBox="1"/>
          <p:nvPr/>
        </p:nvSpPr>
        <p:spPr>
          <a:xfrm>
            <a:off x="487375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2453"/>
              </a:lnSpc>
            </a:pPr>
            <a:r>
              <a:rPr sz="2100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4525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2453"/>
              </a:lnSpc>
            </a:pPr>
            <a:r>
              <a:rPr sz="2100" dirty="0">
                <a:latin typeface="Georgia"/>
                <a:cs typeface="Georgia"/>
              </a:rPr>
              <a:t>3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18820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2453"/>
              </a:lnSpc>
            </a:pPr>
            <a:r>
              <a:rPr sz="2100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75970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056">
              <a:lnSpc>
                <a:spcPts val="2453"/>
              </a:lnSpc>
            </a:pPr>
            <a:r>
              <a:rPr sz="2100" dirty="0">
                <a:latin typeface="Georgia"/>
                <a:cs typeface="Georgia"/>
              </a:rPr>
              <a:t>3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96152" y="4536011"/>
            <a:ext cx="3237737" cy="129154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3810">
              <a:spcBef>
                <a:spcPts val="71"/>
              </a:spcBef>
              <a:tabLst>
                <a:tab pos="772477" algn="l"/>
              </a:tabLst>
            </a:pP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*x = new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9525" marR="3810">
              <a:spcBef>
                <a:spcPts val="71"/>
              </a:spcBef>
              <a:tabLst>
                <a:tab pos="772477" algn="l"/>
              </a:tabLst>
            </a:pP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*y = new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9525" marR="3810">
              <a:spcBef>
                <a:spcPts val="71"/>
              </a:spcBef>
              <a:tabLst>
                <a:tab pos="772477" algn="l"/>
              </a:tabLst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*x = 2;</a:t>
            </a:r>
          </a:p>
          <a:p>
            <a:pPr marL="9525" marR="3810">
              <a:spcBef>
                <a:spcPts val="71"/>
              </a:spcBef>
              <a:tabLst>
                <a:tab pos="772477" algn="l"/>
              </a:tabLst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*y = 3;</a:t>
            </a:r>
          </a:p>
          <a:p>
            <a:pPr marL="9525" marR="3810">
              <a:spcBef>
                <a:spcPts val="71"/>
              </a:spcBef>
              <a:tabLst>
                <a:tab pos="772477" algn="l"/>
              </a:tabLst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= y;</a:t>
            </a:r>
            <a:endParaRPr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86397" y="2400722"/>
            <a:ext cx="354977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*x = new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*y;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*x = 2;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x;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delete x;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1999</Words>
  <Application>Microsoft Office PowerPoint</Application>
  <PresentationFormat>On-screen Show (4:3)</PresentationFormat>
  <Paragraphs>294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Courier New</vt:lpstr>
      <vt:lpstr>Georgia</vt:lpstr>
      <vt:lpstr>Times New Roman</vt:lpstr>
      <vt:lpstr>Trebuchet MS</vt:lpstr>
      <vt:lpstr>Wingdings</vt:lpstr>
      <vt:lpstr>Office Theme</vt:lpstr>
      <vt:lpstr>Names and Bindings</vt:lpstr>
      <vt:lpstr>Object Lifetime and Storage Management</vt:lpstr>
      <vt:lpstr>Stack-Based Allocation</vt:lpstr>
      <vt:lpstr>Calling Chain and Stack Frames</vt:lpstr>
      <vt:lpstr>Maintenance of Stack</vt:lpstr>
      <vt:lpstr>Exercise: Write sequence of stack allocation for calling add3()</vt:lpstr>
      <vt:lpstr>Heap-Based Allocation</vt:lpstr>
      <vt:lpstr>Heap Storage Management</vt:lpstr>
      <vt:lpstr>Problems with Manual Deallocation</vt:lpstr>
      <vt:lpstr>Exercise: Heap-Based Objects and Binding</vt:lpstr>
      <vt:lpstr>Garbage Collection</vt:lpstr>
      <vt:lpstr>Scopes</vt:lpstr>
      <vt:lpstr>Exercise: Scope and Referencing Environment</vt:lpstr>
      <vt:lpstr>Static Scoping (or Lexical Scoping)</vt:lpstr>
      <vt:lpstr>Classic Example: Nested Scope in Nested Subroutines</vt:lpstr>
      <vt:lpstr>PowerPoint Presentation</vt:lpstr>
      <vt:lpstr>Access to Non-local Objects in Nested Subroutines</vt:lpstr>
      <vt:lpstr>Exercise: Static Link in Nested Subroutines</vt:lpstr>
      <vt:lpstr>Nested Blocks</vt:lpstr>
      <vt:lpstr>Dynamic Scoping</vt:lpstr>
      <vt:lpstr>Bindings in Dynamic Scoping</vt:lpstr>
      <vt:lpstr>Looking up for Bindings in Dynamic Scoping</vt:lpstr>
      <vt:lpstr>Exercise: Bindings in Dynamic Scoping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Twittie Senivongse</dc:creator>
  <cp:lastModifiedBy>Prabhas Chongstitvatana</cp:lastModifiedBy>
  <cp:revision>10</cp:revision>
  <dcterms:created xsi:type="dcterms:W3CDTF">2019-08-18T16:41:32Z</dcterms:created>
  <dcterms:modified xsi:type="dcterms:W3CDTF">2021-02-02T04:56:16Z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2016-10-26T00:00:00Z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2019-08-18T00:00:00Z</vt:filetime>
  </property>
</Properties>
</file>