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85" r:id="rId28"/>
    <p:sldId id="287" r:id="rId29"/>
    <p:sldId id="288" r:id="rId30"/>
    <p:sldId id="289" r:id="rId31"/>
    <p:sldId id="295" r:id="rId32"/>
    <p:sldId id="296" r:id="rId33"/>
    <p:sldId id="298" r:id="rId34"/>
    <p:sldId id="300" r:id="rId35"/>
    <p:sldId id="303" r:id="rId36"/>
    <p:sldId id="304" r:id="rId37"/>
    <p:sldId id="305" r:id="rId38"/>
    <p:sldId id="306" r:id="rId39"/>
    <p:sldId id="307" r:id="rId40"/>
    <p:sldId id="308" r:id="rId41"/>
    <p:sldId id="30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53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CEFF0-1EB0-4B2E-97EE-D799E5826A3D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DAEE1-C4D3-43BD-A398-A57298844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5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174EC-C8A0-40B3-836F-0F73EC445215}" type="slidenum">
              <a:rPr lang="en-US" altLang="en-US"/>
              <a:pPr/>
              <a:t>11</a:t>
            </a:fld>
            <a:endParaRPr lang="th-TH" alt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7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0AE4D-7106-4529-8F62-2BC4591E48D6}" type="slidenum">
              <a:rPr lang="en-US" altLang="en-US"/>
              <a:pPr/>
              <a:t>20</a:t>
            </a:fld>
            <a:endParaRPr lang="th-TH" altLang="en-US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302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3F5E4-2C29-419C-9CCA-3AA47496237C}" type="slidenum">
              <a:rPr lang="en-US" altLang="en-US"/>
              <a:pPr/>
              <a:t>21</a:t>
            </a:fld>
            <a:endParaRPr lang="th-TH" altLang="en-US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512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198763-7B36-4A01-97F2-4A4F1A2DB5CA}" type="slidenum">
              <a:rPr lang="en-US" altLang="en-US"/>
              <a:pPr/>
              <a:t>22</a:t>
            </a:fld>
            <a:endParaRPr lang="th-TH" alt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141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B385E-5B4D-4B82-AB59-9C5CB1E80457}" type="slidenum">
              <a:rPr lang="en-US" altLang="en-US"/>
              <a:pPr/>
              <a:t>23</a:t>
            </a:fld>
            <a:endParaRPr lang="th-TH" altLang="en-US"/>
          </a:p>
        </p:txBody>
      </p:sp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250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48D92-78CD-401B-9712-4DA56CCD584E}" type="slidenum">
              <a:rPr lang="en-US" altLang="en-US"/>
              <a:pPr/>
              <a:t>24</a:t>
            </a:fld>
            <a:endParaRPr lang="th-TH" altLang="en-US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214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4F873604-A7EC-4E5F-B2AC-FCFBA43385A3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638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FD9CCAD7-4BE9-48E9-881F-12629DED2757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32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5584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40AC880A-D70D-4994-9B9B-2FCCE3BFA1DB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471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7CB89F6D-8FE5-4BDC-AD30-E38B82163A72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34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54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4FD91589-6A95-48E4-9440-48AAEF1D4772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35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97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A433CA-DF9F-4EDB-BD66-6CBE0056E059}" type="slidenum">
              <a:rPr lang="en-US" altLang="en-US"/>
              <a:pPr/>
              <a:t>12</a:t>
            </a:fld>
            <a:endParaRPr lang="th-TH" alt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598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676D6AFF-2DDF-4DC5-B93B-48F7CBC943F1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36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402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9A3CDE23-C122-4F87-987E-0B44564163E3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37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83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7F682BBF-055B-44AC-AB72-74B51F22EFC3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38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658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ABE18529-A015-4E3F-B97E-2271BE44815C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39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6049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</a:pPr>
            <a:fld id="{A9175D43-BE71-48BB-85A2-2BA9B2E39166}" type="slidenum">
              <a:rPr kumimoji="0"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40</a:t>
            </a:fld>
            <a:endParaRPr kumimoji="0" lang="th-TH" altLang="en-US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h-TH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6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28A2D-8DD5-4BCE-A943-D9D90CEEEDD6}" type="slidenum">
              <a:rPr lang="en-US" altLang="en-US"/>
              <a:pPr/>
              <a:t>13</a:t>
            </a:fld>
            <a:endParaRPr lang="th-TH" alt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1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62201-2A00-4D82-BAE3-47788FA23CC9}" type="slidenum">
              <a:rPr lang="en-US" altLang="en-US"/>
              <a:pPr/>
              <a:t>14</a:t>
            </a:fld>
            <a:endParaRPr lang="th-TH" alt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145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9E34B-5BBE-434F-B05C-5E6EABA5C8C1}" type="slidenum">
              <a:rPr lang="en-US" altLang="en-US"/>
              <a:pPr/>
              <a:t>15</a:t>
            </a:fld>
            <a:endParaRPr lang="th-TH" alt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9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FD93F-4223-462D-B969-963835AB91F8}" type="slidenum">
              <a:rPr lang="en-US" altLang="en-US"/>
              <a:pPr/>
              <a:t>16</a:t>
            </a:fld>
            <a:endParaRPr lang="th-TH" altLang="en-US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859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C194B0-36B2-4B16-94B7-3711AFE54A6C}" type="slidenum">
              <a:rPr lang="en-US" altLang="en-US"/>
              <a:pPr/>
              <a:t>17</a:t>
            </a:fld>
            <a:endParaRPr lang="th-TH" alt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504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3EAD7-A191-42E4-801E-119E49E1AE24}" type="slidenum">
              <a:rPr lang="en-US" altLang="en-US"/>
              <a:pPr/>
              <a:t>18</a:t>
            </a:fld>
            <a:endParaRPr lang="th-TH" altLang="en-US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288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C8A95-99B8-42EE-AAAE-0018651D7161}" type="slidenum">
              <a:rPr lang="en-US" altLang="en-US"/>
              <a:pPr/>
              <a:t>19</a:t>
            </a:fld>
            <a:endParaRPr lang="th-TH" alt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24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3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7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191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72000" y="1066800"/>
            <a:ext cx="41910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D888BB-11FE-4E6D-BDAF-61B1DF141C96}" type="slidenum">
              <a:rPr lang="en-US" altLang="en-US"/>
              <a:pPr>
                <a:defRPr/>
              </a:pPr>
              <a:t>‹#›</a:t>
            </a:fld>
            <a:endParaRPr lang="th-TH" altLang="en-US" sz="260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555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Freeform 3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4320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4320 h 3840"/>
                <a:gd name="T8" fmla="*/ 0 w 1824"/>
                <a:gd name="T9" fmla="*/ 4320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5" descr="CITBAN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9" name="Group 7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1" name="Group 9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12" name="Oval 10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CC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3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CC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4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CC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CC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240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3892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th-TH" altLang="en-US" noProof="0" smtClean="0"/>
              <a:t>คลิกเพื่อแก้ไขลักษณะต้นแบบชื่อเรื่อง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th-TH" altLang="en-US" noProof="0" smtClean="0"/>
              <a:t>คลิกเพื่อแก้ไขลักษณะต้นแบบหัวข้อย่อย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h-TH" altLang="en-US">
                <a:solidFill>
                  <a:srgbClr val="000000"/>
                </a:solidFill>
              </a:rPr>
              <a:t>2301373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3A2F58A-F231-40BB-91D7-08E1455C61A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37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22D91-E7EC-4AC7-A75A-7EB6B43194E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59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50E5E-B1C1-45E0-BEB9-F50128F1C61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74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E454C-5926-472B-966B-593095AA69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52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9DDCB-7873-48AB-A9CD-ECF5E6B0AE9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96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FA30F-8DF6-4543-B0A9-2F94A04EBC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65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71490-CB66-487B-B2E6-717288CA02D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7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11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6CBC6-C811-45C0-B750-6CA44775259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54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38092-FA84-4BFB-BA6E-637D5F44AE7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423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CEFB0A-440D-4B06-AE23-AF4828A5461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75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1526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055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DB24F-73B5-4EC3-BAE0-20797FD362C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81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143000"/>
            <a:ext cx="4229100" cy="5334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143000"/>
            <a:ext cx="42291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DA6BC-2CEF-4D60-B6EB-DC52CF7E949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20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86106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3886200"/>
            <a:ext cx="86106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57EBE-10C8-454A-ABF0-F2A99FBA804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11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291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143000"/>
            <a:ext cx="4229100" cy="5334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59809-72D3-4496-8C52-07FE0701EE6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3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9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8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0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7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5316-5B9C-46EF-8A10-3A81E9D58037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B57C-2F1A-47E7-94F5-0D3FE16E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ITBANN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66" r="5334" b="86667"/>
          <a:stretch>
            <a:fillRect/>
          </a:stretch>
        </p:blipFill>
        <p:spPr bwMode="auto">
          <a:xfrm>
            <a:off x="2514600" y="76200"/>
            <a:ext cx="66294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1600200" y="0"/>
            <a:ext cx="75438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" name="Freeform 6"/>
          <p:cNvSpPr>
            <a:spLocks/>
          </p:cNvSpPr>
          <p:nvPr/>
        </p:nvSpPr>
        <p:spPr bwMode="auto">
          <a:xfrm>
            <a:off x="228600" y="1066800"/>
            <a:ext cx="6858000" cy="4876800"/>
          </a:xfrm>
          <a:custGeom>
            <a:avLst/>
            <a:gdLst>
              <a:gd name="T0" fmla="*/ 0 w 4320"/>
              <a:gd name="T1" fmla="*/ 4876800 h 3264"/>
              <a:gd name="T2" fmla="*/ 0 w 4320"/>
              <a:gd name="T3" fmla="*/ 0 h 3264"/>
              <a:gd name="T4" fmla="*/ 6858000 w 4320"/>
              <a:gd name="T5" fmla="*/ 0 h 32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" h="3264">
                <a:moveTo>
                  <a:pt x="0" y="3264"/>
                </a:moveTo>
                <a:lnTo>
                  <a:pt x="0" y="0"/>
                </a:lnTo>
                <a:lnTo>
                  <a:pt x="4320" y="0"/>
                </a:lnTo>
              </a:path>
            </a:pathLst>
          </a:cu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609600" y="9906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1447800" y="9906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2286000" y="9906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3144838" y="1001713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คลิกเพื่อแก้ไขลักษณะต้นแบบชื่อเรื่อง</a:t>
            </a:r>
          </a:p>
        </p:txBody>
      </p:sp>
      <p:sp>
        <p:nvSpPr>
          <p:cNvPr id="103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en-US" smtClean="0"/>
              <a:t>ระดับที่สอง</a:t>
            </a:r>
          </a:p>
          <a:p>
            <a:pPr lvl="2"/>
            <a:r>
              <a:rPr lang="th-TH" altLang="en-US" smtClean="0"/>
              <a:t>ระดับที่สาม</a:t>
            </a:r>
          </a:p>
          <a:p>
            <a:pPr lvl="3"/>
            <a:r>
              <a:rPr lang="th-TH" altLang="en-US" smtClean="0"/>
              <a:t>ระดับที่สี่</a:t>
            </a:r>
          </a:p>
          <a:p>
            <a:pPr lvl="4"/>
            <a:r>
              <a:rPr lang="th-TH" altLang="en-US" smtClean="0"/>
              <a:t>ระดับที่ห้า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209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379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3790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1828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6E69CE-F091-49D7-B0B0-89BB1909A79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37913" name="Oval 25"/>
          <p:cNvSpPr>
            <a:spLocks noChangeArrowheads="1"/>
          </p:cNvSpPr>
          <p:nvPr/>
        </p:nvSpPr>
        <p:spPr bwMode="auto">
          <a:xfrm>
            <a:off x="6075363" y="64008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14" name="Oval 26"/>
          <p:cNvSpPr>
            <a:spLocks noChangeArrowheads="1"/>
          </p:cNvSpPr>
          <p:nvPr/>
        </p:nvSpPr>
        <p:spPr bwMode="auto">
          <a:xfrm>
            <a:off x="6913563" y="64008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15" name="Oval 27"/>
          <p:cNvSpPr>
            <a:spLocks noChangeArrowheads="1"/>
          </p:cNvSpPr>
          <p:nvPr/>
        </p:nvSpPr>
        <p:spPr bwMode="auto">
          <a:xfrm>
            <a:off x="7751763" y="64008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16" name="Oval 28"/>
          <p:cNvSpPr>
            <a:spLocks noChangeArrowheads="1"/>
          </p:cNvSpPr>
          <p:nvPr/>
        </p:nvSpPr>
        <p:spPr bwMode="auto">
          <a:xfrm>
            <a:off x="8610600" y="6400800"/>
            <a:ext cx="149225" cy="14922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C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0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922" y="788876"/>
            <a:ext cx="7772400" cy="2387600"/>
          </a:xfrm>
        </p:spPr>
        <p:txBody>
          <a:bodyPr/>
          <a:lstStyle/>
          <a:p>
            <a:r>
              <a:rPr lang="en-US" dirty="0" smtClean="0"/>
              <a:t>Short introduction to compilers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515" y="3924768"/>
            <a:ext cx="6858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Prabhas Chongstitvatana</a:t>
            </a:r>
          </a:p>
          <a:p>
            <a:endParaRPr lang="en-US" dirty="0"/>
          </a:p>
          <a:p>
            <a:r>
              <a:rPr lang="en-US" dirty="0" smtClean="0"/>
              <a:t>This is a compilation from the slides used in Compiler course at Dept. of Math and CS, </a:t>
            </a:r>
            <a:r>
              <a:rPr lang="en-US" dirty="0" err="1" smtClean="0"/>
              <a:t>Chulalongkorn</a:t>
            </a:r>
            <a:r>
              <a:rPr lang="en-US" dirty="0" smtClean="0"/>
              <a:t>. It is generously granted to be used in this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23018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8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DFB6-141C-484C-8538-1D36329FE138}" type="slidenum">
              <a:rPr lang="en-US" altLang="en-US"/>
              <a:pPr/>
              <a:t>11</a:t>
            </a:fld>
            <a:endParaRPr lang="th-TH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  <a:endParaRPr lang="th-TH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A scanner, sometimes called a lexical analyzer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A scanner :</a:t>
            </a:r>
          </a:p>
          <a:p>
            <a:pPr lvl="1"/>
            <a:r>
              <a:rPr lang="en-US" altLang="en-US" sz="2800">
                <a:cs typeface="Times New Roman" panose="02020603050405020304" pitchFamily="18" charset="0"/>
              </a:rPr>
              <a:t>gets a stream of characters (source program)</a:t>
            </a:r>
          </a:p>
          <a:p>
            <a:pPr lvl="1"/>
            <a:r>
              <a:rPr lang="en-US" altLang="en-US" sz="2800">
                <a:cs typeface="Times New Roman" panose="02020603050405020304" pitchFamily="18" charset="0"/>
              </a:rPr>
              <a:t>divides it into tokens</a:t>
            </a:r>
          </a:p>
          <a:p>
            <a:pPr lvl="2"/>
            <a:r>
              <a:rPr lang="en-US" altLang="en-US" sz="2800" i="1">
                <a:cs typeface="Times New Roman" panose="02020603050405020304" pitchFamily="18" charset="0"/>
              </a:rPr>
              <a:t>Tokens</a:t>
            </a:r>
            <a:r>
              <a:rPr lang="en-US" altLang="en-US" sz="2800">
                <a:cs typeface="Times New Roman" panose="02020603050405020304" pitchFamily="18" charset="0"/>
              </a:rPr>
              <a:t> are units that are meaningful in the source language.  </a:t>
            </a:r>
          </a:p>
          <a:p>
            <a:pPr lvl="2"/>
            <a:r>
              <a:rPr lang="en-US" altLang="en-US" sz="2800" i="1">
                <a:cs typeface="Times New Roman" panose="02020603050405020304" pitchFamily="18" charset="0"/>
              </a:rPr>
              <a:t>Lexemes</a:t>
            </a:r>
            <a:r>
              <a:rPr lang="en-US" altLang="en-US" sz="2800">
                <a:cs typeface="Times New Roman" panose="02020603050405020304" pitchFamily="18" charset="0"/>
              </a:rPr>
              <a:t> are strings which match the patterns of tokens</a:t>
            </a:r>
            <a:r>
              <a:rPr lang="en-US" altLang="en-US" sz="2400"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54689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A5F5-1EBA-4232-8A00-C680DDA69E04}" type="slidenum">
              <a:rPr lang="en-US" altLang="en-US"/>
              <a:pPr/>
              <a:t>12</a:t>
            </a:fld>
            <a:endParaRPr lang="th-TH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Tokens in C</a:t>
            </a:r>
            <a:endParaRPr lang="th-TH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en-US" sz="3200">
              <a:cs typeface="Times New Roman" panose="02020603050405020304" pitchFamily="18" charset="0"/>
            </a:endParaRPr>
          </a:p>
          <a:p>
            <a:endParaRPr lang="th-TH" altLang="en-US"/>
          </a:p>
        </p:txBody>
      </p:sp>
      <p:graphicFrame>
        <p:nvGraphicFramePr>
          <p:cNvPr id="11501" name="Group 237"/>
          <p:cNvGraphicFramePr>
            <a:graphicFrameLocks noGrp="1"/>
          </p:cNvGraphicFramePr>
          <p:nvPr/>
        </p:nvGraphicFramePr>
        <p:xfrm>
          <a:off x="304800" y="1371600"/>
          <a:ext cx="8610600" cy="4602164"/>
        </p:xfrm>
        <a:graphic>
          <a:graphicData uri="http://schemas.openxmlformats.org/drawingml/2006/table">
            <a:tbl>
              <a:tblPr/>
              <a:tblGrid>
                <a:gridCol w="3179763"/>
                <a:gridCol w="5430837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Tokens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Lexemes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Age, grade,Temp, zone, q1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3.1416, -498127,987.76412097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string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“A cat sat on a mat.”, “90183654”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open parentheses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close parentheses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Semicolon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 word if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IF, if, If, iF</a:t>
                      </a:r>
                      <a:endParaRPr kumimoji="0" lang="th-TH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6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FB1E2-9DE7-4425-9E13-4B9903152755}" type="slidenum">
              <a:rPr lang="en-US" altLang="en-US"/>
              <a:pPr/>
              <a:t>13</a:t>
            </a:fld>
            <a:endParaRPr lang="th-TH" alt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Scanning</a:t>
            </a:r>
            <a:endParaRPr lang="th-TH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3200"/>
              <a:t>When a token is found: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It is passed to the next phase of compiler.  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Sometimes values associated with the token, called attributes, need to be calculated.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Some tokens, together with their attributes, must be stored in the symbol/literal table.</a:t>
            </a:r>
          </a:p>
          <a:p>
            <a:pPr lvl="2">
              <a:lnSpc>
                <a:spcPct val="90000"/>
              </a:lnSpc>
            </a:pPr>
            <a:r>
              <a:rPr lang="en-US" altLang="en-US" sz="2400"/>
              <a:t>it is necessary to check if the token is already in the table</a:t>
            </a:r>
          </a:p>
          <a:p>
            <a:pPr>
              <a:lnSpc>
                <a:spcPct val="90000"/>
              </a:lnSpc>
            </a:pPr>
            <a:r>
              <a:rPr lang="en-US" altLang="en-US" sz="3200"/>
              <a:t>Examples of attributes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Attributes of a variable are name, address, type, etc.</a:t>
            </a:r>
          </a:p>
          <a:p>
            <a:pPr lvl="1">
              <a:lnSpc>
                <a:spcPct val="90000"/>
              </a:lnSpc>
            </a:pPr>
            <a:r>
              <a:rPr lang="en-US" altLang="en-US" sz="2800"/>
              <a:t>An attribute of a numeric constant is its value.  </a:t>
            </a:r>
          </a:p>
        </p:txBody>
      </p:sp>
    </p:spTree>
    <p:extLst>
      <p:ext uri="{BB962C8B-B14F-4D97-AF65-F5344CB8AC3E}">
        <p14:creationId xmlns:p14="http://schemas.microsoft.com/office/powerpoint/2010/main" val="120702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0479E-5F07-4BAA-9A77-AA9ED26FCD69}" type="slidenum">
              <a:rPr lang="en-US" altLang="en-US"/>
              <a:pPr/>
              <a:t>14</a:t>
            </a:fld>
            <a:endParaRPr lang="th-TH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construct a scanner</a:t>
            </a:r>
            <a:endParaRPr lang="th-TH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cs typeface="Times New Roman" panose="02020603050405020304" pitchFamily="18" charset="0"/>
              </a:rPr>
              <a:t>Define tokens in the source language.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Describe the patterns allowed for tokens.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Write regular expressions describing the patterns.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Construct an FA for each pattern.</a:t>
            </a:r>
          </a:p>
          <a:p>
            <a:r>
              <a:rPr lang="en-US" altLang="en-US" sz="2800" dirty="0">
                <a:cs typeface="Times New Roman" panose="02020603050405020304" pitchFamily="18" charset="0"/>
              </a:rPr>
              <a:t>Combine all 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FA’s.</a:t>
            </a:r>
            <a:endParaRPr lang="th-TH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5776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4C71-2C9E-4B8C-972D-508813ABFC48}" type="slidenum">
              <a:rPr lang="en-US" altLang="en-US"/>
              <a:pPr/>
              <a:t>15</a:t>
            </a:fld>
            <a:endParaRPr lang="th-TH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Regular Expression</a:t>
            </a:r>
            <a:endParaRPr lang="th-TH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dirty="0">
                <a:cs typeface="Times New Roman" panose="02020603050405020304" pitchFamily="18" charset="0"/>
              </a:rPr>
              <a:t>a character or symbol in the alphabet</a:t>
            </a:r>
          </a:p>
          <a:p>
            <a:r>
              <a:rPr lang="en-US" altLang="en-US" sz="3200" i="1" dirty="0">
                <a:cs typeface="Times New Roman" panose="02020603050405020304" pitchFamily="18" charset="0"/>
              </a:rPr>
              <a:t>  </a:t>
            </a:r>
            <a:r>
              <a:rPr lang="en-US" altLang="en-US" sz="3200" dirty="0">
                <a:cs typeface="Times New Roman" panose="02020603050405020304" pitchFamily="18" charset="0"/>
              </a:rPr>
              <a:t> : an empty string</a:t>
            </a:r>
          </a:p>
          <a:p>
            <a:r>
              <a:rPr lang="en-US" altLang="en-US" sz="3200" dirty="0">
                <a:cs typeface="Times New Roman" panose="02020603050405020304" pitchFamily="18" charset="0"/>
              </a:rPr>
              <a:t>   : an empty set</a:t>
            </a:r>
          </a:p>
          <a:p>
            <a:r>
              <a:rPr lang="en-US" altLang="en-US" sz="3200" dirty="0">
                <a:cs typeface="Times New Roman" panose="02020603050405020304" pitchFamily="18" charset="0"/>
              </a:rPr>
              <a:t>if </a:t>
            </a:r>
            <a:r>
              <a:rPr lang="en-US" altLang="en-US" sz="3200" i="1" dirty="0">
                <a:cs typeface="Times New Roman" panose="02020603050405020304" pitchFamily="18" charset="0"/>
              </a:rPr>
              <a:t>r</a:t>
            </a:r>
            <a:r>
              <a:rPr lang="en-US" altLang="en-US" sz="3200" dirty="0">
                <a:cs typeface="Times New Roman" panose="02020603050405020304" pitchFamily="18" charset="0"/>
              </a:rPr>
              <a:t> and</a:t>
            </a:r>
            <a:r>
              <a:rPr lang="en-US" altLang="en-US" sz="3200" i="1" dirty="0">
                <a:cs typeface="Times New Roman" panose="02020603050405020304" pitchFamily="18" charset="0"/>
              </a:rPr>
              <a:t> s</a:t>
            </a:r>
            <a:r>
              <a:rPr lang="en-US" altLang="en-US" sz="3200" dirty="0">
                <a:cs typeface="Times New Roman" panose="02020603050405020304" pitchFamily="18" charset="0"/>
              </a:rPr>
              <a:t> are regular expressions</a:t>
            </a:r>
          </a:p>
          <a:p>
            <a:pPr lvl="1"/>
            <a:r>
              <a:rPr lang="en-US" altLang="en-US" sz="2800" i="1" dirty="0">
                <a:cs typeface="Times New Roman" panose="02020603050405020304" pitchFamily="18" charset="0"/>
              </a:rPr>
              <a:t>r  </a:t>
            </a:r>
            <a:r>
              <a:rPr lang="en-US" altLang="en-US" sz="2800" dirty="0">
                <a:cs typeface="Times New Roman" panose="02020603050405020304" pitchFamily="18" charset="0"/>
              </a:rPr>
              <a:t>| </a:t>
            </a:r>
            <a:r>
              <a:rPr lang="en-US" altLang="en-US" sz="2800" i="1" dirty="0">
                <a:cs typeface="Times New Roman" panose="02020603050405020304" pitchFamily="18" charset="0"/>
              </a:rPr>
              <a:t>s</a:t>
            </a:r>
          </a:p>
          <a:p>
            <a:pPr lvl="1"/>
            <a:r>
              <a:rPr lang="en-US" altLang="en-US" sz="2800" i="1" dirty="0">
                <a:cs typeface="Times New Roman" panose="02020603050405020304" pitchFamily="18" charset="0"/>
              </a:rPr>
              <a:t>r s</a:t>
            </a:r>
          </a:p>
          <a:p>
            <a:pPr lvl="1"/>
            <a:r>
              <a:rPr lang="en-US" altLang="en-US" sz="2800" i="1" dirty="0">
                <a:cs typeface="Times New Roman" panose="02020603050405020304" pitchFamily="18" charset="0"/>
              </a:rPr>
              <a:t>r </a:t>
            </a:r>
            <a:r>
              <a:rPr lang="en-US" altLang="en-US" sz="2800" dirty="0">
                <a:cs typeface="Times New Roman" panose="02020603050405020304" pitchFamily="18" charset="0"/>
              </a:rPr>
              <a:t>* </a:t>
            </a:r>
          </a:p>
          <a:p>
            <a:pPr lvl="1"/>
            <a:r>
              <a:rPr lang="en-US" altLang="en-US" sz="2800" dirty="0"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cs typeface="Times New Roman" panose="02020603050405020304" pitchFamily="18" charset="0"/>
              </a:rPr>
              <a:t>r </a:t>
            </a:r>
            <a:r>
              <a:rPr lang="en-US" altLang="en-US" sz="2800" dirty="0">
                <a:cs typeface="Times New Roman" panose="02020603050405020304" pitchFamily="18" charset="0"/>
              </a:rPr>
              <a:t>)</a:t>
            </a:r>
            <a:endParaRPr lang="th-TH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14892" y="2925763"/>
            <a:ext cx="422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 sz="3600" b="1" dirty="0">
                <a:latin typeface="Symbol" panose="05050102010706020507" pitchFamily="18" charset="2"/>
              </a:rPr>
              <a:t>f</a:t>
            </a:r>
            <a:endParaRPr lang="th-TH" altLang="en-US" dirty="0">
              <a:latin typeface="Symbol" panose="05050102010706020507" pitchFamily="18" charset="2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14892" y="230624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altLang="en-US" sz="3600" b="1" dirty="0">
                <a:latin typeface="Symbol" panose="05050102010706020507" pitchFamily="18" charset="2"/>
              </a:rPr>
              <a:t>l</a:t>
            </a:r>
            <a:endParaRPr lang="th-TH" alt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42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E5533-81B5-471A-B0A5-530B6EB71AA5}" type="slidenum">
              <a:rPr lang="en-US" altLang="en-US"/>
              <a:pPr/>
              <a:t>16</a:t>
            </a:fld>
            <a:endParaRPr lang="th-TH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Extension of regular expr.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3200">
                <a:cs typeface="Times New Roman" panose="02020603050405020304" pitchFamily="18" charset="0"/>
              </a:rPr>
              <a:t>[a-z] </a:t>
            </a:r>
          </a:p>
          <a:p>
            <a:pPr lvl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any character in a range from a to z</a:t>
            </a:r>
          </a:p>
          <a:p>
            <a:pPr>
              <a:lnSpc>
                <a:spcPct val="80000"/>
              </a:lnSpc>
            </a:pPr>
            <a:r>
              <a:rPr lang="en-US" altLang="en-US" sz="3600">
                <a:cs typeface="Times New Roman" panose="02020603050405020304" pitchFamily="18" charset="0"/>
              </a:rPr>
              <a:t>.</a:t>
            </a:r>
            <a:endParaRPr lang="en-US" altLang="en-US" sz="3200"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any character</a:t>
            </a:r>
          </a:p>
          <a:p>
            <a:pPr>
              <a:lnSpc>
                <a:spcPct val="80000"/>
              </a:lnSpc>
            </a:pPr>
            <a:r>
              <a:rPr lang="en-US" altLang="en-US" sz="3200" i="1">
                <a:cs typeface="Times New Roman" panose="02020603050405020304" pitchFamily="18" charset="0"/>
              </a:rPr>
              <a:t>r </a:t>
            </a:r>
            <a:r>
              <a:rPr lang="en-US" altLang="en-US" sz="3200" baseline="30000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one or more repetition</a:t>
            </a:r>
          </a:p>
          <a:p>
            <a:pPr>
              <a:lnSpc>
                <a:spcPct val="80000"/>
              </a:lnSpc>
            </a:pPr>
            <a:r>
              <a:rPr lang="en-US" altLang="en-US" sz="3200" i="1">
                <a:cs typeface="Times New Roman" panose="02020603050405020304" pitchFamily="18" charset="0"/>
              </a:rPr>
              <a:t>r </a:t>
            </a:r>
            <a:r>
              <a:rPr lang="en-US" altLang="en-US" sz="3200">
                <a:cs typeface="Times New Roman" panose="02020603050405020304" pitchFamily="18" charset="0"/>
              </a:rPr>
              <a:t>? </a:t>
            </a:r>
          </a:p>
          <a:p>
            <a:pPr lvl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optional subexpression</a:t>
            </a:r>
          </a:p>
          <a:p>
            <a:pPr>
              <a:lnSpc>
                <a:spcPct val="80000"/>
              </a:lnSpc>
            </a:pPr>
            <a:r>
              <a:rPr lang="en-US" altLang="en-US" sz="3200">
                <a:cs typeface="Times New Roman" panose="02020603050405020304" pitchFamily="18" charset="0"/>
              </a:rPr>
              <a:t>~(</a:t>
            </a:r>
            <a:r>
              <a:rPr lang="en-US" altLang="en-US" sz="3200" i="1">
                <a:cs typeface="Times New Roman" panose="02020603050405020304" pitchFamily="18" charset="0"/>
              </a:rPr>
              <a:t>a </a:t>
            </a:r>
            <a:r>
              <a:rPr lang="en-US" altLang="en-US" sz="3200">
                <a:cs typeface="Times New Roman" panose="02020603050405020304" pitchFamily="18" charset="0"/>
              </a:rPr>
              <a:t>| </a:t>
            </a:r>
            <a:r>
              <a:rPr lang="en-US" altLang="en-US" sz="3200" i="1">
                <a:cs typeface="Times New Roman" panose="02020603050405020304" pitchFamily="18" charset="0"/>
              </a:rPr>
              <a:t>b </a:t>
            </a:r>
            <a:r>
              <a:rPr lang="en-US" altLang="en-US" sz="3200">
                <a:cs typeface="Times New Roman" panose="02020603050405020304" pitchFamily="18" charset="0"/>
              </a:rPr>
              <a:t>| </a:t>
            </a:r>
            <a:r>
              <a:rPr lang="en-US" altLang="en-US" sz="3200" i="1">
                <a:cs typeface="Times New Roman" panose="02020603050405020304" pitchFamily="18" charset="0"/>
              </a:rPr>
              <a:t>c</a:t>
            </a:r>
            <a:r>
              <a:rPr lang="en-US" altLang="en-US" sz="3200">
                <a:cs typeface="Times New Roman" panose="02020603050405020304" pitchFamily="18" charset="0"/>
              </a:rPr>
              <a:t>), [^</a:t>
            </a:r>
            <a:r>
              <a:rPr lang="en-US" altLang="en-US" sz="3200" i="1">
                <a:cs typeface="Times New Roman" panose="02020603050405020304" pitchFamily="18" charset="0"/>
              </a:rPr>
              <a:t>abc</a:t>
            </a:r>
            <a:r>
              <a:rPr lang="en-US" altLang="en-US" sz="3200">
                <a:cs typeface="Times New Roman" panose="02020603050405020304" pitchFamily="18" charset="0"/>
              </a:rPr>
              <a:t>]</a:t>
            </a:r>
          </a:p>
          <a:p>
            <a:pPr lvl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any single character NOT in the set</a:t>
            </a:r>
          </a:p>
        </p:txBody>
      </p:sp>
    </p:spTree>
    <p:extLst>
      <p:ext uri="{BB962C8B-B14F-4D97-AF65-F5344CB8AC3E}">
        <p14:creationId xmlns:p14="http://schemas.microsoft.com/office/powerpoint/2010/main" val="293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CD7-2009-4674-B62C-76D7245E5846}" type="slidenum">
              <a:rPr lang="en-US" altLang="en-US"/>
              <a:pPr/>
              <a:t>17</a:t>
            </a:fld>
            <a:endParaRPr lang="th-TH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of Patterns</a:t>
            </a:r>
            <a:endParaRPr lang="th-TH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>
                <a:cs typeface="Times New Roman" panose="02020603050405020304" pitchFamily="18" charset="0"/>
              </a:rPr>
              <a:t>(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 | 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) = the set {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, 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}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[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]</a:t>
            </a:r>
            <a:r>
              <a:rPr lang="en-US" altLang="en-US" sz="3200" baseline="30000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 = (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 |</a:t>
            </a:r>
            <a:r>
              <a:rPr lang="en-US" altLang="en-US" sz="3200" b="1">
                <a:cs typeface="Times New Roman" panose="02020603050405020304" pitchFamily="18" charset="0"/>
              </a:rPr>
              <a:t>1</a:t>
            </a:r>
            <a:r>
              <a:rPr lang="en-US" altLang="en-US" sz="3200">
                <a:cs typeface="Times New Roman" panose="02020603050405020304" pitchFamily="18" charset="0"/>
              </a:rPr>
              <a:t> |...| 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) (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 |</a:t>
            </a:r>
            <a:r>
              <a:rPr lang="en-US" altLang="en-US" sz="3200" b="1">
                <a:cs typeface="Times New Roman" panose="02020603050405020304" pitchFamily="18" charset="0"/>
              </a:rPr>
              <a:t>1</a:t>
            </a:r>
            <a:r>
              <a:rPr lang="en-US" altLang="en-US" sz="3200">
                <a:cs typeface="Times New Roman" panose="02020603050405020304" pitchFamily="18" charset="0"/>
              </a:rPr>
              <a:t> |...| 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)*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(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)? = (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 | </a:t>
            </a:r>
            <a:r>
              <a:rPr lang="en-US" altLang="en-US" sz="3200" b="1">
                <a:cs typeface="Times New Roman" panose="02020603050405020304" pitchFamily="18" charset="0"/>
              </a:rPr>
              <a:t>1</a:t>
            </a:r>
            <a:r>
              <a:rPr lang="en-US" altLang="en-US" sz="3200">
                <a:cs typeface="Times New Roman" panose="02020603050405020304" pitchFamily="18" charset="0"/>
              </a:rPr>
              <a:t> |...| 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 |    )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 [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Za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z</a:t>
            </a:r>
            <a:r>
              <a:rPr lang="en-US" altLang="en-US" sz="3200">
                <a:cs typeface="Times New Roman" panose="02020603050405020304" pitchFamily="18" charset="0"/>
              </a:rPr>
              <a:t>] = (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 |</a:t>
            </a:r>
            <a:r>
              <a:rPr lang="en-US" altLang="en-US" sz="3200" b="1">
                <a:cs typeface="Times New Roman" panose="02020603050405020304" pitchFamily="18" charset="0"/>
              </a:rPr>
              <a:t>B</a:t>
            </a:r>
            <a:r>
              <a:rPr lang="en-US" altLang="en-US" sz="3200">
                <a:cs typeface="Times New Roman" panose="02020603050405020304" pitchFamily="18" charset="0"/>
              </a:rPr>
              <a:t> |...| </a:t>
            </a:r>
            <a:r>
              <a:rPr lang="en-US" altLang="en-US" sz="3200" b="1">
                <a:cs typeface="Times New Roman" panose="02020603050405020304" pitchFamily="18" charset="0"/>
              </a:rPr>
              <a:t>Z</a:t>
            </a:r>
            <a:r>
              <a:rPr lang="en-US" altLang="en-US" sz="3200">
                <a:cs typeface="Times New Roman" panose="02020603050405020304" pitchFamily="18" charset="0"/>
              </a:rPr>
              <a:t> |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 |</a:t>
            </a:r>
            <a:r>
              <a:rPr lang="en-US" altLang="en-US" sz="3200" b="1">
                <a:cs typeface="Times New Roman" panose="02020603050405020304" pitchFamily="18" charset="0"/>
              </a:rPr>
              <a:t>b</a:t>
            </a:r>
            <a:r>
              <a:rPr lang="en-US" altLang="en-US" sz="3200">
                <a:cs typeface="Times New Roman" panose="02020603050405020304" pitchFamily="18" charset="0"/>
              </a:rPr>
              <a:t> |...| </a:t>
            </a:r>
            <a:r>
              <a:rPr lang="en-US" altLang="en-US" sz="3200" b="1">
                <a:cs typeface="Times New Roman" panose="02020603050405020304" pitchFamily="18" charset="0"/>
              </a:rPr>
              <a:t>z</a:t>
            </a:r>
            <a:r>
              <a:rPr lang="en-US" altLang="en-US" sz="3200"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altLang="en-US" sz="3200">
                <a:cs typeface="Times New Roman" panose="02020603050405020304" pitchFamily="18" charset="0"/>
              </a:rPr>
              <a:t> = the string with 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 following by any one symbol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~[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] = [^</a:t>
            </a:r>
            <a:r>
              <a:rPr lang="en-US" altLang="en-US" sz="3200" b="1">
                <a:cs typeface="Times New Roman" panose="02020603050405020304" pitchFamily="18" charset="0"/>
              </a:rPr>
              <a:t>0123456789</a:t>
            </a:r>
            <a:r>
              <a:rPr lang="en-US" altLang="en-US" sz="3200">
                <a:cs typeface="Times New Roman" panose="02020603050405020304" pitchFamily="18" charset="0"/>
              </a:rPr>
              <a:t>] = any character which is not 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,</a:t>
            </a:r>
            <a:r>
              <a:rPr lang="en-US" altLang="en-US" sz="3200" b="1">
                <a:cs typeface="Times New Roman" panose="02020603050405020304" pitchFamily="18" charset="0"/>
              </a:rPr>
              <a:t> 1</a:t>
            </a:r>
            <a:r>
              <a:rPr lang="en-US" altLang="en-US" sz="3200">
                <a:cs typeface="Times New Roman" panose="02020603050405020304" pitchFamily="18" charset="0"/>
              </a:rPr>
              <a:t>, ...,</a:t>
            </a:r>
            <a:r>
              <a:rPr lang="en-US" altLang="en-US" sz="3200" b="1">
                <a:cs typeface="Times New Roman" panose="02020603050405020304" pitchFamily="18" charset="0"/>
              </a:rPr>
              <a:t> 9</a:t>
            </a:r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72000" y="291980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altLang="en-US" sz="3600" b="1" dirty="0">
                <a:latin typeface="Symbol" panose="05050102010706020507" pitchFamily="18" charset="2"/>
              </a:rPr>
              <a:t>l</a:t>
            </a:r>
            <a:endParaRPr lang="th-TH" alt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03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9CD74-DE09-4017-9A90-20DBB2B0067C}" type="slidenum">
              <a:rPr lang="en-US" altLang="en-US"/>
              <a:pPr/>
              <a:t>18</a:t>
            </a:fld>
            <a:endParaRPr lang="th-TH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3050"/>
            <a:ext cx="8637588" cy="641350"/>
          </a:xfrm>
        </p:spPr>
        <p:txBody>
          <a:bodyPr/>
          <a:lstStyle/>
          <a:p>
            <a:r>
              <a:rPr lang="en-US" altLang="en-US" sz="3600" b="0">
                <a:cs typeface="Times New Roman" panose="02020603050405020304" pitchFamily="18" charset="0"/>
              </a:rPr>
              <a:t>Describing Patterns of Tokens</a:t>
            </a:r>
            <a:endParaRPr lang="th-TH" altLang="en-US" sz="3600" b="0"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3200">
                <a:cs typeface="Times New Roman" panose="02020603050405020304" pitchFamily="18" charset="0"/>
              </a:rPr>
              <a:t>reservedIF = (</a:t>
            </a:r>
            <a:r>
              <a:rPr lang="en-US" altLang="en-US" sz="3200" b="1">
                <a:cs typeface="Times New Roman" panose="02020603050405020304" pitchFamily="18" charset="0"/>
              </a:rPr>
              <a:t>IF</a:t>
            </a:r>
            <a:r>
              <a:rPr lang="en-US" altLang="en-US" sz="3200">
                <a:cs typeface="Times New Roman" panose="02020603050405020304" pitchFamily="18" charset="0"/>
              </a:rPr>
              <a:t>| </a:t>
            </a:r>
            <a:r>
              <a:rPr lang="en-US" altLang="en-US" sz="3200" b="1">
                <a:cs typeface="Times New Roman" panose="02020603050405020304" pitchFamily="18" charset="0"/>
              </a:rPr>
              <a:t>if</a:t>
            </a:r>
            <a:r>
              <a:rPr lang="en-US" altLang="en-US" sz="3200">
                <a:cs typeface="Times New Roman" panose="02020603050405020304" pitchFamily="18" charset="0"/>
              </a:rPr>
              <a:t>| </a:t>
            </a:r>
            <a:r>
              <a:rPr lang="en-US" altLang="en-US" sz="3200" b="1">
                <a:cs typeface="Times New Roman" panose="02020603050405020304" pitchFamily="18" charset="0"/>
              </a:rPr>
              <a:t>If</a:t>
            </a:r>
            <a:r>
              <a:rPr lang="en-US" altLang="en-US" sz="3200">
                <a:cs typeface="Times New Roman" panose="02020603050405020304" pitchFamily="18" charset="0"/>
              </a:rPr>
              <a:t>| </a:t>
            </a:r>
            <a:r>
              <a:rPr lang="en-US" altLang="en-US" sz="3200" b="1">
                <a:cs typeface="Times New Roman" panose="02020603050405020304" pitchFamily="18" charset="0"/>
              </a:rPr>
              <a:t>iF</a:t>
            </a:r>
            <a:r>
              <a:rPr lang="en-US" altLang="en-US" sz="3200">
                <a:cs typeface="Times New Roman" panose="02020603050405020304" pitchFamily="18" charset="0"/>
              </a:rPr>
              <a:t>) 	 = (I|i)(F|f)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letter = [</a:t>
            </a:r>
            <a:r>
              <a:rPr lang="en-US" altLang="en-US" sz="3200" b="1">
                <a:cs typeface="Times New Roman" panose="02020603050405020304" pitchFamily="18" charset="0"/>
              </a:rPr>
              <a:t>a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zA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Z</a:t>
            </a:r>
            <a:r>
              <a:rPr lang="en-US" altLang="en-US" sz="3200">
                <a:cs typeface="Times New Roman" panose="02020603050405020304" pitchFamily="18" charset="0"/>
              </a:rPr>
              <a:t>]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digit =[</a:t>
            </a:r>
            <a:r>
              <a:rPr lang="en-US" altLang="en-US" sz="3200" b="1">
                <a:cs typeface="Times New Roman" panose="02020603050405020304" pitchFamily="18" charset="0"/>
              </a:rPr>
              <a:t>0</a:t>
            </a:r>
            <a:r>
              <a:rPr lang="en-US" altLang="en-US" sz="3200">
                <a:cs typeface="Times New Roman" panose="02020603050405020304" pitchFamily="18" charset="0"/>
              </a:rPr>
              <a:t>-</a:t>
            </a:r>
            <a:r>
              <a:rPr lang="en-US" altLang="en-US" sz="3200" b="1">
                <a:cs typeface="Times New Roman" panose="02020603050405020304" pitchFamily="18" charset="0"/>
              </a:rPr>
              <a:t>9</a:t>
            </a:r>
            <a:r>
              <a:rPr lang="en-US" altLang="en-US" sz="3200">
                <a:cs typeface="Times New Roman" panose="02020603050405020304" pitchFamily="18" charset="0"/>
              </a:rPr>
              <a:t>]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identifier = letter (letter|digit)*</a:t>
            </a:r>
          </a:p>
          <a:p>
            <a:r>
              <a:rPr lang="en-US" altLang="en-US" sz="3200">
                <a:cs typeface="Times New Roman" panose="02020603050405020304" pitchFamily="18" charset="0"/>
              </a:rPr>
              <a:t>numeric = (</a:t>
            </a:r>
            <a:r>
              <a:rPr lang="en-US" altLang="en-US" sz="3200" b="1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|</a:t>
            </a:r>
            <a:r>
              <a:rPr lang="en-US" altLang="en-US" sz="3200" b="1">
                <a:cs typeface="Times New Roman" panose="02020603050405020304" pitchFamily="18" charset="0"/>
              </a:rPr>
              <a:t>-</a:t>
            </a:r>
            <a:r>
              <a:rPr lang="en-US" altLang="en-US" sz="3200">
                <a:cs typeface="Times New Roman" panose="02020603050405020304" pitchFamily="18" charset="0"/>
              </a:rPr>
              <a:t>)? digit</a:t>
            </a:r>
            <a:r>
              <a:rPr lang="en-US" altLang="en-US" sz="3200" baseline="30000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 (</a:t>
            </a:r>
            <a:r>
              <a:rPr lang="en-US" altLang="en-US" sz="3200" b="1">
                <a:cs typeface="Times New Roman" panose="02020603050405020304" pitchFamily="18" charset="0"/>
              </a:rPr>
              <a:t>.</a:t>
            </a:r>
            <a:r>
              <a:rPr lang="en-US" altLang="en-US" sz="3200">
                <a:cs typeface="Times New Roman" panose="02020603050405020304" pitchFamily="18" charset="0"/>
              </a:rPr>
              <a:t> digit</a:t>
            </a:r>
            <a:r>
              <a:rPr lang="en-US" altLang="en-US" sz="3200" baseline="30000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)? (</a:t>
            </a:r>
            <a:r>
              <a:rPr lang="en-US" altLang="en-US" sz="3200" b="1">
                <a:cs typeface="Times New Roman" panose="02020603050405020304" pitchFamily="18" charset="0"/>
              </a:rPr>
              <a:t>E</a:t>
            </a:r>
            <a:r>
              <a:rPr lang="en-US" altLang="en-US" sz="3200">
                <a:cs typeface="Times New Roman" panose="02020603050405020304" pitchFamily="18" charset="0"/>
              </a:rPr>
              <a:t> (</a:t>
            </a:r>
            <a:r>
              <a:rPr lang="en-US" altLang="en-US" sz="3200" b="1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|</a:t>
            </a:r>
            <a:r>
              <a:rPr lang="en-US" altLang="en-US" sz="3200" b="1">
                <a:cs typeface="Times New Roman" panose="02020603050405020304" pitchFamily="18" charset="0"/>
              </a:rPr>
              <a:t>-</a:t>
            </a:r>
            <a:r>
              <a:rPr lang="en-US" altLang="en-US" sz="3200">
                <a:cs typeface="Times New Roman" panose="02020603050405020304" pitchFamily="18" charset="0"/>
              </a:rPr>
              <a:t>)? digit</a:t>
            </a:r>
            <a:r>
              <a:rPr lang="en-US" altLang="en-US" sz="3200" baseline="30000">
                <a:cs typeface="Times New Roman" panose="02020603050405020304" pitchFamily="18" charset="0"/>
              </a:rPr>
              <a:t>+</a:t>
            </a:r>
            <a:r>
              <a:rPr lang="en-US" altLang="en-US" sz="3200">
                <a:cs typeface="Times New Roman" panose="02020603050405020304" pitchFamily="18" charset="0"/>
              </a:rPr>
              <a:t>)?</a:t>
            </a:r>
          </a:p>
          <a:p>
            <a:r>
              <a:rPr lang="en-US" altLang="en-US" sz="3200" b="1">
                <a:cs typeface="Times New Roman" panose="02020603050405020304" pitchFamily="18" charset="0"/>
              </a:rPr>
              <a:t>Comments</a:t>
            </a:r>
          </a:p>
          <a:p>
            <a:pPr lvl="1"/>
            <a:r>
              <a:rPr lang="en-US" altLang="en-US" sz="2800" b="1">
                <a:cs typeface="Times New Roman" panose="02020603050405020304" pitchFamily="18" charset="0"/>
              </a:rPr>
              <a:t>{</a:t>
            </a:r>
            <a:r>
              <a:rPr lang="en-US" altLang="en-US" sz="2800">
                <a:cs typeface="Times New Roman" panose="02020603050405020304" pitchFamily="18" charset="0"/>
              </a:rPr>
              <a:t> (~</a:t>
            </a:r>
            <a:r>
              <a:rPr lang="en-US" altLang="en-US" sz="2800" b="1">
                <a:cs typeface="Times New Roman" panose="02020603050405020304" pitchFamily="18" charset="0"/>
              </a:rPr>
              <a:t>}</a:t>
            </a:r>
            <a:r>
              <a:rPr lang="en-US" altLang="en-US" sz="2800">
                <a:cs typeface="Times New Roman" panose="02020603050405020304" pitchFamily="18" charset="0"/>
              </a:rPr>
              <a:t>)* </a:t>
            </a:r>
            <a:r>
              <a:rPr lang="en-US" altLang="en-US" sz="2800" b="1">
                <a:cs typeface="Times New Roman" panose="02020603050405020304" pitchFamily="18" charset="0"/>
              </a:rPr>
              <a:t>}</a:t>
            </a:r>
            <a:endParaRPr lang="en-US" altLang="en-US" sz="2800">
              <a:cs typeface="Times New Roman" panose="02020603050405020304" pitchFamily="18" charset="0"/>
            </a:endParaRPr>
          </a:p>
          <a:p>
            <a:pPr lvl="1"/>
            <a:r>
              <a:rPr lang="en-US" altLang="en-US" sz="2800" b="1">
                <a:cs typeface="Times New Roman" panose="02020603050405020304" pitchFamily="18" charset="0"/>
              </a:rPr>
              <a:t>/*</a:t>
            </a:r>
            <a:r>
              <a:rPr lang="en-US" altLang="en-US" sz="2800">
                <a:cs typeface="Times New Roman" panose="02020603050405020304" pitchFamily="18" charset="0"/>
              </a:rPr>
              <a:t> ([^</a:t>
            </a:r>
            <a:r>
              <a:rPr lang="en-US" altLang="en-US" sz="2800" b="1">
                <a:cs typeface="Times New Roman" panose="02020603050405020304" pitchFamily="18" charset="0"/>
              </a:rPr>
              <a:t>*</a:t>
            </a:r>
            <a:r>
              <a:rPr lang="en-US" altLang="en-US" sz="2800">
                <a:cs typeface="Times New Roman" panose="02020603050405020304" pitchFamily="18" charset="0"/>
              </a:rPr>
              <a:t>]*[^</a:t>
            </a:r>
            <a:r>
              <a:rPr lang="en-US" altLang="en-US" sz="2800" b="1">
                <a:cs typeface="Times New Roman" panose="02020603050405020304" pitchFamily="18" charset="0"/>
              </a:rPr>
              <a:t>/</a:t>
            </a:r>
            <a:r>
              <a:rPr lang="en-US" altLang="en-US" sz="2800">
                <a:cs typeface="Times New Roman" panose="02020603050405020304" pitchFamily="18" charset="0"/>
              </a:rPr>
              <a:t>]*)* </a:t>
            </a:r>
            <a:r>
              <a:rPr lang="en-US" altLang="en-US" sz="2800" b="1">
                <a:cs typeface="Times New Roman" panose="02020603050405020304" pitchFamily="18" charset="0"/>
              </a:rPr>
              <a:t>*/</a:t>
            </a:r>
            <a:endParaRPr lang="en-US" altLang="en-US" sz="2800">
              <a:cs typeface="Times New Roman" panose="02020603050405020304" pitchFamily="18" charset="0"/>
            </a:endParaRPr>
          </a:p>
          <a:p>
            <a:pPr lvl="1"/>
            <a:r>
              <a:rPr lang="en-US" altLang="en-US" sz="2800" b="1">
                <a:cs typeface="Times New Roman" panose="02020603050405020304" pitchFamily="18" charset="0"/>
              </a:rPr>
              <a:t>;</a:t>
            </a:r>
            <a:r>
              <a:rPr lang="en-US" altLang="en-US" sz="2800">
                <a:cs typeface="Times New Roman" panose="02020603050405020304" pitchFamily="18" charset="0"/>
              </a:rPr>
              <a:t>(~</a:t>
            </a:r>
            <a:r>
              <a:rPr lang="en-US" altLang="en-US" sz="2800" b="1">
                <a:cs typeface="Times New Roman" panose="02020603050405020304" pitchFamily="18" charset="0"/>
              </a:rPr>
              <a:t>newline</a:t>
            </a:r>
            <a:r>
              <a:rPr lang="en-US" altLang="en-US" sz="2800">
                <a:cs typeface="Times New Roman" panose="02020603050405020304" pitchFamily="18" charset="0"/>
              </a:rPr>
              <a:t>)* </a:t>
            </a:r>
            <a:r>
              <a:rPr lang="en-US" altLang="en-US" sz="2800" b="1">
                <a:cs typeface="Times New Roman" panose="02020603050405020304" pitchFamily="18" charset="0"/>
              </a:rPr>
              <a:t>newline</a:t>
            </a:r>
            <a:endParaRPr lang="en-US" altLang="en-US" sz="24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56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CCEB-9713-469A-AC72-66CC59518DA1}" type="slidenum">
              <a:rPr lang="en-US" altLang="en-US"/>
              <a:pPr/>
              <a:t>19</a:t>
            </a:fld>
            <a:endParaRPr lang="th-TH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/>
              <a:t>Disambiguating Rules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h-TH" altLang="en-US" sz="3600" i="1"/>
              <a:t>IF</a:t>
            </a:r>
            <a:r>
              <a:rPr lang="th-TH" altLang="en-US" sz="3600"/>
              <a:t> is an identifier or a reserved word?</a:t>
            </a:r>
          </a:p>
          <a:p>
            <a:pPr lvl="1"/>
            <a:r>
              <a:rPr lang="th-TH" altLang="en-US" sz="3200"/>
              <a:t>A reserved word cannot be used as identifier.</a:t>
            </a:r>
          </a:p>
          <a:p>
            <a:pPr lvl="1"/>
            <a:r>
              <a:rPr lang="th-TH" altLang="en-US" sz="3200"/>
              <a:t>A keyword can also be identifier.</a:t>
            </a:r>
          </a:p>
          <a:p>
            <a:r>
              <a:rPr lang="th-TH" altLang="en-US" sz="3600" i="1"/>
              <a:t>&lt;=</a:t>
            </a:r>
            <a:r>
              <a:rPr lang="th-TH" altLang="en-US" sz="3600"/>
              <a:t> is &lt; and </a:t>
            </a:r>
            <a:r>
              <a:rPr lang="th-TH" altLang="en-US" sz="3600" i="1"/>
              <a:t>=</a:t>
            </a:r>
            <a:r>
              <a:rPr lang="th-TH" altLang="en-US" sz="3600"/>
              <a:t> or </a:t>
            </a:r>
            <a:r>
              <a:rPr lang="th-TH" altLang="en-US" sz="3600" i="1"/>
              <a:t>&lt;=</a:t>
            </a:r>
            <a:r>
              <a:rPr lang="th-TH" altLang="en-US" sz="3600"/>
              <a:t>?</a:t>
            </a:r>
          </a:p>
          <a:p>
            <a:pPr lvl="1"/>
            <a:r>
              <a:rPr lang="th-TH" altLang="en-US" sz="3200"/>
              <a:t>Principle of longest substring</a:t>
            </a:r>
          </a:p>
          <a:p>
            <a:pPr lvl="2"/>
            <a:r>
              <a:rPr lang="th-TH" altLang="en-US" sz="2800"/>
              <a:t>When a string can be either a single token or a sequence of tokens, single-token interpretation is preferred.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622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D80E1-41FC-4C45-90E3-2397AEF5AE3B}" type="slidenum">
              <a:rPr lang="en-US" altLang="en-US"/>
              <a:pPr>
                <a:defRPr/>
              </a:pPr>
              <a:t>2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h-TH" altLang="en-US" sz="8800" smtClean="0"/>
              <a:t>Introduction</a:t>
            </a:r>
            <a:endParaRPr lang="th-TH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489825" cy="1752600"/>
          </a:xfrm>
        </p:spPr>
        <p:txBody>
          <a:bodyPr>
            <a:normAutofit lnSpcReduction="10000"/>
          </a:bodyPr>
          <a:lstStyle/>
          <a:p>
            <a:r>
              <a:rPr lang="en-US" altLang="en-US" sz="2400" smtClean="0"/>
              <a:t>Jaruloj Chongstitvatana</a:t>
            </a:r>
          </a:p>
          <a:p>
            <a:r>
              <a:rPr lang="en-US" altLang="en-US" sz="2400" smtClean="0"/>
              <a:t>Department of Mathematics and Computer Science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Chulalongkorn University</a:t>
            </a:r>
          </a:p>
          <a:p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0805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6EB9-C0A0-464E-B9D4-DD625DC6D407}" type="slidenum">
              <a:rPr lang="en-US" altLang="en-US"/>
              <a:pPr/>
              <a:t>20</a:t>
            </a:fld>
            <a:endParaRPr lang="th-TH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altLang="en-US"/>
              <a:t>FA Recognizing Tokens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h-TH" altLang="en-US" sz="3600"/>
              <a:t>Identifier</a:t>
            </a:r>
          </a:p>
          <a:p>
            <a:r>
              <a:rPr lang="th-TH" altLang="en-US" sz="3600"/>
              <a:t>Numeric</a:t>
            </a:r>
          </a:p>
          <a:p>
            <a:endParaRPr lang="th-TH" altLang="en-US" sz="3600"/>
          </a:p>
          <a:p>
            <a:endParaRPr lang="th-TH" altLang="en-US" sz="3600"/>
          </a:p>
          <a:p>
            <a:endParaRPr lang="th-TH" altLang="en-US" sz="3600"/>
          </a:p>
          <a:p>
            <a:r>
              <a:rPr lang="th-TH" altLang="en-US" sz="3600"/>
              <a:t>Comment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419600" y="4953000"/>
            <a:ext cx="446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>
                <a:latin typeface="Arial" panose="020B0604020202020204" pitchFamily="34" charset="0"/>
              </a:rPr>
              <a:t>~/</a:t>
            </a:r>
          </a:p>
        </p:txBody>
      </p:sp>
      <p:grpSp>
        <p:nvGrpSpPr>
          <p:cNvPr id="24656" name="Group 80"/>
          <p:cNvGrpSpPr>
            <a:grpSpLocks/>
          </p:cNvGrpSpPr>
          <p:nvPr/>
        </p:nvGrpSpPr>
        <p:grpSpPr bwMode="auto">
          <a:xfrm>
            <a:off x="1219200" y="5334000"/>
            <a:ext cx="5334000" cy="1219200"/>
            <a:chOff x="768" y="3360"/>
            <a:chExt cx="3360" cy="768"/>
          </a:xfrm>
        </p:grpSpPr>
        <p:sp>
          <p:nvSpPr>
            <p:cNvPr id="24582" name="Oval 6"/>
            <p:cNvSpPr>
              <a:spLocks noChangeArrowheads="1"/>
            </p:cNvSpPr>
            <p:nvPr/>
          </p:nvSpPr>
          <p:spPr bwMode="auto">
            <a:xfrm>
              <a:off x="3792" y="3504"/>
              <a:ext cx="336" cy="336"/>
            </a:xfrm>
            <a:prstGeom prst="ellipse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3120" y="350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Oval 8"/>
            <p:cNvSpPr>
              <a:spLocks noChangeArrowheads="1"/>
            </p:cNvSpPr>
            <p:nvPr/>
          </p:nvSpPr>
          <p:spPr bwMode="auto">
            <a:xfrm>
              <a:off x="2400" y="350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auto">
            <a:xfrm>
              <a:off x="1728" y="350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Oval 10"/>
            <p:cNvSpPr>
              <a:spLocks noChangeArrowheads="1"/>
            </p:cNvSpPr>
            <p:nvPr/>
          </p:nvSpPr>
          <p:spPr bwMode="auto">
            <a:xfrm>
              <a:off x="1008" y="350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1344" y="364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2736" y="364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>
              <a:off x="2064" y="364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1392" y="3408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>
                  <a:latin typeface="Arial" panose="020B0604020202020204" pitchFamily="34" charset="0"/>
                </a:rPr>
                <a:t>/</a:t>
              </a:r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2832" y="345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>
                  <a:latin typeface="Arial" panose="020B0604020202020204" pitchFamily="34" charset="0"/>
                </a:rPr>
                <a:t>*</a:t>
              </a:r>
            </a:p>
          </p:txBody>
        </p:sp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2112" y="345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>
                  <a:latin typeface="Arial" panose="020B0604020202020204" pitchFamily="34" charset="0"/>
                </a:rPr>
                <a:t>*</a:t>
              </a:r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3504" y="3408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>
                  <a:latin typeface="Arial" panose="020B0604020202020204" pitchFamily="34" charset="0"/>
                </a:rPr>
                <a:t>/</a:t>
              </a:r>
            </a:p>
          </p:txBody>
        </p:sp>
        <p:sp>
          <p:nvSpPr>
            <p:cNvPr id="24596" name="Freeform 20"/>
            <p:cNvSpPr>
              <a:spLocks/>
            </p:cNvSpPr>
            <p:nvPr/>
          </p:nvSpPr>
          <p:spPr bwMode="auto">
            <a:xfrm>
              <a:off x="2336" y="3792"/>
              <a:ext cx="424" cy="336"/>
            </a:xfrm>
            <a:custGeom>
              <a:avLst/>
              <a:gdLst>
                <a:gd name="T0" fmla="*/ 112 w 424"/>
                <a:gd name="T1" fmla="*/ 0 h 488"/>
                <a:gd name="T2" fmla="*/ 16 w 424"/>
                <a:gd name="T3" fmla="*/ 288 h 488"/>
                <a:gd name="T4" fmla="*/ 208 w 424"/>
                <a:gd name="T5" fmla="*/ 480 h 488"/>
                <a:gd name="T6" fmla="*/ 400 w 424"/>
                <a:gd name="T7" fmla="*/ 240 h 488"/>
                <a:gd name="T8" fmla="*/ 352 w 424"/>
                <a:gd name="T9" fmla="*/ 4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488">
                  <a:moveTo>
                    <a:pt x="112" y="0"/>
                  </a:moveTo>
                  <a:cubicBezTo>
                    <a:pt x="56" y="104"/>
                    <a:pt x="0" y="208"/>
                    <a:pt x="16" y="288"/>
                  </a:cubicBezTo>
                  <a:cubicBezTo>
                    <a:pt x="32" y="368"/>
                    <a:pt x="144" y="488"/>
                    <a:pt x="208" y="480"/>
                  </a:cubicBezTo>
                  <a:cubicBezTo>
                    <a:pt x="272" y="472"/>
                    <a:pt x="376" y="312"/>
                    <a:pt x="400" y="240"/>
                  </a:cubicBezTo>
                  <a:cubicBezTo>
                    <a:pt x="424" y="168"/>
                    <a:pt x="388" y="108"/>
                    <a:pt x="352" y="4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2688" y="3792"/>
              <a:ext cx="3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>
                  <a:latin typeface="Arial" panose="020B0604020202020204" pitchFamily="34" charset="0"/>
                </a:rPr>
                <a:t>~*</a:t>
              </a:r>
            </a:p>
          </p:txBody>
        </p:sp>
        <p:sp>
          <p:nvSpPr>
            <p:cNvPr id="24601" name="Freeform 25"/>
            <p:cNvSpPr>
              <a:spLocks/>
            </p:cNvSpPr>
            <p:nvPr/>
          </p:nvSpPr>
          <p:spPr bwMode="auto">
            <a:xfrm>
              <a:off x="2592" y="3360"/>
              <a:ext cx="720" cy="144"/>
            </a:xfrm>
            <a:custGeom>
              <a:avLst/>
              <a:gdLst>
                <a:gd name="T0" fmla="*/ 720 w 720"/>
                <a:gd name="T1" fmla="*/ 240 h 240"/>
                <a:gd name="T2" fmla="*/ 336 w 720"/>
                <a:gd name="T3" fmla="*/ 0 h 240"/>
                <a:gd name="T4" fmla="*/ 0 w 720"/>
                <a:gd name="T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0" h="240">
                  <a:moveTo>
                    <a:pt x="720" y="240"/>
                  </a:moveTo>
                  <a:cubicBezTo>
                    <a:pt x="588" y="120"/>
                    <a:pt x="456" y="0"/>
                    <a:pt x="336" y="0"/>
                  </a:cubicBezTo>
                  <a:cubicBezTo>
                    <a:pt x="216" y="0"/>
                    <a:pt x="108" y="120"/>
                    <a:pt x="0" y="24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>
              <a:off x="768" y="36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55" name="Group 79"/>
          <p:cNvGrpSpPr>
            <a:grpSpLocks/>
          </p:cNvGrpSpPr>
          <p:nvPr/>
        </p:nvGrpSpPr>
        <p:grpSpPr bwMode="auto">
          <a:xfrm>
            <a:off x="0" y="2420938"/>
            <a:ext cx="8432800" cy="2027237"/>
            <a:chOff x="0" y="1525"/>
            <a:chExt cx="5312" cy="1277"/>
          </a:xfrm>
        </p:grpSpPr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2496" y="1525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E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2112" y="1976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auto">
            <a:xfrm>
              <a:off x="1440" y="1976"/>
              <a:ext cx="336" cy="336"/>
            </a:xfrm>
            <a:prstGeom prst="ellipse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Oval 31"/>
            <p:cNvSpPr>
              <a:spLocks noChangeArrowheads="1"/>
            </p:cNvSpPr>
            <p:nvPr/>
          </p:nvSpPr>
          <p:spPr bwMode="auto">
            <a:xfrm>
              <a:off x="816" y="1976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Oval 32"/>
            <p:cNvSpPr>
              <a:spLocks noChangeArrowheads="1"/>
            </p:cNvSpPr>
            <p:nvPr/>
          </p:nvSpPr>
          <p:spPr bwMode="auto">
            <a:xfrm>
              <a:off x="4944" y="1976"/>
              <a:ext cx="336" cy="336"/>
            </a:xfrm>
            <a:prstGeom prst="ellipse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Oval 33"/>
            <p:cNvSpPr>
              <a:spLocks noChangeArrowheads="1"/>
            </p:cNvSpPr>
            <p:nvPr/>
          </p:nvSpPr>
          <p:spPr bwMode="auto">
            <a:xfrm>
              <a:off x="4272" y="1976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0" name="Oval 34"/>
            <p:cNvSpPr>
              <a:spLocks noChangeArrowheads="1"/>
            </p:cNvSpPr>
            <p:nvPr/>
          </p:nvSpPr>
          <p:spPr bwMode="auto">
            <a:xfrm>
              <a:off x="3504" y="1976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Oval 35"/>
            <p:cNvSpPr>
              <a:spLocks noChangeArrowheads="1"/>
            </p:cNvSpPr>
            <p:nvPr/>
          </p:nvSpPr>
          <p:spPr bwMode="auto">
            <a:xfrm>
              <a:off x="2784" y="1976"/>
              <a:ext cx="336" cy="336"/>
            </a:xfrm>
            <a:prstGeom prst="ellipse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Text Box 37"/>
            <p:cNvSpPr txBox="1">
              <a:spLocks noChangeArrowheads="1"/>
            </p:cNvSpPr>
            <p:nvPr/>
          </p:nvSpPr>
          <p:spPr bwMode="auto">
            <a:xfrm>
              <a:off x="1104" y="1880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14" name="Text Box 38"/>
            <p:cNvSpPr txBox="1">
              <a:spLocks noChangeArrowheads="1"/>
            </p:cNvSpPr>
            <p:nvPr/>
          </p:nvSpPr>
          <p:spPr bwMode="auto">
            <a:xfrm>
              <a:off x="4560" y="1832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15" name="Text Box 39"/>
            <p:cNvSpPr txBox="1">
              <a:spLocks noChangeArrowheads="1"/>
            </p:cNvSpPr>
            <p:nvPr/>
          </p:nvSpPr>
          <p:spPr bwMode="auto">
            <a:xfrm>
              <a:off x="2736" y="2552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16" name="Text Box 40"/>
            <p:cNvSpPr txBox="1">
              <a:spLocks noChangeArrowheads="1"/>
            </p:cNvSpPr>
            <p:nvPr/>
          </p:nvSpPr>
          <p:spPr bwMode="auto">
            <a:xfrm>
              <a:off x="1392" y="2552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17" name="Text Box 41"/>
            <p:cNvSpPr txBox="1">
              <a:spLocks noChangeArrowheads="1"/>
            </p:cNvSpPr>
            <p:nvPr/>
          </p:nvSpPr>
          <p:spPr bwMode="auto">
            <a:xfrm>
              <a:off x="2448" y="1832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1152" y="21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1776" y="2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4608" y="2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2448" y="2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3120" y="21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3840" y="2120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1376" y="2264"/>
              <a:ext cx="416" cy="288"/>
            </a:xfrm>
            <a:custGeom>
              <a:avLst/>
              <a:gdLst>
                <a:gd name="T0" fmla="*/ 112 w 416"/>
                <a:gd name="T1" fmla="*/ 0 h 288"/>
                <a:gd name="T2" fmla="*/ 16 w 416"/>
                <a:gd name="T3" fmla="*/ 144 h 288"/>
                <a:gd name="T4" fmla="*/ 208 w 416"/>
                <a:gd name="T5" fmla="*/ 288 h 288"/>
                <a:gd name="T6" fmla="*/ 400 w 416"/>
                <a:gd name="T7" fmla="*/ 144 h 288"/>
                <a:gd name="T8" fmla="*/ 304 w 416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288">
                  <a:moveTo>
                    <a:pt x="112" y="0"/>
                  </a:moveTo>
                  <a:cubicBezTo>
                    <a:pt x="56" y="48"/>
                    <a:pt x="0" y="96"/>
                    <a:pt x="16" y="144"/>
                  </a:cubicBezTo>
                  <a:cubicBezTo>
                    <a:pt x="32" y="192"/>
                    <a:pt x="144" y="288"/>
                    <a:pt x="208" y="288"/>
                  </a:cubicBezTo>
                  <a:cubicBezTo>
                    <a:pt x="272" y="288"/>
                    <a:pt x="384" y="192"/>
                    <a:pt x="400" y="144"/>
                  </a:cubicBezTo>
                  <a:cubicBezTo>
                    <a:pt x="416" y="96"/>
                    <a:pt x="360" y="48"/>
                    <a:pt x="3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5" name="Freeform 49"/>
            <p:cNvSpPr>
              <a:spLocks/>
            </p:cNvSpPr>
            <p:nvPr/>
          </p:nvSpPr>
          <p:spPr bwMode="auto">
            <a:xfrm>
              <a:off x="4896" y="2312"/>
              <a:ext cx="416" cy="288"/>
            </a:xfrm>
            <a:custGeom>
              <a:avLst/>
              <a:gdLst>
                <a:gd name="T0" fmla="*/ 112 w 416"/>
                <a:gd name="T1" fmla="*/ 0 h 288"/>
                <a:gd name="T2" fmla="*/ 16 w 416"/>
                <a:gd name="T3" fmla="*/ 144 h 288"/>
                <a:gd name="T4" fmla="*/ 208 w 416"/>
                <a:gd name="T5" fmla="*/ 288 h 288"/>
                <a:gd name="T6" fmla="*/ 400 w 416"/>
                <a:gd name="T7" fmla="*/ 144 h 288"/>
                <a:gd name="T8" fmla="*/ 304 w 416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288">
                  <a:moveTo>
                    <a:pt x="112" y="0"/>
                  </a:moveTo>
                  <a:cubicBezTo>
                    <a:pt x="56" y="48"/>
                    <a:pt x="0" y="96"/>
                    <a:pt x="16" y="144"/>
                  </a:cubicBezTo>
                  <a:cubicBezTo>
                    <a:pt x="32" y="192"/>
                    <a:pt x="144" y="288"/>
                    <a:pt x="208" y="288"/>
                  </a:cubicBezTo>
                  <a:cubicBezTo>
                    <a:pt x="272" y="288"/>
                    <a:pt x="384" y="192"/>
                    <a:pt x="400" y="144"/>
                  </a:cubicBezTo>
                  <a:cubicBezTo>
                    <a:pt x="416" y="96"/>
                    <a:pt x="360" y="48"/>
                    <a:pt x="3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6" name="Freeform 50"/>
            <p:cNvSpPr>
              <a:spLocks/>
            </p:cNvSpPr>
            <p:nvPr/>
          </p:nvSpPr>
          <p:spPr bwMode="auto">
            <a:xfrm>
              <a:off x="2736" y="2312"/>
              <a:ext cx="416" cy="288"/>
            </a:xfrm>
            <a:custGeom>
              <a:avLst/>
              <a:gdLst>
                <a:gd name="T0" fmla="*/ 112 w 416"/>
                <a:gd name="T1" fmla="*/ 0 h 288"/>
                <a:gd name="T2" fmla="*/ 16 w 416"/>
                <a:gd name="T3" fmla="*/ 144 h 288"/>
                <a:gd name="T4" fmla="*/ 208 w 416"/>
                <a:gd name="T5" fmla="*/ 288 h 288"/>
                <a:gd name="T6" fmla="*/ 400 w 416"/>
                <a:gd name="T7" fmla="*/ 144 h 288"/>
                <a:gd name="T8" fmla="*/ 304 w 416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288">
                  <a:moveTo>
                    <a:pt x="112" y="0"/>
                  </a:moveTo>
                  <a:cubicBezTo>
                    <a:pt x="56" y="48"/>
                    <a:pt x="0" y="96"/>
                    <a:pt x="16" y="144"/>
                  </a:cubicBezTo>
                  <a:cubicBezTo>
                    <a:pt x="32" y="192"/>
                    <a:pt x="144" y="288"/>
                    <a:pt x="208" y="288"/>
                  </a:cubicBezTo>
                  <a:cubicBezTo>
                    <a:pt x="272" y="288"/>
                    <a:pt x="384" y="192"/>
                    <a:pt x="400" y="144"/>
                  </a:cubicBezTo>
                  <a:cubicBezTo>
                    <a:pt x="416" y="96"/>
                    <a:pt x="360" y="48"/>
                    <a:pt x="3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7" name="Text Box 51"/>
            <p:cNvSpPr txBox="1">
              <a:spLocks noChangeArrowheads="1"/>
            </p:cNvSpPr>
            <p:nvPr/>
          </p:nvSpPr>
          <p:spPr bwMode="auto">
            <a:xfrm>
              <a:off x="1872" y="1765"/>
              <a:ext cx="1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800" b="1">
                  <a:latin typeface="Arial" panose="020B0604020202020204" pitchFamily="34" charset="0"/>
                </a:rPr>
                <a:t>.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3264" y="1880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E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30" name="Text Box 54"/>
            <p:cNvSpPr txBox="1">
              <a:spLocks noChangeArrowheads="1"/>
            </p:cNvSpPr>
            <p:nvPr/>
          </p:nvSpPr>
          <p:spPr bwMode="auto">
            <a:xfrm>
              <a:off x="3840" y="1861"/>
              <a:ext cx="43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+,-,</a:t>
              </a:r>
              <a:r>
                <a:rPr lang="th-TH" altLang="en-US" sz="2000" i="1">
                  <a:latin typeface="Arial" panose="020B0604020202020204" pitchFamily="34" charset="0"/>
                </a:rPr>
                <a:t>e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31" name="Text Box 55"/>
            <p:cNvSpPr txBox="1">
              <a:spLocks noChangeArrowheads="1"/>
            </p:cNvSpPr>
            <p:nvPr/>
          </p:nvSpPr>
          <p:spPr bwMode="auto">
            <a:xfrm>
              <a:off x="4896" y="2504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33" name="Oval 57"/>
            <p:cNvSpPr>
              <a:spLocks noChangeArrowheads="1"/>
            </p:cNvSpPr>
            <p:nvPr/>
          </p:nvSpPr>
          <p:spPr bwMode="auto">
            <a:xfrm>
              <a:off x="192" y="1957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4" name="Line 58"/>
            <p:cNvSpPr>
              <a:spLocks noChangeShapeType="1"/>
            </p:cNvSpPr>
            <p:nvPr/>
          </p:nvSpPr>
          <p:spPr bwMode="auto">
            <a:xfrm>
              <a:off x="528" y="2101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5" name="Text Box 59"/>
            <p:cNvSpPr txBox="1">
              <a:spLocks noChangeArrowheads="1"/>
            </p:cNvSpPr>
            <p:nvPr/>
          </p:nvSpPr>
          <p:spPr bwMode="auto">
            <a:xfrm>
              <a:off x="432" y="1861"/>
              <a:ext cx="43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+,-,</a:t>
              </a:r>
              <a:r>
                <a:rPr lang="th-TH" altLang="en-US" sz="2000" i="1">
                  <a:latin typeface="Arial" panose="020B0604020202020204" pitchFamily="34" charset="0"/>
                </a:rPr>
                <a:t>e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37" name="Freeform 61"/>
            <p:cNvSpPr>
              <a:spLocks/>
            </p:cNvSpPr>
            <p:nvPr/>
          </p:nvSpPr>
          <p:spPr bwMode="auto">
            <a:xfrm>
              <a:off x="1456" y="1717"/>
              <a:ext cx="2416" cy="288"/>
            </a:xfrm>
            <a:custGeom>
              <a:avLst/>
              <a:gdLst>
                <a:gd name="T0" fmla="*/ 176 w 2416"/>
                <a:gd name="T1" fmla="*/ 392 h 440"/>
                <a:gd name="T2" fmla="*/ 320 w 2416"/>
                <a:gd name="T3" fmla="*/ 104 h 440"/>
                <a:gd name="T4" fmla="*/ 2096 w 2416"/>
                <a:gd name="T5" fmla="*/ 56 h 440"/>
                <a:gd name="T6" fmla="*/ 2240 w 2416"/>
                <a:gd name="T7" fmla="*/ 44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6" h="440">
                  <a:moveTo>
                    <a:pt x="176" y="392"/>
                  </a:moveTo>
                  <a:cubicBezTo>
                    <a:pt x="88" y="276"/>
                    <a:pt x="0" y="160"/>
                    <a:pt x="320" y="104"/>
                  </a:cubicBezTo>
                  <a:cubicBezTo>
                    <a:pt x="640" y="48"/>
                    <a:pt x="1776" y="0"/>
                    <a:pt x="2096" y="56"/>
                  </a:cubicBezTo>
                  <a:cubicBezTo>
                    <a:pt x="2416" y="112"/>
                    <a:pt x="2328" y="276"/>
                    <a:pt x="2240" y="44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1" name="Line 65"/>
            <p:cNvSpPr>
              <a:spLocks noChangeShapeType="1"/>
            </p:cNvSpPr>
            <p:nvPr/>
          </p:nvSpPr>
          <p:spPr bwMode="auto">
            <a:xfrm>
              <a:off x="0" y="2101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54" name="Group 78"/>
          <p:cNvGrpSpPr>
            <a:grpSpLocks/>
          </p:cNvGrpSpPr>
          <p:nvPr/>
        </p:nvGrpSpPr>
        <p:grpSpPr bwMode="auto">
          <a:xfrm>
            <a:off x="4343400" y="1143000"/>
            <a:ext cx="4227513" cy="914400"/>
            <a:chOff x="2736" y="720"/>
            <a:chExt cx="2663" cy="576"/>
          </a:xfrm>
        </p:grpSpPr>
        <p:sp>
          <p:nvSpPr>
            <p:cNvPr id="24581" name="Oval 5"/>
            <p:cNvSpPr>
              <a:spLocks noChangeArrowheads="1"/>
            </p:cNvSpPr>
            <p:nvPr/>
          </p:nvSpPr>
          <p:spPr bwMode="auto">
            <a:xfrm>
              <a:off x="2976" y="86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auto">
            <a:xfrm>
              <a:off x="3984" y="864"/>
              <a:ext cx="336" cy="336"/>
            </a:xfrm>
            <a:prstGeom prst="ellipse">
              <a:avLst/>
            </a:prstGeom>
            <a:noFill/>
            <a:ln w="762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9" name="Line 63"/>
            <p:cNvSpPr>
              <a:spLocks noChangeShapeType="1"/>
            </p:cNvSpPr>
            <p:nvPr/>
          </p:nvSpPr>
          <p:spPr bwMode="auto">
            <a:xfrm>
              <a:off x="3312" y="100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Line 64"/>
            <p:cNvSpPr>
              <a:spLocks noChangeShapeType="1"/>
            </p:cNvSpPr>
            <p:nvPr/>
          </p:nvSpPr>
          <p:spPr bwMode="auto">
            <a:xfrm>
              <a:off x="2736" y="100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Freeform 66"/>
            <p:cNvSpPr>
              <a:spLocks/>
            </p:cNvSpPr>
            <p:nvPr/>
          </p:nvSpPr>
          <p:spPr bwMode="auto">
            <a:xfrm rot="-5293295">
              <a:off x="4200" y="936"/>
              <a:ext cx="432" cy="288"/>
            </a:xfrm>
            <a:custGeom>
              <a:avLst/>
              <a:gdLst>
                <a:gd name="T0" fmla="*/ 112 w 416"/>
                <a:gd name="T1" fmla="*/ 0 h 288"/>
                <a:gd name="T2" fmla="*/ 16 w 416"/>
                <a:gd name="T3" fmla="*/ 144 h 288"/>
                <a:gd name="T4" fmla="*/ 208 w 416"/>
                <a:gd name="T5" fmla="*/ 288 h 288"/>
                <a:gd name="T6" fmla="*/ 400 w 416"/>
                <a:gd name="T7" fmla="*/ 144 h 288"/>
                <a:gd name="T8" fmla="*/ 304 w 416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288">
                  <a:moveTo>
                    <a:pt x="112" y="0"/>
                  </a:moveTo>
                  <a:cubicBezTo>
                    <a:pt x="56" y="48"/>
                    <a:pt x="0" y="96"/>
                    <a:pt x="16" y="144"/>
                  </a:cubicBezTo>
                  <a:cubicBezTo>
                    <a:pt x="32" y="192"/>
                    <a:pt x="144" y="288"/>
                    <a:pt x="208" y="288"/>
                  </a:cubicBezTo>
                  <a:cubicBezTo>
                    <a:pt x="272" y="288"/>
                    <a:pt x="384" y="192"/>
                    <a:pt x="400" y="144"/>
                  </a:cubicBezTo>
                  <a:cubicBezTo>
                    <a:pt x="416" y="96"/>
                    <a:pt x="360" y="48"/>
                    <a:pt x="3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Text Box 67"/>
            <p:cNvSpPr txBox="1">
              <a:spLocks noChangeArrowheads="1"/>
            </p:cNvSpPr>
            <p:nvPr/>
          </p:nvSpPr>
          <p:spPr bwMode="auto">
            <a:xfrm>
              <a:off x="3408" y="720"/>
              <a:ext cx="4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letter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  <p:sp>
          <p:nvSpPr>
            <p:cNvPr id="24644" name="Text Box 68"/>
            <p:cNvSpPr txBox="1">
              <a:spLocks noChangeArrowheads="1"/>
            </p:cNvSpPr>
            <p:nvPr/>
          </p:nvSpPr>
          <p:spPr bwMode="auto">
            <a:xfrm>
              <a:off x="4608" y="912"/>
              <a:ext cx="7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th-TH" altLang="en-US" sz="2000">
                  <a:latin typeface="Arial" panose="020B0604020202020204" pitchFamily="34" charset="0"/>
                </a:rPr>
                <a:t>letter,digit</a:t>
              </a:r>
              <a:endParaRPr lang="th-TH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8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DF6F-2EBA-4763-BF65-71335C034449}" type="slidenum">
              <a:rPr lang="en-US" altLang="en-US"/>
              <a:pPr/>
              <a:t>21</a:t>
            </a:fld>
            <a:endParaRPr lang="th-TH" altLang="en-US"/>
          </a:p>
        </p:txBody>
      </p:sp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altLang="en-US"/>
              <a:t>Lookahead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th-TH" altLang="en-US" sz="3600"/>
          </a:p>
          <a:p>
            <a:endParaRPr lang="th-TH" altLang="en-US" sz="3600"/>
          </a:p>
        </p:txBody>
      </p:sp>
      <p:sp>
        <p:nvSpPr>
          <p:cNvPr id="27654" name="Oval 1030"/>
          <p:cNvSpPr>
            <a:spLocks noChangeArrowheads="1"/>
          </p:cNvSpPr>
          <p:nvPr/>
        </p:nvSpPr>
        <p:spPr bwMode="auto">
          <a:xfrm>
            <a:off x="838200" y="25146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1031"/>
          <p:cNvSpPr>
            <a:spLocks noChangeArrowheads="1"/>
          </p:cNvSpPr>
          <p:nvPr/>
        </p:nvSpPr>
        <p:spPr bwMode="auto">
          <a:xfrm>
            <a:off x="4648200" y="2514600"/>
            <a:ext cx="533400" cy="533400"/>
          </a:xfrm>
          <a:prstGeom prst="ellipse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1032"/>
          <p:cNvSpPr>
            <a:spLocks noChangeShapeType="1"/>
          </p:cNvSpPr>
          <p:nvPr/>
        </p:nvSpPr>
        <p:spPr bwMode="auto">
          <a:xfrm>
            <a:off x="1371600" y="2743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33"/>
          <p:cNvSpPr>
            <a:spLocks noChangeShapeType="1"/>
          </p:cNvSpPr>
          <p:nvPr/>
        </p:nvSpPr>
        <p:spPr bwMode="auto">
          <a:xfrm>
            <a:off x="457200" y="2743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1034"/>
          <p:cNvSpPr txBox="1">
            <a:spLocks noChangeArrowheads="1"/>
          </p:cNvSpPr>
          <p:nvPr/>
        </p:nvSpPr>
        <p:spPr bwMode="auto">
          <a:xfrm>
            <a:off x="1524000" y="23622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>
                <a:latin typeface="Arial" panose="020B0604020202020204" pitchFamily="34" charset="0"/>
              </a:rPr>
              <a:t>I,i</a:t>
            </a:r>
          </a:p>
        </p:txBody>
      </p:sp>
      <p:sp>
        <p:nvSpPr>
          <p:cNvPr id="27659" name="Oval 1035"/>
          <p:cNvSpPr>
            <a:spLocks noChangeArrowheads="1"/>
          </p:cNvSpPr>
          <p:nvPr/>
        </p:nvSpPr>
        <p:spPr bwMode="auto">
          <a:xfrm>
            <a:off x="1981200" y="25146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036"/>
          <p:cNvSpPr>
            <a:spLocks noChangeShapeType="1"/>
          </p:cNvSpPr>
          <p:nvPr/>
        </p:nvSpPr>
        <p:spPr bwMode="auto">
          <a:xfrm>
            <a:off x="2514600" y="2743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Text Box 1037"/>
          <p:cNvSpPr txBox="1">
            <a:spLocks noChangeArrowheads="1"/>
          </p:cNvSpPr>
          <p:nvPr/>
        </p:nvSpPr>
        <p:spPr bwMode="auto">
          <a:xfrm>
            <a:off x="2514600" y="2362200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>
                <a:latin typeface="Arial" panose="020B0604020202020204" pitchFamily="34" charset="0"/>
              </a:rPr>
              <a:t>F,f</a:t>
            </a:r>
          </a:p>
        </p:txBody>
      </p:sp>
      <p:sp>
        <p:nvSpPr>
          <p:cNvPr id="27663" name="Oval 1039"/>
          <p:cNvSpPr>
            <a:spLocks noChangeArrowheads="1"/>
          </p:cNvSpPr>
          <p:nvPr/>
        </p:nvSpPr>
        <p:spPr bwMode="auto">
          <a:xfrm>
            <a:off x="3048000" y="25146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040"/>
          <p:cNvSpPr>
            <a:spLocks noChangeShapeType="1"/>
          </p:cNvSpPr>
          <p:nvPr/>
        </p:nvSpPr>
        <p:spPr bwMode="auto">
          <a:xfrm>
            <a:off x="3429000" y="3048000"/>
            <a:ext cx="838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041"/>
          <p:cNvSpPr>
            <a:spLocks noChangeShapeType="1"/>
          </p:cNvSpPr>
          <p:nvPr/>
        </p:nvSpPr>
        <p:spPr bwMode="auto">
          <a:xfrm>
            <a:off x="3581400" y="2743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Text Box 1042"/>
          <p:cNvSpPr txBox="1">
            <a:spLocks noChangeArrowheads="1"/>
          </p:cNvSpPr>
          <p:nvPr/>
        </p:nvSpPr>
        <p:spPr bwMode="auto">
          <a:xfrm>
            <a:off x="2819400" y="3200400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 i="1">
                <a:solidFill>
                  <a:srgbClr val="33CC33"/>
                </a:solidFill>
                <a:latin typeface="Arial" panose="020B0604020202020204" pitchFamily="34" charset="0"/>
              </a:rPr>
              <a:t>[other]</a:t>
            </a:r>
            <a:endParaRPr lang="th-TH" altLang="en-US">
              <a:solidFill>
                <a:srgbClr val="33CC33"/>
              </a:solidFill>
              <a:latin typeface="Arial" panose="020B0604020202020204" pitchFamily="34" charset="0"/>
            </a:endParaRPr>
          </a:p>
        </p:txBody>
      </p:sp>
      <p:sp>
        <p:nvSpPr>
          <p:cNvPr id="27667" name="Text Box 1043"/>
          <p:cNvSpPr txBox="1">
            <a:spLocks noChangeArrowheads="1"/>
          </p:cNvSpPr>
          <p:nvPr/>
        </p:nvSpPr>
        <p:spPr bwMode="auto">
          <a:xfrm>
            <a:off x="3657600" y="1905000"/>
            <a:ext cx="946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>
                <a:latin typeface="Arial" panose="020B0604020202020204" pitchFamily="34" charset="0"/>
              </a:rPr>
              <a:t>letter,</a:t>
            </a:r>
          </a:p>
          <a:p>
            <a:r>
              <a:rPr lang="th-TH" altLang="en-US">
                <a:latin typeface="Arial" panose="020B0604020202020204" pitchFamily="34" charset="0"/>
              </a:rPr>
              <a:t>digit</a:t>
            </a:r>
          </a:p>
        </p:txBody>
      </p:sp>
      <p:sp>
        <p:nvSpPr>
          <p:cNvPr id="27671" name="Oval 1047"/>
          <p:cNvSpPr>
            <a:spLocks noChangeArrowheads="1"/>
          </p:cNvSpPr>
          <p:nvPr/>
        </p:nvSpPr>
        <p:spPr bwMode="auto">
          <a:xfrm>
            <a:off x="4267200" y="3429000"/>
            <a:ext cx="533400" cy="533400"/>
          </a:xfrm>
          <a:prstGeom prst="ellipse">
            <a:avLst/>
          </a:prstGeom>
          <a:noFill/>
          <a:ln w="762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Text Box 1048"/>
          <p:cNvSpPr txBox="1">
            <a:spLocks noChangeArrowheads="1"/>
          </p:cNvSpPr>
          <p:nvPr/>
        </p:nvSpPr>
        <p:spPr bwMode="auto">
          <a:xfrm>
            <a:off x="5257800" y="2438400"/>
            <a:ext cx="1481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 b="1" i="1"/>
              <a:t>Return ID</a:t>
            </a:r>
            <a:endParaRPr lang="th-TH" altLang="en-US">
              <a:latin typeface="Arial" panose="020B0604020202020204" pitchFamily="34" charset="0"/>
            </a:endParaRPr>
          </a:p>
        </p:txBody>
      </p:sp>
      <p:sp>
        <p:nvSpPr>
          <p:cNvPr id="27673" name="Text Box 1049"/>
          <p:cNvSpPr txBox="1">
            <a:spLocks noChangeArrowheads="1"/>
          </p:cNvSpPr>
          <p:nvPr/>
        </p:nvSpPr>
        <p:spPr bwMode="auto">
          <a:xfrm>
            <a:off x="4876800" y="3429000"/>
            <a:ext cx="146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en-US" b="1" i="1"/>
              <a:t>Return IF</a:t>
            </a:r>
            <a:endParaRPr lang="th-TH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195-0F51-4348-92F2-303C2DA28F08}" type="slidenum">
              <a:rPr lang="en-US" altLang="en-US"/>
              <a:pPr/>
              <a:t>22</a:t>
            </a:fld>
            <a:endParaRPr lang="th-TH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Nested IF</a:t>
            </a:r>
            <a:endParaRPr lang="th-TH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switch (state)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{  case 0: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{  if isletter(nxt)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   state=1;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elseif isdigit(nxt)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   state=2;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else state=3;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break;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case 1: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{  if isletVdig(nxt)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    state=1;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 else state=4;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 break;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…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}</a:t>
            </a:r>
            <a:endParaRPr lang="th-TH" altLang="en-US" sz="2000" b="1">
              <a:latin typeface="Courier New" panose="02070309020205020404" pitchFamily="49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5219700" y="3860800"/>
            <a:ext cx="576263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0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659563" y="2276475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1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659563" y="3860800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2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8243888" y="2276475"/>
            <a:ext cx="576262" cy="576263"/>
          </a:xfrm>
          <a:prstGeom prst="ellipse">
            <a:avLst/>
          </a:prstGeom>
          <a:solidFill>
            <a:schemeClr val="hlink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4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659563" y="5661025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3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cxnSp>
        <p:nvCxnSpPr>
          <p:cNvPr id="43018" name="AutoShape 10"/>
          <p:cNvCxnSpPr>
            <a:cxnSpLocks noChangeShapeType="1"/>
            <a:stCxn id="43013" idx="6"/>
            <a:endCxn id="43015" idx="2"/>
          </p:cNvCxnSpPr>
          <p:nvPr/>
        </p:nvCxnSpPr>
        <p:spPr bwMode="auto">
          <a:xfrm>
            <a:off x="5795963" y="4149725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19" name="AutoShape 11"/>
          <p:cNvCxnSpPr>
            <a:cxnSpLocks noChangeShapeType="1"/>
            <a:stCxn id="43013" idx="7"/>
            <a:endCxn id="43014" idx="3"/>
          </p:cNvCxnSpPr>
          <p:nvPr/>
        </p:nvCxnSpPr>
        <p:spPr bwMode="auto">
          <a:xfrm flipV="1">
            <a:off x="5711825" y="2768600"/>
            <a:ext cx="1031875" cy="11763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0" name="AutoShape 12"/>
          <p:cNvCxnSpPr>
            <a:cxnSpLocks noChangeShapeType="1"/>
            <a:stCxn id="43013" idx="5"/>
            <a:endCxn id="43017" idx="1"/>
          </p:cNvCxnSpPr>
          <p:nvPr/>
        </p:nvCxnSpPr>
        <p:spPr bwMode="auto">
          <a:xfrm>
            <a:off x="5711825" y="4352925"/>
            <a:ext cx="1031875" cy="13922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1" name="AutoShape 13"/>
          <p:cNvCxnSpPr>
            <a:cxnSpLocks noChangeShapeType="1"/>
            <a:stCxn id="43014" idx="6"/>
            <a:endCxn id="43016" idx="2"/>
          </p:cNvCxnSpPr>
          <p:nvPr/>
        </p:nvCxnSpPr>
        <p:spPr bwMode="auto">
          <a:xfrm>
            <a:off x="7235825" y="2565400"/>
            <a:ext cx="9794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2" name="AutoShape 14"/>
          <p:cNvCxnSpPr>
            <a:cxnSpLocks noChangeShapeType="1"/>
            <a:stCxn id="43014" idx="7"/>
            <a:endCxn id="43014" idx="2"/>
          </p:cNvCxnSpPr>
          <p:nvPr/>
        </p:nvCxnSpPr>
        <p:spPr bwMode="auto">
          <a:xfrm rot="16200000" flipH="1" flipV="1">
            <a:off x="6803232" y="2216944"/>
            <a:ext cx="204787" cy="492125"/>
          </a:xfrm>
          <a:prstGeom prst="curvedConnector4">
            <a:avLst>
              <a:gd name="adj1" fmla="val -152713"/>
              <a:gd name="adj2" fmla="val 1464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23" name="AutoShape 15"/>
          <p:cNvCxnSpPr>
            <a:cxnSpLocks noChangeShapeType="1"/>
            <a:endCxn id="43013" idx="2"/>
          </p:cNvCxnSpPr>
          <p:nvPr/>
        </p:nvCxnSpPr>
        <p:spPr bwMode="auto">
          <a:xfrm>
            <a:off x="4787900" y="4149725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4" name="Text Box 16"/>
          <p:cNvSpPr txBox="1">
            <a:spLocks noChangeArrowheads="1"/>
          </p:cNvSpPr>
          <p:nvPr/>
        </p:nvSpPr>
        <p:spPr bwMode="auto">
          <a:xfrm rot="18482990">
            <a:off x="5620544" y="3028157"/>
            <a:ext cx="80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letter</a:t>
            </a:r>
            <a:endParaRPr lang="th-TH" altLang="en-US"/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5867400" y="3789363"/>
            <a:ext cx="74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digit</a:t>
            </a:r>
            <a:endParaRPr lang="th-TH" altLang="en-US"/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 rot="3226055">
            <a:off x="5703887" y="4889501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other</a:t>
            </a:r>
            <a:endParaRPr lang="th-TH" altLang="en-US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6372225" y="1268413"/>
            <a:ext cx="884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letter,</a:t>
            </a:r>
          </a:p>
          <a:p>
            <a:r>
              <a:rPr lang="en-US" altLang="en-US"/>
              <a:t>digit</a:t>
            </a:r>
            <a:endParaRPr lang="th-TH" altLang="en-US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7288213" y="215265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other</a:t>
            </a:r>
            <a:endParaRPr lang="th-TH" alt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7596188" y="3860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  <a:endParaRPr lang="th-TH" altLang="en-US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7812088" y="5734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  <a:endParaRPr lang="th-TH" altLang="en-US"/>
          </a:p>
        </p:txBody>
      </p:sp>
      <p:sp>
        <p:nvSpPr>
          <p:cNvPr id="2" name="Online Image Placeholder 1"/>
          <p:cNvSpPr>
            <a:spLocks noGrp="1"/>
          </p:cNvSpPr>
          <p:nvPr>
            <p:ph type="clipArt" sz="half" idx="2"/>
          </p:nvPr>
        </p:nvSpPr>
        <p:spPr/>
      </p:sp>
    </p:spTree>
    <p:extLst>
      <p:ext uri="{BB962C8B-B14F-4D97-AF65-F5344CB8AC3E}">
        <p14:creationId xmlns:p14="http://schemas.microsoft.com/office/powerpoint/2010/main" val="8935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5943-FF0D-42A2-88E8-0369A5B994AD}" type="slidenum">
              <a:rPr lang="en-US" altLang="en-US"/>
              <a:pPr/>
              <a:t>23</a:t>
            </a:fld>
            <a:endParaRPr lang="th-TH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>
          <a:xfrm>
            <a:off x="2962275" y="-64294"/>
            <a:ext cx="4557320" cy="1325563"/>
          </a:xfrm>
        </p:spPr>
        <p:txBody>
          <a:bodyPr/>
          <a:lstStyle/>
          <a:p>
            <a:r>
              <a:rPr lang="en-US" altLang="en-US" dirty="0"/>
              <a:t>Transition table</a:t>
            </a:r>
            <a:endParaRPr lang="th-TH" altLang="en-US" dirty="0"/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5219700" y="3860800"/>
            <a:ext cx="576263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0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38925" name="Oval 13"/>
          <p:cNvSpPr>
            <a:spLocks noChangeArrowheads="1"/>
          </p:cNvSpPr>
          <p:nvPr/>
        </p:nvSpPr>
        <p:spPr bwMode="auto">
          <a:xfrm>
            <a:off x="6659563" y="2276475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1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6659563" y="3860800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2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8243888" y="2276475"/>
            <a:ext cx="576262" cy="576263"/>
          </a:xfrm>
          <a:prstGeom prst="ellipse">
            <a:avLst/>
          </a:prstGeom>
          <a:solidFill>
            <a:schemeClr val="hlink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4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38928" name="Oval 16"/>
          <p:cNvSpPr>
            <a:spLocks noChangeArrowheads="1"/>
          </p:cNvSpPr>
          <p:nvPr/>
        </p:nvSpPr>
        <p:spPr bwMode="auto">
          <a:xfrm>
            <a:off x="6659563" y="5661025"/>
            <a:ext cx="576262" cy="57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latin typeface="Courier New" panose="02070309020205020404" pitchFamily="49" charset="0"/>
              </a:rPr>
              <a:t>3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cxnSp>
        <p:nvCxnSpPr>
          <p:cNvPr id="38929" name="AutoShape 17"/>
          <p:cNvCxnSpPr>
            <a:cxnSpLocks noChangeShapeType="1"/>
            <a:stCxn id="38923" idx="6"/>
            <a:endCxn id="38926" idx="2"/>
          </p:cNvCxnSpPr>
          <p:nvPr/>
        </p:nvCxnSpPr>
        <p:spPr bwMode="auto">
          <a:xfrm>
            <a:off x="5795963" y="4149725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0" name="AutoShape 18"/>
          <p:cNvCxnSpPr>
            <a:cxnSpLocks noChangeShapeType="1"/>
            <a:stCxn id="38923" idx="7"/>
            <a:endCxn id="38925" idx="3"/>
          </p:cNvCxnSpPr>
          <p:nvPr/>
        </p:nvCxnSpPr>
        <p:spPr bwMode="auto">
          <a:xfrm flipV="1">
            <a:off x="5711825" y="2768600"/>
            <a:ext cx="1031875" cy="11763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AutoShape 19"/>
          <p:cNvCxnSpPr>
            <a:cxnSpLocks noChangeShapeType="1"/>
            <a:stCxn id="38923" idx="5"/>
            <a:endCxn id="38928" idx="1"/>
          </p:cNvCxnSpPr>
          <p:nvPr/>
        </p:nvCxnSpPr>
        <p:spPr bwMode="auto">
          <a:xfrm>
            <a:off x="5711825" y="4352925"/>
            <a:ext cx="1031875" cy="13922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2" name="AutoShape 20"/>
          <p:cNvCxnSpPr>
            <a:cxnSpLocks noChangeShapeType="1"/>
            <a:stCxn id="38925" idx="6"/>
            <a:endCxn id="38927" idx="2"/>
          </p:cNvCxnSpPr>
          <p:nvPr/>
        </p:nvCxnSpPr>
        <p:spPr bwMode="auto">
          <a:xfrm>
            <a:off x="7235825" y="2565400"/>
            <a:ext cx="9794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3" name="AutoShape 21"/>
          <p:cNvCxnSpPr>
            <a:cxnSpLocks noChangeShapeType="1"/>
            <a:stCxn id="38925" idx="7"/>
            <a:endCxn id="38925" idx="2"/>
          </p:cNvCxnSpPr>
          <p:nvPr/>
        </p:nvCxnSpPr>
        <p:spPr bwMode="auto">
          <a:xfrm rot="16200000" flipH="1" flipV="1">
            <a:off x="6803232" y="2216944"/>
            <a:ext cx="204787" cy="492125"/>
          </a:xfrm>
          <a:prstGeom prst="curvedConnector4">
            <a:avLst>
              <a:gd name="adj1" fmla="val -152713"/>
              <a:gd name="adj2" fmla="val 1464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4" name="AutoShape 22"/>
          <p:cNvCxnSpPr>
            <a:cxnSpLocks noChangeShapeType="1"/>
            <a:endCxn id="38923" idx="2"/>
          </p:cNvCxnSpPr>
          <p:nvPr/>
        </p:nvCxnSpPr>
        <p:spPr bwMode="auto">
          <a:xfrm>
            <a:off x="4787900" y="4149725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5" name="Text Box 23"/>
          <p:cNvSpPr txBox="1">
            <a:spLocks noChangeArrowheads="1"/>
          </p:cNvSpPr>
          <p:nvPr/>
        </p:nvSpPr>
        <p:spPr bwMode="auto">
          <a:xfrm rot="18482990">
            <a:off x="5620544" y="3028157"/>
            <a:ext cx="80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letter</a:t>
            </a:r>
            <a:endParaRPr lang="th-TH" altLang="en-US"/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5867400" y="3789363"/>
            <a:ext cx="74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digit</a:t>
            </a:r>
            <a:endParaRPr lang="th-TH" altLang="en-US"/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 rot="3226055">
            <a:off x="5703887" y="4889501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other</a:t>
            </a:r>
            <a:endParaRPr lang="th-TH" altLang="en-US"/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6372225" y="1268413"/>
            <a:ext cx="884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letter,</a:t>
            </a:r>
          </a:p>
          <a:p>
            <a:r>
              <a:rPr lang="en-US" altLang="en-US"/>
              <a:t>digit</a:t>
            </a:r>
            <a:endParaRPr lang="th-TH" altLang="en-US"/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7288213" y="215265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other</a:t>
            </a:r>
            <a:endParaRPr lang="th-TH" altLang="en-US"/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7596188" y="386080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  <a:endParaRPr lang="th-TH" altLang="en-US"/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7812088" y="57340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  <a:endParaRPr lang="th-TH" altLang="en-US"/>
          </a:p>
        </p:txBody>
      </p:sp>
      <p:graphicFrame>
        <p:nvGraphicFramePr>
          <p:cNvPr id="39005" name="Group 9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2025261"/>
              </p:ext>
            </p:extLst>
          </p:nvPr>
        </p:nvGraphicFramePr>
        <p:xfrm>
          <a:off x="339725" y="1073276"/>
          <a:ext cx="4027487" cy="5164012"/>
        </p:xfrm>
        <a:graphic>
          <a:graphicData uri="http://schemas.openxmlformats.org/drawingml/2006/table">
            <a:tbl>
              <a:tblPr/>
              <a:tblGrid>
                <a:gridCol w="1363662"/>
                <a:gridCol w="503238"/>
                <a:gridCol w="504825"/>
                <a:gridCol w="503237"/>
                <a:gridCol w="576263"/>
                <a:gridCol w="576262"/>
              </a:tblGrid>
              <a:tr h="9559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endParaRPr kumimoji="0" lang="th-TH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defRPr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99CC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FF33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007" name="Line 95"/>
          <p:cNvSpPr>
            <a:spLocks noChangeShapeType="1"/>
          </p:cNvSpPr>
          <p:nvPr/>
        </p:nvSpPr>
        <p:spPr bwMode="auto">
          <a:xfrm flipH="1" flipV="1">
            <a:off x="323850" y="1052513"/>
            <a:ext cx="1368425" cy="12969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Scanner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2301373 Introduction to Compilers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01ED2-17E2-4333-B1C7-B7C5A4336BC7}" type="slidenum">
              <a:rPr lang="en-US" altLang="en-US"/>
              <a:pPr/>
              <a:t>24</a:t>
            </a:fld>
            <a:endParaRPr lang="th-TH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Simulating a DFA</a:t>
            </a:r>
            <a:endParaRPr lang="th-TH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latin typeface="Arial Narrow" panose="020B0606020202030204" pitchFamily="34" charset="0"/>
              </a:rPr>
              <a:t>initialize current_state=start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latin typeface="Arial Narrow" panose="020B0606020202030204" pitchFamily="34" charset="0"/>
              </a:rPr>
              <a:t>while (not final(current_state))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latin typeface="Arial Narrow" panose="020B0606020202030204" pitchFamily="34" charset="0"/>
              </a:rPr>
              <a:t>{		next_state=dfa(current_state, next)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latin typeface="Arial Narrow" panose="020B0606020202030204" pitchFamily="34" charset="0"/>
              </a:rPr>
              <a:t>		</a:t>
            </a:r>
            <a:r>
              <a:rPr lang="en-US" altLang="en-US" sz="3600" b="1">
                <a:latin typeface="Arial Narrow" panose="020B0606020202030204" pitchFamily="34" charset="0"/>
                <a:cs typeface="Angsana New" panose="02020603050405020304" pitchFamily="18" charset="-34"/>
              </a:rPr>
              <a:t>current_state=next_state;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latin typeface="Arial Narrow" panose="020B0606020202030204" pitchFamily="34" charset="0"/>
                <a:cs typeface="Angsana New" panose="02020603050405020304" pitchFamily="18" charset="-34"/>
              </a:rPr>
              <a:t>}</a:t>
            </a:r>
            <a:endParaRPr lang="th-TH" altLang="en-US" sz="3600" b="1">
              <a:latin typeface="Arial Narrow" panose="020B0606020202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249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2301373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3 Context-free Grammar</a:t>
            </a:r>
            <a:endParaRPr lang="th-TH" alt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DB617F81-BAB5-4F96-B3BA-60C618C8FE5F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25</a:t>
            </a:fld>
            <a:endParaRPr lang="th-TH" altLang="en-US" sz="1400">
              <a:latin typeface="Tahoma" panose="020B0604030504040204" pitchFamily="34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Context-Free Grammars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3644900"/>
            <a:ext cx="6408737" cy="2447925"/>
          </a:xfrm>
        </p:spPr>
        <p:txBody>
          <a:bodyPr/>
          <a:lstStyle/>
          <a:p>
            <a:pPr eaLnBrk="1" hangingPunct="1"/>
            <a:r>
              <a:rPr lang="th-TH" altLang="en-US" smtClean="0">
                <a:latin typeface="Arial" panose="020B0604020202020204" pitchFamily="34" charset="0"/>
              </a:rPr>
              <a:t>Using grammars in parsers</a:t>
            </a:r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000" smtClean="0">
                <a:latin typeface="Arial" panose="020B0604020202020204" pitchFamily="34" charset="0"/>
              </a:rPr>
              <a:t>Jaruloj Chongstitvatana</a:t>
            </a:r>
          </a:p>
          <a:p>
            <a:pPr eaLnBrk="1" hangingPunct="1"/>
            <a:r>
              <a:rPr lang="en-US" altLang="en-US" sz="2000" smtClean="0">
                <a:latin typeface="Arial" panose="020B0604020202020204" pitchFamily="34" charset="0"/>
              </a:rPr>
              <a:t>Department of Mathametics and Computer Science </a:t>
            </a:r>
          </a:p>
          <a:p>
            <a:pPr eaLnBrk="1" hangingPunct="1"/>
            <a:r>
              <a:rPr lang="en-US" altLang="en-US" sz="2000" smtClean="0">
                <a:latin typeface="Arial" panose="020B0604020202020204" pitchFamily="34" charset="0"/>
              </a:rPr>
              <a:t>Chulalongkorn University</a:t>
            </a:r>
            <a:endParaRPr lang="th-TH" altLang="en-US" sz="20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9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3 Context-free Grammar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3E0CC5D-9376-482F-8173-D8F1866E0B9C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26</a:t>
            </a:fld>
            <a:endParaRPr lang="th-TH" altLang="en-US" sz="1400">
              <a:latin typeface="Tahoma" panose="020B0604030504040204" pitchFamily="34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Parsing Process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Call the scanner to get tokens</a:t>
            </a:r>
          </a:p>
          <a:p>
            <a:pPr eaLnBrk="1" hangingPunct="1"/>
            <a:r>
              <a:rPr lang="th-TH" altLang="en-US" smtClean="0"/>
              <a:t>Build a parse tree from the stream of tokens</a:t>
            </a:r>
          </a:p>
          <a:p>
            <a:pPr lvl="1" eaLnBrk="1" hangingPunct="1"/>
            <a:r>
              <a:rPr lang="th-TH" altLang="en-US" smtClean="0"/>
              <a:t>A parse tree shows the syntactic structure of the source program.</a:t>
            </a:r>
          </a:p>
          <a:p>
            <a:pPr eaLnBrk="1" hangingPunct="1"/>
            <a:r>
              <a:rPr lang="th-TH" altLang="en-US" smtClean="0"/>
              <a:t>Add information about identifiers in the symbol table</a:t>
            </a:r>
          </a:p>
          <a:p>
            <a:pPr eaLnBrk="1" hangingPunct="1"/>
            <a:r>
              <a:rPr lang="th-TH" altLang="en-US" smtClean="0"/>
              <a:t>Report error, when found, and recover from thee error</a:t>
            </a:r>
          </a:p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1506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</a:t>
            </a:r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3 Context-free Grammar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3AFE630-5BA5-4719-AB77-28B5BD70E58E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27</a:t>
            </a:fld>
            <a:endParaRPr lang="th-TH" altLang="en-US" sz="1400">
              <a:latin typeface="Tahoma" panose="020B0604030504040204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Context-Free Grammar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altLang="en-US" smtClean="0">
                <a:cs typeface="Tahoma" panose="020B0604030504040204" pitchFamily="34" charset="0"/>
              </a:rPr>
              <a:t>a quintuple (</a:t>
            </a:r>
            <a:r>
              <a:rPr lang="th-TH" altLang="en-US" i="1" smtClean="0">
                <a:cs typeface="Tahoma" panose="020B0604030504040204" pitchFamily="34" charset="0"/>
              </a:rPr>
              <a:t>V, T, P, S</a:t>
            </a:r>
            <a:r>
              <a:rPr lang="th-TH" altLang="en-US" smtClean="0">
                <a:cs typeface="Tahoma" panose="020B0604030504040204" pitchFamily="34" charset="0"/>
              </a:rPr>
              <a:t>) where</a:t>
            </a:r>
          </a:p>
          <a:p>
            <a:pPr lvl="1" eaLnBrk="1" hangingPunct="1"/>
            <a:r>
              <a:rPr lang="th-TH" altLang="en-US" i="1" smtClean="0"/>
              <a:t>V</a:t>
            </a:r>
            <a:r>
              <a:rPr lang="th-TH" altLang="en-US" smtClean="0"/>
              <a:t>  is a finite set of nonterminals, containing </a:t>
            </a:r>
            <a:r>
              <a:rPr lang="th-TH" altLang="en-US" i="1" smtClean="0"/>
              <a:t>S</a:t>
            </a:r>
            <a:r>
              <a:rPr lang="th-TH" altLang="en-US" smtClean="0"/>
              <a:t>,</a:t>
            </a:r>
          </a:p>
          <a:p>
            <a:pPr lvl="1" eaLnBrk="1" hangingPunct="1"/>
            <a:r>
              <a:rPr lang="th-TH" altLang="en-US" i="1" smtClean="0"/>
              <a:t>T</a:t>
            </a:r>
            <a:r>
              <a:rPr lang="th-TH" altLang="en-US" smtClean="0"/>
              <a:t>  is a finite set of terminals,</a:t>
            </a:r>
          </a:p>
          <a:p>
            <a:pPr lvl="1" eaLnBrk="1" hangingPunct="1"/>
            <a:r>
              <a:rPr lang="th-TH" altLang="en-US" i="1" smtClean="0"/>
              <a:t>P</a:t>
            </a:r>
            <a:r>
              <a:rPr lang="th-TH" altLang="en-US" smtClean="0"/>
              <a:t>  is a set of production rules in the form of </a:t>
            </a:r>
            <a:r>
              <a:rPr lang="en-US" altLang="en-US" smtClean="0">
                <a:latin typeface="Symbol" panose="05050102010706020507" pitchFamily="18" charset="2"/>
              </a:rPr>
              <a:t>a</a:t>
            </a:r>
            <a:r>
              <a:rPr lang="en-US" altLang="en-US" smtClean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l-GR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th-TH" altLang="en-US" smtClean="0"/>
              <a:t> where </a:t>
            </a:r>
            <a:r>
              <a:rPr lang="th-TH" altLang="en-US" smtClean="0">
                <a:sym typeface="Symbol" panose="05050102010706020507" pitchFamily="18" charset="2"/>
              </a:rPr>
              <a:t> </a:t>
            </a:r>
            <a:r>
              <a:rPr lang="th-TH" altLang="en-US" smtClean="0"/>
              <a:t>is in </a:t>
            </a:r>
            <a:r>
              <a:rPr lang="th-TH" altLang="en-US" i="1" smtClean="0"/>
              <a:t>V </a:t>
            </a:r>
            <a:r>
              <a:rPr lang="th-TH" altLang="en-US" smtClean="0"/>
              <a:t>and </a:t>
            </a:r>
            <a:r>
              <a:rPr lang="el-GR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th-TH" altLang="en-US" smtClean="0"/>
              <a:t> is in </a:t>
            </a:r>
            <a:r>
              <a:rPr lang="th-TH" altLang="en-US" smtClean="0">
                <a:cs typeface="Tahoma" panose="020B0604030504040204" pitchFamily="34" charset="0"/>
              </a:rPr>
              <a:t>(</a:t>
            </a:r>
            <a:r>
              <a:rPr lang="th-TH" altLang="en-US" i="1" smtClean="0">
                <a:cs typeface="Tahoma" panose="020B0604030504040204" pitchFamily="34" charset="0"/>
              </a:rPr>
              <a:t>V</a:t>
            </a:r>
            <a:r>
              <a:rPr lang="th-TH" altLang="en-US" smtClean="0">
                <a:cs typeface="Tahoma" panose="020B0604030504040204" pitchFamily="34" charset="0"/>
              </a:rPr>
              <a:t> U</a:t>
            </a:r>
            <a:r>
              <a:rPr lang="th-TH" altLang="en-US" i="1" smtClean="0">
                <a:cs typeface="Tahoma" panose="020B0604030504040204" pitchFamily="34" charset="0"/>
              </a:rPr>
              <a:t>T </a:t>
            </a:r>
            <a:r>
              <a:rPr lang="th-TH" altLang="en-US" smtClean="0">
                <a:cs typeface="Tahoma" panose="020B0604030504040204" pitchFamily="34" charset="0"/>
              </a:rPr>
              <a:t>)*,</a:t>
            </a:r>
            <a:r>
              <a:rPr lang="th-TH" altLang="en-US" smtClean="0"/>
              <a:t> and</a:t>
            </a:r>
          </a:p>
          <a:p>
            <a:pPr lvl="1" eaLnBrk="1" hangingPunct="1"/>
            <a:r>
              <a:rPr lang="th-TH" altLang="en-US" i="1" smtClean="0"/>
              <a:t>S</a:t>
            </a:r>
            <a:r>
              <a:rPr lang="th-TH" altLang="en-US" smtClean="0"/>
              <a:t>  is the start symbol.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th-TH" altLang="en-US" smtClean="0"/>
          </a:p>
          <a:p>
            <a:pPr eaLnBrk="1" hangingPunct="1"/>
            <a:r>
              <a:rPr lang="th-TH" altLang="en-US" smtClean="0"/>
              <a:t>Any string in </a:t>
            </a:r>
            <a:r>
              <a:rPr lang="th-TH" altLang="en-US" smtClean="0">
                <a:cs typeface="Tahoma" panose="020B0604030504040204" pitchFamily="34" charset="0"/>
              </a:rPr>
              <a:t>(V U T)* is</a:t>
            </a:r>
            <a:r>
              <a:rPr lang="th-TH" altLang="en-US" smtClean="0"/>
              <a:t> called a </a:t>
            </a:r>
            <a:r>
              <a:rPr lang="th-TH" altLang="en-US" i="1" smtClean="0"/>
              <a:t>sentential form</a:t>
            </a:r>
            <a:r>
              <a:rPr lang="th-TH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93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</a:t>
            </a:r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3 Context-free Grammar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874AD81D-E8CA-4D3A-A9FA-2C76E66A38F6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28</a:t>
            </a:fld>
            <a:endParaRPr lang="th-TH" altLang="en-US" sz="1400">
              <a:latin typeface="Tahoma" panose="020B0604030504040204" pitchFamily="34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2686050" y="265150"/>
            <a:ext cx="3354388" cy="1006942"/>
          </a:xfrm>
        </p:spPr>
        <p:txBody>
          <a:bodyPr/>
          <a:lstStyle/>
          <a:p>
            <a:pPr eaLnBrk="1" hangingPunct="1"/>
            <a:r>
              <a:rPr lang="th-TH" altLang="en-US" smtClean="0"/>
              <a:t>Examples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12975" y="1498002"/>
            <a:ext cx="3030967" cy="402067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E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E O 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E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cs typeface="Tahoma" panose="020B0604030504040204" pitchFamily="34" charset="0"/>
              </a:rPr>
              <a:t>(E)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E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O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cs typeface="Tahoma" panose="020B0604030504040204" pitchFamily="34" charset="0"/>
              </a:rPr>
              <a:t>+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O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cs typeface="Tahoma" panose="020B0604030504040204" pitchFamily="34" charset="0"/>
              </a:rPr>
              <a:t>-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O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cs typeface="Tahoma" panose="020B0604030504040204" pitchFamily="34" charset="0"/>
              </a:rPr>
              <a:t>*</a:t>
            </a:r>
            <a:r>
              <a:rPr lang="th-TH" altLang="en-US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O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cs typeface="Tahoma" panose="020B0604030504040204" pitchFamily="34" charset="0"/>
              </a:rPr>
              <a:t>/</a:t>
            </a:r>
          </a:p>
          <a:p>
            <a:pPr eaLnBrk="1" hangingPunct="1"/>
            <a:endParaRPr lang="th-TH" altLang="en-US" dirty="0" smtClean="0">
              <a:cs typeface="Tahoma" panose="020B0604030504040204" pitchFamily="34" charset="0"/>
            </a:endParaRPr>
          </a:p>
        </p:txBody>
      </p:sp>
      <p:sp>
        <p:nvSpPr>
          <p:cNvPr id="81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36269" y="1498002"/>
            <a:ext cx="2843361" cy="298793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S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SS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S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(S)S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S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()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h-TH" altLang="en-US" dirty="0" smtClean="0"/>
              <a:t>S </a:t>
            </a:r>
            <a:r>
              <a:rPr lang="th-TH" altLang="en-US" dirty="0" smtClean="0">
                <a:sym typeface="Symbol" panose="05050102010706020507" pitchFamily="18" charset="2"/>
              </a:rPr>
              <a:t></a:t>
            </a:r>
            <a:r>
              <a:rPr lang="th-TH" altLang="en-US" dirty="0" smtClean="0"/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</a:t>
            </a:r>
          </a:p>
        </p:txBody>
      </p:sp>
    </p:spTree>
    <p:extLst>
      <p:ext uri="{BB962C8B-B14F-4D97-AF65-F5344CB8AC3E}">
        <p14:creationId xmlns:p14="http://schemas.microsoft.com/office/powerpoint/2010/main" val="351089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</a:t>
            </a:r>
            <a:endParaRPr lang="th-TH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Chapter 3 Context-free Grammar</a:t>
            </a:r>
            <a:endParaRPr lang="th-TH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66E84D29-8AEB-47B4-9522-8F0539C2F1B5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29</a:t>
            </a:fld>
            <a:endParaRPr lang="th-TH" altLang="en-US" sz="1400">
              <a:latin typeface="Tahoma" panose="020B0604030504040204" pitchFamily="34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1489262" y="0"/>
            <a:ext cx="7886700" cy="1325563"/>
          </a:xfrm>
        </p:spPr>
        <p:txBody>
          <a:bodyPr/>
          <a:lstStyle/>
          <a:p>
            <a:pPr eaLnBrk="1" hangingPunct="1"/>
            <a:r>
              <a:rPr lang="th-TH" altLang="en-US" dirty="0" smtClean="0"/>
              <a:t>Backus-Naur Form (BNF)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8380413" cy="5334000"/>
          </a:xfrm>
        </p:spPr>
        <p:txBody>
          <a:bodyPr/>
          <a:lstStyle/>
          <a:p>
            <a:pPr eaLnBrk="1" hangingPunct="1"/>
            <a:r>
              <a:rPr lang="th-TH" altLang="en-US" smtClean="0"/>
              <a:t>Nonterminals are in </a:t>
            </a:r>
            <a:r>
              <a:rPr lang="th-TH" altLang="en-US" smtClean="0">
                <a:cs typeface="Tahoma" panose="020B0604030504040204" pitchFamily="34" charset="0"/>
              </a:rPr>
              <a:t>&lt; &gt;.</a:t>
            </a:r>
          </a:p>
          <a:p>
            <a:pPr eaLnBrk="1" hangingPunct="1"/>
            <a:r>
              <a:rPr lang="th-TH" altLang="en-US" smtClean="0"/>
              <a:t>Terminals are any other symbols.</a:t>
            </a:r>
          </a:p>
          <a:p>
            <a:pPr eaLnBrk="1" hangingPunct="1"/>
            <a:r>
              <a:rPr lang="th-TH" altLang="en-US" smtClean="0"/>
              <a:t>::= means </a:t>
            </a:r>
            <a:r>
              <a:rPr lang="th-TH" altLang="en-US" smtClean="0">
                <a:sym typeface="Symbol" panose="05050102010706020507" pitchFamily="18" charset="2"/>
              </a:rPr>
              <a:t></a:t>
            </a:r>
            <a:r>
              <a:rPr lang="th-TH" altLang="en-US" smtClean="0"/>
              <a:t>.</a:t>
            </a:r>
          </a:p>
          <a:p>
            <a:pPr eaLnBrk="1" hangingPunct="1"/>
            <a:r>
              <a:rPr lang="th-TH" altLang="en-US" smtClean="0"/>
              <a:t>| means or.</a:t>
            </a:r>
          </a:p>
          <a:p>
            <a:pPr eaLnBrk="1" hangingPunct="1"/>
            <a:r>
              <a:rPr lang="th-TH" altLang="en-US" smtClean="0"/>
              <a:t>Examples: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th-TH" altLang="en-US" smtClean="0"/>
              <a:t>&lt;E&gt; ::= &lt;E&gt;&lt;O&gt;&lt;E&gt;| </a:t>
            </a:r>
            <a:r>
              <a:rPr lang="en-US" altLang="en-US" smtClean="0">
                <a:cs typeface="Tahoma" panose="020B0604030504040204" pitchFamily="34" charset="0"/>
              </a:rPr>
              <a:t>(&lt;E&gt;) |</a:t>
            </a:r>
            <a:r>
              <a:rPr lang="th-TH" altLang="en-US" smtClean="0"/>
              <a:t> ID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th-TH" altLang="en-US" smtClean="0"/>
              <a:t>&lt;O&gt; ::= </a:t>
            </a:r>
            <a:r>
              <a:rPr lang="th-TH" altLang="en-US" smtClean="0">
                <a:cs typeface="Tahoma" panose="020B0604030504040204" pitchFamily="34" charset="0"/>
              </a:rPr>
              <a:t>+ | - | * | /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th-TH" altLang="en-US" smtClean="0">
              <a:cs typeface="Tahoma" panose="020B060403050404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th-TH" altLang="en-US" smtClean="0"/>
              <a:t>&lt;S&gt; ::= &lt;S&gt;&lt;S&gt; </a:t>
            </a:r>
            <a:r>
              <a:rPr lang="th-TH" altLang="en-US" smtClean="0">
                <a:cs typeface="Tahoma" panose="020B0604030504040204" pitchFamily="34" charset="0"/>
              </a:rPr>
              <a:t>| (&lt;S&gt;)&lt;S&gt; | () | </a:t>
            </a:r>
            <a:r>
              <a:rPr lang="th-TH" altLang="en-US" smtClean="0">
                <a:sym typeface="Symbol" panose="05050102010706020507" pitchFamily="18" charset="2"/>
              </a:rPr>
              <a:t></a:t>
            </a:r>
          </a:p>
        </p:txBody>
      </p:sp>
    </p:spTree>
    <p:extLst>
      <p:ext uri="{BB962C8B-B14F-4D97-AF65-F5344CB8AC3E}">
        <p14:creationId xmlns:p14="http://schemas.microsoft.com/office/powerpoint/2010/main" val="17055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7602C-6F37-41BB-9565-3A0394FFC6D8}" type="slidenum">
              <a:rPr lang="en-US" altLang="en-US"/>
              <a:pPr>
                <a:defRPr/>
              </a:pPr>
              <a:t>3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altLang="en-US" smtClean="0"/>
              <a:t>What is a Compiler?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4183063" cy="5257800"/>
          </a:xfrm>
        </p:spPr>
        <p:txBody>
          <a:bodyPr/>
          <a:lstStyle/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compiler</a:t>
            </a:r>
            <a:r>
              <a:rPr lang="en-US" altLang="en-US" sz="2000" smtClean="0"/>
              <a:t> is a computer program that translates a program in a </a:t>
            </a:r>
            <a:r>
              <a:rPr lang="en-US" altLang="en-US" sz="2000" i="1" smtClean="0"/>
              <a:t>source language</a:t>
            </a:r>
            <a:r>
              <a:rPr lang="en-US" altLang="en-US" sz="2000" smtClean="0"/>
              <a:t> into an equivalent program in a </a:t>
            </a:r>
            <a:r>
              <a:rPr lang="en-US" altLang="en-US" sz="2000" i="1" smtClean="0"/>
              <a:t>target language</a:t>
            </a:r>
            <a:r>
              <a:rPr lang="en-US" altLang="en-US" sz="2000" smtClean="0"/>
              <a:t>.</a:t>
            </a:r>
          </a:p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source program/code</a:t>
            </a:r>
            <a:r>
              <a:rPr lang="en-US" altLang="en-US" sz="2000" smtClean="0"/>
              <a:t> is a program/code written in the source language, which is usually a high-level language.</a:t>
            </a:r>
          </a:p>
          <a:p>
            <a:pPr>
              <a:spcAft>
                <a:spcPts val="1100"/>
              </a:spcAft>
            </a:pPr>
            <a:r>
              <a:rPr lang="en-US" altLang="en-US" sz="2000" smtClean="0"/>
              <a:t>A </a:t>
            </a:r>
            <a:r>
              <a:rPr lang="en-US" altLang="en-US" sz="2000" b="1" smtClean="0"/>
              <a:t>target program/code</a:t>
            </a:r>
            <a:r>
              <a:rPr lang="en-US" altLang="en-US" sz="2000" smtClean="0"/>
              <a:t> is a program/code written in the target language, which often is a machine language or an intermediate code.</a:t>
            </a:r>
            <a:endParaRPr lang="th-TH" altLang="en-US" sz="2000" smtClean="0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6172200" y="2743200"/>
            <a:ext cx="1066800" cy="1111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200">
                <a:latin typeface="Cordia New" pitchFamily="34" charset="-34"/>
                <a:cs typeface="Cordia New" pitchFamily="34" charset="-34"/>
              </a:rPr>
              <a:t>  </a:t>
            </a:r>
          </a:p>
          <a:p>
            <a:endParaRPr lang="th-TH" altLang="en-US" sz="1200">
              <a:latin typeface="Cordia New" pitchFamily="34" charset="-34"/>
              <a:cs typeface="Cordia New" pitchFamily="34" charset="-34"/>
            </a:endParaRPr>
          </a:p>
          <a:p>
            <a:r>
              <a:rPr lang="th-TH" altLang="en-US" sz="1800">
                <a:latin typeface="Arial" charset="0"/>
                <a:cs typeface="Cordia New" pitchFamily="34" charset="-34"/>
              </a:rPr>
              <a:t>compiler</a:t>
            </a:r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6645275" y="3854450"/>
            <a:ext cx="0" cy="541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4724400" y="2805113"/>
            <a:ext cx="1066800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Source program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7543800" y="2805113"/>
            <a:ext cx="1204913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Target program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6188075" y="4379913"/>
            <a:ext cx="1127125" cy="801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1800">
                <a:latin typeface="Arial" charset="0"/>
                <a:cs typeface="Cordia New" pitchFamily="34" charset="-34"/>
              </a:rPr>
              <a:t>Error message</a:t>
            </a:r>
            <a:endParaRPr lang="th-TH" altLang="en-US" sz="140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57150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72390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2301373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Chapter 3 Context-free Grammar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5DD61581-200A-4FC3-89F8-5C45F9F7B6AC}" type="slidenum"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/>
              <a:t>30</a:t>
            </a:fld>
            <a:endParaRPr lang="th-TH" altLang="en-US" sz="14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12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Examples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4227513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S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SS | (S)S | () |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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SS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(S)SS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(S)S(S)S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(S)S(())S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((S)S)S(())S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((S)())S(())S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((())())S(())S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((())()) (())S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((())())(())</a:t>
            </a:r>
          </a:p>
        </p:txBody>
      </p:sp>
      <p:sp>
        <p:nvSpPr>
          <p:cNvPr id="2355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11688" y="1143000"/>
            <a:ext cx="4227512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E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E O E | (E) | id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O </a:t>
            </a: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th-TH" altLang="en-US" dirty="0" smtClean="0">
                <a:cs typeface="Tahoma" panose="020B0604030504040204" pitchFamily="34" charset="0"/>
              </a:rPr>
              <a:t> + | - | * | /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</a:rPr>
              <a:t>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E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(E)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(E O E)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en-US" altLang="en-US" baseline="30000" dirty="0" smtClean="0">
                <a:cs typeface="Tahoma" panose="020B0604030504040204" pitchFamily="34" charset="0"/>
                <a:sym typeface="Symbol" panose="05050102010706020507" pitchFamily="18" charset="2"/>
              </a:rPr>
              <a:t>*</a:t>
            </a:r>
            <a:r>
              <a:rPr lang="th-TH" altLang="en-US" dirty="0" smtClean="0">
                <a:cs typeface="Tahoma" panose="020B0604030504040204" pitchFamily="34" charset="0"/>
              </a:rPr>
              <a:t> ((E O E) O E)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((id O E)) O E)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((id + E)) O E) O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((id + id)) O E) </a:t>
            </a:r>
            <a:r>
              <a:rPr lang="en-US" altLang="en-US" dirty="0" smtClean="0">
                <a:cs typeface="Tahoma" panose="020B0604030504040204" pitchFamily="34" charset="0"/>
              </a:rPr>
              <a:t>O</a:t>
            </a:r>
            <a:r>
              <a:rPr lang="th-TH" altLang="en-US" dirty="0" smtClean="0">
                <a:cs typeface="Tahoma" panose="020B0604030504040204" pitchFamily="34" charset="0"/>
              </a:rPr>
              <a:t> 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h-TH" altLang="en-US" dirty="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dirty="0" smtClean="0">
                <a:cs typeface="Tahoma" panose="020B0604030504040204" pitchFamily="34" charset="0"/>
              </a:rPr>
              <a:t> </a:t>
            </a:r>
            <a:r>
              <a:rPr lang="th-TH" altLang="en-US" baseline="30000" dirty="0" smtClean="0">
                <a:cs typeface="Tahoma" panose="020B0604030504040204" pitchFamily="34" charset="0"/>
              </a:rPr>
              <a:t>*</a:t>
            </a:r>
            <a:r>
              <a:rPr lang="th-TH" altLang="en-US" dirty="0" smtClean="0">
                <a:cs typeface="Tahoma" panose="020B0604030504040204" pitchFamily="34" charset="0"/>
              </a:rPr>
              <a:t> ((id + id)) * id) + id</a:t>
            </a:r>
          </a:p>
        </p:txBody>
      </p:sp>
      <p:sp>
        <p:nvSpPr>
          <p:cNvPr id="23558" name="Rectangle 1030"/>
          <p:cNvSpPr>
            <a:spLocks noChangeArrowheads="1"/>
          </p:cNvSpPr>
          <p:nvPr/>
        </p:nvSpPr>
        <p:spPr bwMode="auto">
          <a:xfrm>
            <a:off x="4648200" y="1143000"/>
            <a:ext cx="3352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73" name="Rectangle 1031"/>
          <p:cNvSpPr>
            <a:spLocks noChangeArrowheads="1"/>
          </p:cNvSpPr>
          <p:nvPr/>
        </p:nvSpPr>
        <p:spPr bwMode="auto">
          <a:xfrm>
            <a:off x="228600" y="1143000"/>
            <a:ext cx="4038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60" name="Rectangle 1032"/>
          <p:cNvSpPr>
            <a:spLocks noChangeArrowheads="1"/>
          </p:cNvSpPr>
          <p:nvPr/>
        </p:nvSpPr>
        <p:spPr bwMode="auto">
          <a:xfrm>
            <a:off x="250825" y="1628775"/>
            <a:ext cx="360363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1" name="Rectangle 1033"/>
          <p:cNvSpPr>
            <a:spLocks noChangeArrowheads="1"/>
          </p:cNvSpPr>
          <p:nvPr/>
        </p:nvSpPr>
        <p:spPr bwMode="auto">
          <a:xfrm>
            <a:off x="684213" y="2133600"/>
            <a:ext cx="360362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2" name="Rectangle 1034"/>
          <p:cNvSpPr>
            <a:spLocks noChangeArrowheads="1"/>
          </p:cNvSpPr>
          <p:nvPr/>
        </p:nvSpPr>
        <p:spPr bwMode="auto">
          <a:xfrm>
            <a:off x="1476375" y="2565400"/>
            <a:ext cx="287338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4" name="Rectangle 1036"/>
          <p:cNvSpPr>
            <a:spLocks noChangeArrowheads="1"/>
          </p:cNvSpPr>
          <p:nvPr/>
        </p:nvSpPr>
        <p:spPr bwMode="auto">
          <a:xfrm>
            <a:off x="1476375" y="3068638"/>
            <a:ext cx="215900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5" name="Rectangle 1037"/>
          <p:cNvSpPr>
            <a:spLocks noChangeArrowheads="1"/>
          </p:cNvSpPr>
          <p:nvPr/>
        </p:nvSpPr>
        <p:spPr bwMode="auto">
          <a:xfrm>
            <a:off x="900113" y="3500438"/>
            <a:ext cx="215900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6" name="Rectangle 1038"/>
          <p:cNvSpPr>
            <a:spLocks noChangeArrowheads="1"/>
          </p:cNvSpPr>
          <p:nvPr/>
        </p:nvSpPr>
        <p:spPr bwMode="auto">
          <a:xfrm>
            <a:off x="1403350" y="4005263"/>
            <a:ext cx="215900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7" name="Rectangle 1039"/>
          <p:cNvSpPr>
            <a:spLocks noChangeArrowheads="1"/>
          </p:cNvSpPr>
          <p:nvPr/>
        </p:nvSpPr>
        <p:spPr bwMode="auto">
          <a:xfrm>
            <a:off x="1042988" y="4437063"/>
            <a:ext cx="215900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8" name="Rectangle 1040"/>
          <p:cNvSpPr>
            <a:spLocks noChangeArrowheads="1"/>
          </p:cNvSpPr>
          <p:nvPr/>
        </p:nvSpPr>
        <p:spPr bwMode="auto">
          <a:xfrm>
            <a:off x="1835150" y="4941888"/>
            <a:ext cx="288925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9" name="Rectangle 1041"/>
          <p:cNvSpPr>
            <a:spLocks noChangeArrowheads="1"/>
          </p:cNvSpPr>
          <p:nvPr/>
        </p:nvSpPr>
        <p:spPr bwMode="auto">
          <a:xfrm>
            <a:off x="2484438" y="5373688"/>
            <a:ext cx="360362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0" name="Rectangle 1042"/>
          <p:cNvSpPr>
            <a:spLocks noChangeArrowheads="1"/>
          </p:cNvSpPr>
          <p:nvPr/>
        </p:nvSpPr>
        <p:spPr bwMode="auto">
          <a:xfrm>
            <a:off x="4643438" y="2133600"/>
            <a:ext cx="360362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1" name="Rectangle 1043"/>
          <p:cNvSpPr>
            <a:spLocks noChangeArrowheads="1"/>
          </p:cNvSpPr>
          <p:nvPr/>
        </p:nvSpPr>
        <p:spPr bwMode="auto">
          <a:xfrm>
            <a:off x="5148263" y="2565400"/>
            <a:ext cx="360362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2" name="Rectangle 1044"/>
          <p:cNvSpPr>
            <a:spLocks noChangeArrowheads="1"/>
          </p:cNvSpPr>
          <p:nvPr/>
        </p:nvSpPr>
        <p:spPr bwMode="auto">
          <a:xfrm>
            <a:off x="5219700" y="3068638"/>
            <a:ext cx="360363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3" name="Rectangle 1045"/>
          <p:cNvSpPr>
            <a:spLocks noChangeArrowheads="1"/>
          </p:cNvSpPr>
          <p:nvPr/>
        </p:nvSpPr>
        <p:spPr bwMode="auto">
          <a:xfrm>
            <a:off x="5292725" y="3500438"/>
            <a:ext cx="360363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4" name="Rectangle 1046"/>
          <p:cNvSpPr>
            <a:spLocks noChangeArrowheads="1"/>
          </p:cNvSpPr>
          <p:nvPr/>
        </p:nvSpPr>
        <p:spPr bwMode="auto">
          <a:xfrm>
            <a:off x="5580063" y="3933825"/>
            <a:ext cx="360362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5" name="Rectangle 1047"/>
          <p:cNvSpPr>
            <a:spLocks noChangeArrowheads="1"/>
          </p:cNvSpPr>
          <p:nvPr/>
        </p:nvSpPr>
        <p:spPr bwMode="auto">
          <a:xfrm>
            <a:off x="5795963" y="4437063"/>
            <a:ext cx="360362" cy="433387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6" name="Rectangle 1048"/>
          <p:cNvSpPr>
            <a:spLocks noChangeArrowheads="1"/>
          </p:cNvSpPr>
          <p:nvPr/>
        </p:nvSpPr>
        <p:spPr bwMode="auto">
          <a:xfrm>
            <a:off x="6156325" y="4941888"/>
            <a:ext cx="360363" cy="431800"/>
          </a:xfrm>
          <a:prstGeom prst="rect">
            <a:avLst/>
          </a:pr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45882"/>
                  <a:invGamma/>
                  <a:alpha val="42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8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60" grpId="0" animBg="1"/>
      <p:bldP spid="23561" grpId="0" animBg="1"/>
      <p:bldP spid="23562" grpId="0" animBg="1"/>
      <p:bldP spid="23564" grpId="0" animBg="1"/>
      <p:bldP spid="23565" grpId="0" animBg="1"/>
      <p:bldP spid="23566" grpId="0" animBg="1"/>
      <p:bldP spid="23567" grpId="0" animBg="1"/>
      <p:bldP spid="23568" grpId="0" animBg="1"/>
      <p:bldP spid="23569" grpId="0" animBg="1"/>
      <p:bldP spid="23570" grpId="0" animBg="1"/>
      <p:bldP spid="23571" grpId="0" animBg="1"/>
      <p:bldP spid="23572" grpId="0" animBg="1"/>
      <p:bldP spid="23573" grpId="0" animBg="1"/>
      <p:bldP spid="23574" grpId="0" animBg="1"/>
      <p:bldP spid="23575" grpId="0" animBg="1"/>
      <p:bldP spid="2357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Parsing</a:t>
            </a:r>
            <a:endParaRPr lang="th-TH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Jaruloj Chongstitvatana</a:t>
            </a:r>
          </a:p>
          <a:p>
            <a:pPr eaLnBrk="1" hangingPunct="1"/>
            <a:r>
              <a:rPr lang="en-US" altLang="en-US" sz="2000" smtClean="0"/>
              <a:t>Department of Mathematics and Computer Science</a:t>
            </a:r>
          </a:p>
          <a:p>
            <a:pPr eaLnBrk="1" hangingPunct="1"/>
            <a:r>
              <a:rPr lang="en-US" altLang="en-US" sz="2000" smtClean="0"/>
              <a:t>Chulalongkorn University</a:t>
            </a:r>
            <a:endParaRPr lang="th-TH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14744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9296756-447E-4548-8DAC-8344E77A5D1D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32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  <a:endParaRPr lang="th-TH" alt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686800" cy="343058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Parsing is a process that constructs a syntactic structure (i.e. parse tree) from the stream of tokens.</a:t>
            </a:r>
          </a:p>
          <a:p>
            <a:pPr eaLnBrk="1" hangingPunct="1"/>
            <a:r>
              <a:rPr lang="en-US" altLang="en-US" sz="2800" smtClean="0"/>
              <a:t>We already learn how to describe the syntactic structure of a language using (context-free) grammar.</a:t>
            </a:r>
          </a:p>
          <a:p>
            <a:pPr eaLnBrk="1" hangingPunct="1"/>
            <a:r>
              <a:rPr lang="en-US" altLang="en-US" sz="2800" smtClean="0"/>
              <a:t>So, a parser only need to do this?</a:t>
            </a:r>
            <a:endParaRPr lang="th-TH" altLang="en-US" sz="2800" smtClean="0"/>
          </a:p>
        </p:txBody>
      </p:sp>
      <p:grpSp>
        <p:nvGrpSpPr>
          <p:cNvPr id="5125" name="Group 1"/>
          <p:cNvGrpSpPr>
            <a:grpSpLocks/>
          </p:cNvGrpSpPr>
          <p:nvPr/>
        </p:nvGrpSpPr>
        <p:grpSpPr bwMode="auto">
          <a:xfrm>
            <a:off x="611188" y="4811713"/>
            <a:ext cx="7775575" cy="1149350"/>
            <a:chOff x="611188" y="5157788"/>
            <a:chExt cx="7775575" cy="1150937"/>
          </a:xfrm>
        </p:grpSpPr>
        <p:sp>
          <p:nvSpPr>
            <p:cNvPr id="5126" name="Text Box 5"/>
            <p:cNvSpPr txBox="1">
              <a:spLocks noChangeArrowheads="1"/>
            </p:cNvSpPr>
            <p:nvPr/>
          </p:nvSpPr>
          <p:spPr bwMode="auto">
            <a:xfrm>
              <a:off x="1116013" y="5157788"/>
              <a:ext cx="22479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>
                  <a:solidFill>
                    <a:srgbClr val="800000"/>
                  </a:solidFill>
                  <a:latin typeface="Times New Roman" panose="02020603050405020304" pitchFamily="18" charset="0"/>
                </a:rPr>
                <a:t>Stream of tokens</a:t>
              </a:r>
              <a:endParaRPr lang="th-TH" altLang="en-US" sz="24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611188" y="5805488"/>
              <a:ext cx="28971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>
                  <a:solidFill>
                    <a:srgbClr val="800000"/>
                  </a:solidFill>
                  <a:latin typeface="Times New Roman" panose="02020603050405020304" pitchFamily="18" charset="0"/>
                </a:rPr>
                <a:t>Context-free grammar</a:t>
              </a:r>
              <a:endParaRPr lang="th-TH" altLang="en-US" sz="2400">
                <a:solidFill>
                  <a:srgbClr val="8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28" name="Rectangle 7"/>
            <p:cNvSpPr>
              <a:spLocks noChangeArrowheads="1"/>
            </p:cNvSpPr>
            <p:nvPr/>
          </p:nvSpPr>
          <p:spPr bwMode="auto">
            <a:xfrm>
              <a:off x="4067175" y="5157788"/>
              <a:ext cx="2376488" cy="11509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 b="1">
                  <a:latin typeface="Times New Roman" panose="02020603050405020304" pitchFamily="18" charset="0"/>
                </a:rPr>
                <a:t>Parser</a:t>
              </a:r>
              <a:endParaRPr lang="th-TH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6659563" y="5373688"/>
              <a:ext cx="137636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400">
                  <a:solidFill>
                    <a:srgbClr val="000066"/>
                  </a:solidFill>
                  <a:latin typeface="Times New Roman" panose="02020603050405020304" pitchFamily="18" charset="0"/>
                </a:rPr>
                <a:t>Parse tree</a:t>
              </a:r>
              <a:endParaRPr lang="th-TH" altLang="en-US" sz="2400">
                <a:solidFill>
                  <a:srgbClr val="00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2124075" y="5589588"/>
              <a:ext cx="19431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2124075" y="5876925"/>
              <a:ext cx="19431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6443663" y="5805488"/>
              <a:ext cx="19431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94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F911F4ED-7892-4391-815F-A2F5B3D69DB1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33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z="3200" smtClean="0"/>
              <a:t>Parse Trees and Derivations</a:t>
            </a:r>
            <a:endParaRPr lang="th-TH" altLang="en-US" smtClean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64150" y="1295400"/>
            <a:ext cx="365125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E 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E +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id +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id + E *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id + id *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id + id * id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E 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E +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E + E * E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E + E * id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E + id * id</a:t>
            </a:r>
          </a:p>
          <a:p>
            <a:pPr eaLnBrk="1" hangingPunct="1">
              <a:buFontTx/>
              <a:buNone/>
            </a:pPr>
            <a:r>
              <a:rPr lang="th-TH" altLang="en-US" sz="2800" smtClean="0">
                <a:cs typeface="Tahoma" panose="020B0604030504040204" pitchFamily="34" charset="0"/>
              </a:rPr>
              <a:t>	</a:t>
            </a:r>
            <a:r>
              <a:rPr lang="th-TH" altLang="en-US" sz="2800" b="1" baseline="30000" smtClean="0">
                <a:cs typeface="Tahoma" panose="020B0604030504040204" pitchFamily="34" charset="0"/>
                <a:sym typeface="Symbol" panose="05050102010706020507" pitchFamily="18" charset="2"/>
              </a:rPr>
              <a:t></a:t>
            </a:r>
            <a:r>
              <a:rPr lang="th-TH" altLang="en-US" sz="2800" smtClean="0">
                <a:cs typeface="Tahoma" panose="020B0604030504040204" pitchFamily="34" charset="0"/>
              </a:rPr>
              <a:t> id + id * id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900113" y="3213100"/>
            <a:ext cx="2735262" cy="473075"/>
          </a:xfrm>
          <a:prstGeom prst="rect">
            <a:avLst/>
          </a:prstGeom>
          <a:noFill/>
          <a:ln w="15875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Top-down parsing</a:t>
            </a:r>
            <a:endParaRPr lang="th-TH" altLang="en-US" sz="2400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971550" y="5876925"/>
            <a:ext cx="2692400" cy="469900"/>
          </a:xfrm>
          <a:prstGeom prst="rect">
            <a:avLst/>
          </a:prstGeom>
          <a:noFill/>
          <a:ln w="12700">
            <a:solidFill>
              <a:srgbClr val="FF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400"/>
              <a:t>Bottom-up parsing</a:t>
            </a:r>
            <a:endParaRPr lang="th-TH" altLang="en-US" sz="2400"/>
          </a:p>
        </p:txBody>
      </p:sp>
      <p:grpSp>
        <p:nvGrpSpPr>
          <p:cNvPr id="205874" name="Group 50"/>
          <p:cNvGrpSpPr>
            <a:grpSpLocks/>
          </p:cNvGrpSpPr>
          <p:nvPr/>
        </p:nvGrpSpPr>
        <p:grpSpPr bwMode="auto">
          <a:xfrm>
            <a:off x="3570288" y="2652713"/>
            <a:ext cx="422275" cy="609600"/>
            <a:chOff x="2249" y="1671"/>
            <a:chExt cx="266" cy="384"/>
          </a:xfrm>
        </p:grpSpPr>
        <p:sp>
          <p:nvSpPr>
            <p:cNvPr id="7223" name="Text Box 14"/>
            <p:cNvSpPr txBox="1">
              <a:spLocks noChangeArrowheads="1"/>
            </p:cNvSpPr>
            <p:nvPr/>
          </p:nvSpPr>
          <p:spPr bwMode="auto">
            <a:xfrm>
              <a:off x="2249" y="1767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id</a:t>
              </a:r>
            </a:p>
          </p:txBody>
        </p:sp>
        <p:sp>
          <p:nvSpPr>
            <p:cNvPr id="7224" name="Line 17"/>
            <p:cNvSpPr>
              <a:spLocks noChangeShapeType="1"/>
            </p:cNvSpPr>
            <p:nvPr/>
          </p:nvSpPr>
          <p:spPr bwMode="auto">
            <a:xfrm>
              <a:off x="2345" y="167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72" name="Group 48"/>
          <p:cNvGrpSpPr>
            <a:grpSpLocks/>
          </p:cNvGrpSpPr>
          <p:nvPr/>
        </p:nvGrpSpPr>
        <p:grpSpPr bwMode="auto">
          <a:xfrm>
            <a:off x="2046288" y="1966913"/>
            <a:ext cx="1974850" cy="838200"/>
            <a:chOff x="1289" y="1239"/>
            <a:chExt cx="1244" cy="528"/>
          </a:xfrm>
        </p:grpSpPr>
        <p:sp>
          <p:nvSpPr>
            <p:cNvPr id="7217" name="Text Box 10"/>
            <p:cNvSpPr txBox="1">
              <a:spLocks noChangeArrowheads="1"/>
            </p:cNvSpPr>
            <p:nvPr/>
          </p:nvSpPr>
          <p:spPr bwMode="auto">
            <a:xfrm>
              <a:off x="2249" y="1373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18" name="Text Box 12"/>
            <p:cNvSpPr txBox="1">
              <a:spLocks noChangeArrowheads="1"/>
            </p:cNvSpPr>
            <p:nvPr/>
          </p:nvSpPr>
          <p:spPr bwMode="auto">
            <a:xfrm>
              <a:off x="1769" y="1479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*</a:t>
              </a:r>
            </a:p>
          </p:txBody>
        </p:sp>
        <p:sp>
          <p:nvSpPr>
            <p:cNvPr id="7219" name="Text Box 13"/>
            <p:cNvSpPr txBox="1">
              <a:spLocks noChangeArrowheads="1"/>
            </p:cNvSpPr>
            <p:nvPr/>
          </p:nvSpPr>
          <p:spPr bwMode="auto">
            <a:xfrm>
              <a:off x="1289" y="138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20" name="Line 18"/>
            <p:cNvSpPr>
              <a:spLocks noChangeShapeType="1"/>
            </p:cNvSpPr>
            <p:nvPr/>
          </p:nvSpPr>
          <p:spPr bwMode="auto">
            <a:xfrm>
              <a:off x="1865" y="1287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Line 19"/>
            <p:cNvSpPr>
              <a:spLocks noChangeShapeType="1"/>
            </p:cNvSpPr>
            <p:nvPr/>
          </p:nvSpPr>
          <p:spPr bwMode="auto">
            <a:xfrm>
              <a:off x="1913" y="1239"/>
              <a:ext cx="43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Line 20"/>
            <p:cNvSpPr>
              <a:spLocks noChangeShapeType="1"/>
            </p:cNvSpPr>
            <p:nvPr/>
          </p:nvSpPr>
          <p:spPr bwMode="auto">
            <a:xfrm flipH="1">
              <a:off x="1481" y="1239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73" name="Group 49"/>
          <p:cNvGrpSpPr>
            <a:grpSpLocks/>
          </p:cNvGrpSpPr>
          <p:nvPr/>
        </p:nvGrpSpPr>
        <p:grpSpPr bwMode="auto">
          <a:xfrm>
            <a:off x="1970088" y="2652713"/>
            <a:ext cx="422275" cy="609600"/>
            <a:chOff x="1241" y="1671"/>
            <a:chExt cx="266" cy="384"/>
          </a:xfrm>
        </p:grpSpPr>
        <p:sp>
          <p:nvSpPr>
            <p:cNvPr id="7215" name="Text Box 21"/>
            <p:cNvSpPr txBox="1">
              <a:spLocks noChangeArrowheads="1"/>
            </p:cNvSpPr>
            <p:nvPr/>
          </p:nvSpPr>
          <p:spPr bwMode="auto">
            <a:xfrm>
              <a:off x="1241" y="1767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id</a:t>
              </a:r>
            </a:p>
          </p:txBody>
        </p:sp>
        <p:sp>
          <p:nvSpPr>
            <p:cNvPr id="7216" name="Line 22"/>
            <p:cNvSpPr>
              <a:spLocks noChangeShapeType="1"/>
            </p:cNvSpPr>
            <p:nvPr/>
          </p:nvSpPr>
          <p:spPr bwMode="auto">
            <a:xfrm>
              <a:off x="1385" y="167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71" name="Group 47"/>
          <p:cNvGrpSpPr>
            <a:grpSpLocks/>
          </p:cNvGrpSpPr>
          <p:nvPr/>
        </p:nvGrpSpPr>
        <p:grpSpPr bwMode="auto">
          <a:xfrm>
            <a:off x="827088" y="2119313"/>
            <a:ext cx="422275" cy="685800"/>
            <a:chOff x="521" y="1335"/>
            <a:chExt cx="266" cy="432"/>
          </a:xfrm>
        </p:grpSpPr>
        <p:sp>
          <p:nvSpPr>
            <p:cNvPr id="7213" name="Line 23"/>
            <p:cNvSpPr>
              <a:spLocks noChangeShapeType="1"/>
            </p:cNvSpPr>
            <p:nvPr/>
          </p:nvSpPr>
          <p:spPr bwMode="auto">
            <a:xfrm>
              <a:off x="665" y="1335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Text Box 24"/>
            <p:cNvSpPr txBox="1">
              <a:spLocks noChangeArrowheads="1"/>
            </p:cNvSpPr>
            <p:nvPr/>
          </p:nvSpPr>
          <p:spPr bwMode="auto">
            <a:xfrm>
              <a:off x="521" y="1479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id</a:t>
              </a:r>
            </a:p>
          </p:txBody>
        </p:sp>
      </p:grpSp>
      <p:grpSp>
        <p:nvGrpSpPr>
          <p:cNvPr id="205870" name="Group 46"/>
          <p:cNvGrpSpPr>
            <a:grpSpLocks/>
          </p:cNvGrpSpPr>
          <p:nvPr/>
        </p:nvGrpSpPr>
        <p:grpSpPr bwMode="auto">
          <a:xfrm>
            <a:off x="903288" y="1036638"/>
            <a:ext cx="2355850" cy="1336675"/>
            <a:chOff x="569" y="653"/>
            <a:chExt cx="1484" cy="842"/>
          </a:xfrm>
        </p:grpSpPr>
        <p:sp>
          <p:nvSpPr>
            <p:cNvPr id="7206" name="Text Box 7"/>
            <p:cNvSpPr txBox="1">
              <a:spLocks noChangeArrowheads="1"/>
            </p:cNvSpPr>
            <p:nvPr/>
          </p:nvSpPr>
          <p:spPr bwMode="auto">
            <a:xfrm>
              <a:off x="1111" y="1207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+</a:t>
              </a:r>
              <a:endParaRPr lang="th-TH" altLang="en-US" sz="2400" b="1" baseline="30000"/>
            </a:p>
          </p:txBody>
        </p:sp>
        <p:sp>
          <p:nvSpPr>
            <p:cNvPr id="7207" name="Text Box 8"/>
            <p:cNvSpPr txBox="1">
              <a:spLocks noChangeArrowheads="1"/>
            </p:cNvSpPr>
            <p:nvPr/>
          </p:nvSpPr>
          <p:spPr bwMode="auto">
            <a:xfrm>
              <a:off x="1145" y="653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08" name="Text Box 9"/>
            <p:cNvSpPr txBox="1">
              <a:spLocks noChangeArrowheads="1"/>
            </p:cNvSpPr>
            <p:nvPr/>
          </p:nvSpPr>
          <p:spPr bwMode="auto">
            <a:xfrm>
              <a:off x="569" y="1037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09" name="Text Box 11"/>
            <p:cNvSpPr txBox="1">
              <a:spLocks noChangeArrowheads="1"/>
            </p:cNvSpPr>
            <p:nvPr/>
          </p:nvSpPr>
          <p:spPr bwMode="auto">
            <a:xfrm>
              <a:off x="1769" y="989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10" name="Line 15"/>
            <p:cNvSpPr>
              <a:spLocks noChangeShapeType="1"/>
            </p:cNvSpPr>
            <p:nvPr/>
          </p:nvSpPr>
          <p:spPr bwMode="auto">
            <a:xfrm flipH="1">
              <a:off x="713" y="903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16"/>
            <p:cNvSpPr>
              <a:spLocks noChangeShapeType="1"/>
            </p:cNvSpPr>
            <p:nvPr/>
          </p:nvSpPr>
          <p:spPr bwMode="auto">
            <a:xfrm>
              <a:off x="1289" y="903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Line 25"/>
            <p:cNvSpPr>
              <a:spLocks noChangeShapeType="1"/>
            </p:cNvSpPr>
            <p:nvPr/>
          </p:nvSpPr>
          <p:spPr bwMode="auto">
            <a:xfrm>
              <a:off x="1248" y="10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27"/>
          <p:cNvSpPr txBox="1">
            <a:spLocks noChangeArrowheads="1"/>
          </p:cNvSpPr>
          <p:nvPr/>
        </p:nvSpPr>
        <p:spPr bwMode="auto">
          <a:xfrm>
            <a:off x="1763713" y="4365625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th-TH" altLang="en-US" sz="2400"/>
              <a:t>+</a:t>
            </a:r>
            <a:endParaRPr lang="th-TH" altLang="en-US" sz="2400" b="1" baseline="30000"/>
          </a:p>
        </p:txBody>
      </p:sp>
      <p:sp>
        <p:nvSpPr>
          <p:cNvPr id="7181" name="Text Box 32"/>
          <p:cNvSpPr txBox="1">
            <a:spLocks noChangeArrowheads="1"/>
          </p:cNvSpPr>
          <p:nvPr/>
        </p:nvSpPr>
        <p:spPr bwMode="auto">
          <a:xfrm>
            <a:off x="2808288" y="501173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th-TH" altLang="en-US" sz="2400" dirty="0"/>
              <a:t>*</a:t>
            </a:r>
          </a:p>
        </p:txBody>
      </p:sp>
      <p:sp>
        <p:nvSpPr>
          <p:cNvPr id="7182" name="Text Box 34"/>
          <p:cNvSpPr txBox="1">
            <a:spLocks noChangeArrowheads="1"/>
          </p:cNvSpPr>
          <p:nvPr/>
        </p:nvSpPr>
        <p:spPr bwMode="auto">
          <a:xfrm>
            <a:off x="3570288" y="54689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th-TH" altLang="en-US" sz="2400"/>
              <a:t>id</a:t>
            </a:r>
          </a:p>
        </p:txBody>
      </p:sp>
      <p:grpSp>
        <p:nvGrpSpPr>
          <p:cNvPr id="205877" name="Group 53"/>
          <p:cNvGrpSpPr>
            <a:grpSpLocks/>
          </p:cNvGrpSpPr>
          <p:nvPr/>
        </p:nvGrpSpPr>
        <p:grpSpPr bwMode="auto">
          <a:xfrm>
            <a:off x="3570288" y="4843463"/>
            <a:ext cx="450850" cy="777875"/>
            <a:chOff x="2249" y="3051"/>
            <a:chExt cx="284" cy="490"/>
          </a:xfrm>
        </p:grpSpPr>
        <p:sp>
          <p:nvSpPr>
            <p:cNvPr id="7204" name="Text Box 30"/>
            <p:cNvSpPr txBox="1">
              <a:spLocks noChangeArrowheads="1"/>
            </p:cNvSpPr>
            <p:nvPr/>
          </p:nvSpPr>
          <p:spPr bwMode="auto">
            <a:xfrm>
              <a:off x="2249" y="305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2345" y="3349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78" name="Group 54"/>
          <p:cNvGrpSpPr>
            <a:grpSpLocks/>
          </p:cNvGrpSpPr>
          <p:nvPr/>
        </p:nvGrpSpPr>
        <p:grpSpPr bwMode="auto">
          <a:xfrm>
            <a:off x="2351088" y="4233863"/>
            <a:ext cx="1371600" cy="777875"/>
            <a:chOff x="1481" y="2667"/>
            <a:chExt cx="864" cy="490"/>
          </a:xfrm>
        </p:grpSpPr>
        <p:sp>
          <p:nvSpPr>
            <p:cNvPr id="7200" name="Text Box 31"/>
            <p:cNvSpPr txBox="1">
              <a:spLocks noChangeArrowheads="1"/>
            </p:cNvSpPr>
            <p:nvPr/>
          </p:nvSpPr>
          <p:spPr bwMode="auto">
            <a:xfrm>
              <a:off x="1769" y="2667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201" name="Line 38"/>
            <p:cNvSpPr>
              <a:spLocks noChangeShapeType="1"/>
            </p:cNvSpPr>
            <p:nvPr/>
          </p:nvSpPr>
          <p:spPr bwMode="auto">
            <a:xfrm>
              <a:off x="1865" y="2965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Line 39"/>
            <p:cNvSpPr>
              <a:spLocks noChangeShapeType="1"/>
            </p:cNvSpPr>
            <p:nvPr/>
          </p:nvSpPr>
          <p:spPr bwMode="auto">
            <a:xfrm>
              <a:off x="1913" y="2917"/>
              <a:ext cx="43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Line 40"/>
            <p:cNvSpPr>
              <a:spLocks noChangeShapeType="1"/>
            </p:cNvSpPr>
            <p:nvPr/>
          </p:nvSpPr>
          <p:spPr bwMode="auto">
            <a:xfrm flipH="1">
              <a:off x="1481" y="2917"/>
              <a:ext cx="33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5" name="Text Box 41"/>
          <p:cNvSpPr txBox="1">
            <a:spLocks noChangeArrowheads="1"/>
          </p:cNvSpPr>
          <p:nvPr/>
        </p:nvSpPr>
        <p:spPr bwMode="auto">
          <a:xfrm>
            <a:off x="1970088" y="54689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th-TH" altLang="en-US" sz="2400"/>
              <a:t>id</a:t>
            </a:r>
          </a:p>
        </p:txBody>
      </p:sp>
      <p:grpSp>
        <p:nvGrpSpPr>
          <p:cNvPr id="205876" name="Group 52"/>
          <p:cNvGrpSpPr>
            <a:grpSpLocks/>
          </p:cNvGrpSpPr>
          <p:nvPr/>
        </p:nvGrpSpPr>
        <p:grpSpPr bwMode="auto">
          <a:xfrm>
            <a:off x="2046288" y="4859338"/>
            <a:ext cx="609600" cy="762000"/>
            <a:chOff x="1289" y="3061"/>
            <a:chExt cx="384" cy="480"/>
          </a:xfrm>
        </p:grpSpPr>
        <p:sp>
          <p:nvSpPr>
            <p:cNvPr id="7198" name="Text Box 33"/>
            <p:cNvSpPr txBox="1">
              <a:spLocks noChangeArrowheads="1"/>
            </p:cNvSpPr>
            <p:nvPr/>
          </p:nvSpPr>
          <p:spPr bwMode="auto">
            <a:xfrm>
              <a:off x="1289" y="3061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199" name="Line 42"/>
            <p:cNvSpPr>
              <a:spLocks noChangeShapeType="1"/>
            </p:cNvSpPr>
            <p:nvPr/>
          </p:nvSpPr>
          <p:spPr bwMode="auto">
            <a:xfrm>
              <a:off x="1385" y="3349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875" name="Group 51"/>
          <p:cNvGrpSpPr>
            <a:grpSpLocks/>
          </p:cNvGrpSpPr>
          <p:nvPr/>
        </p:nvGrpSpPr>
        <p:grpSpPr bwMode="auto">
          <a:xfrm>
            <a:off x="903288" y="4310063"/>
            <a:ext cx="450850" cy="777875"/>
            <a:chOff x="569" y="2715"/>
            <a:chExt cx="284" cy="490"/>
          </a:xfrm>
        </p:grpSpPr>
        <p:sp>
          <p:nvSpPr>
            <p:cNvPr id="7196" name="Text Box 29"/>
            <p:cNvSpPr txBox="1">
              <a:spLocks noChangeArrowheads="1"/>
            </p:cNvSpPr>
            <p:nvPr/>
          </p:nvSpPr>
          <p:spPr bwMode="auto">
            <a:xfrm>
              <a:off x="569" y="2715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197" name="Line 43"/>
            <p:cNvSpPr>
              <a:spLocks noChangeShapeType="1"/>
            </p:cNvSpPr>
            <p:nvPr/>
          </p:nvSpPr>
          <p:spPr bwMode="auto">
            <a:xfrm>
              <a:off x="665" y="3013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8" name="Text Box 44"/>
          <p:cNvSpPr txBox="1">
            <a:spLocks noChangeArrowheads="1"/>
          </p:cNvSpPr>
          <p:nvPr/>
        </p:nvSpPr>
        <p:spPr bwMode="auto">
          <a:xfrm>
            <a:off x="827088" y="5011738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th-TH" altLang="en-US" sz="2400"/>
              <a:t>id</a:t>
            </a:r>
          </a:p>
        </p:txBody>
      </p:sp>
      <p:grpSp>
        <p:nvGrpSpPr>
          <p:cNvPr id="205880" name="Group 56"/>
          <p:cNvGrpSpPr>
            <a:grpSpLocks/>
          </p:cNvGrpSpPr>
          <p:nvPr/>
        </p:nvGrpSpPr>
        <p:grpSpPr bwMode="auto">
          <a:xfrm>
            <a:off x="1131888" y="3700463"/>
            <a:ext cx="1670050" cy="727075"/>
            <a:chOff x="713" y="2331"/>
            <a:chExt cx="1052" cy="458"/>
          </a:xfrm>
        </p:grpSpPr>
        <p:sp>
          <p:nvSpPr>
            <p:cNvPr id="7192" name="Text Box 28"/>
            <p:cNvSpPr txBox="1">
              <a:spLocks noChangeArrowheads="1"/>
            </p:cNvSpPr>
            <p:nvPr/>
          </p:nvSpPr>
          <p:spPr bwMode="auto">
            <a:xfrm>
              <a:off x="1145" y="2331"/>
              <a:ext cx="2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th-TH" altLang="en-US" sz="2400"/>
                <a:t>E </a:t>
              </a:r>
              <a:endParaRPr lang="th-TH" altLang="en-US" sz="2400">
                <a:solidFill>
                  <a:srgbClr val="FF3399"/>
                </a:solidFill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 flipH="1">
              <a:off x="713" y="2581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285" y="2597"/>
              <a:ext cx="48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Line 45"/>
            <p:cNvSpPr>
              <a:spLocks noChangeShapeType="1"/>
            </p:cNvSpPr>
            <p:nvPr/>
          </p:nvSpPr>
          <p:spPr bwMode="auto">
            <a:xfrm>
              <a:off x="1241" y="258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879" name="Rectangle 55"/>
          <p:cNvSpPr>
            <a:spLocks noChangeArrowheads="1"/>
          </p:cNvSpPr>
          <p:nvPr/>
        </p:nvSpPr>
        <p:spPr bwMode="auto">
          <a:xfrm>
            <a:off x="5219700" y="3860800"/>
            <a:ext cx="792163" cy="504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7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7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06A8C7A-3241-49C1-9A8A-8B6DEC5C6AD9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34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Recursive-Descent</a:t>
            </a:r>
            <a:endParaRPr lang="th-TH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Write one procedure for each set of productions with the same nonterminal in the LHS</a:t>
            </a:r>
          </a:p>
          <a:p>
            <a:pPr eaLnBrk="1" hangingPunct="1"/>
            <a:r>
              <a:rPr lang="en-US" altLang="en-US" sz="2800" smtClean="0"/>
              <a:t>Each procedure recognizes a structure described by a nonterminal.</a:t>
            </a:r>
          </a:p>
          <a:p>
            <a:pPr eaLnBrk="1" hangingPunct="1"/>
            <a:r>
              <a:rPr lang="en-US" altLang="en-US" sz="2800" smtClean="0"/>
              <a:t>A procedure calls other procedures if it need to recognize other structures.</a:t>
            </a:r>
          </a:p>
          <a:p>
            <a:pPr eaLnBrk="1" hangingPunct="1"/>
            <a:r>
              <a:rPr lang="en-US" altLang="en-US" sz="2800" smtClean="0"/>
              <a:t>A procedure calls </a:t>
            </a:r>
            <a:r>
              <a:rPr lang="en-US" altLang="en-US" sz="2800" i="1" smtClean="0"/>
              <a:t>match</a:t>
            </a:r>
            <a:r>
              <a:rPr lang="en-US" altLang="en-US" sz="2800" smtClean="0"/>
              <a:t> procedure if it need to recognize a terminal.</a:t>
            </a:r>
            <a:endParaRPr lang="th-TH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34962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2F58499-2243-45A6-8FCE-E01378C6D70E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35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Recursive-Descent: Example</a:t>
            </a:r>
            <a:endParaRPr lang="th-TH" altLang="en-US" smtClean="0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O F |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| 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n-US" altLang="en-US" sz="240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( E ) | 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40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procedure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{	switch token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{	case (:  match(‘(‘);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		  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		  match(‘)’);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	case id: match(id);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	default:  error;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}			</a:t>
            </a:r>
            <a:endParaRPr lang="th-TH" altLang="en-US" sz="2400" smtClean="0">
              <a:latin typeface="Arial" panose="020B0604020202020204" pitchFamily="34" charset="0"/>
            </a:endParaRP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For this grammar: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We cannot decide which rule to use for E,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If we choose E </a:t>
            </a:r>
            <a:r>
              <a:rPr lang="en-US" altLang="en-US" smtClean="0">
                <a:sym typeface="Symbol" panose="05050102010706020507" pitchFamily="18" charset="2"/>
              </a:rPr>
              <a:t> E O F, it leads to infinitely recursive loops.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Rewrite the grammar into EBNF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procedure 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{	F;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while (token=+ or token=-)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{	O; F;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2627313" y="2492375"/>
            <a:ext cx="2330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3333FF"/>
                </a:solidFill>
                <a:latin typeface="Arial" panose="020B0604020202020204" pitchFamily="34" charset="0"/>
              </a:rPr>
              <a:t>procedure 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3333FF"/>
                </a:solidFill>
                <a:latin typeface="Arial" panose="020B0604020202020204" pitchFamily="34" charset="0"/>
              </a:rPr>
              <a:t>{	E; O; F; }</a:t>
            </a:r>
            <a:endParaRPr lang="th-TH" altLang="en-US" sz="240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484438" y="1341438"/>
            <a:ext cx="1944687" cy="1187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</a:rPr>
              <a:t>E </a:t>
            </a: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::=</a:t>
            </a: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</a:rPr>
              <a:t> F {O F}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</a:rPr>
              <a:t>O </a:t>
            </a: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::=</a:t>
            </a: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</a:rPr>
              <a:t> + | -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</a:rPr>
              <a:t>F </a:t>
            </a:r>
            <a:r>
              <a:rPr lang="en-US" altLang="en-US" sz="2400">
                <a:solidFill>
                  <a:srgbClr val="FF0066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::= ( E ) | id</a:t>
            </a:r>
            <a:endParaRPr lang="th-TH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65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-0.00278 L -0.24028 -0.0027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/>
      <p:bldP spid="153608" grpId="1"/>
      <p:bldP spid="153609" grpId="0" animBg="1"/>
      <p:bldP spid="153609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C0881C0C-D629-4857-85E6-0927AC206C1A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36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Match procedure</a:t>
            </a:r>
            <a:endParaRPr lang="th-TH" alt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6600"/>
                </a:solidFill>
                <a:latin typeface="Courier New" panose="02070309020205020404" pitchFamily="49" charset="0"/>
              </a:rPr>
              <a:t>procedure match(expTok)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6600"/>
                </a:solidFill>
                <a:latin typeface="Courier New" panose="02070309020205020404" pitchFamily="49" charset="0"/>
              </a:rPr>
              <a:t>{		if (token==expTok)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6600"/>
                </a:solidFill>
                <a:latin typeface="Courier New" panose="02070309020205020404" pitchFamily="49" charset="0"/>
              </a:rPr>
              <a:t>		then 	getToken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6600"/>
                </a:solidFill>
                <a:latin typeface="Courier New" panose="02070309020205020404" pitchFamily="49" charset="0"/>
              </a:rPr>
              <a:t>		else 	error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6600"/>
                </a:solidFill>
                <a:latin typeface="Courier New" panose="02070309020205020404" pitchFamily="49" charset="0"/>
              </a:rPr>
              <a:t>}</a:t>
            </a:r>
            <a:endParaRPr lang="th-TH" altLang="en-US" b="1" smtClean="0">
              <a:solidFill>
                <a:srgbClr val="0066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The token is not consumed until </a:t>
            </a:r>
            <a:r>
              <a:rPr lang="en-US" altLang="en-US" b="1" smtClean="0">
                <a:latin typeface="Courier New" panose="02070309020205020404" pitchFamily="49" charset="0"/>
              </a:rPr>
              <a:t>getToken</a:t>
            </a:r>
            <a:r>
              <a:rPr lang="en-US" altLang="en-US" smtClean="0"/>
              <a:t> is executed.</a:t>
            </a:r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3483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1088F44-596C-4D90-BA00-C75DD1AC44DB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37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Problems in Recursive-Descent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Difficult to convert grammars into EBNF</a:t>
            </a:r>
          </a:p>
          <a:p>
            <a:pPr eaLnBrk="1" hangingPunct="1"/>
            <a:r>
              <a:rPr lang="th-TH" altLang="en-US" smtClean="0"/>
              <a:t>Cannot decide which production to use at each point</a:t>
            </a:r>
          </a:p>
          <a:p>
            <a:pPr eaLnBrk="1" hangingPunct="1"/>
            <a:r>
              <a:rPr lang="th-TH" altLang="en-US" smtClean="0"/>
              <a:t>Cannot decide when to use </a:t>
            </a:r>
            <a:r>
              <a:rPr lang="th-TH" altLang="en-US" smtClean="0">
                <a:sym typeface="Symbol" panose="05050102010706020507" pitchFamily="18" charset="2"/>
              </a:rPr>
              <a:t></a:t>
            </a:r>
            <a:r>
              <a:rPr lang="th-TH" altLang="en-US" smtClean="0"/>
              <a:t>-production  A</a:t>
            </a:r>
            <a:r>
              <a:rPr lang="th-TH" altLang="en-US" smtClean="0">
                <a:sym typeface="Symbol" panose="05050102010706020507" pitchFamily="18" charset="2"/>
              </a:rPr>
              <a:t> </a:t>
            </a:r>
          </a:p>
        </p:txBody>
      </p:sp>
    </p:spTree>
    <p:extLst>
      <p:ext uri="{BB962C8B-B14F-4D97-AF65-F5344CB8AC3E}">
        <p14:creationId xmlns:p14="http://schemas.microsoft.com/office/powerpoint/2010/main" val="4100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A96E55DE-ED8C-47F9-824A-647395CB5BF8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38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LL(1) Parsing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LL(1)</a:t>
            </a:r>
          </a:p>
          <a:p>
            <a:pPr lvl="1" eaLnBrk="1" hangingPunct="1"/>
            <a:r>
              <a:rPr lang="th-TH" altLang="en-US" smtClean="0"/>
              <a:t>Read input from (</a:t>
            </a:r>
            <a:r>
              <a:rPr lang="th-TH" altLang="en-US" b="1" smtClean="0">
                <a:solidFill>
                  <a:srgbClr val="FF0066"/>
                </a:solidFill>
              </a:rPr>
              <a:t>L</a:t>
            </a:r>
            <a:r>
              <a:rPr lang="th-TH" altLang="en-US" smtClean="0"/>
              <a:t>) left to right</a:t>
            </a:r>
          </a:p>
          <a:p>
            <a:pPr lvl="1" eaLnBrk="1" hangingPunct="1"/>
            <a:r>
              <a:rPr lang="th-TH" altLang="en-US" smtClean="0"/>
              <a:t>Simulate (</a:t>
            </a:r>
            <a:r>
              <a:rPr lang="th-TH" altLang="en-US" b="1" smtClean="0">
                <a:solidFill>
                  <a:srgbClr val="FF0066"/>
                </a:solidFill>
              </a:rPr>
              <a:t>L</a:t>
            </a:r>
            <a:r>
              <a:rPr lang="th-TH" altLang="en-US" smtClean="0"/>
              <a:t>) leftmost derivation</a:t>
            </a:r>
          </a:p>
          <a:p>
            <a:pPr lvl="1" eaLnBrk="1" hangingPunct="1"/>
            <a:r>
              <a:rPr lang="th-TH" altLang="en-US" b="1" smtClean="0">
                <a:solidFill>
                  <a:srgbClr val="FF0066"/>
                </a:solidFill>
              </a:rPr>
              <a:t>1</a:t>
            </a:r>
            <a:r>
              <a:rPr lang="th-TH" altLang="en-US" smtClean="0"/>
              <a:t> lookahead symbol</a:t>
            </a:r>
          </a:p>
          <a:p>
            <a:pPr eaLnBrk="1" hangingPunct="1"/>
            <a:r>
              <a:rPr lang="th-TH" altLang="en-US" smtClean="0"/>
              <a:t>Use stack to simulate leftmost derivation</a:t>
            </a:r>
          </a:p>
          <a:p>
            <a:pPr lvl="1" eaLnBrk="1" hangingPunct="1"/>
            <a:r>
              <a:rPr lang="th-TH" altLang="en-US" smtClean="0"/>
              <a:t>Part of sentential form produced in the leftmost derivation is stored in the stack.</a:t>
            </a:r>
          </a:p>
          <a:p>
            <a:pPr lvl="1" eaLnBrk="1" hangingPunct="1"/>
            <a:r>
              <a:rPr lang="th-TH" altLang="en-US" smtClean="0"/>
              <a:t>Top of stack is the leftmost </a:t>
            </a:r>
            <a:r>
              <a:rPr lang="en-US" altLang="en-US" smtClean="0"/>
              <a:t>nonterminal </a:t>
            </a:r>
            <a:r>
              <a:rPr lang="th-TH" altLang="en-US" smtClean="0"/>
              <a:t>symbol in the fragment of sentential form.</a:t>
            </a:r>
          </a:p>
          <a:p>
            <a:pPr lvl="1"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8127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19FCD20C-C2EC-45E5-AE88-2E148CC9C9EC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39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Concept of LL(1) Parsing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en-US" sz="2800" smtClean="0"/>
              <a:t>Simulate leftmost derivation of the input.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Keep part of sentential form in the stack.</a:t>
            </a:r>
            <a:endParaRPr lang="th-TH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th-TH" altLang="en-US" sz="2800" smtClean="0"/>
              <a:t>If the symbol on the top of stack is a terminal, try to match it with the next input token and pop it out of stack.</a:t>
            </a:r>
          </a:p>
          <a:p>
            <a:pPr eaLnBrk="1" hangingPunct="1">
              <a:lnSpc>
                <a:spcPct val="90000"/>
              </a:lnSpc>
            </a:pPr>
            <a:r>
              <a:rPr lang="th-TH" altLang="en-US" sz="2800" smtClean="0"/>
              <a:t>If the symbol on the top of stack is a nonterminal X, replace it with Y if  we have a production rule X </a:t>
            </a:r>
            <a:r>
              <a:rPr lang="th-TH" altLang="en-US" sz="2800" smtClean="0">
                <a:sym typeface="Symbol" panose="05050102010706020507" pitchFamily="18" charset="2"/>
              </a:rPr>
              <a:t></a:t>
            </a:r>
            <a:r>
              <a:rPr lang="th-TH" altLang="en-US" sz="2800" smtClean="0"/>
              <a:t> Y.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en-US" smtClean="0"/>
              <a:t>Which production will be chosen, if there are both X </a:t>
            </a:r>
            <a:r>
              <a:rPr lang="th-TH" altLang="en-US" smtClean="0">
                <a:sym typeface="Symbol" panose="05050102010706020507" pitchFamily="18" charset="2"/>
              </a:rPr>
              <a:t></a:t>
            </a:r>
            <a:r>
              <a:rPr lang="th-TH" altLang="en-US" smtClean="0"/>
              <a:t> Y and X </a:t>
            </a:r>
            <a:r>
              <a:rPr lang="th-TH" altLang="en-US" smtClean="0">
                <a:sym typeface="Symbol" panose="05050102010706020507" pitchFamily="18" charset="2"/>
              </a:rPr>
              <a:t></a:t>
            </a:r>
            <a:r>
              <a:rPr lang="th-TH" altLang="en-US" smtClean="0"/>
              <a:t> Z ?</a:t>
            </a:r>
          </a:p>
        </p:txBody>
      </p:sp>
    </p:spTree>
    <p:extLst>
      <p:ext uri="{BB962C8B-B14F-4D97-AF65-F5344CB8AC3E}">
        <p14:creationId xmlns:p14="http://schemas.microsoft.com/office/powerpoint/2010/main" val="42258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58D36-4A99-4DB9-AF31-20FACAFDA41F}" type="slidenum">
              <a:rPr lang="en-US" altLang="en-US"/>
              <a:pPr>
                <a:defRPr/>
              </a:pPr>
              <a:t>4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0006"/>
            <a:ext cx="7886700" cy="958057"/>
          </a:xfrm>
        </p:spPr>
        <p:txBody>
          <a:bodyPr>
            <a:normAutofit/>
          </a:bodyPr>
          <a:lstStyle/>
          <a:p>
            <a:r>
              <a:rPr lang="th-TH" altLang="en-US" sz="4000" dirty="0" smtClean="0"/>
              <a:t>Process of Compiling</a:t>
            </a:r>
            <a:endParaRPr lang="th-TH" altLang="en-US" sz="4000" b="1" dirty="0" smtClean="0">
              <a:latin typeface="Arial" charset="0"/>
            </a:endParaRPr>
          </a:p>
        </p:txBody>
      </p:sp>
      <p:sp>
        <p:nvSpPr>
          <p:cNvPr id="16390" name="Line 11"/>
          <p:cNvSpPr>
            <a:spLocks noChangeShapeType="1"/>
          </p:cNvSpPr>
          <p:nvPr/>
        </p:nvSpPr>
        <p:spPr bwMode="auto">
          <a:xfrm>
            <a:off x="4587875" y="9144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56038" y="1274763"/>
            <a:ext cx="12795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scanner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038600" y="1997075"/>
            <a:ext cx="1096963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sz="2000" b="1">
                <a:latin typeface="Arial" charset="0"/>
              </a:rPr>
              <a:t>parser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124200" y="2717800"/>
            <a:ext cx="2560638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Semantic analyzer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895600" y="3505200"/>
            <a:ext cx="4038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Intermediate code generator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971800" y="4191000"/>
            <a:ext cx="2713038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optimization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124200" y="4881563"/>
            <a:ext cx="2378075" cy="376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generator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306763" y="5638800"/>
            <a:ext cx="2636837" cy="325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en-US" sz="2000" b="1">
                <a:latin typeface="Arial" charset="0"/>
                <a:cs typeface="Cordia New" pitchFamily="34" charset="-34"/>
              </a:rPr>
              <a:t>Code optimization</a:t>
            </a:r>
          </a:p>
        </p:txBody>
      </p:sp>
      <p:sp>
        <p:nvSpPr>
          <p:cNvPr id="16398" name="Line 12"/>
          <p:cNvSpPr>
            <a:spLocks noChangeShapeType="1"/>
          </p:cNvSpPr>
          <p:nvPr/>
        </p:nvSpPr>
        <p:spPr bwMode="auto">
          <a:xfrm>
            <a:off x="4587875" y="1635125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3"/>
          <p:cNvSpPr>
            <a:spLocks noChangeShapeType="1"/>
          </p:cNvSpPr>
          <p:nvPr/>
        </p:nvSpPr>
        <p:spPr bwMode="auto">
          <a:xfrm>
            <a:off x="4587875" y="2357438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>
            <a:off x="4572000" y="3213100"/>
            <a:ext cx="1588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>
            <a:off x="4572000" y="3933825"/>
            <a:ext cx="17463" cy="227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4587875" y="452120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7"/>
          <p:cNvSpPr>
            <a:spLocks noChangeShapeType="1"/>
          </p:cNvSpPr>
          <p:nvPr/>
        </p:nvSpPr>
        <p:spPr bwMode="auto">
          <a:xfrm>
            <a:off x="4587875" y="5241925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4587875" y="5964238"/>
            <a:ext cx="1588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5364163" y="836613"/>
            <a:ext cx="2286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Stream of characters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292725" y="1557338"/>
            <a:ext cx="187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Stream of tokens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5292725" y="2205038"/>
            <a:ext cx="1914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Parse/syntax tree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5219700" y="3068638"/>
            <a:ext cx="169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Annotated tree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219700" y="3789363"/>
            <a:ext cx="200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Intermediate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5292725" y="4437063"/>
            <a:ext cx="2005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Intermediate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5219700" y="5084763"/>
            <a:ext cx="13795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Target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4859338" y="5949950"/>
            <a:ext cx="13795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en-US" b="1">
                <a:solidFill>
                  <a:schemeClr val="accent2"/>
                </a:solidFill>
              </a:rPr>
              <a:t>Target code</a:t>
            </a:r>
            <a:endParaRPr lang="th-TH" altLang="en-US" b="1">
              <a:solidFill>
                <a:schemeClr val="accent2"/>
              </a:solidFill>
            </a:endParaRPr>
          </a:p>
        </p:txBody>
      </p:sp>
      <p:cxnSp>
        <p:nvCxnSpPr>
          <p:cNvPr id="7211" name="AutoShape 43"/>
          <p:cNvCxnSpPr>
            <a:cxnSpLocks noChangeShapeType="1"/>
            <a:stCxn id="7174" idx="1"/>
            <a:endCxn id="7176" idx="1"/>
          </p:cNvCxnSpPr>
          <p:nvPr/>
        </p:nvCxnSpPr>
        <p:spPr bwMode="auto">
          <a:xfrm rot="10800000" flipV="1">
            <a:off x="2971800" y="2959100"/>
            <a:ext cx="152400" cy="1397000"/>
          </a:xfrm>
          <a:prstGeom prst="bentConnector3">
            <a:avLst>
              <a:gd name="adj1" fmla="val 25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2" name="AutoShape 44"/>
          <p:cNvCxnSpPr>
            <a:cxnSpLocks noChangeShapeType="1"/>
            <a:stCxn id="7175" idx="3"/>
            <a:endCxn id="7177" idx="3"/>
          </p:cNvCxnSpPr>
          <p:nvPr/>
        </p:nvCxnSpPr>
        <p:spPr bwMode="auto">
          <a:xfrm flipH="1">
            <a:off x="5502275" y="3733800"/>
            <a:ext cx="1431925" cy="1336675"/>
          </a:xfrm>
          <a:prstGeom prst="bentConnector3">
            <a:avLst>
              <a:gd name="adj1" fmla="val -15963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3" name="AutoShape 45"/>
          <p:cNvCxnSpPr>
            <a:cxnSpLocks noChangeShapeType="1"/>
            <a:stCxn id="7174" idx="1"/>
            <a:endCxn id="7177" idx="1"/>
          </p:cNvCxnSpPr>
          <p:nvPr/>
        </p:nvCxnSpPr>
        <p:spPr bwMode="auto">
          <a:xfrm rot="10800000" flipH="1" flipV="1">
            <a:off x="3124200" y="2959100"/>
            <a:ext cx="1588" cy="2111375"/>
          </a:xfrm>
          <a:prstGeom prst="bentConnector3">
            <a:avLst>
              <a:gd name="adj1" fmla="val -66000000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14" name="AutoShape 46"/>
          <p:cNvCxnSpPr>
            <a:cxnSpLocks noChangeShapeType="1"/>
            <a:stCxn id="7177" idx="1"/>
            <a:endCxn id="16404" idx="1"/>
          </p:cNvCxnSpPr>
          <p:nvPr/>
        </p:nvCxnSpPr>
        <p:spPr bwMode="auto">
          <a:xfrm rot="10800000" flipH="1" flipV="1">
            <a:off x="3124200" y="5070475"/>
            <a:ext cx="1465263" cy="1254125"/>
          </a:xfrm>
          <a:prstGeom prst="bentConnector4">
            <a:avLst>
              <a:gd name="adj1" fmla="val -15602"/>
              <a:gd name="adj2" fmla="val 96454"/>
            </a:avLst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55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7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1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1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7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71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5" grpId="0" animBg="1"/>
      <p:bldP spid="7176" grpId="0" animBg="1"/>
      <p:bldP spid="7176" grpId="1" animBg="1"/>
      <p:bldP spid="7177" grpId="0" animBg="1"/>
      <p:bldP spid="7178" grpId="0" animBg="1"/>
      <p:bldP spid="7178" grpId="1" animBg="1"/>
      <p:bldP spid="7203" grpId="0"/>
      <p:bldP spid="7203" grpId="1"/>
      <p:bldP spid="7204" grpId="0"/>
      <p:bldP spid="7204" grpId="1"/>
      <p:bldP spid="7205" grpId="0"/>
      <p:bldP spid="7205" grpId="1"/>
      <p:bldP spid="7206" grpId="0"/>
      <p:bldP spid="7206" grpId="1"/>
      <p:bldP spid="7207" grpId="0"/>
      <p:bldP spid="7208" grpId="0"/>
      <p:bldP spid="7208" grpId="1"/>
      <p:bldP spid="7209" grpId="0"/>
      <p:bldP spid="7209" grpId="1"/>
      <p:bldP spid="7210" grpId="0"/>
      <p:bldP spid="721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021D821A-4E28-42F7-823B-12C22384DFF2}" type="slidenum">
              <a:rPr lang="en-US" altLang="en-US" sz="1400">
                <a:solidFill>
                  <a:schemeClr val="tx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pPr eaLnBrk="1" hangingPunct="1"/>
              <a:t>40</a:t>
            </a:fld>
            <a:endParaRPr lang="th-TH" altLang="en-US" sz="1400">
              <a:solidFill>
                <a:schemeClr val="tx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n-US" smtClean="0"/>
              <a:t>Example of LL(1) Parsing</a:t>
            </a:r>
          </a:p>
        </p:txBody>
      </p:sp>
      <p:grpSp>
        <p:nvGrpSpPr>
          <p:cNvPr id="16388" name="Group 39"/>
          <p:cNvGrpSpPr>
            <a:grpSpLocks/>
          </p:cNvGrpSpPr>
          <p:nvPr/>
        </p:nvGrpSpPr>
        <p:grpSpPr bwMode="auto">
          <a:xfrm>
            <a:off x="4572000" y="1773238"/>
            <a:ext cx="4325938" cy="588962"/>
            <a:chOff x="2109" y="1797"/>
            <a:chExt cx="2725" cy="371"/>
          </a:xfrm>
        </p:grpSpPr>
        <p:sp>
          <p:nvSpPr>
            <p:cNvPr id="16434" name="Text Box 28"/>
            <p:cNvSpPr txBox="1">
              <a:spLocks noChangeArrowheads="1"/>
            </p:cNvSpPr>
            <p:nvPr/>
          </p:nvSpPr>
          <p:spPr bwMode="auto">
            <a:xfrm>
              <a:off x="2109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(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35" name="Text Box 29"/>
            <p:cNvSpPr txBox="1">
              <a:spLocks noChangeArrowheads="1"/>
            </p:cNvSpPr>
            <p:nvPr/>
          </p:nvSpPr>
          <p:spPr bwMode="auto">
            <a:xfrm>
              <a:off x="2381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n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36" name="Text Box 30"/>
            <p:cNvSpPr txBox="1">
              <a:spLocks noChangeArrowheads="1"/>
            </p:cNvSpPr>
            <p:nvPr/>
          </p:nvSpPr>
          <p:spPr bwMode="auto">
            <a:xfrm>
              <a:off x="2653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+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37" name="Text Box 31"/>
            <p:cNvSpPr txBox="1">
              <a:spLocks noChangeArrowheads="1"/>
            </p:cNvSpPr>
            <p:nvPr/>
          </p:nvSpPr>
          <p:spPr bwMode="auto">
            <a:xfrm>
              <a:off x="2925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(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38" name="Text Box 32"/>
            <p:cNvSpPr txBox="1">
              <a:spLocks noChangeArrowheads="1"/>
            </p:cNvSpPr>
            <p:nvPr/>
          </p:nvSpPr>
          <p:spPr bwMode="auto">
            <a:xfrm>
              <a:off x="3198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n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39" name="Text Box 33"/>
            <p:cNvSpPr txBox="1">
              <a:spLocks noChangeArrowheads="1"/>
            </p:cNvSpPr>
            <p:nvPr/>
          </p:nvSpPr>
          <p:spPr bwMode="auto">
            <a:xfrm>
              <a:off x="3470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)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40" name="Text Box 34"/>
            <p:cNvSpPr txBox="1">
              <a:spLocks noChangeArrowheads="1"/>
            </p:cNvSpPr>
            <p:nvPr/>
          </p:nvSpPr>
          <p:spPr bwMode="auto">
            <a:xfrm>
              <a:off x="3742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)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41" name="Text Box 35"/>
            <p:cNvSpPr txBox="1">
              <a:spLocks noChangeArrowheads="1"/>
            </p:cNvSpPr>
            <p:nvPr/>
          </p:nvSpPr>
          <p:spPr bwMode="auto">
            <a:xfrm>
              <a:off x="4014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*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42" name="Text Box 36"/>
            <p:cNvSpPr txBox="1">
              <a:spLocks noChangeArrowheads="1"/>
            </p:cNvSpPr>
            <p:nvPr/>
          </p:nvSpPr>
          <p:spPr bwMode="auto">
            <a:xfrm>
              <a:off x="4286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n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  <p:sp>
          <p:nvSpPr>
            <p:cNvPr id="16443" name="Text Box 37"/>
            <p:cNvSpPr txBox="1">
              <a:spLocks noChangeArrowheads="1"/>
            </p:cNvSpPr>
            <p:nvPr/>
          </p:nvSpPr>
          <p:spPr bwMode="auto">
            <a:xfrm>
              <a:off x="4558" y="1797"/>
              <a:ext cx="276" cy="37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en-US" b="1">
                  <a:latin typeface="Courier New" panose="02070309020205020404" pitchFamily="49" charset="0"/>
                </a:rPr>
                <a:t>$</a:t>
              </a:r>
              <a:endParaRPr lang="th-TH" altLang="en-US" b="1">
                <a:latin typeface="Courier New" panose="02070309020205020404" pitchFamily="49" charset="0"/>
              </a:endParaRPr>
            </a:p>
          </p:txBody>
        </p:sp>
      </p:grpSp>
      <p:sp>
        <p:nvSpPr>
          <p:cNvPr id="70696" name="Line 40"/>
          <p:cNvSpPr>
            <a:spLocks noChangeShapeType="1"/>
          </p:cNvSpPr>
          <p:nvPr/>
        </p:nvSpPr>
        <p:spPr bwMode="auto">
          <a:xfrm flipV="1">
            <a:off x="4787900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90" name="Text Box 41"/>
          <p:cNvSpPr txBox="1">
            <a:spLocks noChangeArrowheads="1"/>
          </p:cNvSpPr>
          <p:nvPr/>
        </p:nvSpPr>
        <p:spPr bwMode="auto">
          <a:xfrm>
            <a:off x="3419475" y="62690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$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698" name="Text Box 42"/>
          <p:cNvSpPr txBox="1">
            <a:spLocks noChangeArrowheads="1"/>
          </p:cNvSpPr>
          <p:nvPr/>
        </p:nvSpPr>
        <p:spPr bwMode="auto">
          <a:xfrm>
            <a:off x="3419475" y="5692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E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699" name="Text Box 43"/>
          <p:cNvSpPr txBox="1">
            <a:spLocks noChangeArrowheads="1"/>
          </p:cNvSpPr>
          <p:nvPr/>
        </p:nvSpPr>
        <p:spPr bwMode="auto">
          <a:xfrm>
            <a:off x="5867400" y="3284538"/>
            <a:ext cx="26765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E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T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X</a:t>
            </a:r>
            <a:endParaRPr lang="th-TH" altLang="en-US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X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A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T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X</a:t>
            </a:r>
            <a:r>
              <a:rPr lang="th-TH" altLang="en-US" sz="2400" b="1">
                <a:latin typeface="Courier New" panose="02070309020205020404" pitchFamily="49" charset="0"/>
              </a:rPr>
              <a:t> |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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A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+ | -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T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F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N</a:t>
            </a:r>
            <a:endParaRPr lang="th-TH" altLang="en-US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N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M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F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latin typeface="Courier New" panose="02070309020205020404" pitchFamily="49" charset="0"/>
              </a:rPr>
              <a:t>N</a:t>
            </a:r>
            <a:r>
              <a:rPr lang="th-TH" altLang="en-US" sz="2400" b="1">
                <a:latin typeface="Courier New" panose="02070309020205020404" pitchFamily="49" charset="0"/>
              </a:rPr>
              <a:t> | </a:t>
            </a:r>
            <a:r>
              <a:rPr lang="th-TH" altLang="en-US" sz="2400" b="1">
                <a:latin typeface="Times New Roman" panose="02020603050405020304" pitchFamily="18" charset="0"/>
                <a:sym typeface="Symbol" panose="05050102010706020507" pitchFamily="18" charset="2"/>
              </a:rPr>
              <a:t></a:t>
            </a:r>
            <a:endParaRPr lang="th-TH" altLang="en-US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M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*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F</a:t>
            </a:r>
            <a:r>
              <a:rPr lang="th-TH" altLang="en-US" sz="2400" b="1">
                <a:latin typeface="Courier New" panose="02070309020205020404" pitchFamily="49" charset="0"/>
              </a:rPr>
              <a:t> </a:t>
            </a:r>
            <a:r>
              <a:rPr lang="th-TH" altLang="en-US" sz="2400" b="1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th-TH" altLang="en-US" sz="2400" b="1">
                <a:latin typeface="Courier New" panose="02070309020205020404" pitchFamily="49" charset="0"/>
              </a:rPr>
              <a:t> ( </a:t>
            </a:r>
            <a:r>
              <a:rPr lang="en-US" altLang="en-US" sz="2400" b="1">
                <a:latin typeface="Courier New" panose="02070309020205020404" pitchFamily="49" charset="0"/>
              </a:rPr>
              <a:t>E</a:t>
            </a:r>
            <a:r>
              <a:rPr lang="th-TH" altLang="en-US" sz="2400" b="1">
                <a:latin typeface="Courier New" panose="02070309020205020404" pitchFamily="49" charset="0"/>
              </a:rPr>
              <a:t> ) | n</a:t>
            </a:r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3419475" y="5116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T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2" name="Text Box 46"/>
          <p:cNvSpPr txBox="1">
            <a:spLocks noChangeArrowheads="1"/>
          </p:cNvSpPr>
          <p:nvPr/>
        </p:nvSpPr>
        <p:spPr bwMode="auto">
          <a:xfrm>
            <a:off x="3419475" y="5692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X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3" name="Text Box 47"/>
          <p:cNvSpPr txBox="1">
            <a:spLocks noChangeArrowheads="1"/>
          </p:cNvSpPr>
          <p:nvPr/>
        </p:nvSpPr>
        <p:spPr bwMode="auto">
          <a:xfrm>
            <a:off x="3419475" y="45418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F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3419475" y="5116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3419475" y="45418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)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E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7" name="Text Box 51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(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T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X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F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2" name="Text Box 56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3" name="Line 57"/>
          <p:cNvSpPr>
            <a:spLocks noChangeShapeType="1"/>
          </p:cNvSpPr>
          <p:nvPr/>
        </p:nvSpPr>
        <p:spPr bwMode="auto">
          <a:xfrm flipV="1">
            <a:off x="5219700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14" name="Line 58"/>
          <p:cNvSpPr>
            <a:spLocks noChangeShapeType="1"/>
          </p:cNvSpPr>
          <p:nvPr/>
        </p:nvSpPr>
        <p:spPr bwMode="auto">
          <a:xfrm flipV="1">
            <a:off x="56530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15" name="Text Box 59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A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6" name="Text Box 60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T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3419475" y="39655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X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8" name="Text Box 62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+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19" name="Line 63"/>
          <p:cNvSpPr>
            <a:spLocks noChangeShapeType="1"/>
          </p:cNvSpPr>
          <p:nvPr/>
        </p:nvSpPr>
        <p:spPr bwMode="auto">
          <a:xfrm flipV="1">
            <a:off x="60848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F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3419475" y="33893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3419475" y="1660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(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3" name="Text Box 67"/>
          <p:cNvSpPr txBox="1">
            <a:spLocks noChangeArrowheads="1"/>
          </p:cNvSpPr>
          <p:nvPr/>
        </p:nvSpPr>
        <p:spPr bwMode="auto">
          <a:xfrm>
            <a:off x="3419475" y="223678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E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4" name="Text Box 68"/>
          <p:cNvSpPr txBox="1">
            <a:spLocks noChangeArrowheads="1"/>
          </p:cNvSpPr>
          <p:nvPr/>
        </p:nvSpPr>
        <p:spPr bwMode="auto">
          <a:xfrm>
            <a:off x="3419475" y="2813050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)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5" name="Text Box 69"/>
          <p:cNvSpPr txBox="1">
            <a:spLocks noChangeArrowheads="1"/>
          </p:cNvSpPr>
          <p:nvPr/>
        </p:nvSpPr>
        <p:spPr bwMode="auto">
          <a:xfrm>
            <a:off x="3419475" y="1628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T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6" name="Text Box 70"/>
          <p:cNvSpPr txBox="1">
            <a:spLocks noChangeArrowheads="1"/>
          </p:cNvSpPr>
          <p:nvPr/>
        </p:nvSpPr>
        <p:spPr bwMode="auto">
          <a:xfrm>
            <a:off x="3419475" y="220503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X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7" name="Text Box 71"/>
          <p:cNvSpPr txBox="1">
            <a:spLocks noChangeArrowheads="1"/>
          </p:cNvSpPr>
          <p:nvPr/>
        </p:nvSpPr>
        <p:spPr bwMode="auto">
          <a:xfrm>
            <a:off x="3419475" y="1052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F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8" name="Text Box 72"/>
          <p:cNvSpPr txBox="1">
            <a:spLocks noChangeArrowheads="1"/>
          </p:cNvSpPr>
          <p:nvPr/>
        </p:nvSpPr>
        <p:spPr bwMode="auto">
          <a:xfrm>
            <a:off x="3419475" y="162877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29" name="Text Box 73"/>
          <p:cNvSpPr txBox="1">
            <a:spLocks noChangeArrowheads="1"/>
          </p:cNvSpPr>
          <p:nvPr/>
        </p:nvSpPr>
        <p:spPr bwMode="auto">
          <a:xfrm>
            <a:off x="3419475" y="105251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0" name="Line 74"/>
          <p:cNvSpPr>
            <a:spLocks noChangeShapeType="1"/>
          </p:cNvSpPr>
          <p:nvPr/>
        </p:nvSpPr>
        <p:spPr bwMode="auto">
          <a:xfrm flipV="1">
            <a:off x="65166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31" name="Line 75"/>
          <p:cNvSpPr>
            <a:spLocks noChangeShapeType="1"/>
          </p:cNvSpPr>
          <p:nvPr/>
        </p:nvSpPr>
        <p:spPr bwMode="auto">
          <a:xfrm flipV="1">
            <a:off x="69484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32" name="Line 76"/>
          <p:cNvSpPr>
            <a:spLocks noChangeShapeType="1"/>
          </p:cNvSpPr>
          <p:nvPr/>
        </p:nvSpPr>
        <p:spPr bwMode="auto">
          <a:xfrm flipV="1">
            <a:off x="73802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3419475" y="40052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M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4" name="Text Box 78"/>
          <p:cNvSpPr txBox="1">
            <a:spLocks noChangeArrowheads="1"/>
          </p:cNvSpPr>
          <p:nvPr/>
        </p:nvSpPr>
        <p:spPr bwMode="auto">
          <a:xfrm>
            <a:off x="3419475" y="4581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F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5" name="Text Box 79"/>
          <p:cNvSpPr txBox="1">
            <a:spLocks noChangeArrowheads="1"/>
          </p:cNvSpPr>
          <p:nvPr/>
        </p:nvSpPr>
        <p:spPr bwMode="auto">
          <a:xfrm>
            <a:off x="3419475" y="5157788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6" name="Text Box 80"/>
          <p:cNvSpPr txBox="1">
            <a:spLocks noChangeArrowheads="1"/>
          </p:cNvSpPr>
          <p:nvPr/>
        </p:nvSpPr>
        <p:spPr bwMode="auto">
          <a:xfrm>
            <a:off x="3419475" y="4005263"/>
            <a:ext cx="927100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*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7" name="Line 81"/>
          <p:cNvSpPr>
            <a:spLocks noChangeShapeType="1"/>
          </p:cNvSpPr>
          <p:nvPr/>
        </p:nvSpPr>
        <p:spPr bwMode="auto">
          <a:xfrm flipV="1">
            <a:off x="78120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38" name="Text Box 82"/>
          <p:cNvSpPr txBox="1">
            <a:spLocks noChangeArrowheads="1"/>
          </p:cNvSpPr>
          <p:nvPr/>
        </p:nvSpPr>
        <p:spPr bwMode="auto">
          <a:xfrm>
            <a:off x="3419475" y="4581525"/>
            <a:ext cx="9271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 n </a:t>
            </a:r>
            <a:endParaRPr lang="th-TH" altLang="en-US" b="1">
              <a:latin typeface="Courier New" panose="02070309020205020404" pitchFamily="49" charset="0"/>
            </a:endParaRPr>
          </a:p>
        </p:txBody>
      </p:sp>
      <p:sp>
        <p:nvSpPr>
          <p:cNvPr id="70739" name="Line 83"/>
          <p:cNvSpPr>
            <a:spLocks noChangeShapeType="1"/>
          </p:cNvSpPr>
          <p:nvPr/>
        </p:nvSpPr>
        <p:spPr bwMode="auto">
          <a:xfrm flipV="1">
            <a:off x="8243888" y="2349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2914650" y="4005263"/>
            <a:ext cx="1831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Lucida Sans Unicode" panose="020B0602030504020204" pitchFamily="34" charset="0"/>
              </a:rPr>
              <a:t>Finished</a:t>
            </a:r>
            <a:endParaRPr lang="th-TH" altLang="en-US" b="1">
              <a:solidFill>
                <a:srgbClr val="FF0066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468313" y="1196975"/>
            <a:ext cx="295275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8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E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altLang="en-US" sz="1800" b="1">
                <a:latin typeface="Courier New" panose="02070309020205020404" pitchFamily="49" charset="0"/>
              </a:rPr>
              <a:t>TX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FNX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E)NX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TX)NX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FNX)NX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ATX)NX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TX)NX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FNX)NX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E)NX)NX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TX)NX)NX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FNX)NX)NX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NX)NX)NX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X)NX)NX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NX)NX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X)NX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MFNX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(n+(n))*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FNX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(n+(n))*n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NX </a:t>
            </a: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(n+(n))*n</a:t>
            </a:r>
            <a:r>
              <a:rPr lang="en-US" altLang="en-US" sz="1800" b="1">
                <a:latin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altLang="en-US" sz="1800" b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SzTx/>
              <a:buFont typeface="Symbol" panose="05050102010706020507" pitchFamily="18" charset="2"/>
              <a:buChar char="Þ"/>
            </a:pPr>
            <a:r>
              <a:rPr lang="en-US" altLang="en-US" sz="1800">
                <a:latin typeface="Courier New" panose="02070309020205020404" pitchFamily="49" charset="0"/>
                <a:sym typeface="Symbol" panose="05050102010706020507" pitchFamily="18" charset="2"/>
              </a:rPr>
              <a:t>(n+(n))*n</a:t>
            </a:r>
            <a:endParaRPr lang="th-TH" altLang="en-US" sz="180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4749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0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2943E-6 L 0.04722 -4.22943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01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7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5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9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70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707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1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2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3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95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6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7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4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25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6" dur="indefinite"/>
                                        <p:tgtEl>
                                          <p:spTgt spid="70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7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70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247" dur="2000" fill="hold"/>
                                        <p:tgtEl>
                                          <p:spTgt spid="70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56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7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58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0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1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2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70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313" dur="2000" fill="hold"/>
                                        <p:tgtEl>
                                          <p:spTgt spid="70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17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8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9" dur="indefinite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 nodeType="clickPar">
                      <p:stCondLst>
                        <p:cond delay="indefinite"/>
                      </p:stCondLst>
                      <p:childTnLst>
                        <p:par>
                          <p:cTn id="3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41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42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3" dur="indefinite"/>
                                        <p:tgtEl>
                                          <p:spTgt spid="70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7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5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66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7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 nodeType="clickPar">
                      <p:stCondLst>
                        <p:cond delay="indefinite"/>
                      </p:stCondLst>
                      <p:childTnLst>
                        <p:par>
                          <p:cTn id="3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7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 nodeType="clickPar">
                      <p:stCondLst>
                        <p:cond delay="indefinite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4" dur="500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393" dur="2000" fill="hold"/>
                                        <p:tgtEl>
                                          <p:spTgt spid="70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 nodeType="clickPar">
                      <p:stCondLst>
                        <p:cond delay="indefinite"/>
                      </p:stCondLst>
                      <p:childTnLst>
                        <p:par>
                          <p:cTn id="3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9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9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 nodeType="clickPar">
                      <p:stCondLst>
                        <p:cond delay="indefinite"/>
                      </p:stCondLst>
                      <p:childTnLst>
                        <p:par>
                          <p:cTn id="4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5" dur="500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 nodeType="clickPar">
                      <p:stCondLst>
                        <p:cond delay="indefinite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11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1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1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9" dur="500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/>
                                        <p:tgtEl>
                                          <p:spTgt spid="7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 nodeType="clickPar">
                      <p:stCondLst>
                        <p:cond delay="indefinite"/>
                      </p:stCondLst>
                      <p:childTnLst>
                        <p:par>
                          <p:cTn id="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5" dur="500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/>
                                        <p:tgtEl>
                                          <p:spTgt spid="7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433" dur="2000" fill="hold"/>
                                        <p:tgtEl>
                                          <p:spTgt spid="70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3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 nodeType="clickPar">
                      <p:stCondLst>
                        <p:cond delay="indefinite"/>
                      </p:stCondLst>
                      <p:childTnLst>
                        <p:par>
                          <p:cTn id="4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 nodeType="clickPar">
                      <p:stCondLst>
                        <p:cond delay="indefinite"/>
                      </p:stCondLst>
                      <p:childTnLst>
                        <p:par>
                          <p:cTn id="4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0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51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9" dur="500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70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 nodeType="clickPar">
                      <p:stCondLst>
                        <p:cond delay="indefinite"/>
                      </p:stCondLst>
                      <p:childTnLst>
                        <p:par>
                          <p:cTn id="4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7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473" dur="2000" fill="hold"/>
                                        <p:tgtEl>
                                          <p:spTgt spid="707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 nodeType="clickPar">
                      <p:stCondLst>
                        <p:cond delay="indefinite"/>
                      </p:stCondLst>
                      <p:childTnLst>
                        <p:par>
                          <p:cTn id="4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77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7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 nodeType="clickPar">
                      <p:stCondLst>
                        <p:cond delay="indefinite"/>
                      </p:stCondLst>
                      <p:childTnLst>
                        <p:par>
                          <p:cTn id="4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 nodeType="clickPar">
                      <p:stCondLst>
                        <p:cond delay="indefinite"/>
                      </p:stCondLst>
                      <p:childTnLst>
                        <p:par>
                          <p:cTn id="5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06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07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8" dur="indefinite"/>
                                        <p:tgtEl>
                                          <p:spTgt spid="70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4" dur="500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5" dur="500"/>
                                        <p:tgtEl>
                                          <p:spTgt spid="7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 nodeType="clickPar">
                      <p:stCondLst>
                        <p:cond delay="indefinite"/>
                      </p:stCondLst>
                      <p:childTnLst>
                        <p:par>
                          <p:cTn id="5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7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533" dur="2000" fill="hold"/>
                                        <p:tgtEl>
                                          <p:spTgt spid="70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 nodeType="clickPar">
                      <p:stCondLst>
                        <p:cond delay="indefinite"/>
                      </p:stCondLst>
                      <p:childTnLst>
                        <p:par>
                          <p:cTn id="5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6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37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38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39" dur="indefinite"/>
                                        <p:tgtEl>
                                          <p:spTgt spid="70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 nodeType="clickPar">
                      <p:stCondLst>
                        <p:cond delay="indefinite"/>
                      </p:stCondLst>
                      <p:childTnLst>
                        <p:par>
                          <p:cTn id="5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5" dur="500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7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 nodeType="clickPar">
                      <p:stCondLst>
                        <p:cond delay="indefinite"/>
                      </p:stCondLst>
                      <p:childTnLst>
                        <p:par>
                          <p:cTn id="5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7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2943E-6 L 0.0474 -4.22943E-6 " pathEditMode="relative" rAng="0" ptsTypes="AA">
                                      <p:cBhvr>
                                        <p:cTn id="564" dur="2000" fill="hold"/>
                                        <p:tgtEl>
                                          <p:spTgt spid="70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 nodeType="clickPar">
                      <p:stCondLst>
                        <p:cond delay="indefinite"/>
                      </p:stCondLst>
                      <p:childTnLst>
                        <p:par>
                          <p:cTn id="5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7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68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69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70" dur="indefinite"/>
                                        <p:tgtEl>
                                          <p:spTgt spid="70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 nodeType="clickPar">
                      <p:stCondLst>
                        <p:cond delay="indefinite"/>
                      </p:stCondLst>
                      <p:childTnLst>
                        <p:par>
                          <p:cTn id="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6" dur="500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 nodeType="clickPar">
                      <p:stCondLst>
                        <p:cond delay="indefinite"/>
                      </p:stCondLst>
                      <p:childTnLst>
                        <p:par>
                          <p:cTn id="5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2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3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4" dur="indefinite"/>
                                        <p:tgtEl>
                                          <p:spTgt spid="70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 nodeType="clickPar">
                      <p:stCondLst>
                        <p:cond delay="indefinite"/>
                      </p:stCondLst>
                      <p:childTnLst>
                        <p:par>
                          <p:cTn id="5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0" dur="500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 nodeType="clickPar">
                      <p:stCondLst>
                        <p:cond delay="indefinite"/>
                      </p:stCondLst>
                      <p:childTnLst>
                        <p:par>
                          <p:cTn id="5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8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99" dur="20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6" grpId="0" animBg="1"/>
      <p:bldP spid="70696" grpId="1" animBg="1"/>
      <p:bldP spid="70698" grpId="0" animBg="1"/>
      <p:bldP spid="70698" grpId="1" animBg="1"/>
      <p:bldP spid="70701" grpId="0" animBg="1"/>
      <p:bldP spid="70701" grpId="1" animBg="1"/>
      <p:bldP spid="70702" grpId="0" animBg="1"/>
      <p:bldP spid="70702" grpId="1" animBg="1"/>
      <p:bldP spid="70703" grpId="0" animBg="1"/>
      <p:bldP spid="70703" grpId="1" animBg="1"/>
      <p:bldP spid="70704" grpId="0" animBg="1"/>
      <p:bldP spid="70704" grpId="1" animBg="1"/>
      <p:bldP spid="70705" grpId="0" animBg="1"/>
      <p:bldP spid="70705" grpId="1" animBg="1"/>
      <p:bldP spid="70706" grpId="0" animBg="1"/>
      <p:bldP spid="70706" grpId="1" animBg="1"/>
      <p:bldP spid="70707" grpId="0" animBg="1"/>
      <p:bldP spid="70707" grpId="1" animBg="1"/>
      <p:bldP spid="70708" grpId="0" animBg="1"/>
      <p:bldP spid="70708" grpId="1" animBg="1"/>
      <p:bldP spid="70709" grpId="0" animBg="1"/>
      <p:bldP spid="70709" grpId="1" animBg="1"/>
      <p:bldP spid="70710" grpId="0" animBg="1"/>
      <p:bldP spid="70710" grpId="1" animBg="1"/>
      <p:bldP spid="70711" grpId="0" animBg="1"/>
      <p:bldP spid="70711" grpId="1" animBg="1"/>
      <p:bldP spid="70712" grpId="0" animBg="1"/>
      <p:bldP spid="70712" grpId="1" animBg="1"/>
      <p:bldP spid="70713" grpId="0" animBg="1"/>
      <p:bldP spid="70713" grpId="1" animBg="1"/>
      <p:bldP spid="70713" grpId="2" animBg="1"/>
      <p:bldP spid="70714" grpId="0" animBg="1"/>
      <p:bldP spid="70714" grpId="1" animBg="1"/>
      <p:bldP spid="70714" grpId="2" animBg="1"/>
      <p:bldP spid="70715" grpId="0" animBg="1"/>
      <p:bldP spid="70715" grpId="1" animBg="1"/>
      <p:bldP spid="70716" grpId="0" animBg="1"/>
      <p:bldP spid="70716" grpId="1" animBg="1"/>
      <p:bldP spid="70717" grpId="0" animBg="1"/>
      <p:bldP spid="70717" grpId="1" animBg="1"/>
      <p:bldP spid="70718" grpId="0" animBg="1"/>
      <p:bldP spid="70718" grpId="1" animBg="1"/>
      <p:bldP spid="70719" grpId="0" animBg="1"/>
      <p:bldP spid="70719" grpId="1" animBg="1"/>
      <p:bldP spid="70719" grpId="2" animBg="1"/>
      <p:bldP spid="70720" grpId="0" animBg="1"/>
      <p:bldP spid="70720" grpId="1" animBg="1"/>
      <p:bldP spid="70721" grpId="0" animBg="1"/>
      <p:bldP spid="70721" grpId="1" animBg="1"/>
      <p:bldP spid="70722" grpId="0" animBg="1"/>
      <p:bldP spid="70722" grpId="1" animBg="1"/>
      <p:bldP spid="70723" grpId="0" animBg="1"/>
      <p:bldP spid="70723" grpId="1" animBg="1"/>
      <p:bldP spid="70724" grpId="0" animBg="1"/>
      <p:bldP spid="70724" grpId="1" animBg="1"/>
      <p:bldP spid="70725" grpId="0" animBg="1"/>
      <p:bldP spid="70725" grpId="1" animBg="1"/>
      <p:bldP spid="70726" grpId="0" animBg="1"/>
      <p:bldP spid="70726" grpId="1" animBg="1"/>
      <p:bldP spid="70727" grpId="0" animBg="1"/>
      <p:bldP spid="70727" grpId="1" animBg="1"/>
      <p:bldP spid="70728" grpId="0" animBg="1"/>
      <p:bldP spid="70728" grpId="1" animBg="1"/>
      <p:bldP spid="70729" grpId="0" animBg="1"/>
      <p:bldP spid="70729" grpId="1" animBg="1"/>
      <p:bldP spid="70730" grpId="0" animBg="1"/>
      <p:bldP spid="70730" grpId="1" animBg="1"/>
      <p:bldP spid="70730" grpId="2" animBg="1"/>
      <p:bldP spid="70731" grpId="0" animBg="1"/>
      <p:bldP spid="70731" grpId="1" animBg="1"/>
      <p:bldP spid="70731" grpId="2" animBg="1"/>
      <p:bldP spid="70732" grpId="0" animBg="1"/>
      <p:bldP spid="70732" grpId="1" animBg="1"/>
      <p:bldP spid="70732" grpId="2" animBg="1"/>
      <p:bldP spid="70733" grpId="0" animBg="1"/>
      <p:bldP spid="70733" grpId="1" animBg="1"/>
      <p:bldP spid="70734" grpId="0" animBg="1"/>
      <p:bldP spid="70734" grpId="1" animBg="1"/>
      <p:bldP spid="70735" grpId="0" animBg="1"/>
      <p:bldP spid="70735" grpId="1" animBg="1"/>
      <p:bldP spid="70736" grpId="0" animBg="1"/>
      <p:bldP spid="70736" grpId="1" animBg="1"/>
      <p:bldP spid="70737" grpId="0" animBg="1"/>
      <p:bldP spid="70737" grpId="1" animBg="1"/>
      <p:bldP spid="70737" grpId="2" animBg="1"/>
      <p:bldP spid="70738" grpId="0" animBg="1"/>
      <p:bldP spid="70738" grpId="1" animBg="1"/>
      <p:bldP spid="70739" grpId="0" animBg="1"/>
      <p:bldP spid="70739" grpId="1" animBg="1"/>
      <p:bldP spid="70740" grpId="0"/>
      <p:bldP spid="707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FBEAC-04C0-4871-86E2-C7EC6C6F1138}" type="slidenum">
              <a:rPr lang="en-US" altLang="en-US"/>
              <a:pPr>
                <a:defRPr/>
              </a:pPr>
              <a:t>5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ngsana New" pitchFamily="18" charset="-34"/>
              </a:rPr>
              <a:t>Some</a:t>
            </a:r>
            <a:r>
              <a:rPr lang="th-TH" altLang="en-US" smtClean="0"/>
              <a:t> Data Structures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altLang="en-US" b="1" smtClean="0"/>
              <a:t>Symbol table</a:t>
            </a:r>
          </a:p>
          <a:p>
            <a:pPr>
              <a:spcBef>
                <a:spcPts val="700"/>
              </a:spcBef>
            </a:pPr>
            <a:r>
              <a:rPr lang="en-US" altLang="en-US" b="1" smtClean="0"/>
              <a:t>Literal table</a:t>
            </a:r>
          </a:p>
          <a:p>
            <a:pPr>
              <a:spcBef>
                <a:spcPts val="700"/>
              </a:spcBef>
            </a:pPr>
            <a:r>
              <a:rPr lang="en-US" altLang="en-US" b="1" smtClean="0"/>
              <a:t>Parse tree</a:t>
            </a:r>
          </a:p>
          <a:p>
            <a:pPr>
              <a:spcBef>
                <a:spcPts val="1100"/>
              </a:spcBef>
              <a:spcAft>
                <a:spcPts val="1100"/>
              </a:spcAft>
            </a:pPr>
            <a:endParaRPr lang="th-TH" altLang="en-US" smtClean="0">
              <a:latin typeface="Times New Roman" pitchFamily="18" charset="0"/>
            </a:endParaRPr>
          </a:p>
          <a:p>
            <a:pPr>
              <a:spcBef>
                <a:spcPts val="1100"/>
              </a:spcBef>
              <a:spcAft>
                <a:spcPts val="1100"/>
              </a:spcAft>
            </a:pPr>
            <a:endParaRPr lang="th-TH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A7635-A8E9-4780-9066-9FCC9A85F6ED}" type="slidenum">
              <a:rPr lang="en-US" altLang="en-US"/>
              <a:pPr>
                <a:defRPr/>
              </a:pPr>
              <a:t>6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Symbol Table 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315" y="1690689"/>
            <a:ext cx="8534400" cy="3731111"/>
          </a:xfrm>
        </p:spPr>
        <p:txBody>
          <a:bodyPr/>
          <a:lstStyle/>
          <a:p>
            <a:r>
              <a:rPr lang="th-TH" altLang="en-US" dirty="0" smtClean="0"/>
              <a:t>Identifiers are </a:t>
            </a:r>
            <a:r>
              <a:rPr lang="th-TH" altLang="en-US" b="1" dirty="0" smtClean="0"/>
              <a:t>names</a:t>
            </a:r>
            <a:r>
              <a:rPr lang="th-TH" altLang="en-US" dirty="0" smtClean="0"/>
              <a:t> of variables, constants, functions, data types, etc.</a:t>
            </a:r>
          </a:p>
          <a:p>
            <a:r>
              <a:rPr lang="th-TH" altLang="en-US" dirty="0" smtClean="0"/>
              <a:t>Store information associated with identifiers</a:t>
            </a:r>
          </a:p>
          <a:p>
            <a:pPr lvl="1"/>
            <a:r>
              <a:rPr lang="th-TH" altLang="en-US" dirty="0" smtClean="0"/>
              <a:t>Information associated with different types of identifiers can be different</a:t>
            </a:r>
          </a:p>
          <a:p>
            <a:pPr lvl="2"/>
            <a:r>
              <a:rPr lang="th-TH" altLang="en-US" dirty="0" smtClean="0"/>
              <a:t>Information associated with variables are name, type, address,size (for array), etc.</a:t>
            </a:r>
          </a:p>
          <a:p>
            <a:pPr lvl="2"/>
            <a:r>
              <a:rPr lang="th-TH" altLang="en-US" dirty="0" smtClean="0"/>
              <a:t>Information associated with functions are name,type of return value, parameters, address, etc.</a:t>
            </a:r>
          </a:p>
          <a:p>
            <a:endParaRPr lang="th-TH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247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687A3-B2F5-497D-B20E-3E2C087B1222}" type="slidenum">
              <a:rPr lang="en-US" altLang="en-US"/>
              <a:pPr>
                <a:defRPr/>
              </a:pPr>
              <a:t>7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Symbol Table (cont’d)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Accessed in every phase of compilers</a:t>
            </a:r>
          </a:p>
          <a:p>
            <a:pPr lvl="1"/>
            <a:r>
              <a:rPr lang="th-TH" altLang="en-US" smtClean="0"/>
              <a:t>The scanner, parser, and semantic analyzer put names of identifiers in symbol table.</a:t>
            </a:r>
          </a:p>
          <a:p>
            <a:pPr lvl="1"/>
            <a:r>
              <a:rPr lang="th-TH" altLang="en-US" smtClean="0"/>
              <a:t>The semantic analyzer stores more information (e.g. data types) in the table.</a:t>
            </a:r>
          </a:p>
          <a:p>
            <a:pPr lvl="1"/>
            <a:r>
              <a:rPr lang="th-TH" altLang="en-US" smtClean="0"/>
              <a:t>The intermediate code generator, code optimizer and code generator use information in symbol table to generate appropriate code.</a:t>
            </a:r>
          </a:p>
          <a:p>
            <a:r>
              <a:rPr lang="th-TH" altLang="en-US" smtClean="0"/>
              <a:t>Mostly use hash table for efficiency.</a:t>
            </a:r>
          </a:p>
        </p:txBody>
      </p:sp>
    </p:spTree>
    <p:extLst>
      <p:ext uri="{BB962C8B-B14F-4D97-AF65-F5344CB8AC3E}">
        <p14:creationId xmlns:p14="http://schemas.microsoft.com/office/powerpoint/2010/main" val="17779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7C39E-5A68-4482-B81B-BA2A4CEC5421}" type="slidenum">
              <a:rPr lang="en-US" altLang="en-US"/>
              <a:pPr>
                <a:defRPr/>
              </a:pPr>
              <a:t>8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Literal table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smtClean="0"/>
              <a:t>Store constants and strings used in program</a:t>
            </a:r>
          </a:p>
          <a:p>
            <a:pPr lvl="1"/>
            <a:r>
              <a:rPr lang="th-TH" altLang="en-US" smtClean="0"/>
              <a:t>reduce the memory size by reusing constants and strings</a:t>
            </a:r>
          </a:p>
          <a:p>
            <a:r>
              <a:rPr lang="th-TH" altLang="en-US" smtClean="0"/>
              <a:t>Can be combined with symbol table</a:t>
            </a:r>
          </a:p>
          <a:p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7174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h-TH" altLang="en-US"/>
              <a:t>Chapter 1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2301373: Introduction</a:t>
            </a:r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41EEE-A17E-44AB-8197-053509765477}" type="slidenum">
              <a:rPr lang="en-US" altLang="en-US"/>
              <a:pPr>
                <a:defRPr/>
              </a:pPr>
              <a:t>9</a:t>
            </a:fld>
            <a:endParaRPr lang="th-TH" altLang="en-US" sz="2600">
              <a:latin typeface="Angsana New" pitchFamily="18" charset="-34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mtClean="0"/>
              <a:t>Parse tree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en-US" altLang="en-US" dirty="0" smtClean="0"/>
              <a:t>Dynamically-allocated, pointer-based structure</a:t>
            </a:r>
          </a:p>
          <a:p>
            <a:pPr>
              <a:spcBef>
                <a:spcPts val="700"/>
              </a:spcBef>
            </a:pPr>
            <a:r>
              <a:rPr lang="en-US" altLang="en-US" dirty="0" smtClean="0"/>
              <a:t>Information for different data types related to parse trees need to be stored somewhere.</a:t>
            </a:r>
          </a:p>
          <a:p>
            <a:pPr lvl="1">
              <a:spcBef>
                <a:spcPts val="700"/>
              </a:spcBef>
            </a:pPr>
            <a:r>
              <a:rPr lang="en-US" altLang="en-US" dirty="0" smtClean="0"/>
              <a:t>Nodes are variant records, storing information for different types of data </a:t>
            </a:r>
          </a:p>
          <a:p>
            <a:pPr lvl="1">
              <a:spcBef>
                <a:spcPts val="700"/>
              </a:spcBef>
            </a:pPr>
            <a:r>
              <a:rPr lang="en-US" altLang="en-US" dirty="0" smtClean="0"/>
              <a:t>Nodes store pointers to information stored in other data structure, e.g. symbol table</a:t>
            </a:r>
          </a:p>
          <a:p>
            <a:endParaRPr lang="th-TH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7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itrus">
  <a:themeElements>
    <a:clrScheme name="">
      <a:dk1>
        <a:srgbClr val="000000"/>
      </a:dk1>
      <a:lt1>
        <a:srgbClr val="CED5E8"/>
      </a:lt1>
      <a:dk2>
        <a:srgbClr val="000066"/>
      </a:dk2>
      <a:lt2>
        <a:srgbClr val="777777"/>
      </a:lt2>
      <a:accent1>
        <a:srgbClr val="FEA868"/>
      </a:accent1>
      <a:accent2>
        <a:srgbClr val="9AA8D0"/>
      </a:accent2>
      <a:accent3>
        <a:srgbClr val="E3E7F2"/>
      </a:accent3>
      <a:accent4>
        <a:srgbClr val="000000"/>
      </a:accent4>
      <a:accent5>
        <a:srgbClr val="FED1B9"/>
      </a:accent5>
      <a:accent6>
        <a:srgbClr val="8B98BC"/>
      </a:accent6>
      <a:hlink>
        <a:srgbClr val="9CE157"/>
      </a:hlink>
      <a:folHlink>
        <a:srgbClr val="969696"/>
      </a:folHlink>
    </a:clrScheme>
    <a:fontScheme name="Citrus">
      <a:majorFont>
        <a:latin typeface="Tahoma"/>
        <a:ea typeface=""/>
        <a:cs typeface="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2244</Words>
  <Application>Microsoft Office PowerPoint</Application>
  <PresentationFormat>On-screen Show (4:3)</PresentationFormat>
  <Paragraphs>614</Paragraphs>
  <Slides>40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5" baseType="lpstr">
      <vt:lpstr>Angsana New</vt:lpstr>
      <vt:lpstr>Arial</vt:lpstr>
      <vt:lpstr>Arial Black</vt:lpstr>
      <vt:lpstr>Arial Narrow</vt:lpstr>
      <vt:lpstr>Calibri</vt:lpstr>
      <vt:lpstr>Calibri Light</vt:lpstr>
      <vt:lpstr>Cordia New</vt:lpstr>
      <vt:lpstr>Courier New</vt:lpstr>
      <vt:lpstr>Lucida Sans Unicode</vt:lpstr>
      <vt:lpstr>Symbol</vt:lpstr>
      <vt:lpstr>Tahoma</vt:lpstr>
      <vt:lpstr>Times New Roman</vt:lpstr>
      <vt:lpstr>Wingdings</vt:lpstr>
      <vt:lpstr>Office Theme</vt:lpstr>
      <vt:lpstr>Citrus</vt:lpstr>
      <vt:lpstr>Short introduction to compilers</vt:lpstr>
      <vt:lpstr>Introduction</vt:lpstr>
      <vt:lpstr>What is a Compiler?</vt:lpstr>
      <vt:lpstr>Process of Compiling</vt:lpstr>
      <vt:lpstr>Some Data Structures</vt:lpstr>
      <vt:lpstr>Symbol Table </vt:lpstr>
      <vt:lpstr>Symbol Table (cont’d)</vt:lpstr>
      <vt:lpstr>Literal table</vt:lpstr>
      <vt:lpstr>Parse tree</vt:lpstr>
      <vt:lpstr>Scanner</vt:lpstr>
      <vt:lpstr>Introduction</vt:lpstr>
      <vt:lpstr>Examples of Tokens in C</vt:lpstr>
      <vt:lpstr>Scanning</vt:lpstr>
      <vt:lpstr>How to construct a scanner</vt:lpstr>
      <vt:lpstr>Regular Expression</vt:lpstr>
      <vt:lpstr>Extension of regular expr.</vt:lpstr>
      <vt:lpstr>Examples of Patterns</vt:lpstr>
      <vt:lpstr>Describing Patterns of Tokens</vt:lpstr>
      <vt:lpstr>Disambiguating Rules</vt:lpstr>
      <vt:lpstr>FA Recognizing Tokens</vt:lpstr>
      <vt:lpstr>Lookahead</vt:lpstr>
      <vt:lpstr>Nested IF</vt:lpstr>
      <vt:lpstr>Transition table</vt:lpstr>
      <vt:lpstr>Simulating a DFA</vt:lpstr>
      <vt:lpstr>Context-Free Grammars</vt:lpstr>
      <vt:lpstr>Parsing Process</vt:lpstr>
      <vt:lpstr>Context-Free Grammar</vt:lpstr>
      <vt:lpstr>Examples</vt:lpstr>
      <vt:lpstr>Backus-Naur Form (BNF)</vt:lpstr>
      <vt:lpstr>Examples</vt:lpstr>
      <vt:lpstr>Parsing</vt:lpstr>
      <vt:lpstr>Introduction</vt:lpstr>
      <vt:lpstr>Parse Trees and Derivations</vt:lpstr>
      <vt:lpstr>Recursive-Descent</vt:lpstr>
      <vt:lpstr>Recursive-Descent: Example</vt:lpstr>
      <vt:lpstr>Match procedure</vt:lpstr>
      <vt:lpstr>Problems in Recursive-Descent</vt:lpstr>
      <vt:lpstr>LL(1) Parsing</vt:lpstr>
      <vt:lpstr>Concept of LL(1) Parsing</vt:lpstr>
      <vt:lpstr>Example of LL(1) Parsing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introduction to compilers</dc:title>
  <dc:creator>Prabhas Chongstitvatana</dc:creator>
  <cp:lastModifiedBy>Prabhas Chongstitvatana</cp:lastModifiedBy>
  <cp:revision>3</cp:revision>
  <dcterms:created xsi:type="dcterms:W3CDTF">2017-09-02T11:09:59Z</dcterms:created>
  <dcterms:modified xsi:type="dcterms:W3CDTF">2017-09-02T11:42:39Z</dcterms:modified>
</cp:coreProperties>
</file>