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9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80" r:id="rId24"/>
    <p:sldId id="281" r:id="rId25"/>
    <p:sldId id="282" r:id="rId26"/>
    <p:sldId id="283" r:id="rId27"/>
    <p:sldId id="285" r:id="rId28"/>
    <p:sldId id="287" r:id="rId29"/>
    <p:sldId id="288" r:id="rId30"/>
    <p:sldId id="289" r:id="rId31"/>
    <p:sldId id="295" r:id="rId32"/>
    <p:sldId id="296" r:id="rId33"/>
    <p:sldId id="298" r:id="rId34"/>
    <p:sldId id="300" r:id="rId35"/>
    <p:sldId id="303" r:id="rId36"/>
    <p:sldId id="304" r:id="rId37"/>
    <p:sldId id="305" r:id="rId38"/>
    <p:sldId id="306" r:id="rId39"/>
    <p:sldId id="307" r:id="rId40"/>
    <p:sldId id="308" r:id="rId41"/>
    <p:sldId id="30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53" y="3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CEFF0-1EB0-4B2E-97EE-D799E5826A3D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DAEE1-C4D3-43BD-A398-A5729884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50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174EC-C8A0-40B3-836F-0F73EC445215}" type="slidenum">
              <a:rPr lang="en-US" altLang="en-US"/>
              <a:pPr/>
              <a:t>11</a:t>
            </a:fld>
            <a:endParaRPr lang="th-TH" altLang="en-U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7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F0AE4D-7106-4529-8F62-2BC4591E48D6}" type="slidenum">
              <a:rPr lang="en-US" altLang="en-US"/>
              <a:pPr/>
              <a:t>20</a:t>
            </a:fld>
            <a:endParaRPr lang="th-TH" altLang="en-US"/>
          </a:p>
        </p:txBody>
      </p:sp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302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3F5E4-2C29-419C-9CCA-3AA47496237C}" type="slidenum">
              <a:rPr lang="en-US" altLang="en-US"/>
              <a:pPr/>
              <a:t>21</a:t>
            </a:fld>
            <a:endParaRPr lang="th-TH" altLang="en-US"/>
          </a:p>
        </p:txBody>
      </p:sp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512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198763-7B36-4A01-97F2-4A4F1A2DB5CA}" type="slidenum">
              <a:rPr lang="en-US" altLang="en-US"/>
              <a:pPr/>
              <a:t>22</a:t>
            </a:fld>
            <a:endParaRPr lang="th-TH" alt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141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B385E-5B4D-4B82-AB59-9C5CB1E80457}" type="slidenum">
              <a:rPr lang="en-US" altLang="en-US"/>
              <a:pPr/>
              <a:t>23</a:t>
            </a:fld>
            <a:endParaRPr lang="th-TH" altLang="en-US"/>
          </a:p>
        </p:txBody>
      </p:sp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2508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48D92-78CD-401B-9712-4DA56CCD584E}" type="slidenum">
              <a:rPr lang="en-US" altLang="en-US"/>
              <a:pPr/>
              <a:t>24</a:t>
            </a:fld>
            <a:endParaRPr lang="th-TH" altLang="en-U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2142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</a:pPr>
            <a:fld id="{4F873604-A7EC-4E5F-B2AC-FCFBA43385A3}" type="slidenum">
              <a:rPr kumimoji="0"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31</a:t>
            </a:fld>
            <a:endParaRPr kumimoji="0" lang="th-TH" altLang="en-US">
              <a:latin typeface="Times New Roman" panose="02020603050405020304" pitchFamily="18" charset="0"/>
            </a:endParaRPr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638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</a:pPr>
            <a:fld id="{FD9CCAD7-4BE9-48E9-881F-12629DED2757}" type="slidenum">
              <a:rPr kumimoji="0"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32</a:t>
            </a:fld>
            <a:endParaRPr kumimoji="0" lang="th-TH" altLang="en-US"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5584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</a:pPr>
            <a:fld id="{40AC880A-D70D-4994-9B9B-2FCCE3BFA1DB}" type="slidenum">
              <a:rPr kumimoji="0"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33</a:t>
            </a:fld>
            <a:endParaRPr kumimoji="0" lang="th-TH" altLang="en-US"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6471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</a:pPr>
            <a:fld id="{7CB89F6D-8FE5-4BDC-AD30-E38B82163A72}" type="slidenum">
              <a:rPr kumimoji="0"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34</a:t>
            </a:fld>
            <a:endParaRPr kumimoji="0" lang="th-TH" altLang="en-US"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540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</a:pPr>
            <a:fld id="{4FD91589-6A95-48E4-9440-48AAEF1D4772}" type="slidenum">
              <a:rPr kumimoji="0"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35</a:t>
            </a:fld>
            <a:endParaRPr kumimoji="0" lang="th-TH" altLang="en-US">
              <a:latin typeface="Times New Roman" panose="02020603050405020304" pitchFamily="18" charset="0"/>
            </a:endParaRPr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97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A433CA-DF9F-4EDB-BD66-6CBE0056E059}" type="slidenum">
              <a:rPr lang="en-US" altLang="en-US"/>
              <a:pPr/>
              <a:t>12</a:t>
            </a:fld>
            <a:endParaRPr lang="th-TH" altLang="en-US"/>
          </a:p>
        </p:txBody>
      </p:sp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5983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</a:pPr>
            <a:fld id="{676D6AFF-2DDF-4DC5-B93B-48F7CBC943F1}" type="slidenum">
              <a:rPr kumimoji="0"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36</a:t>
            </a:fld>
            <a:endParaRPr kumimoji="0" lang="th-TH" altLang="en-US">
              <a:latin typeface="Times New Roman" panose="02020603050405020304" pitchFamily="18" charset="0"/>
            </a:endParaRPr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4023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</a:pPr>
            <a:fld id="{9A3CDE23-C122-4F87-987E-0B44564163E3}" type="slidenum">
              <a:rPr kumimoji="0"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37</a:t>
            </a:fld>
            <a:endParaRPr kumimoji="0" lang="th-TH" altLang="en-US">
              <a:latin typeface="Times New Roman" panose="02020603050405020304" pitchFamily="18" charset="0"/>
            </a:endParaRPr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5836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</a:pPr>
            <a:fld id="{7F682BBF-055B-44AC-AB72-74B51F22EFC3}" type="slidenum">
              <a:rPr kumimoji="0"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38</a:t>
            </a:fld>
            <a:endParaRPr kumimoji="0" lang="th-TH" altLang="en-US">
              <a:latin typeface="Times New Roman" panose="02020603050405020304" pitchFamily="18" charset="0"/>
            </a:endParaRPr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658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</a:pPr>
            <a:fld id="{ABE18529-A015-4E3F-B97E-2271BE44815C}" type="slidenum">
              <a:rPr kumimoji="0"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39</a:t>
            </a:fld>
            <a:endParaRPr kumimoji="0" lang="th-TH" altLang="en-US">
              <a:latin typeface="Times New Roman" panose="02020603050405020304" pitchFamily="18" charset="0"/>
            </a:endParaRPr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6049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</a:pPr>
            <a:fld id="{A9175D43-BE71-48BB-85A2-2BA9B2E39166}" type="slidenum">
              <a:rPr kumimoji="0" lang="en-US" altLang="en-US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40</a:t>
            </a:fld>
            <a:endParaRPr kumimoji="0" lang="th-TH" altLang="en-US">
              <a:latin typeface="Times New Roman" panose="02020603050405020304" pitchFamily="18" charset="0"/>
            </a:endParaRPr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h-TH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60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B28A2D-8DD5-4BCE-A943-D9D90CEEEDD6}" type="slidenum">
              <a:rPr lang="en-US" altLang="en-US"/>
              <a:pPr/>
              <a:t>13</a:t>
            </a:fld>
            <a:endParaRPr lang="th-TH" altLang="en-U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211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62201-2A00-4D82-BAE3-47788FA23CC9}" type="slidenum">
              <a:rPr lang="en-US" altLang="en-US"/>
              <a:pPr/>
              <a:t>14</a:t>
            </a:fld>
            <a:endParaRPr lang="th-TH" altLang="en-US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145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9E34B-5BBE-434F-B05C-5E6EABA5C8C1}" type="slidenum">
              <a:rPr lang="en-US" altLang="en-US"/>
              <a:pPr/>
              <a:t>15</a:t>
            </a:fld>
            <a:endParaRPr lang="th-TH" altLang="en-U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9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FD93F-4223-462D-B969-963835AB91F8}" type="slidenum">
              <a:rPr lang="en-US" altLang="en-US"/>
              <a:pPr/>
              <a:t>16</a:t>
            </a:fld>
            <a:endParaRPr lang="th-TH" altLang="en-US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859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C194B0-36B2-4B16-94B7-3711AFE54A6C}" type="slidenum">
              <a:rPr lang="en-US" altLang="en-US"/>
              <a:pPr/>
              <a:t>17</a:t>
            </a:fld>
            <a:endParaRPr lang="th-TH" altLang="en-US"/>
          </a:p>
        </p:txBody>
      </p:sp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504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3EAD7-A191-42E4-801E-119E49E1AE24}" type="slidenum">
              <a:rPr lang="en-US" altLang="en-US"/>
              <a:pPr/>
              <a:t>18</a:t>
            </a:fld>
            <a:endParaRPr lang="th-TH" altLang="en-US"/>
          </a:p>
        </p:txBody>
      </p:sp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288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C8A95-99B8-42EE-AAAE-0018651D7161}" type="slidenum">
              <a:rPr lang="en-US" altLang="en-US"/>
              <a:pPr/>
              <a:t>19</a:t>
            </a:fld>
            <a:endParaRPr lang="th-TH" altLang="en-US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0246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316-5B9C-46EF-8A10-3A81E9D58037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B57C-2F1A-47E7-94F5-0D3FE16E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3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316-5B9C-46EF-8A10-3A81E9D58037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B57C-2F1A-47E7-94F5-0D3FE16E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7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316-5B9C-46EF-8A10-3A81E9D58037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B57C-2F1A-47E7-94F5-0D3FE16E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58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066800"/>
            <a:ext cx="41910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72000" y="1066800"/>
            <a:ext cx="4191000" cy="5257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D888BB-11FE-4E6D-BDAF-61B1DF141C96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5558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Freeform 3" descr="CITTEXT"/>
            <p:cNvSpPr>
              <a:spLocks/>
            </p:cNvSpPr>
            <p:nvPr/>
          </p:nvSpPr>
          <p:spPr bwMode="auto">
            <a:xfrm>
              <a:off x="0" y="0"/>
              <a:ext cx="1824" cy="4320"/>
            </a:xfrm>
            <a:custGeom>
              <a:avLst/>
              <a:gdLst>
                <a:gd name="T0" fmla="*/ 0 w 1824"/>
                <a:gd name="T1" fmla="*/ 4320 h 3840"/>
                <a:gd name="T2" fmla="*/ 0 w 1824"/>
                <a:gd name="T3" fmla="*/ 0 h 3840"/>
                <a:gd name="T4" fmla="*/ 1824 w 1824"/>
                <a:gd name="T5" fmla="*/ 0 h 3840"/>
                <a:gd name="T6" fmla="*/ 583 w 1824"/>
                <a:gd name="T7" fmla="*/ 4320 h 3840"/>
                <a:gd name="T8" fmla="*/ 0 w 1824"/>
                <a:gd name="T9" fmla="*/ 4320 h 38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24" h="3840">
                  <a:moveTo>
                    <a:pt x="0" y="3840"/>
                  </a:moveTo>
                  <a:lnTo>
                    <a:pt x="0" y="0"/>
                  </a:lnTo>
                  <a:lnTo>
                    <a:pt x="1824" y="0"/>
                  </a:lnTo>
                  <a:cubicBezTo>
                    <a:pt x="74" y="1204"/>
                    <a:pt x="465" y="3655"/>
                    <a:pt x="583" y="3840"/>
                  </a:cubicBezTo>
                  <a:cubicBezTo>
                    <a:pt x="291" y="3840"/>
                    <a:pt x="0" y="3840"/>
                    <a:pt x="0" y="3840"/>
                  </a:cubicBezTo>
                  <a:close/>
                </a:path>
              </a:pathLst>
            </a:cu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ltGray">
            <a:xfrm>
              <a:off x="1008" y="0"/>
              <a:ext cx="4752" cy="2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pic>
          <p:nvPicPr>
            <p:cNvPr id="7" name="Picture 5" descr="CITBANN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66" r="5334" b="86667"/>
            <a:stretch>
              <a:fillRect/>
            </a:stretch>
          </p:blipFill>
          <p:spPr bwMode="auto">
            <a:xfrm>
              <a:off x="1584" y="0"/>
              <a:ext cx="4176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008" y="240"/>
              <a:ext cx="4752" cy="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ngsana New" panose="02020603050405020304" pitchFamily="18" charset="-34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grpSp>
          <p:nvGrpSpPr>
            <p:cNvPr id="9" name="Group 7"/>
            <p:cNvGrpSpPr>
              <a:grpSpLocks/>
            </p:cNvGrpSpPr>
            <p:nvPr userDrawn="1"/>
          </p:nvGrpSpPr>
          <p:grpSpPr bwMode="auto">
            <a:xfrm>
              <a:off x="0" y="2256"/>
              <a:ext cx="3642" cy="94"/>
              <a:chOff x="0" y="2256"/>
              <a:chExt cx="3642" cy="94"/>
            </a:xfrm>
          </p:grpSpPr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0" y="2310"/>
                <a:ext cx="3642" cy="1"/>
              </a:xfrm>
              <a:custGeom>
                <a:avLst/>
                <a:gdLst>
                  <a:gd name="T0" fmla="*/ 0 w 3642"/>
                  <a:gd name="T1" fmla="*/ 0 h 1"/>
                  <a:gd name="T2" fmla="*/ 3642 w 3642"/>
                  <a:gd name="T3" fmla="*/ 0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642" h="1">
                    <a:moveTo>
                      <a:pt x="0" y="0"/>
                    </a:moveTo>
                    <a:lnTo>
                      <a:pt x="3642" y="0"/>
                    </a:ln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1" name="Group 9"/>
              <p:cNvGrpSpPr>
                <a:grpSpLocks/>
              </p:cNvGrpSpPr>
              <p:nvPr/>
            </p:nvGrpSpPr>
            <p:grpSpPr bwMode="auto">
              <a:xfrm>
                <a:off x="960" y="2256"/>
                <a:ext cx="1678" cy="94"/>
                <a:chOff x="419" y="1193"/>
                <a:chExt cx="1678" cy="94"/>
              </a:xfrm>
            </p:grpSpPr>
            <p:sp>
              <p:nvSpPr>
                <p:cNvPr id="12" name="Oval 10"/>
                <p:cNvSpPr>
                  <a:spLocks noChangeArrowheads="1"/>
                </p:cNvSpPr>
                <p:nvPr userDrawn="1"/>
              </p:nvSpPr>
              <p:spPr bwMode="auto">
                <a:xfrm>
                  <a:off x="419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CC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" name="Oval 11"/>
                <p:cNvSpPr>
                  <a:spLocks noChangeArrowheads="1"/>
                </p:cNvSpPr>
                <p:nvPr userDrawn="1"/>
              </p:nvSpPr>
              <p:spPr bwMode="auto">
                <a:xfrm>
                  <a:off x="947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CC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4" name="Oval 12"/>
                <p:cNvSpPr>
                  <a:spLocks noChangeArrowheads="1"/>
                </p:cNvSpPr>
                <p:nvPr userDrawn="1"/>
              </p:nvSpPr>
              <p:spPr bwMode="auto">
                <a:xfrm>
                  <a:off x="1475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CC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" name="Oval 13"/>
                <p:cNvSpPr>
                  <a:spLocks noChangeArrowheads="1"/>
                </p:cNvSpPr>
                <p:nvPr userDrawn="1"/>
              </p:nvSpPr>
              <p:spPr bwMode="auto">
                <a:xfrm>
                  <a:off x="2003" y="1193"/>
                  <a:ext cx="94" cy="9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0784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CC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24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</p:grpSp>
      <p:sp>
        <p:nvSpPr>
          <p:cNvPr id="3892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th-TH" altLang="en-US" noProof="0" smtClean="0"/>
              <a:t>คลิกเพื่อแก้ไขลักษณะต้นแบบชื่อเรื่อง</a:t>
            </a:r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h-TH" altLang="en-US" noProof="0" smtClean="0"/>
              <a:t>คลิกเพื่อแก้ไขลักษณะต้นแบบหัวข้อย่อย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>
                <a:solidFill>
                  <a:srgbClr val="000000"/>
                </a:solidFill>
              </a:rPr>
              <a:t>2301373</a:t>
            </a: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Chapter 3 Context-free Grammar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3A2F58A-F231-40BB-91D7-08E1455C61A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th-T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37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2301373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Chapter 3 Context-free Grammar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22D91-E7EC-4AC7-A75A-7EB6B43194E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th-T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959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2301373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Chapter 3 Context-free Grammar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50E5E-B1C1-45E0-BEB9-F50128F1C61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th-T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274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291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143000"/>
            <a:ext cx="42291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2301373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Chapter 3 Context-free Grammar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4E454C-5926-472B-966B-593095AA691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th-T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452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2301373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Chapter 3 Context-free Grammar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B9DDCB-7873-48AB-A9CD-ECF5E6B0AE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th-T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096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2301373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Chapter 3 Context-free Grammar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FA30F-8DF6-4543-B0A9-2F94A04EBC2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th-T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065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2301373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Chapter 3 Context-free Grammar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B71490-CB66-487B-B2E6-717288CA02D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th-T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7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316-5B9C-46EF-8A10-3A81E9D58037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B57C-2F1A-47E7-94F5-0D3FE16E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111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2301373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Chapter 3 Context-free Grammar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6CBC6-C811-45C0-B750-6CA44775259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th-T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854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2301373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Chapter 3 Context-free Grammar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38092-FA84-4BFB-BA6E-637D5F44AE7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th-T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23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2301373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Chapter 3 Context-free Grammar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CEFB0A-440D-4B06-AE23-AF4828A5461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th-T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6755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1526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3055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2301373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Chapter 3 Context-free Grammar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DB24F-73B5-4EC3-BAE0-20797FD362C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th-T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1818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228600" y="1143000"/>
            <a:ext cx="4229100" cy="5334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143000"/>
            <a:ext cx="42291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2301373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Chapter 3 Context-free Grammar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DA6BC-2CEF-4D60-B6EB-DC52CF7E94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th-T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8208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143000"/>
            <a:ext cx="86106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3886200"/>
            <a:ext cx="86106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2301373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Chapter 3 Context-free Grammar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D57EBE-10C8-454A-ABF0-F2A99FBA804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th-T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411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143000"/>
            <a:ext cx="42291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0100" y="1143000"/>
            <a:ext cx="4229100" cy="5334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2301373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Chapter 3 Context-free Grammar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59809-72D3-4496-8C52-07FE0701EE6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th-TH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6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316-5B9C-46EF-8A10-3A81E9D58037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B57C-2F1A-47E7-94F5-0D3FE16E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4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316-5B9C-46EF-8A10-3A81E9D58037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B57C-2F1A-47E7-94F5-0D3FE16E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3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316-5B9C-46EF-8A10-3A81E9D58037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B57C-2F1A-47E7-94F5-0D3FE16E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9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316-5B9C-46EF-8A10-3A81E9D58037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B57C-2F1A-47E7-94F5-0D3FE16E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8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316-5B9C-46EF-8A10-3A81E9D58037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B57C-2F1A-47E7-94F5-0D3FE16E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316-5B9C-46EF-8A10-3A81E9D58037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B57C-2F1A-47E7-94F5-0D3FE16E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03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316-5B9C-46EF-8A10-3A81E9D58037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B57C-2F1A-47E7-94F5-0D3FE16E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7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75316-5B9C-46EF-8A10-3A81E9D58037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9B57C-2F1A-47E7-94F5-0D3FE16E7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CITBANND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66" r="5334" b="86667"/>
          <a:stretch>
            <a:fillRect/>
          </a:stretch>
        </p:blipFill>
        <p:spPr bwMode="auto">
          <a:xfrm>
            <a:off x="2514600" y="76200"/>
            <a:ext cx="6629400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1600200" y="0"/>
            <a:ext cx="7543800" cy="76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8" name="Freeform 6"/>
          <p:cNvSpPr>
            <a:spLocks/>
          </p:cNvSpPr>
          <p:nvPr/>
        </p:nvSpPr>
        <p:spPr bwMode="auto">
          <a:xfrm>
            <a:off x="228600" y="1066800"/>
            <a:ext cx="6858000" cy="4876800"/>
          </a:xfrm>
          <a:custGeom>
            <a:avLst/>
            <a:gdLst>
              <a:gd name="T0" fmla="*/ 0 w 4320"/>
              <a:gd name="T1" fmla="*/ 4876800 h 3264"/>
              <a:gd name="T2" fmla="*/ 0 w 4320"/>
              <a:gd name="T3" fmla="*/ 0 h 3264"/>
              <a:gd name="T4" fmla="*/ 6858000 w 4320"/>
              <a:gd name="T5" fmla="*/ 0 h 32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" h="3264">
                <a:moveTo>
                  <a:pt x="0" y="3264"/>
                </a:moveTo>
                <a:lnTo>
                  <a:pt x="0" y="0"/>
                </a:lnTo>
                <a:lnTo>
                  <a:pt x="4320" y="0"/>
                </a:lnTo>
              </a:path>
            </a:pathLst>
          </a:cu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609600" y="990600"/>
            <a:ext cx="149225" cy="14922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078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CC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1447800" y="990600"/>
            <a:ext cx="149225" cy="14922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078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CC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2286000" y="990600"/>
            <a:ext cx="149225" cy="14922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078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CC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3144838" y="1001713"/>
            <a:ext cx="149225" cy="14922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078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CC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คลิกเพื่อแก้ไขลักษณะต้นแบบชื่อเรื่อง</a:t>
            </a:r>
          </a:p>
        </p:txBody>
      </p:sp>
      <p:sp>
        <p:nvSpPr>
          <p:cNvPr id="103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610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en-US" smtClean="0"/>
              <a:t>ระดับที่สอง</a:t>
            </a:r>
          </a:p>
          <a:p>
            <a:pPr lvl="2"/>
            <a:r>
              <a:rPr lang="th-TH" altLang="en-US" smtClean="0"/>
              <a:t>ระดับที่สาม</a:t>
            </a:r>
          </a:p>
          <a:p>
            <a:pPr lvl="3"/>
            <a:r>
              <a:rPr lang="th-TH" altLang="en-US" smtClean="0"/>
              <a:t>ระดับที่สี่</a:t>
            </a:r>
          </a:p>
          <a:p>
            <a:pPr lvl="4"/>
            <a:r>
              <a:rPr lang="th-TH" altLang="en-US" smtClean="0"/>
              <a:t>ระดับที่ห้า</a:t>
            </a:r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53200"/>
            <a:ext cx="2209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solidFill>
                  <a:srgbClr val="000000"/>
                </a:solidFill>
              </a:rPr>
              <a:t>2301373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3790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>
                <a:solidFill>
                  <a:srgbClr val="000000"/>
                </a:solidFill>
              </a:rPr>
              <a:t>Chapter 3 Context-free Grammar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3790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553200"/>
            <a:ext cx="1828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6E69CE-F091-49D7-B0B0-89BB1909A791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37913" name="Oval 25"/>
          <p:cNvSpPr>
            <a:spLocks noChangeArrowheads="1"/>
          </p:cNvSpPr>
          <p:nvPr/>
        </p:nvSpPr>
        <p:spPr bwMode="auto">
          <a:xfrm>
            <a:off x="6075363" y="6400800"/>
            <a:ext cx="149225" cy="14922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078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CC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914" name="Oval 26"/>
          <p:cNvSpPr>
            <a:spLocks noChangeArrowheads="1"/>
          </p:cNvSpPr>
          <p:nvPr/>
        </p:nvSpPr>
        <p:spPr bwMode="auto">
          <a:xfrm>
            <a:off x="6913563" y="6400800"/>
            <a:ext cx="149225" cy="14922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078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CC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915" name="Oval 27"/>
          <p:cNvSpPr>
            <a:spLocks noChangeArrowheads="1"/>
          </p:cNvSpPr>
          <p:nvPr/>
        </p:nvSpPr>
        <p:spPr bwMode="auto">
          <a:xfrm>
            <a:off x="7751763" y="6400800"/>
            <a:ext cx="149225" cy="14922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078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CC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916" name="Oval 28"/>
          <p:cNvSpPr>
            <a:spLocks noChangeArrowheads="1"/>
          </p:cNvSpPr>
          <p:nvPr/>
        </p:nvSpPr>
        <p:spPr bwMode="auto">
          <a:xfrm>
            <a:off x="8610600" y="6400800"/>
            <a:ext cx="149225" cy="149225"/>
          </a:xfrm>
          <a:prstGeom prst="ellipse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078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CC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70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922" y="788876"/>
            <a:ext cx="7772400" cy="2387600"/>
          </a:xfrm>
        </p:spPr>
        <p:txBody>
          <a:bodyPr/>
          <a:lstStyle/>
          <a:p>
            <a:r>
              <a:rPr lang="en-US" dirty="0" smtClean="0"/>
              <a:t>Short introduction to compilers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515" y="3924768"/>
            <a:ext cx="685800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Prabhas Chongstitvatana</a:t>
            </a:r>
          </a:p>
          <a:p>
            <a:endParaRPr lang="en-US" dirty="0"/>
          </a:p>
          <a:p>
            <a:r>
              <a:rPr lang="en-US" dirty="0" smtClean="0"/>
              <a:t>This is a compilation from the slides used in Compiler course at Dept. of Math and CS, </a:t>
            </a:r>
            <a:r>
              <a:rPr lang="en-US" dirty="0" err="1" smtClean="0"/>
              <a:t>Chulalongkorn</a:t>
            </a:r>
            <a:r>
              <a:rPr lang="en-US" dirty="0" smtClean="0"/>
              <a:t>. It is generously granted to be used in this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1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23018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Scanner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8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Scanner</a:t>
            </a:r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2301373 Introduction to Compilers</a:t>
            </a:r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DFB6-141C-484C-8538-1D36329FE138}" type="slidenum">
              <a:rPr lang="en-US" altLang="en-US"/>
              <a:pPr/>
              <a:t>11</a:t>
            </a:fld>
            <a:endParaRPr lang="th-TH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</a:t>
            </a:r>
            <a:endParaRPr lang="th-TH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>
                <a:cs typeface="Times New Roman" panose="02020603050405020304" pitchFamily="18" charset="0"/>
              </a:rPr>
              <a:t>A scanner, sometimes called a lexical analyzer</a:t>
            </a:r>
          </a:p>
          <a:p>
            <a:r>
              <a:rPr lang="en-US" altLang="en-US" sz="3200">
                <a:cs typeface="Times New Roman" panose="02020603050405020304" pitchFamily="18" charset="0"/>
              </a:rPr>
              <a:t>A scanner :</a:t>
            </a:r>
          </a:p>
          <a:p>
            <a:pPr lvl="1"/>
            <a:r>
              <a:rPr lang="en-US" altLang="en-US" sz="2800">
                <a:cs typeface="Times New Roman" panose="02020603050405020304" pitchFamily="18" charset="0"/>
              </a:rPr>
              <a:t>gets a stream of characters (source program)</a:t>
            </a:r>
          </a:p>
          <a:p>
            <a:pPr lvl="1"/>
            <a:r>
              <a:rPr lang="en-US" altLang="en-US" sz="2800">
                <a:cs typeface="Times New Roman" panose="02020603050405020304" pitchFamily="18" charset="0"/>
              </a:rPr>
              <a:t>divides it into tokens</a:t>
            </a:r>
          </a:p>
          <a:p>
            <a:pPr lvl="2"/>
            <a:r>
              <a:rPr lang="en-US" altLang="en-US" sz="2800" i="1">
                <a:cs typeface="Times New Roman" panose="02020603050405020304" pitchFamily="18" charset="0"/>
              </a:rPr>
              <a:t>Tokens</a:t>
            </a:r>
            <a:r>
              <a:rPr lang="en-US" altLang="en-US" sz="2800">
                <a:cs typeface="Times New Roman" panose="02020603050405020304" pitchFamily="18" charset="0"/>
              </a:rPr>
              <a:t> are units that are meaningful in the source language.  </a:t>
            </a:r>
          </a:p>
          <a:p>
            <a:pPr lvl="2"/>
            <a:r>
              <a:rPr lang="en-US" altLang="en-US" sz="2800" i="1">
                <a:cs typeface="Times New Roman" panose="02020603050405020304" pitchFamily="18" charset="0"/>
              </a:rPr>
              <a:t>Lexemes</a:t>
            </a:r>
            <a:r>
              <a:rPr lang="en-US" altLang="en-US" sz="2800">
                <a:cs typeface="Times New Roman" panose="02020603050405020304" pitchFamily="18" charset="0"/>
              </a:rPr>
              <a:t> are strings which match the patterns of tokens</a:t>
            </a:r>
            <a:r>
              <a:rPr lang="en-US" altLang="en-US" sz="2400"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54689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Scanner</a:t>
            </a:r>
            <a:endParaRPr lang="th-TH" altLang="en-US"/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2301373 Introduction to Compilers</a:t>
            </a:r>
            <a:endParaRPr lang="th-TH" altLang="en-US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A5F5-1EBA-4232-8A00-C680DDA69E04}" type="slidenum">
              <a:rPr lang="en-US" altLang="en-US"/>
              <a:pPr/>
              <a:t>12</a:t>
            </a:fld>
            <a:endParaRPr lang="th-TH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Tokens in C</a:t>
            </a:r>
            <a:endParaRPr lang="th-TH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altLang="en-US" sz="3200">
              <a:cs typeface="Times New Roman" panose="02020603050405020304" pitchFamily="18" charset="0"/>
            </a:endParaRPr>
          </a:p>
          <a:p>
            <a:endParaRPr lang="th-TH" altLang="en-US"/>
          </a:p>
        </p:txBody>
      </p:sp>
      <p:graphicFrame>
        <p:nvGraphicFramePr>
          <p:cNvPr id="11501" name="Group 237"/>
          <p:cNvGraphicFramePr>
            <a:graphicFrameLocks noGrp="1"/>
          </p:cNvGraphicFramePr>
          <p:nvPr/>
        </p:nvGraphicFramePr>
        <p:xfrm>
          <a:off x="304800" y="1371600"/>
          <a:ext cx="8610600" cy="4602164"/>
        </p:xfrm>
        <a:graphic>
          <a:graphicData uri="http://schemas.openxmlformats.org/drawingml/2006/table">
            <a:tbl>
              <a:tblPr/>
              <a:tblGrid>
                <a:gridCol w="3179763"/>
                <a:gridCol w="5430837"/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Tokens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Lexemes 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identifier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Age, grade,Temp, zone, q1</a:t>
                      </a:r>
                      <a:endParaRPr kumimoji="0" lang="th-TH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number</a:t>
                      </a:r>
                      <a:endParaRPr kumimoji="0" lang="th-TH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3.1416, -498127,987.76412097</a:t>
                      </a:r>
                      <a:endParaRPr kumimoji="0" lang="th-TH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string</a:t>
                      </a:r>
                      <a:endParaRPr kumimoji="0" lang="th-TH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“A cat sat on a mat.”, “90183654”</a:t>
                      </a:r>
                      <a:endParaRPr kumimoji="0" lang="th-TH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open parentheses</a:t>
                      </a:r>
                      <a:endParaRPr kumimoji="0" lang="th-TH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endParaRPr kumimoji="0" lang="th-TH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close parentheses</a:t>
                      </a:r>
                      <a:endParaRPr kumimoji="0" lang="th-TH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th-TH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Semicolon</a:t>
                      </a:r>
                      <a:endParaRPr kumimoji="0" lang="th-TH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kumimoji="0" lang="th-TH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reserved word if</a:t>
                      </a:r>
                      <a:endParaRPr kumimoji="0" lang="th-TH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IF, if, If, iF</a:t>
                      </a:r>
                      <a:endParaRPr kumimoji="0" lang="th-TH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66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Scanner</a:t>
            </a:r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2301373 Introduction to Compilers</a:t>
            </a:r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B1E2-9DE7-4425-9E13-4B9903152755}" type="slidenum">
              <a:rPr lang="en-US" altLang="en-US"/>
              <a:pPr/>
              <a:t>13</a:t>
            </a:fld>
            <a:endParaRPr lang="th-TH" alt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Scanning</a:t>
            </a:r>
            <a:endParaRPr lang="th-TH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 sz="3200"/>
              <a:t>When a token is found:</a:t>
            </a:r>
          </a:p>
          <a:p>
            <a:pPr lvl="1">
              <a:lnSpc>
                <a:spcPct val="90000"/>
              </a:lnSpc>
            </a:pPr>
            <a:r>
              <a:rPr lang="en-US" altLang="en-US" sz="2800"/>
              <a:t>It is passed to the next phase of compiler.  </a:t>
            </a:r>
          </a:p>
          <a:p>
            <a:pPr lvl="1">
              <a:lnSpc>
                <a:spcPct val="90000"/>
              </a:lnSpc>
            </a:pPr>
            <a:r>
              <a:rPr lang="en-US" altLang="en-US" sz="2800"/>
              <a:t>Sometimes values associated with the token, called attributes, need to be calculated.</a:t>
            </a:r>
          </a:p>
          <a:p>
            <a:pPr lvl="1">
              <a:lnSpc>
                <a:spcPct val="90000"/>
              </a:lnSpc>
            </a:pPr>
            <a:r>
              <a:rPr lang="en-US" altLang="en-US" sz="2800"/>
              <a:t>Some tokens, together with their attributes, must be stored in the symbol/literal table.</a:t>
            </a:r>
          </a:p>
          <a:p>
            <a:pPr lvl="2">
              <a:lnSpc>
                <a:spcPct val="90000"/>
              </a:lnSpc>
            </a:pPr>
            <a:r>
              <a:rPr lang="en-US" altLang="en-US" sz="2400"/>
              <a:t>it is necessary to check if the token is already in the table</a:t>
            </a:r>
          </a:p>
          <a:p>
            <a:pPr>
              <a:lnSpc>
                <a:spcPct val="90000"/>
              </a:lnSpc>
            </a:pPr>
            <a:r>
              <a:rPr lang="en-US" altLang="en-US" sz="3200"/>
              <a:t>Examples of attributes</a:t>
            </a:r>
          </a:p>
          <a:p>
            <a:pPr lvl="1">
              <a:lnSpc>
                <a:spcPct val="90000"/>
              </a:lnSpc>
            </a:pPr>
            <a:r>
              <a:rPr lang="en-US" altLang="en-US" sz="2800"/>
              <a:t>Attributes of a variable are name, address, type, etc.</a:t>
            </a:r>
          </a:p>
          <a:p>
            <a:pPr lvl="1">
              <a:lnSpc>
                <a:spcPct val="90000"/>
              </a:lnSpc>
            </a:pPr>
            <a:r>
              <a:rPr lang="en-US" altLang="en-US" sz="2800"/>
              <a:t>An attribute of a numeric constant is its value.  </a:t>
            </a:r>
          </a:p>
        </p:txBody>
      </p:sp>
    </p:spTree>
    <p:extLst>
      <p:ext uri="{BB962C8B-B14F-4D97-AF65-F5344CB8AC3E}">
        <p14:creationId xmlns:p14="http://schemas.microsoft.com/office/powerpoint/2010/main" val="120702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Scanner</a:t>
            </a:r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2301373 Introduction to Compilers</a:t>
            </a:r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0479E-5F07-4BAA-9A77-AA9ED26FCD69}" type="slidenum">
              <a:rPr lang="en-US" altLang="en-US"/>
              <a:pPr/>
              <a:t>14</a:t>
            </a:fld>
            <a:endParaRPr lang="th-TH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to construct a scanner</a:t>
            </a:r>
            <a:endParaRPr lang="th-TH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>
                <a:cs typeface="Times New Roman" panose="02020603050405020304" pitchFamily="18" charset="0"/>
              </a:rPr>
              <a:t>Define tokens in the source language.</a:t>
            </a:r>
          </a:p>
          <a:p>
            <a:r>
              <a:rPr lang="en-US" altLang="en-US" sz="2800" dirty="0">
                <a:cs typeface="Times New Roman" panose="02020603050405020304" pitchFamily="18" charset="0"/>
              </a:rPr>
              <a:t>Describe the patterns allowed for tokens.</a:t>
            </a:r>
          </a:p>
          <a:p>
            <a:r>
              <a:rPr lang="en-US" altLang="en-US" sz="2800" dirty="0">
                <a:cs typeface="Times New Roman" panose="02020603050405020304" pitchFamily="18" charset="0"/>
              </a:rPr>
              <a:t>Write regular expressions describing the patterns.</a:t>
            </a:r>
          </a:p>
          <a:p>
            <a:r>
              <a:rPr lang="en-US" altLang="en-US" sz="2800" dirty="0">
                <a:cs typeface="Times New Roman" panose="02020603050405020304" pitchFamily="18" charset="0"/>
              </a:rPr>
              <a:t>Construct an FA for each pattern.</a:t>
            </a:r>
          </a:p>
          <a:p>
            <a:r>
              <a:rPr lang="en-US" altLang="en-US" sz="2800" dirty="0">
                <a:cs typeface="Times New Roman" panose="02020603050405020304" pitchFamily="18" charset="0"/>
              </a:rPr>
              <a:t>Combine all 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FA’s.</a:t>
            </a:r>
            <a:endParaRPr lang="th-TH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776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Scanner</a:t>
            </a:r>
            <a:endParaRPr lang="th-TH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2301373 Introduction to Compilers</a:t>
            </a:r>
            <a:endParaRPr lang="th-TH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04C71-2C9E-4B8C-972D-508813ABFC48}" type="slidenum">
              <a:rPr lang="en-US" altLang="en-US"/>
              <a:pPr/>
              <a:t>15</a:t>
            </a:fld>
            <a:endParaRPr lang="th-TH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Regular Expression</a:t>
            </a:r>
            <a:endParaRPr lang="th-TH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 dirty="0">
                <a:cs typeface="Times New Roman" panose="02020603050405020304" pitchFamily="18" charset="0"/>
              </a:rPr>
              <a:t>a character or symbol in the alphabet</a:t>
            </a:r>
          </a:p>
          <a:p>
            <a:r>
              <a:rPr lang="en-US" altLang="en-US" sz="3200" i="1" dirty="0">
                <a:cs typeface="Times New Roman" panose="02020603050405020304" pitchFamily="18" charset="0"/>
              </a:rPr>
              <a:t>  </a:t>
            </a:r>
            <a:r>
              <a:rPr lang="en-US" altLang="en-US" sz="3200" dirty="0">
                <a:cs typeface="Times New Roman" panose="02020603050405020304" pitchFamily="18" charset="0"/>
              </a:rPr>
              <a:t> : an empty string</a:t>
            </a:r>
          </a:p>
          <a:p>
            <a:r>
              <a:rPr lang="en-US" altLang="en-US" sz="3200" dirty="0">
                <a:cs typeface="Times New Roman" panose="02020603050405020304" pitchFamily="18" charset="0"/>
              </a:rPr>
              <a:t>   : an empty set</a:t>
            </a:r>
          </a:p>
          <a:p>
            <a:r>
              <a:rPr lang="en-US" altLang="en-US" sz="3200" dirty="0">
                <a:cs typeface="Times New Roman" panose="02020603050405020304" pitchFamily="18" charset="0"/>
              </a:rPr>
              <a:t>if </a:t>
            </a:r>
            <a:r>
              <a:rPr lang="en-US" altLang="en-US" sz="3200" i="1" dirty="0">
                <a:cs typeface="Times New Roman" panose="02020603050405020304" pitchFamily="18" charset="0"/>
              </a:rPr>
              <a:t>r</a:t>
            </a:r>
            <a:r>
              <a:rPr lang="en-US" altLang="en-US" sz="3200" dirty="0">
                <a:cs typeface="Times New Roman" panose="02020603050405020304" pitchFamily="18" charset="0"/>
              </a:rPr>
              <a:t> and</a:t>
            </a:r>
            <a:r>
              <a:rPr lang="en-US" altLang="en-US" sz="3200" i="1" dirty="0">
                <a:cs typeface="Times New Roman" panose="02020603050405020304" pitchFamily="18" charset="0"/>
              </a:rPr>
              <a:t> s</a:t>
            </a:r>
            <a:r>
              <a:rPr lang="en-US" altLang="en-US" sz="3200" dirty="0">
                <a:cs typeface="Times New Roman" panose="02020603050405020304" pitchFamily="18" charset="0"/>
              </a:rPr>
              <a:t> are regular expressions</a:t>
            </a:r>
          </a:p>
          <a:p>
            <a:pPr lvl="1"/>
            <a:r>
              <a:rPr lang="en-US" altLang="en-US" sz="2800" i="1" dirty="0">
                <a:cs typeface="Times New Roman" panose="02020603050405020304" pitchFamily="18" charset="0"/>
              </a:rPr>
              <a:t>r  </a:t>
            </a:r>
            <a:r>
              <a:rPr lang="en-US" altLang="en-US" sz="2800" dirty="0">
                <a:cs typeface="Times New Roman" panose="02020603050405020304" pitchFamily="18" charset="0"/>
              </a:rPr>
              <a:t>| </a:t>
            </a:r>
            <a:r>
              <a:rPr lang="en-US" altLang="en-US" sz="2800" i="1" dirty="0">
                <a:cs typeface="Times New Roman" panose="02020603050405020304" pitchFamily="18" charset="0"/>
              </a:rPr>
              <a:t>s</a:t>
            </a:r>
          </a:p>
          <a:p>
            <a:pPr lvl="1"/>
            <a:r>
              <a:rPr lang="en-US" altLang="en-US" sz="2800" i="1" dirty="0">
                <a:cs typeface="Times New Roman" panose="02020603050405020304" pitchFamily="18" charset="0"/>
              </a:rPr>
              <a:t>r s</a:t>
            </a:r>
          </a:p>
          <a:p>
            <a:pPr lvl="1"/>
            <a:r>
              <a:rPr lang="en-US" altLang="en-US" sz="2800" i="1" dirty="0">
                <a:cs typeface="Times New Roman" panose="02020603050405020304" pitchFamily="18" charset="0"/>
              </a:rPr>
              <a:t>r </a:t>
            </a:r>
            <a:r>
              <a:rPr lang="en-US" altLang="en-US" sz="2800" dirty="0">
                <a:cs typeface="Times New Roman" panose="02020603050405020304" pitchFamily="18" charset="0"/>
              </a:rPr>
              <a:t>* </a:t>
            </a:r>
          </a:p>
          <a:p>
            <a:pPr lvl="1"/>
            <a:r>
              <a:rPr lang="en-US" altLang="en-US" sz="2800" dirty="0"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cs typeface="Times New Roman" panose="02020603050405020304" pitchFamily="18" charset="0"/>
              </a:rPr>
              <a:t>r </a:t>
            </a:r>
            <a:r>
              <a:rPr lang="en-US" altLang="en-US" sz="2800" dirty="0">
                <a:cs typeface="Times New Roman" panose="02020603050405020304" pitchFamily="18" charset="0"/>
              </a:rPr>
              <a:t>)</a:t>
            </a:r>
            <a:endParaRPr lang="th-TH" altLang="en-US" sz="2800" dirty="0">
              <a:cs typeface="Times New Roman" panose="02020603050405020304" pitchFamily="18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14892" y="2925763"/>
            <a:ext cx="422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en-US" sz="3600" b="1" dirty="0">
                <a:latin typeface="Symbol" panose="05050102010706020507" pitchFamily="18" charset="2"/>
              </a:rPr>
              <a:t>f</a:t>
            </a:r>
            <a:endParaRPr lang="th-TH" altLang="en-US" dirty="0">
              <a:latin typeface="Symbol" panose="05050102010706020507" pitchFamily="18" charset="2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14892" y="2306245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altLang="en-US" sz="3600" b="1" dirty="0">
                <a:latin typeface="Symbol" panose="05050102010706020507" pitchFamily="18" charset="2"/>
              </a:rPr>
              <a:t>l</a:t>
            </a:r>
            <a:endParaRPr lang="th-TH" altLang="en-US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742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Scanner</a:t>
            </a:r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2301373 Introduction to Compilers</a:t>
            </a:r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E5533-81B5-471A-B0A5-530B6EB71AA5}" type="slidenum">
              <a:rPr lang="en-US" altLang="en-US"/>
              <a:pPr/>
              <a:t>16</a:t>
            </a:fld>
            <a:endParaRPr lang="th-TH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Extension of regular expr.</a:t>
            </a:r>
            <a:endParaRPr lang="th-TH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3200">
                <a:cs typeface="Times New Roman" panose="02020603050405020304" pitchFamily="18" charset="0"/>
              </a:rPr>
              <a:t>[a-z] </a:t>
            </a:r>
          </a:p>
          <a:p>
            <a:pPr lvl="1">
              <a:lnSpc>
                <a:spcPct val="8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any character in a range from a to z</a:t>
            </a:r>
          </a:p>
          <a:p>
            <a:pPr>
              <a:lnSpc>
                <a:spcPct val="80000"/>
              </a:lnSpc>
            </a:pPr>
            <a:r>
              <a:rPr lang="en-US" altLang="en-US" sz="3600">
                <a:cs typeface="Times New Roman" panose="02020603050405020304" pitchFamily="18" charset="0"/>
              </a:rPr>
              <a:t>.</a:t>
            </a:r>
            <a:endParaRPr lang="en-US" altLang="en-US" sz="3200">
              <a:cs typeface="Times New Roman" panose="02020603050405020304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any character</a:t>
            </a:r>
          </a:p>
          <a:p>
            <a:pPr>
              <a:lnSpc>
                <a:spcPct val="80000"/>
              </a:lnSpc>
            </a:pPr>
            <a:r>
              <a:rPr lang="en-US" altLang="en-US" sz="3200" i="1">
                <a:cs typeface="Times New Roman" panose="02020603050405020304" pitchFamily="18" charset="0"/>
              </a:rPr>
              <a:t>r </a:t>
            </a:r>
            <a:r>
              <a:rPr lang="en-US" altLang="en-US" sz="3200" baseline="30000">
                <a:cs typeface="Times New Roman" panose="02020603050405020304" pitchFamily="18" charset="0"/>
              </a:rPr>
              <a:t>+</a:t>
            </a:r>
            <a:r>
              <a:rPr lang="en-US" altLang="en-US" sz="3200"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one or more repetition</a:t>
            </a:r>
          </a:p>
          <a:p>
            <a:pPr>
              <a:lnSpc>
                <a:spcPct val="80000"/>
              </a:lnSpc>
            </a:pPr>
            <a:r>
              <a:rPr lang="en-US" altLang="en-US" sz="3200" i="1">
                <a:cs typeface="Times New Roman" panose="02020603050405020304" pitchFamily="18" charset="0"/>
              </a:rPr>
              <a:t>r </a:t>
            </a:r>
            <a:r>
              <a:rPr lang="en-US" altLang="en-US" sz="3200">
                <a:cs typeface="Times New Roman" panose="02020603050405020304" pitchFamily="18" charset="0"/>
              </a:rPr>
              <a:t>? </a:t>
            </a:r>
          </a:p>
          <a:p>
            <a:pPr lvl="1">
              <a:lnSpc>
                <a:spcPct val="8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optional subexpression</a:t>
            </a:r>
          </a:p>
          <a:p>
            <a:pPr>
              <a:lnSpc>
                <a:spcPct val="80000"/>
              </a:lnSpc>
            </a:pPr>
            <a:r>
              <a:rPr lang="en-US" altLang="en-US" sz="3200">
                <a:cs typeface="Times New Roman" panose="02020603050405020304" pitchFamily="18" charset="0"/>
              </a:rPr>
              <a:t>~(</a:t>
            </a:r>
            <a:r>
              <a:rPr lang="en-US" altLang="en-US" sz="3200" i="1">
                <a:cs typeface="Times New Roman" panose="02020603050405020304" pitchFamily="18" charset="0"/>
              </a:rPr>
              <a:t>a </a:t>
            </a:r>
            <a:r>
              <a:rPr lang="en-US" altLang="en-US" sz="3200">
                <a:cs typeface="Times New Roman" panose="02020603050405020304" pitchFamily="18" charset="0"/>
              </a:rPr>
              <a:t>| </a:t>
            </a:r>
            <a:r>
              <a:rPr lang="en-US" altLang="en-US" sz="3200" i="1">
                <a:cs typeface="Times New Roman" panose="02020603050405020304" pitchFamily="18" charset="0"/>
              </a:rPr>
              <a:t>b </a:t>
            </a:r>
            <a:r>
              <a:rPr lang="en-US" altLang="en-US" sz="3200">
                <a:cs typeface="Times New Roman" panose="02020603050405020304" pitchFamily="18" charset="0"/>
              </a:rPr>
              <a:t>| </a:t>
            </a:r>
            <a:r>
              <a:rPr lang="en-US" altLang="en-US" sz="3200" i="1">
                <a:cs typeface="Times New Roman" panose="02020603050405020304" pitchFamily="18" charset="0"/>
              </a:rPr>
              <a:t>c</a:t>
            </a:r>
            <a:r>
              <a:rPr lang="en-US" altLang="en-US" sz="3200">
                <a:cs typeface="Times New Roman" panose="02020603050405020304" pitchFamily="18" charset="0"/>
              </a:rPr>
              <a:t>), [^</a:t>
            </a:r>
            <a:r>
              <a:rPr lang="en-US" altLang="en-US" sz="3200" i="1">
                <a:cs typeface="Times New Roman" panose="02020603050405020304" pitchFamily="18" charset="0"/>
              </a:rPr>
              <a:t>abc</a:t>
            </a:r>
            <a:r>
              <a:rPr lang="en-US" altLang="en-US" sz="3200">
                <a:cs typeface="Times New Roman" panose="02020603050405020304" pitchFamily="18" charset="0"/>
              </a:rPr>
              <a:t>]</a:t>
            </a:r>
          </a:p>
          <a:p>
            <a:pPr lvl="1">
              <a:lnSpc>
                <a:spcPct val="80000"/>
              </a:lnSpc>
            </a:pPr>
            <a:r>
              <a:rPr lang="en-US" altLang="en-US" sz="2800">
                <a:cs typeface="Times New Roman" panose="02020603050405020304" pitchFamily="18" charset="0"/>
              </a:rPr>
              <a:t>any single character NOT in the set</a:t>
            </a:r>
          </a:p>
        </p:txBody>
      </p:sp>
    </p:spTree>
    <p:extLst>
      <p:ext uri="{BB962C8B-B14F-4D97-AF65-F5344CB8AC3E}">
        <p14:creationId xmlns:p14="http://schemas.microsoft.com/office/powerpoint/2010/main" val="293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Scanner</a:t>
            </a:r>
            <a:endParaRPr lang="th-TH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2301373 Introduction to Compilers</a:t>
            </a:r>
            <a:endParaRPr lang="th-TH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15CD7-2009-4674-B62C-76D7245E5846}" type="slidenum">
              <a:rPr lang="en-US" altLang="en-US"/>
              <a:pPr/>
              <a:t>17</a:t>
            </a:fld>
            <a:endParaRPr lang="th-TH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Patterns</a:t>
            </a:r>
            <a:endParaRPr lang="th-TH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>
                <a:cs typeface="Times New Roman" panose="02020603050405020304" pitchFamily="18" charset="0"/>
              </a:rPr>
              <a:t>(</a:t>
            </a:r>
            <a:r>
              <a:rPr lang="en-US" altLang="en-US" sz="3200" b="1">
                <a:cs typeface="Times New Roman" panose="02020603050405020304" pitchFamily="18" charset="0"/>
              </a:rPr>
              <a:t>a</a:t>
            </a:r>
            <a:r>
              <a:rPr lang="en-US" altLang="en-US" sz="3200">
                <a:cs typeface="Times New Roman" panose="02020603050405020304" pitchFamily="18" charset="0"/>
              </a:rPr>
              <a:t> | </a:t>
            </a:r>
            <a:r>
              <a:rPr lang="en-US" altLang="en-US" sz="3200" b="1">
                <a:cs typeface="Times New Roman" panose="02020603050405020304" pitchFamily="18" charset="0"/>
              </a:rPr>
              <a:t>A</a:t>
            </a:r>
            <a:r>
              <a:rPr lang="en-US" altLang="en-US" sz="3200">
                <a:cs typeface="Times New Roman" panose="02020603050405020304" pitchFamily="18" charset="0"/>
              </a:rPr>
              <a:t>) = the set {</a:t>
            </a:r>
            <a:r>
              <a:rPr lang="en-US" altLang="en-US" sz="3200" b="1">
                <a:cs typeface="Times New Roman" panose="02020603050405020304" pitchFamily="18" charset="0"/>
              </a:rPr>
              <a:t>a</a:t>
            </a:r>
            <a:r>
              <a:rPr lang="en-US" altLang="en-US" sz="3200">
                <a:cs typeface="Times New Roman" panose="02020603050405020304" pitchFamily="18" charset="0"/>
              </a:rPr>
              <a:t>, </a:t>
            </a:r>
            <a:r>
              <a:rPr lang="en-US" altLang="en-US" sz="3200" b="1">
                <a:cs typeface="Times New Roman" panose="02020603050405020304" pitchFamily="18" charset="0"/>
              </a:rPr>
              <a:t>A</a:t>
            </a:r>
            <a:r>
              <a:rPr lang="en-US" altLang="en-US" sz="3200">
                <a:cs typeface="Times New Roman" panose="02020603050405020304" pitchFamily="18" charset="0"/>
              </a:rPr>
              <a:t>}</a:t>
            </a:r>
          </a:p>
          <a:p>
            <a:r>
              <a:rPr lang="en-US" altLang="en-US" sz="3200">
                <a:cs typeface="Times New Roman" panose="02020603050405020304" pitchFamily="18" charset="0"/>
              </a:rPr>
              <a:t>[</a:t>
            </a:r>
            <a:r>
              <a:rPr lang="en-US" altLang="en-US" sz="3200" b="1">
                <a:cs typeface="Times New Roman" panose="02020603050405020304" pitchFamily="18" charset="0"/>
              </a:rPr>
              <a:t>0</a:t>
            </a:r>
            <a:r>
              <a:rPr lang="en-US" altLang="en-US" sz="3200">
                <a:cs typeface="Times New Roman" panose="02020603050405020304" pitchFamily="18" charset="0"/>
              </a:rPr>
              <a:t>-</a:t>
            </a:r>
            <a:r>
              <a:rPr lang="en-US" altLang="en-US" sz="3200" b="1">
                <a:cs typeface="Times New Roman" panose="02020603050405020304" pitchFamily="18" charset="0"/>
              </a:rPr>
              <a:t>9</a:t>
            </a:r>
            <a:r>
              <a:rPr lang="en-US" altLang="en-US" sz="3200">
                <a:cs typeface="Times New Roman" panose="02020603050405020304" pitchFamily="18" charset="0"/>
              </a:rPr>
              <a:t>]</a:t>
            </a:r>
            <a:r>
              <a:rPr lang="en-US" altLang="en-US" sz="3200" baseline="30000">
                <a:cs typeface="Times New Roman" panose="02020603050405020304" pitchFamily="18" charset="0"/>
              </a:rPr>
              <a:t>+</a:t>
            </a:r>
            <a:r>
              <a:rPr lang="en-US" altLang="en-US" sz="3200">
                <a:cs typeface="Times New Roman" panose="02020603050405020304" pitchFamily="18" charset="0"/>
              </a:rPr>
              <a:t> = (</a:t>
            </a:r>
            <a:r>
              <a:rPr lang="en-US" altLang="en-US" sz="3200" b="1">
                <a:cs typeface="Times New Roman" panose="02020603050405020304" pitchFamily="18" charset="0"/>
              </a:rPr>
              <a:t>0</a:t>
            </a:r>
            <a:r>
              <a:rPr lang="en-US" altLang="en-US" sz="3200">
                <a:cs typeface="Times New Roman" panose="02020603050405020304" pitchFamily="18" charset="0"/>
              </a:rPr>
              <a:t> |</a:t>
            </a:r>
            <a:r>
              <a:rPr lang="en-US" altLang="en-US" sz="3200" b="1">
                <a:cs typeface="Times New Roman" panose="02020603050405020304" pitchFamily="18" charset="0"/>
              </a:rPr>
              <a:t>1</a:t>
            </a:r>
            <a:r>
              <a:rPr lang="en-US" altLang="en-US" sz="3200">
                <a:cs typeface="Times New Roman" panose="02020603050405020304" pitchFamily="18" charset="0"/>
              </a:rPr>
              <a:t> |...| </a:t>
            </a:r>
            <a:r>
              <a:rPr lang="en-US" altLang="en-US" sz="3200" b="1">
                <a:cs typeface="Times New Roman" panose="02020603050405020304" pitchFamily="18" charset="0"/>
              </a:rPr>
              <a:t>9</a:t>
            </a:r>
            <a:r>
              <a:rPr lang="en-US" altLang="en-US" sz="3200">
                <a:cs typeface="Times New Roman" panose="02020603050405020304" pitchFamily="18" charset="0"/>
              </a:rPr>
              <a:t>) (</a:t>
            </a:r>
            <a:r>
              <a:rPr lang="en-US" altLang="en-US" sz="3200" b="1">
                <a:cs typeface="Times New Roman" panose="02020603050405020304" pitchFamily="18" charset="0"/>
              </a:rPr>
              <a:t>0</a:t>
            </a:r>
            <a:r>
              <a:rPr lang="en-US" altLang="en-US" sz="3200">
                <a:cs typeface="Times New Roman" panose="02020603050405020304" pitchFamily="18" charset="0"/>
              </a:rPr>
              <a:t> |</a:t>
            </a:r>
            <a:r>
              <a:rPr lang="en-US" altLang="en-US" sz="3200" b="1">
                <a:cs typeface="Times New Roman" panose="02020603050405020304" pitchFamily="18" charset="0"/>
              </a:rPr>
              <a:t>1</a:t>
            </a:r>
            <a:r>
              <a:rPr lang="en-US" altLang="en-US" sz="3200">
                <a:cs typeface="Times New Roman" panose="02020603050405020304" pitchFamily="18" charset="0"/>
              </a:rPr>
              <a:t> |...| </a:t>
            </a:r>
            <a:r>
              <a:rPr lang="en-US" altLang="en-US" sz="3200" b="1">
                <a:cs typeface="Times New Roman" panose="02020603050405020304" pitchFamily="18" charset="0"/>
              </a:rPr>
              <a:t>9</a:t>
            </a:r>
            <a:r>
              <a:rPr lang="en-US" altLang="en-US" sz="3200">
                <a:cs typeface="Times New Roman" panose="02020603050405020304" pitchFamily="18" charset="0"/>
              </a:rPr>
              <a:t>)*</a:t>
            </a:r>
          </a:p>
          <a:p>
            <a:r>
              <a:rPr lang="en-US" altLang="en-US" sz="3200">
                <a:cs typeface="Times New Roman" panose="02020603050405020304" pitchFamily="18" charset="0"/>
              </a:rPr>
              <a:t>(</a:t>
            </a:r>
            <a:r>
              <a:rPr lang="en-US" altLang="en-US" sz="3200" b="1">
                <a:cs typeface="Times New Roman" panose="02020603050405020304" pitchFamily="18" charset="0"/>
              </a:rPr>
              <a:t>0</a:t>
            </a:r>
            <a:r>
              <a:rPr lang="en-US" altLang="en-US" sz="3200">
                <a:cs typeface="Times New Roman" panose="02020603050405020304" pitchFamily="18" charset="0"/>
              </a:rPr>
              <a:t>-</a:t>
            </a:r>
            <a:r>
              <a:rPr lang="en-US" altLang="en-US" sz="3200" b="1">
                <a:cs typeface="Times New Roman" panose="02020603050405020304" pitchFamily="18" charset="0"/>
              </a:rPr>
              <a:t>9</a:t>
            </a:r>
            <a:r>
              <a:rPr lang="en-US" altLang="en-US" sz="3200">
                <a:cs typeface="Times New Roman" panose="02020603050405020304" pitchFamily="18" charset="0"/>
              </a:rPr>
              <a:t>)? = (</a:t>
            </a:r>
            <a:r>
              <a:rPr lang="en-US" altLang="en-US" sz="3200" b="1">
                <a:cs typeface="Times New Roman" panose="02020603050405020304" pitchFamily="18" charset="0"/>
              </a:rPr>
              <a:t>0</a:t>
            </a:r>
            <a:r>
              <a:rPr lang="en-US" altLang="en-US" sz="3200">
                <a:cs typeface="Times New Roman" panose="02020603050405020304" pitchFamily="18" charset="0"/>
              </a:rPr>
              <a:t> | </a:t>
            </a:r>
            <a:r>
              <a:rPr lang="en-US" altLang="en-US" sz="3200" b="1">
                <a:cs typeface="Times New Roman" panose="02020603050405020304" pitchFamily="18" charset="0"/>
              </a:rPr>
              <a:t>1</a:t>
            </a:r>
            <a:r>
              <a:rPr lang="en-US" altLang="en-US" sz="3200">
                <a:cs typeface="Times New Roman" panose="02020603050405020304" pitchFamily="18" charset="0"/>
              </a:rPr>
              <a:t> |...| </a:t>
            </a:r>
            <a:r>
              <a:rPr lang="en-US" altLang="en-US" sz="3200" b="1">
                <a:cs typeface="Times New Roman" panose="02020603050405020304" pitchFamily="18" charset="0"/>
              </a:rPr>
              <a:t>9</a:t>
            </a:r>
            <a:r>
              <a:rPr lang="en-US" altLang="en-US" sz="3200">
                <a:cs typeface="Times New Roman" panose="02020603050405020304" pitchFamily="18" charset="0"/>
              </a:rPr>
              <a:t> |    )</a:t>
            </a:r>
          </a:p>
          <a:p>
            <a:r>
              <a:rPr lang="en-US" altLang="en-US" sz="3200">
                <a:cs typeface="Times New Roman" panose="02020603050405020304" pitchFamily="18" charset="0"/>
              </a:rPr>
              <a:t> [</a:t>
            </a:r>
            <a:r>
              <a:rPr lang="en-US" altLang="en-US" sz="3200" b="1">
                <a:cs typeface="Times New Roman" panose="02020603050405020304" pitchFamily="18" charset="0"/>
              </a:rPr>
              <a:t>A</a:t>
            </a:r>
            <a:r>
              <a:rPr lang="en-US" altLang="en-US" sz="3200">
                <a:cs typeface="Times New Roman" panose="02020603050405020304" pitchFamily="18" charset="0"/>
              </a:rPr>
              <a:t>-</a:t>
            </a:r>
            <a:r>
              <a:rPr lang="en-US" altLang="en-US" sz="3200" b="1">
                <a:cs typeface="Times New Roman" panose="02020603050405020304" pitchFamily="18" charset="0"/>
              </a:rPr>
              <a:t>Za</a:t>
            </a:r>
            <a:r>
              <a:rPr lang="en-US" altLang="en-US" sz="3200">
                <a:cs typeface="Times New Roman" panose="02020603050405020304" pitchFamily="18" charset="0"/>
              </a:rPr>
              <a:t>-</a:t>
            </a:r>
            <a:r>
              <a:rPr lang="en-US" altLang="en-US" sz="3200" b="1">
                <a:cs typeface="Times New Roman" panose="02020603050405020304" pitchFamily="18" charset="0"/>
              </a:rPr>
              <a:t>z</a:t>
            </a:r>
            <a:r>
              <a:rPr lang="en-US" altLang="en-US" sz="3200">
                <a:cs typeface="Times New Roman" panose="02020603050405020304" pitchFamily="18" charset="0"/>
              </a:rPr>
              <a:t>] = (</a:t>
            </a:r>
            <a:r>
              <a:rPr lang="en-US" altLang="en-US" sz="3200" b="1">
                <a:cs typeface="Times New Roman" panose="02020603050405020304" pitchFamily="18" charset="0"/>
              </a:rPr>
              <a:t>A</a:t>
            </a:r>
            <a:r>
              <a:rPr lang="en-US" altLang="en-US" sz="3200">
                <a:cs typeface="Times New Roman" panose="02020603050405020304" pitchFamily="18" charset="0"/>
              </a:rPr>
              <a:t> |</a:t>
            </a:r>
            <a:r>
              <a:rPr lang="en-US" altLang="en-US" sz="3200" b="1">
                <a:cs typeface="Times New Roman" panose="02020603050405020304" pitchFamily="18" charset="0"/>
              </a:rPr>
              <a:t>B</a:t>
            </a:r>
            <a:r>
              <a:rPr lang="en-US" altLang="en-US" sz="3200">
                <a:cs typeface="Times New Roman" panose="02020603050405020304" pitchFamily="18" charset="0"/>
              </a:rPr>
              <a:t> |...| </a:t>
            </a:r>
            <a:r>
              <a:rPr lang="en-US" altLang="en-US" sz="3200" b="1">
                <a:cs typeface="Times New Roman" panose="02020603050405020304" pitchFamily="18" charset="0"/>
              </a:rPr>
              <a:t>Z</a:t>
            </a:r>
            <a:r>
              <a:rPr lang="en-US" altLang="en-US" sz="3200">
                <a:cs typeface="Times New Roman" panose="02020603050405020304" pitchFamily="18" charset="0"/>
              </a:rPr>
              <a:t> |</a:t>
            </a:r>
            <a:r>
              <a:rPr lang="en-US" altLang="en-US" sz="3200" b="1">
                <a:cs typeface="Times New Roman" panose="02020603050405020304" pitchFamily="18" charset="0"/>
              </a:rPr>
              <a:t>a</a:t>
            </a:r>
            <a:r>
              <a:rPr lang="en-US" altLang="en-US" sz="3200">
                <a:cs typeface="Times New Roman" panose="02020603050405020304" pitchFamily="18" charset="0"/>
              </a:rPr>
              <a:t> |</a:t>
            </a:r>
            <a:r>
              <a:rPr lang="en-US" altLang="en-US" sz="3200" b="1">
                <a:cs typeface="Times New Roman" panose="02020603050405020304" pitchFamily="18" charset="0"/>
              </a:rPr>
              <a:t>b</a:t>
            </a:r>
            <a:r>
              <a:rPr lang="en-US" altLang="en-US" sz="3200">
                <a:cs typeface="Times New Roman" panose="02020603050405020304" pitchFamily="18" charset="0"/>
              </a:rPr>
              <a:t> |...| </a:t>
            </a:r>
            <a:r>
              <a:rPr lang="en-US" altLang="en-US" sz="3200" b="1">
                <a:cs typeface="Times New Roman" panose="02020603050405020304" pitchFamily="18" charset="0"/>
              </a:rPr>
              <a:t>z</a:t>
            </a:r>
            <a:r>
              <a:rPr lang="en-US" altLang="en-US" sz="3200">
                <a:cs typeface="Times New Roman" panose="02020603050405020304" pitchFamily="18" charset="0"/>
              </a:rPr>
              <a:t>)</a:t>
            </a:r>
          </a:p>
          <a:p>
            <a:r>
              <a:rPr lang="en-US" altLang="en-US" sz="3200" b="1">
                <a:cs typeface="Times New Roman" panose="02020603050405020304" pitchFamily="18" charset="0"/>
              </a:rPr>
              <a:t>A</a:t>
            </a:r>
            <a:r>
              <a:rPr lang="en-US" altLang="en-US">
                <a:cs typeface="Times New Roman" panose="02020603050405020304" pitchFamily="18" charset="0"/>
              </a:rPr>
              <a:t> </a:t>
            </a: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lang="en-US" altLang="en-US" sz="3200">
                <a:cs typeface="Times New Roman" panose="02020603050405020304" pitchFamily="18" charset="0"/>
              </a:rPr>
              <a:t> = the string with </a:t>
            </a:r>
            <a:r>
              <a:rPr lang="en-US" altLang="en-US" sz="3200" b="1">
                <a:cs typeface="Times New Roman" panose="02020603050405020304" pitchFamily="18" charset="0"/>
              </a:rPr>
              <a:t>A</a:t>
            </a:r>
            <a:r>
              <a:rPr lang="en-US" altLang="en-US" sz="3200">
                <a:cs typeface="Times New Roman" panose="02020603050405020304" pitchFamily="18" charset="0"/>
              </a:rPr>
              <a:t> following by any one symbol</a:t>
            </a:r>
          </a:p>
          <a:p>
            <a:r>
              <a:rPr lang="en-US" altLang="en-US" sz="3200">
                <a:cs typeface="Times New Roman" panose="02020603050405020304" pitchFamily="18" charset="0"/>
              </a:rPr>
              <a:t>~[</a:t>
            </a:r>
            <a:r>
              <a:rPr lang="en-US" altLang="en-US" sz="3200" b="1">
                <a:cs typeface="Times New Roman" panose="02020603050405020304" pitchFamily="18" charset="0"/>
              </a:rPr>
              <a:t>0</a:t>
            </a:r>
            <a:r>
              <a:rPr lang="en-US" altLang="en-US" sz="3200">
                <a:cs typeface="Times New Roman" panose="02020603050405020304" pitchFamily="18" charset="0"/>
              </a:rPr>
              <a:t>-</a:t>
            </a:r>
            <a:r>
              <a:rPr lang="en-US" altLang="en-US" sz="3200" b="1">
                <a:cs typeface="Times New Roman" panose="02020603050405020304" pitchFamily="18" charset="0"/>
              </a:rPr>
              <a:t>9</a:t>
            </a:r>
            <a:r>
              <a:rPr lang="en-US" altLang="en-US" sz="3200">
                <a:cs typeface="Times New Roman" panose="02020603050405020304" pitchFamily="18" charset="0"/>
              </a:rPr>
              <a:t>] = [^</a:t>
            </a:r>
            <a:r>
              <a:rPr lang="en-US" altLang="en-US" sz="3200" b="1">
                <a:cs typeface="Times New Roman" panose="02020603050405020304" pitchFamily="18" charset="0"/>
              </a:rPr>
              <a:t>0123456789</a:t>
            </a:r>
            <a:r>
              <a:rPr lang="en-US" altLang="en-US" sz="3200">
                <a:cs typeface="Times New Roman" panose="02020603050405020304" pitchFamily="18" charset="0"/>
              </a:rPr>
              <a:t>] = any character which is not </a:t>
            </a:r>
            <a:r>
              <a:rPr lang="en-US" altLang="en-US" sz="3200" b="1">
                <a:cs typeface="Times New Roman" panose="02020603050405020304" pitchFamily="18" charset="0"/>
              </a:rPr>
              <a:t>0</a:t>
            </a:r>
            <a:r>
              <a:rPr lang="en-US" altLang="en-US" sz="3200">
                <a:cs typeface="Times New Roman" panose="02020603050405020304" pitchFamily="18" charset="0"/>
              </a:rPr>
              <a:t>,</a:t>
            </a:r>
            <a:r>
              <a:rPr lang="en-US" altLang="en-US" sz="3200" b="1">
                <a:cs typeface="Times New Roman" panose="02020603050405020304" pitchFamily="18" charset="0"/>
              </a:rPr>
              <a:t> 1</a:t>
            </a:r>
            <a:r>
              <a:rPr lang="en-US" altLang="en-US" sz="3200">
                <a:cs typeface="Times New Roman" panose="02020603050405020304" pitchFamily="18" charset="0"/>
              </a:rPr>
              <a:t>, ...,</a:t>
            </a:r>
            <a:r>
              <a:rPr lang="en-US" altLang="en-US" sz="3200" b="1">
                <a:cs typeface="Times New Roman" panose="02020603050405020304" pitchFamily="18" charset="0"/>
              </a:rPr>
              <a:t> 9</a:t>
            </a:r>
            <a:endParaRPr lang="en-US" altLang="en-US" sz="3200">
              <a:cs typeface="Times New Roman" panose="02020603050405020304" pitchFamily="18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572000" y="2919805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altLang="en-US" sz="3600" b="1" dirty="0">
                <a:latin typeface="Symbol" panose="05050102010706020507" pitchFamily="18" charset="2"/>
              </a:rPr>
              <a:t>l</a:t>
            </a:r>
            <a:endParaRPr lang="th-TH" altLang="en-US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9036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Scanner</a:t>
            </a:r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2301373 Introduction to Compilers</a:t>
            </a:r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9CD74-DE09-4017-9A90-20DBB2B0067C}" type="slidenum">
              <a:rPr lang="en-US" altLang="en-US"/>
              <a:pPr/>
              <a:t>18</a:t>
            </a:fld>
            <a:endParaRPr lang="th-TH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3050"/>
            <a:ext cx="8637588" cy="641350"/>
          </a:xfrm>
        </p:spPr>
        <p:txBody>
          <a:bodyPr/>
          <a:lstStyle/>
          <a:p>
            <a:r>
              <a:rPr lang="en-US" altLang="en-US" sz="3600" b="0">
                <a:cs typeface="Times New Roman" panose="02020603050405020304" pitchFamily="18" charset="0"/>
              </a:rPr>
              <a:t>Describing Patterns of Tokens</a:t>
            </a:r>
            <a:endParaRPr lang="th-TH" altLang="en-US" sz="3600" b="0">
              <a:cs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3200">
                <a:cs typeface="Times New Roman" panose="02020603050405020304" pitchFamily="18" charset="0"/>
              </a:rPr>
              <a:t>reservedIF = (</a:t>
            </a:r>
            <a:r>
              <a:rPr lang="en-US" altLang="en-US" sz="3200" b="1">
                <a:cs typeface="Times New Roman" panose="02020603050405020304" pitchFamily="18" charset="0"/>
              </a:rPr>
              <a:t>IF</a:t>
            </a:r>
            <a:r>
              <a:rPr lang="en-US" altLang="en-US" sz="3200">
                <a:cs typeface="Times New Roman" panose="02020603050405020304" pitchFamily="18" charset="0"/>
              </a:rPr>
              <a:t>| </a:t>
            </a:r>
            <a:r>
              <a:rPr lang="en-US" altLang="en-US" sz="3200" b="1">
                <a:cs typeface="Times New Roman" panose="02020603050405020304" pitchFamily="18" charset="0"/>
              </a:rPr>
              <a:t>if</a:t>
            </a:r>
            <a:r>
              <a:rPr lang="en-US" altLang="en-US" sz="3200">
                <a:cs typeface="Times New Roman" panose="02020603050405020304" pitchFamily="18" charset="0"/>
              </a:rPr>
              <a:t>| </a:t>
            </a:r>
            <a:r>
              <a:rPr lang="en-US" altLang="en-US" sz="3200" b="1">
                <a:cs typeface="Times New Roman" panose="02020603050405020304" pitchFamily="18" charset="0"/>
              </a:rPr>
              <a:t>If</a:t>
            </a:r>
            <a:r>
              <a:rPr lang="en-US" altLang="en-US" sz="3200">
                <a:cs typeface="Times New Roman" panose="02020603050405020304" pitchFamily="18" charset="0"/>
              </a:rPr>
              <a:t>| </a:t>
            </a:r>
            <a:r>
              <a:rPr lang="en-US" altLang="en-US" sz="3200" b="1">
                <a:cs typeface="Times New Roman" panose="02020603050405020304" pitchFamily="18" charset="0"/>
              </a:rPr>
              <a:t>iF</a:t>
            </a:r>
            <a:r>
              <a:rPr lang="en-US" altLang="en-US" sz="3200">
                <a:cs typeface="Times New Roman" panose="02020603050405020304" pitchFamily="18" charset="0"/>
              </a:rPr>
              <a:t>) 	 = (I|i)(F|f)</a:t>
            </a:r>
          </a:p>
          <a:p>
            <a:r>
              <a:rPr lang="en-US" altLang="en-US" sz="3200">
                <a:cs typeface="Times New Roman" panose="02020603050405020304" pitchFamily="18" charset="0"/>
              </a:rPr>
              <a:t>letter = [</a:t>
            </a:r>
            <a:r>
              <a:rPr lang="en-US" altLang="en-US" sz="3200" b="1">
                <a:cs typeface="Times New Roman" panose="02020603050405020304" pitchFamily="18" charset="0"/>
              </a:rPr>
              <a:t>a</a:t>
            </a:r>
            <a:r>
              <a:rPr lang="en-US" altLang="en-US" sz="3200">
                <a:cs typeface="Times New Roman" panose="02020603050405020304" pitchFamily="18" charset="0"/>
              </a:rPr>
              <a:t>-</a:t>
            </a:r>
            <a:r>
              <a:rPr lang="en-US" altLang="en-US" sz="3200" b="1">
                <a:cs typeface="Times New Roman" panose="02020603050405020304" pitchFamily="18" charset="0"/>
              </a:rPr>
              <a:t>zA</a:t>
            </a:r>
            <a:r>
              <a:rPr lang="en-US" altLang="en-US" sz="3200">
                <a:cs typeface="Times New Roman" panose="02020603050405020304" pitchFamily="18" charset="0"/>
              </a:rPr>
              <a:t>-</a:t>
            </a:r>
            <a:r>
              <a:rPr lang="en-US" altLang="en-US" sz="3200" b="1">
                <a:cs typeface="Times New Roman" panose="02020603050405020304" pitchFamily="18" charset="0"/>
              </a:rPr>
              <a:t>Z</a:t>
            </a:r>
            <a:r>
              <a:rPr lang="en-US" altLang="en-US" sz="3200">
                <a:cs typeface="Times New Roman" panose="02020603050405020304" pitchFamily="18" charset="0"/>
              </a:rPr>
              <a:t>]</a:t>
            </a:r>
          </a:p>
          <a:p>
            <a:r>
              <a:rPr lang="en-US" altLang="en-US" sz="3200">
                <a:cs typeface="Times New Roman" panose="02020603050405020304" pitchFamily="18" charset="0"/>
              </a:rPr>
              <a:t>digit =[</a:t>
            </a:r>
            <a:r>
              <a:rPr lang="en-US" altLang="en-US" sz="3200" b="1">
                <a:cs typeface="Times New Roman" panose="02020603050405020304" pitchFamily="18" charset="0"/>
              </a:rPr>
              <a:t>0</a:t>
            </a:r>
            <a:r>
              <a:rPr lang="en-US" altLang="en-US" sz="3200">
                <a:cs typeface="Times New Roman" panose="02020603050405020304" pitchFamily="18" charset="0"/>
              </a:rPr>
              <a:t>-</a:t>
            </a:r>
            <a:r>
              <a:rPr lang="en-US" altLang="en-US" sz="3200" b="1">
                <a:cs typeface="Times New Roman" panose="02020603050405020304" pitchFamily="18" charset="0"/>
              </a:rPr>
              <a:t>9</a:t>
            </a:r>
            <a:r>
              <a:rPr lang="en-US" altLang="en-US" sz="3200">
                <a:cs typeface="Times New Roman" panose="02020603050405020304" pitchFamily="18" charset="0"/>
              </a:rPr>
              <a:t>]</a:t>
            </a:r>
          </a:p>
          <a:p>
            <a:r>
              <a:rPr lang="en-US" altLang="en-US" sz="3200">
                <a:cs typeface="Times New Roman" panose="02020603050405020304" pitchFamily="18" charset="0"/>
              </a:rPr>
              <a:t>identifier = letter (letter|digit)*</a:t>
            </a:r>
          </a:p>
          <a:p>
            <a:r>
              <a:rPr lang="en-US" altLang="en-US" sz="3200">
                <a:cs typeface="Times New Roman" panose="02020603050405020304" pitchFamily="18" charset="0"/>
              </a:rPr>
              <a:t>numeric = (</a:t>
            </a:r>
            <a:r>
              <a:rPr lang="en-US" altLang="en-US" sz="3200" b="1">
                <a:cs typeface="Times New Roman" panose="02020603050405020304" pitchFamily="18" charset="0"/>
              </a:rPr>
              <a:t>+</a:t>
            </a:r>
            <a:r>
              <a:rPr lang="en-US" altLang="en-US" sz="3200">
                <a:cs typeface="Times New Roman" panose="02020603050405020304" pitchFamily="18" charset="0"/>
              </a:rPr>
              <a:t>|</a:t>
            </a:r>
            <a:r>
              <a:rPr lang="en-US" altLang="en-US" sz="3200" b="1">
                <a:cs typeface="Times New Roman" panose="02020603050405020304" pitchFamily="18" charset="0"/>
              </a:rPr>
              <a:t>-</a:t>
            </a:r>
            <a:r>
              <a:rPr lang="en-US" altLang="en-US" sz="3200">
                <a:cs typeface="Times New Roman" panose="02020603050405020304" pitchFamily="18" charset="0"/>
              </a:rPr>
              <a:t>)? digit</a:t>
            </a:r>
            <a:r>
              <a:rPr lang="en-US" altLang="en-US" sz="3200" baseline="30000">
                <a:cs typeface="Times New Roman" panose="02020603050405020304" pitchFamily="18" charset="0"/>
              </a:rPr>
              <a:t>+</a:t>
            </a:r>
            <a:r>
              <a:rPr lang="en-US" altLang="en-US" sz="3200">
                <a:cs typeface="Times New Roman" panose="02020603050405020304" pitchFamily="18" charset="0"/>
              </a:rPr>
              <a:t> (</a:t>
            </a:r>
            <a:r>
              <a:rPr lang="en-US" altLang="en-US" sz="3200" b="1">
                <a:cs typeface="Times New Roman" panose="02020603050405020304" pitchFamily="18" charset="0"/>
              </a:rPr>
              <a:t>.</a:t>
            </a:r>
            <a:r>
              <a:rPr lang="en-US" altLang="en-US" sz="3200">
                <a:cs typeface="Times New Roman" panose="02020603050405020304" pitchFamily="18" charset="0"/>
              </a:rPr>
              <a:t> digit</a:t>
            </a:r>
            <a:r>
              <a:rPr lang="en-US" altLang="en-US" sz="3200" baseline="30000">
                <a:cs typeface="Times New Roman" panose="02020603050405020304" pitchFamily="18" charset="0"/>
              </a:rPr>
              <a:t>+</a:t>
            </a:r>
            <a:r>
              <a:rPr lang="en-US" altLang="en-US" sz="3200">
                <a:cs typeface="Times New Roman" panose="02020603050405020304" pitchFamily="18" charset="0"/>
              </a:rPr>
              <a:t>)? (</a:t>
            </a:r>
            <a:r>
              <a:rPr lang="en-US" altLang="en-US" sz="3200" b="1">
                <a:cs typeface="Times New Roman" panose="02020603050405020304" pitchFamily="18" charset="0"/>
              </a:rPr>
              <a:t>E</a:t>
            </a:r>
            <a:r>
              <a:rPr lang="en-US" altLang="en-US" sz="3200">
                <a:cs typeface="Times New Roman" panose="02020603050405020304" pitchFamily="18" charset="0"/>
              </a:rPr>
              <a:t> (</a:t>
            </a:r>
            <a:r>
              <a:rPr lang="en-US" altLang="en-US" sz="3200" b="1">
                <a:cs typeface="Times New Roman" panose="02020603050405020304" pitchFamily="18" charset="0"/>
              </a:rPr>
              <a:t>+</a:t>
            </a:r>
            <a:r>
              <a:rPr lang="en-US" altLang="en-US" sz="3200">
                <a:cs typeface="Times New Roman" panose="02020603050405020304" pitchFamily="18" charset="0"/>
              </a:rPr>
              <a:t>|</a:t>
            </a:r>
            <a:r>
              <a:rPr lang="en-US" altLang="en-US" sz="3200" b="1">
                <a:cs typeface="Times New Roman" panose="02020603050405020304" pitchFamily="18" charset="0"/>
              </a:rPr>
              <a:t>-</a:t>
            </a:r>
            <a:r>
              <a:rPr lang="en-US" altLang="en-US" sz="3200">
                <a:cs typeface="Times New Roman" panose="02020603050405020304" pitchFamily="18" charset="0"/>
              </a:rPr>
              <a:t>)? digit</a:t>
            </a:r>
            <a:r>
              <a:rPr lang="en-US" altLang="en-US" sz="3200" baseline="30000">
                <a:cs typeface="Times New Roman" panose="02020603050405020304" pitchFamily="18" charset="0"/>
              </a:rPr>
              <a:t>+</a:t>
            </a:r>
            <a:r>
              <a:rPr lang="en-US" altLang="en-US" sz="3200">
                <a:cs typeface="Times New Roman" panose="02020603050405020304" pitchFamily="18" charset="0"/>
              </a:rPr>
              <a:t>)?</a:t>
            </a:r>
          </a:p>
          <a:p>
            <a:r>
              <a:rPr lang="en-US" altLang="en-US" sz="3200" b="1">
                <a:cs typeface="Times New Roman" panose="02020603050405020304" pitchFamily="18" charset="0"/>
              </a:rPr>
              <a:t>Comments</a:t>
            </a:r>
          </a:p>
          <a:p>
            <a:pPr lvl="1"/>
            <a:r>
              <a:rPr lang="en-US" altLang="en-US" sz="2800" b="1">
                <a:cs typeface="Times New Roman" panose="02020603050405020304" pitchFamily="18" charset="0"/>
              </a:rPr>
              <a:t>{</a:t>
            </a:r>
            <a:r>
              <a:rPr lang="en-US" altLang="en-US" sz="2800">
                <a:cs typeface="Times New Roman" panose="02020603050405020304" pitchFamily="18" charset="0"/>
              </a:rPr>
              <a:t> (~</a:t>
            </a:r>
            <a:r>
              <a:rPr lang="en-US" altLang="en-US" sz="2800" b="1">
                <a:cs typeface="Times New Roman" panose="02020603050405020304" pitchFamily="18" charset="0"/>
              </a:rPr>
              <a:t>}</a:t>
            </a:r>
            <a:r>
              <a:rPr lang="en-US" altLang="en-US" sz="2800">
                <a:cs typeface="Times New Roman" panose="02020603050405020304" pitchFamily="18" charset="0"/>
              </a:rPr>
              <a:t>)* </a:t>
            </a:r>
            <a:r>
              <a:rPr lang="en-US" altLang="en-US" sz="2800" b="1">
                <a:cs typeface="Times New Roman" panose="02020603050405020304" pitchFamily="18" charset="0"/>
              </a:rPr>
              <a:t>}</a:t>
            </a:r>
            <a:endParaRPr lang="en-US" altLang="en-US" sz="2800">
              <a:cs typeface="Times New Roman" panose="02020603050405020304" pitchFamily="18" charset="0"/>
            </a:endParaRPr>
          </a:p>
          <a:p>
            <a:pPr lvl="1"/>
            <a:r>
              <a:rPr lang="en-US" altLang="en-US" sz="2800" b="1">
                <a:cs typeface="Times New Roman" panose="02020603050405020304" pitchFamily="18" charset="0"/>
              </a:rPr>
              <a:t>/*</a:t>
            </a:r>
            <a:r>
              <a:rPr lang="en-US" altLang="en-US" sz="2800">
                <a:cs typeface="Times New Roman" panose="02020603050405020304" pitchFamily="18" charset="0"/>
              </a:rPr>
              <a:t> ([^</a:t>
            </a:r>
            <a:r>
              <a:rPr lang="en-US" altLang="en-US" sz="2800" b="1">
                <a:cs typeface="Times New Roman" panose="02020603050405020304" pitchFamily="18" charset="0"/>
              </a:rPr>
              <a:t>*</a:t>
            </a:r>
            <a:r>
              <a:rPr lang="en-US" altLang="en-US" sz="2800">
                <a:cs typeface="Times New Roman" panose="02020603050405020304" pitchFamily="18" charset="0"/>
              </a:rPr>
              <a:t>]*[^</a:t>
            </a:r>
            <a:r>
              <a:rPr lang="en-US" altLang="en-US" sz="2800" b="1">
                <a:cs typeface="Times New Roman" panose="02020603050405020304" pitchFamily="18" charset="0"/>
              </a:rPr>
              <a:t>/</a:t>
            </a:r>
            <a:r>
              <a:rPr lang="en-US" altLang="en-US" sz="2800">
                <a:cs typeface="Times New Roman" panose="02020603050405020304" pitchFamily="18" charset="0"/>
              </a:rPr>
              <a:t>]*)* </a:t>
            </a:r>
            <a:r>
              <a:rPr lang="en-US" altLang="en-US" sz="2800" b="1">
                <a:cs typeface="Times New Roman" panose="02020603050405020304" pitchFamily="18" charset="0"/>
              </a:rPr>
              <a:t>*/</a:t>
            </a:r>
            <a:endParaRPr lang="en-US" altLang="en-US" sz="2800">
              <a:cs typeface="Times New Roman" panose="02020603050405020304" pitchFamily="18" charset="0"/>
            </a:endParaRPr>
          </a:p>
          <a:p>
            <a:pPr lvl="1"/>
            <a:r>
              <a:rPr lang="en-US" altLang="en-US" sz="2800" b="1">
                <a:cs typeface="Times New Roman" panose="02020603050405020304" pitchFamily="18" charset="0"/>
              </a:rPr>
              <a:t>;</a:t>
            </a:r>
            <a:r>
              <a:rPr lang="en-US" altLang="en-US" sz="2800">
                <a:cs typeface="Times New Roman" panose="02020603050405020304" pitchFamily="18" charset="0"/>
              </a:rPr>
              <a:t>(~</a:t>
            </a:r>
            <a:r>
              <a:rPr lang="en-US" altLang="en-US" sz="2800" b="1">
                <a:cs typeface="Times New Roman" panose="02020603050405020304" pitchFamily="18" charset="0"/>
              </a:rPr>
              <a:t>newline</a:t>
            </a:r>
            <a:r>
              <a:rPr lang="en-US" altLang="en-US" sz="2800">
                <a:cs typeface="Times New Roman" panose="02020603050405020304" pitchFamily="18" charset="0"/>
              </a:rPr>
              <a:t>)* </a:t>
            </a:r>
            <a:r>
              <a:rPr lang="en-US" altLang="en-US" sz="2800" b="1">
                <a:cs typeface="Times New Roman" panose="02020603050405020304" pitchFamily="18" charset="0"/>
              </a:rPr>
              <a:t>newline</a:t>
            </a:r>
            <a:endParaRPr lang="en-US" altLang="en-US" sz="240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56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Scanner</a:t>
            </a:r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2301373 Introduction to Compilers</a:t>
            </a:r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CCEB-9713-469A-AC72-66CC59518DA1}" type="slidenum">
              <a:rPr lang="en-US" altLang="en-US"/>
              <a:pPr/>
              <a:t>19</a:t>
            </a:fld>
            <a:endParaRPr lang="th-TH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/>
              <a:t>Disambiguating Rules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th-TH" altLang="en-US" sz="3600" i="1"/>
              <a:t>IF</a:t>
            </a:r>
            <a:r>
              <a:rPr lang="th-TH" altLang="en-US" sz="3600"/>
              <a:t> is an identifier or a reserved word?</a:t>
            </a:r>
          </a:p>
          <a:p>
            <a:pPr lvl="1"/>
            <a:r>
              <a:rPr lang="th-TH" altLang="en-US" sz="3200"/>
              <a:t>A reserved word cannot be used as identifier.</a:t>
            </a:r>
          </a:p>
          <a:p>
            <a:pPr lvl="1"/>
            <a:r>
              <a:rPr lang="th-TH" altLang="en-US" sz="3200"/>
              <a:t>A keyword can also be identifier.</a:t>
            </a:r>
          </a:p>
          <a:p>
            <a:r>
              <a:rPr lang="th-TH" altLang="en-US" sz="3600" i="1"/>
              <a:t>&lt;=</a:t>
            </a:r>
            <a:r>
              <a:rPr lang="th-TH" altLang="en-US" sz="3600"/>
              <a:t> is &lt; and </a:t>
            </a:r>
            <a:r>
              <a:rPr lang="th-TH" altLang="en-US" sz="3600" i="1"/>
              <a:t>=</a:t>
            </a:r>
            <a:r>
              <a:rPr lang="th-TH" altLang="en-US" sz="3600"/>
              <a:t> or </a:t>
            </a:r>
            <a:r>
              <a:rPr lang="th-TH" altLang="en-US" sz="3600" i="1"/>
              <a:t>&lt;=</a:t>
            </a:r>
            <a:r>
              <a:rPr lang="th-TH" altLang="en-US" sz="3600"/>
              <a:t>?</a:t>
            </a:r>
          </a:p>
          <a:p>
            <a:pPr lvl="1"/>
            <a:r>
              <a:rPr lang="th-TH" altLang="en-US" sz="3200"/>
              <a:t>Principle of longest substring</a:t>
            </a:r>
          </a:p>
          <a:p>
            <a:pPr lvl="2"/>
            <a:r>
              <a:rPr lang="th-TH" altLang="en-US" sz="2800"/>
              <a:t>When a string can be either a single token or a sequence of tokens, single-token interpretation is preferred.</a:t>
            </a:r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6228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D80E1-41FC-4C45-90E3-2397AEF5AE3B}" type="slidenum">
              <a:rPr lang="en-US" altLang="en-US"/>
              <a:pPr>
                <a:defRPr/>
              </a:pPr>
              <a:t>2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th-TH" altLang="en-US" sz="8800" smtClean="0"/>
              <a:t>Introduction</a:t>
            </a:r>
            <a:endParaRPr lang="th-TH" altLang="en-US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86200"/>
            <a:ext cx="7489825" cy="1752600"/>
          </a:xfrm>
        </p:spPr>
        <p:txBody>
          <a:bodyPr>
            <a:normAutofit lnSpcReduction="10000"/>
          </a:bodyPr>
          <a:lstStyle/>
          <a:p>
            <a:r>
              <a:rPr lang="en-US" altLang="en-US" sz="2400" smtClean="0"/>
              <a:t>Jaruloj Chongstitvatana</a:t>
            </a:r>
          </a:p>
          <a:p>
            <a:r>
              <a:rPr lang="en-US" altLang="en-US" sz="2400" smtClean="0"/>
              <a:t>Department of Mathematics and Computer Science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Chulalongkorn University</a:t>
            </a:r>
          </a:p>
          <a:p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208054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Scanner</a:t>
            </a:r>
            <a:endParaRPr lang="th-TH" altLang="en-US"/>
          </a:p>
        </p:txBody>
      </p:sp>
      <p:sp>
        <p:nvSpPr>
          <p:cNvPr id="6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2301373 Introduction to Compilers</a:t>
            </a:r>
            <a:endParaRPr lang="th-TH" altLang="en-US"/>
          </a:p>
        </p:txBody>
      </p:sp>
      <p:sp>
        <p:nvSpPr>
          <p:cNvPr id="6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6EB9-C0A0-464E-B9D4-DD625DC6D407}" type="slidenum">
              <a:rPr lang="en-US" altLang="en-US"/>
              <a:pPr/>
              <a:t>20</a:t>
            </a:fld>
            <a:endParaRPr lang="th-TH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altLang="en-US"/>
              <a:t>FA Recognizing Tokens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h-TH" altLang="en-US" sz="3600"/>
              <a:t>Identifier</a:t>
            </a:r>
          </a:p>
          <a:p>
            <a:r>
              <a:rPr lang="th-TH" altLang="en-US" sz="3600"/>
              <a:t>Numeric</a:t>
            </a:r>
          </a:p>
          <a:p>
            <a:endParaRPr lang="th-TH" altLang="en-US" sz="3600"/>
          </a:p>
          <a:p>
            <a:endParaRPr lang="th-TH" altLang="en-US" sz="3600"/>
          </a:p>
          <a:p>
            <a:endParaRPr lang="th-TH" altLang="en-US" sz="3600"/>
          </a:p>
          <a:p>
            <a:r>
              <a:rPr lang="th-TH" altLang="en-US" sz="3600"/>
              <a:t>Comment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4419600" y="4953000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en-US">
                <a:latin typeface="Arial" panose="020B0604020202020204" pitchFamily="34" charset="0"/>
              </a:rPr>
              <a:t>~/</a:t>
            </a:r>
          </a:p>
        </p:txBody>
      </p:sp>
      <p:grpSp>
        <p:nvGrpSpPr>
          <p:cNvPr id="24656" name="Group 80"/>
          <p:cNvGrpSpPr>
            <a:grpSpLocks/>
          </p:cNvGrpSpPr>
          <p:nvPr/>
        </p:nvGrpSpPr>
        <p:grpSpPr bwMode="auto">
          <a:xfrm>
            <a:off x="1219200" y="5334000"/>
            <a:ext cx="5334000" cy="1219200"/>
            <a:chOff x="768" y="3360"/>
            <a:chExt cx="3360" cy="768"/>
          </a:xfrm>
        </p:grpSpPr>
        <p:sp>
          <p:nvSpPr>
            <p:cNvPr id="24582" name="Oval 6"/>
            <p:cNvSpPr>
              <a:spLocks noChangeArrowheads="1"/>
            </p:cNvSpPr>
            <p:nvPr/>
          </p:nvSpPr>
          <p:spPr bwMode="auto">
            <a:xfrm>
              <a:off x="3792" y="3504"/>
              <a:ext cx="336" cy="336"/>
            </a:xfrm>
            <a:prstGeom prst="ellipse">
              <a:avLst/>
            </a:prstGeom>
            <a:noFill/>
            <a:ln w="76200" cmpd="dbl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Oval 7"/>
            <p:cNvSpPr>
              <a:spLocks noChangeArrowheads="1"/>
            </p:cNvSpPr>
            <p:nvPr/>
          </p:nvSpPr>
          <p:spPr bwMode="auto">
            <a:xfrm>
              <a:off x="3120" y="3504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Oval 8"/>
            <p:cNvSpPr>
              <a:spLocks noChangeArrowheads="1"/>
            </p:cNvSpPr>
            <p:nvPr/>
          </p:nvSpPr>
          <p:spPr bwMode="auto">
            <a:xfrm>
              <a:off x="2400" y="3504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Oval 9"/>
            <p:cNvSpPr>
              <a:spLocks noChangeArrowheads="1"/>
            </p:cNvSpPr>
            <p:nvPr/>
          </p:nvSpPr>
          <p:spPr bwMode="auto">
            <a:xfrm>
              <a:off x="1728" y="3504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Oval 10"/>
            <p:cNvSpPr>
              <a:spLocks noChangeArrowheads="1"/>
            </p:cNvSpPr>
            <p:nvPr/>
          </p:nvSpPr>
          <p:spPr bwMode="auto">
            <a:xfrm>
              <a:off x="1008" y="3504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Line 12"/>
            <p:cNvSpPr>
              <a:spLocks noChangeShapeType="1"/>
            </p:cNvSpPr>
            <p:nvPr/>
          </p:nvSpPr>
          <p:spPr bwMode="auto">
            <a:xfrm>
              <a:off x="1344" y="3648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>
              <a:off x="2736" y="3648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Line 14"/>
            <p:cNvSpPr>
              <a:spLocks noChangeShapeType="1"/>
            </p:cNvSpPr>
            <p:nvPr/>
          </p:nvSpPr>
          <p:spPr bwMode="auto">
            <a:xfrm>
              <a:off x="3456" y="364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Line 15"/>
            <p:cNvSpPr>
              <a:spLocks noChangeShapeType="1"/>
            </p:cNvSpPr>
            <p:nvPr/>
          </p:nvSpPr>
          <p:spPr bwMode="auto">
            <a:xfrm>
              <a:off x="2064" y="3648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1392" y="3408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altLang="en-US">
                  <a:latin typeface="Arial" panose="020B0604020202020204" pitchFamily="34" charset="0"/>
                </a:rPr>
                <a:t>/</a:t>
              </a:r>
            </a:p>
          </p:txBody>
        </p:sp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2832" y="3456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altLang="en-US">
                  <a:latin typeface="Arial" panose="020B0604020202020204" pitchFamily="34" charset="0"/>
                </a:rPr>
                <a:t>*</a:t>
              </a:r>
            </a:p>
          </p:txBody>
        </p:sp>
        <p:sp>
          <p:nvSpPr>
            <p:cNvPr id="24594" name="Text Box 18"/>
            <p:cNvSpPr txBox="1">
              <a:spLocks noChangeArrowheads="1"/>
            </p:cNvSpPr>
            <p:nvPr/>
          </p:nvSpPr>
          <p:spPr bwMode="auto">
            <a:xfrm>
              <a:off x="2112" y="3456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altLang="en-US">
                  <a:latin typeface="Arial" panose="020B0604020202020204" pitchFamily="34" charset="0"/>
                </a:rPr>
                <a:t>*</a:t>
              </a:r>
            </a:p>
          </p:txBody>
        </p:sp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3504" y="3408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altLang="en-US">
                  <a:latin typeface="Arial" panose="020B0604020202020204" pitchFamily="34" charset="0"/>
                </a:rPr>
                <a:t>/</a:t>
              </a:r>
            </a:p>
          </p:txBody>
        </p:sp>
        <p:sp>
          <p:nvSpPr>
            <p:cNvPr id="24596" name="Freeform 20"/>
            <p:cNvSpPr>
              <a:spLocks/>
            </p:cNvSpPr>
            <p:nvPr/>
          </p:nvSpPr>
          <p:spPr bwMode="auto">
            <a:xfrm>
              <a:off x="2336" y="3792"/>
              <a:ext cx="424" cy="336"/>
            </a:xfrm>
            <a:custGeom>
              <a:avLst/>
              <a:gdLst>
                <a:gd name="T0" fmla="*/ 112 w 424"/>
                <a:gd name="T1" fmla="*/ 0 h 488"/>
                <a:gd name="T2" fmla="*/ 16 w 424"/>
                <a:gd name="T3" fmla="*/ 288 h 488"/>
                <a:gd name="T4" fmla="*/ 208 w 424"/>
                <a:gd name="T5" fmla="*/ 480 h 488"/>
                <a:gd name="T6" fmla="*/ 400 w 424"/>
                <a:gd name="T7" fmla="*/ 240 h 488"/>
                <a:gd name="T8" fmla="*/ 352 w 424"/>
                <a:gd name="T9" fmla="*/ 4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4" h="488">
                  <a:moveTo>
                    <a:pt x="112" y="0"/>
                  </a:moveTo>
                  <a:cubicBezTo>
                    <a:pt x="56" y="104"/>
                    <a:pt x="0" y="208"/>
                    <a:pt x="16" y="288"/>
                  </a:cubicBezTo>
                  <a:cubicBezTo>
                    <a:pt x="32" y="368"/>
                    <a:pt x="144" y="488"/>
                    <a:pt x="208" y="480"/>
                  </a:cubicBezTo>
                  <a:cubicBezTo>
                    <a:pt x="272" y="472"/>
                    <a:pt x="376" y="312"/>
                    <a:pt x="400" y="240"/>
                  </a:cubicBezTo>
                  <a:cubicBezTo>
                    <a:pt x="424" y="168"/>
                    <a:pt x="388" y="108"/>
                    <a:pt x="352" y="48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2688" y="3792"/>
              <a:ext cx="3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altLang="en-US">
                  <a:latin typeface="Arial" panose="020B0604020202020204" pitchFamily="34" charset="0"/>
                </a:rPr>
                <a:t>~*</a:t>
              </a:r>
            </a:p>
          </p:txBody>
        </p:sp>
        <p:sp>
          <p:nvSpPr>
            <p:cNvPr id="24601" name="Freeform 25"/>
            <p:cNvSpPr>
              <a:spLocks/>
            </p:cNvSpPr>
            <p:nvPr/>
          </p:nvSpPr>
          <p:spPr bwMode="auto">
            <a:xfrm>
              <a:off x="2592" y="3360"/>
              <a:ext cx="720" cy="144"/>
            </a:xfrm>
            <a:custGeom>
              <a:avLst/>
              <a:gdLst>
                <a:gd name="T0" fmla="*/ 720 w 720"/>
                <a:gd name="T1" fmla="*/ 240 h 240"/>
                <a:gd name="T2" fmla="*/ 336 w 720"/>
                <a:gd name="T3" fmla="*/ 0 h 240"/>
                <a:gd name="T4" fmla="*/ 0 w 720"/>
                <a:gd name="T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0" h="240">
                  <a:moveTo>
                    <a:pt x="720" y="240"/>
                  </a:moveTo>
                  <a:cubicBezTo>
                    <a:pt x="588" y="120"/>
                    <a:pt x="456" y="0"/>
                    <a:pt x="336" y="0"/>
                  </a:cubicBezTo>
                  <a:cubicBezTo>
                    <a:pt x="216" y="0"/>
                    <a:pt x="108" y="120"/>
                    <a:pt x="0" y="2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3" name="Line 27"/>
            <p:cNvSpPr>
              <a:spLocks noChangeShapeType="1"/>
            </p:cNvSpPr>
            <p:nvPr/>
          </p:nvSpPr>
          <p:spPr bwMode="auto">
            <a:xfrm>
              <a:off x="768" y="36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55" name="Group 79"/>
          <p:cNvGrpSpPr>
            <a:grpSpLocks/>
          </p:cNvGrpSpPr>
          <p:nvPr/>
        </p:nvGrpSpPr>
        <p:grpSpPr bwMode="auto">
          <a:xfrm>
            <a:off x="0" y="2420938"/>
            <a:ext cx="8432800" cy="2027237"/>
            <a:chOff x="0" y="1525"/>
            <a:chExt cx="5312" cy="1277"/>
          </a:xfrm>
        </p:grpSpPr>
        <p:sp>
          <p:nvSpPr>
            <p:cNvPr id="24638" name="Text Box 62"/>
            <p:cNvSpPr txBox="1">
              <a:spLocks noChangeArrowheads="1"/>
            </p:cNvSpPr>
            <p:nvPr/>
          </p:nvSpPr>
          <p:spPr bwMode="auto">
            <a:xfrm>
              <a:off x="2496" y="1525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altLang="en-US" sz="2000">
                  <a:latin typeface="Arial" panose="020B0604020202020204" pitchFamily="34" charset="0"/>
                </a:rPr>
                <a:t>E</a:t>
              </a:r>
              <a:endParaRPr lang="th-TH" altLang="en-US">
                <a:latin typeface="Arial" panose="020B0604020202020204" pitchFamily="34" charset="0"/>
              </a:endParaRPr>
            </a:p>
          </p:txBody>
        </p:sp>
        <p:sp>
          <p:nvSpPr>
            <p:cNvPr id="24605" name="Oval 29"/>
            <p:cNvSpPr>
              <a:spLocks noChangeArrowheads="1"/>
            </p:cNvSpPr>
            <p:nvPr/>
          </p:nvSpPr>
          <p:spPr bwMode="auto">
            <a:xfrm>
              <a:off x="2112" y="1976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Oval 30"/>
            <p:cNvSpPr>
              <a:spLocks noChangeArrowheads="1"/>
            </p:cNvSpPr>
            <p:nvPr/>
          </p:nvSpPr>
          <p:spPr bwMode="auto">
            <a:xfrm>
              <a:off x="1440" y="1976"/>
              <a:ext cx="336" cy="336"/>
            </a:xfrm>
            <a:prstGeom prst="ellipse">
              <a:avLst/>
            </a:prstGeom>
            <a:noFill/>
            <a:ln w="76200" cmpd="dbl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7" name="Oval 31"/>
            <p:cNvSpPr>
              <a:spLocks noChangeArrowheads="1"/>
            </p:cNvSpPr>
            <p:nvPr/>
          </p:nvSpPr>
          <p:spPr bwMode="auto">
            <a:xfrm>
              <a:off x="816" y="1976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Oval 32"/>
            <p:cNvSpPr>
              <a:spLocks noChangeArrowheads="1"/>
            </p:cNvSpPr>
            <p:nvPr/>
          </p:nvSpPr>
          <p:spPr bwMode="auto">
            <a:xfrm>
              <a:off x="4944" y="1976"/>
              <a:ext cx="336" cy="336"/>
            </a:xfrm>
            <a:prstGeom prst="ellipse">
              <a:avLst/>
            </a:prstGeom>
            <a:noFill/>
            <a:ln w="76200" cmpd="dbl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Oval 33"/>
            <p:cNvSpPr>
              <a:spLocks noChangeArrowheads="1"/>
            </p:cNvSpPr>
            <p:nvPr/>
          </p:nvSpPr>
          <p:spPr bwMode="auto">
            <a:xfrm>
              <a:off x="4272" y="1976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0" name="Oval 34"/>
            <p:cNvSpPr>
              <a:spLocks noChangeArrowheads="1"/>
            </p:cNvSpPr>
            <p:nvPr/>
          </p:nvSpPr>
          <p:spPr bwMode="auto">
            <a:xfrm>
              <a:off x="3504" y="1976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Oval 35"/>
            <p:cNvSpPr>
              <a:spLocks noChangeArrowheads="1"/>
            </p:cNvSpPr>
            <p:nvPr/>
          </p:nvSpPr>
          <p:spPr bwMode="auto">
            <a:xfrm>
              <a:off x="2784" y="1976"/>
              <a:ext cx="336" cy="336"/>
            </a:xfrm>
            <a:prstGeom prst="ellipse">
              <a:avLst/>
            </a:prstGeom>
            <a:noFill/>
            <a:ln w="76200" cmpd="dbl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Text Box 37"/>
            <p:cNvSpPr txBox="1">
              <a:spLocks noChangeArrowheads="1"/>
            </p:cNvSpPr>
            <p:nvPr/>
          </p:nvSpPr>
          <p:spPr bwMode="auto">
            <a:xfrm>
              <a:off x="1104" y="1880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altLang="en-US" sz="2000">
                  <a:latin typeface="Arial" panose="020B0604020202020204" pitchFamily="34" charset="0"/>
                </a:rPr>
                <a:t>digit</a:t>
              </a:r>
              <a:endParaRPr lang="th-TH" altLang="en-US">
                <a:latin typeface="Arial" panose="020B0604020202020204" pitchFamily="34" charset="0"/>
              </a:endParaRPr>
            </a:p>
          </p:txBody>
        </p:sp>
        <p:sp>
          <p:nvSpPr>
            <p:cNvPr id="24614" name="Text Box 38"/>
            <p:cNvSpPr txBox="1">
              <a:spLocks noChangeArrowheads="1"/>
            </p:cNvSpPr>
            <p:nvPr/>
          </p:nvSpPr>
          <p:spPr bwMode="auto">
            <a:xfrm>
              <a:off x="4560" y="1832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altLang="en-US" sz="2000">
                  <a:latin typeface="Arial" panose="020B0604020202020204" pitchFamily="34" charset="0"/>
                </a:rPr>
                <a:t>digit</a:t>
              </a:r>
              <a:endParaRPr lang="th-TH" altLang="en-US">
                <a:latin typeface="Arial" panose="020B0604020202020204" pitchFamily="34" charset="0"/>
              </a:endParaRPr>
            </a:p>
          </p:txBody>
        </p:sp>
        <p:sp>
          <p:nvSpPr>
            <p:cNvPr id="24615" name="Text Box 39"/>
            <p:cNvSpPr txBox="1">
              <a:spLocks noChangeArrowheads="1"/>
            </p:cNvSpPr>
            <p:nvPr/>
          </p:nvSpPr>
          <p:spPr bwMode="auto">
            <a:xfrm>
              <a:off x="2736" y="2552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altLang="en-US" sz="2000">
                  <a:latin typeface="Arial" panose="020B0604020202020204" pitchFamily="34" charset="0"/>
                </a:rPr>
                <a:t>digit</a:t>
              </a:r>
              <a:endParaRPr lang="th-TH" altLang="en-US">
                <a:latin typeface="Arial" panose="020B0604020202020204" pitchFamily="34" charset="0"/>
              </a:endParaRPr>
            </a:p>
          </p:txBody>
        </p:sp>
        <p:sp>
          <p:nvSpPr>
            <p:cNvPr id="24616" name="Text Box 40"/>
            <p:cNvSpPr txBox="1">
              <a:spLocks noChangeArrowheads="1"/>
            </p:cNvSpPr>
            <p:nvPr/>
          </p:nvSpPr>
          <p:spPr bwMode="auto">
            <a:xfrm>
              <a:off x="1392" y="2552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altLang="en-US" sz="2000">
                  <a:latin typeface="Arial" panose="020B0604020202020204" pitchFamily="34" charset="0"/>
                </a:rPr>
                <a:t>digit</a:t>
              </a:r>
              <a:endParaRPr lang="th-TH" altLang="en-US">
                <a:latin typeface="Arial" panose="020B0604020202020204" pitchFamily="34" charset="0"/>
              </a:endParaRPr>
            </a:p>
          </p:txBody>
        </p:sp>
        <p:sp>
          <p:nvSpPr>
            <p:cNvPr id="24617" name="Text Box 41"/>
            <p:cNvSpPr txBox="1">
              <a:spLocks noChangeArrowheads="1"/>
            </p:cNvSpPr>
            <p:nvPr/>
          </p:nvSpPr>
          <p:spPr bwMode="auto">
            <a:xfrm>
              <a:off x="2448" y="1832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altLang="en-US" sz="2000">
                  <a:latin typeface="Arial" panose="020B0604020202020204" pitchFamily="34" charset="0"/>
                </a:rPr>
                <a:t>digit</a:t>
              </a:r>
              <a:endParaRPr lang="th-TH" altLang="en-US">
                <a:latin typeface="Arial" panose="020B0604020202020204" pitchFamily="34" charset="0"/>
              </a:endParaRPr>
            </a:p>
          </p:txBody>
        </p:sp>
        <p:sp>
          <p:nvSpPr>
            <p:cNvPr id="24618" name="Line 42"/>
            <p:cNvSpPr>
              <a:spLocks noChangeShapeType="1"/>
            </p:cNvSpPr>
            <p:nvPr/>
          </p:nvSpPr>
          <p:spPr bwMode="auto">
            <a:xfrm>
              <a:off x="1152" y="2120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Line 43"/>
            <p:cNvSpPr>
              <a:spLocks noChangeShapeType="1"/>
            </p:cNvSpPr>
            <p:nvPr/>
          </p:nvSpPr>
          <p:spPr bwMode="auto">
            <a:xfrm>
              <a:off x="1776" y="212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Line 44"/>
            <p:cNvSpPr>
              <a:spLocks noChangeShapeType="1"/>
            </p:cNvSpPr>
            <p:nvPr/>
          </p:nvSpPr>
          <p:spPr bwMode="auto">
            <a:xfrm>
              <a:off x="4608" y="212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Line 45"/>
            <p:cNvSpPr>
              <a:spLocks noChangeShapeType="1"/>
            </p:cNvSpPr>
            <p:nvPr/>
          </p:nvSpPr>
          <p:spPr bwMode="auto">
            <a:xfrm>
              <a:off x="2448" y="212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2" name="Line 46"/>
            <p:cNvSpPr>
              <a:spLocks noChangeShapeType="1"/>
            </p:cNvSpPr>
            <p:nvPr/>
          </p:nvSpPr>
          <p:spPr bwMode="auto">
            <a:xfrm>
              <a:off x="3120" y="2120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3" name="Line 47"/>
            <p:cNvSpPr>
              <a:spLocks noChangeShapeType="1"/>
            </p:cNvSpPr>
            <p:nvPr/>
          </p:nvSpPr>
          <p:spPr bwMode="auto">
            <a:xfrm>
              <a:off x="3840" y="2120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1376" y="2264"/>
              <a:ext cx="416" cy="288"/>
            </a:xfrm>
            <a:custGeom>
              <a:avLst/>
              <a:gdLst>
                <a:gd name="T0" fmla="*/ 112 w 416"/>
                <a:gd name="T1" fmla="*/ 0 h 288"/>
                <a:gd name="T2" fmla="*/ 16 w 416"/>
                <a:gd name="T3" fmla="*/ 144 h 288"/>
                <a:gd name="T4" fmla="*/ 208 w 416"/>
                <a:gd name="T5" fmla="*/ 288 h 288"/>
                <a:gd name="T6" fmla="*/ 400 w 416"/>
                <a:gd name="T7" fmla="*/ 144 h 288"/>
                <a:gd name="T8" fmla="*/ 304 w 416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6" h="288">
                  <a:moveTo>
                    <a:pt x="112" y="0"/>
                  </a:moveTo>
                  <a:cubicBezTo>
                    <a:pt x="56" y="48"/>
                    <a:pt x="0" y="96"/>
                    <a:pt x="16" y="144"/>
                  </a:cubicBezTo>
                  <a:cubicBezTo>
                    <a:pt x="32" y="192"/>
                    <a:pt x="144" y="288"/>
                    <a:pt x="208" y="288"/>
                  </a:cubicBezTo>
                  <a:cubicBezTo>
                    <a:pt x="272" y="288"/>
                    <a:pt x="384" y="192"/>
                    <a:pt x="400" y="144"/>
                  </a:cubicBezTo>
                  <a:cubicBezTo>
                    <a:pt x="416" y="96"/>
                    <a:pt x="360" y="48"/>
                    <a:pt x="304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5" name="Freeform 49"/>
            <p:cNvSpPr>
              <a:spLocks/>
            </p:cNvSpPr>
            <p:nvPr/>
          </p:nvSpPr>
          <p:spPr bwMode="auto">
            <a:xfrm>
              <a:off x="4896" y="2312"/>
              <a:ext cx="416" cy="288"/>
            </a:xfrm>
            <a:custGeom>
              <a:avLst/>
              <a:gdLst>
                <a:gd name="T0" fmla="*/ 112 w 416"/>
                <a:gd name="T1" fmla="*/ 0 h 288"/>
                <a:gd name="T2" fmla="*/ 16 w 416"/>
                <a:gd name="T3" fmla="*/ 144 h 288"/>
                <a:gd name="T4" fmla="*/ 208 w 416"/>
                <a:gd name="T5" fmla="*/ 288 h 288"/>
                <a:gd name="T6" fmla="*/ 400 w 416"/>
                <a:gd name="T7" fmla="*/ 144 h 288"/>
                <a:gd name="T8" fmla="*/ 304 w 416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6" h="288">
                  <a:moveTo>
                    <a:pt x="112" y="0"/>
                  </a:moveTo>
                  <a:cubicBezTo>
                    <a:pt x="56" y="48"/>
                    <a:pt x="0" y="96"/>
                    <a:pt x="16" y="144"/>
                  </a:cubicBezTo>
                  <a:cubicBezTo>
                    <a:pt x="32" y="192"/>
                    <a:pt x="144" y="288"/>
                    <a:pt x="208" y="288"/>
                  </a:cubicBezTo>
                  <a:cubicBezTo>
                    <a:pt x="272" y="288"/>
                    <a:pt x="384" y="192"/>
                    <a:pt x="400" y="144"/>
                  </a:cubicBezTo>
                  <a:cubicBezTo>
                    <a:pt x="416" y="96"/>
                    <a:pt x="360" y="48"/>
                    <a:pt x="304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6" name="Freeform 50"/>
            <p:cNvSpPr>
              <a:spLocks/>
            </p:cNvSpPr>
            <p:nvPr/>
          </p:nvSpPr>
          <p:spPr bwMode="auto">
            <a:xfrm>
              <a:off x="2736" y="2312"/>
              <a:ext cx="416" cy="288"/>
            </a:xfrm>
            <a:custGeom>
              <a:avLst/>
              <a:gdLst>
                <a:gd name="T0" fmla="*/ 112 w 416"/>
                <a:gd name="T1" fmla="*/ 0 h 288"/>
                <a:gd name="T2" fmla="*/ 16 w 416"/>
                <a:gd name="T3" fmla="*/ 144 h 288"/>
                <a:gd name="T4" fmla="*/ 208 w 416"/>
                <a:gd name="T5" fmla="*/ 288 h 288"/>
                <a:gd name="T6" fmla="*/ 400 w 416"/>
                <a:gd name="T7" fmla="*/ 144 h 288"/>
                <a:gd name="T8" fmla="*/ 304 w 416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6" h="288">
                  <a:moveTo>
                    <a:pt x="112" y="0"/>
                  </a:moveTo>
                  <a:cubicBezTo>
                    <a:pt x="56" y="48"/>
                    <a:pt x="0" y="96"/>
                    <a:pt x="16" y="144"/>
                  </a:cubicBezTo>
                  <a:cubicBezTo>
                    <a:pt x="32" y="192"/>
                    <a:pt x="144" y="288"/>
                    <a:pt x="208" y="288"/>
                  </a:cubicBezTo>
                  <a:cubicBezTo>
                    <a:pt x="272" y="288"/>
                    <a:pt x="384" y="192"/>
                    <a:pt x="400" y="144"/>
                  </a:cubicBezTo>
                  <a:cubicBezTo>
                    <a:pt x="416" y="96"/>
                    <a:pt x="360" y="48"/>
                    <a:pt x="304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7" name="Text Box 51"/>
            <p:cNvSpPr txBox="1">
              <a:spLocks noChangeArrowheads="1"/>
            </p:cNvSpPr>
            <p:nvPr/>
          </p:nvSpPr>
          <p:spPr bwMode="auto">
            <a:xfrm>
              <a:off x="1872" y="1765"/>
              <a:ext cx="1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altLang="en-US" sz="2800" b="1">
                  <a:latin typeface="Arial" panose="020B0604020202020204" pitchFamily="34" charset="0"/>
                </a:rPr>
                <a:t>.</a:t>
              </a:r>
              <a:endParaRPr lang="th-TH" altLang="en-US">
                <a:latin typeface="Arial" panose="020B0604020202020204" pitchFamily="34" charset="0"/>
              </a:endParaRPr>
            </a:p>
          </p:txBody>
        </p:sp>
        <p:sp>
          <p:nvSpPr>
            <p:cNvPr id="24629" name="Text Box 53"/>
            <p:cNvSpPr txBox="1">
              <a:spLocks noChangeArrowheads="1"/>
            </p:cNvSpPr>
            <p:nvPr/>
          </p:nvSpPr>
          <p:spPr bwMode="auto">
            <a:xfrm>
              <a:off x="3264" y="1880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altLang="en-US" sz="2000">
                  <a:latin typeface="Arial" panose="020B0604020202020204" pitchFamily="34" charset="0"/>
                </a:rPr>
                <a:t>E</a:t>
              </a:r>
              <a:endParaRPr lang="th-TH" altLang="en-US">
                <a:latin typeface="Arial" panose="020B0604020202020204" pitchFamily="34" charset="0"/>
              </a:endParaRPr>
            </a:p>
          </p:txBody>
        </p:sp>
        <p:sp>
          <p:nvSpPr>
            <p:cNvPr id="24630" name="Text Box 54"/>
            <p:cNvSpPr txBox="1">
              <a:spLocks noChangeArrowheads="1"/>
            </p:cNvSpPr>
            <p:nvPr/>
          </p:nvSpPr>
          <p:spPr bwMode="auto">
            <a:xfrm>
              <a:off x="3840" y="1861"/>
              <a:ext cx="43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altLang="en-US" sz="2000">
                  <a:latin typeface="Arial" panose="020B0604020202020204" pitchFamily="34" charset="0"/>
                </a:rPr>
                <a:t>+,-,</a:t>
              </a:r>
              <a:r>
                <a:rPr lang="th-TH" altLang="en-US" sz="2000" i="1">
                  <a:latin typeface="Arial" panose="020B0604020202020204" pitchFamily="34" charset="0"/>
                </a:rPr>
                <a:t>e</a:t>
              </a:r>
              <a:endParaRPr lang="th-TH" altLang="en-US">
                <a:latin typeface="Arial" panose="020B0604020202020204" pitchFamily="34" charset="0"/>
              </a:endParaRPr>
            </a:p>
          </p:txBody>
        </p:sp>
        <p:sp>
          <p:nvSpPr>
            <p:cNvPr id="24631" name="Text Box 55"/>
            <p:cNvSpPr txBox="1">
              <a:spLocks noChangeArrowheads="1"/>
            </p:cNvSpPr>
            <p:nvPr/>
          </p:nvSpPr>
          <p:spPr bwMode="auto">
            <a:xfrm>
              <a:off x="4896" y="2504"/>
              <a:ext cx="41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altLang="en-US" sz="2000">
                  <a:latin typeface="Arial" panose="020B0604020202020204" pitchFamily="34" charset="0"/>
                </a:rPr>
                <a:t>digit</a:t>
              </a:r>
              <a:endParaRPr lang="th-TH" altLang="en-US">
                <a:latin typeface="Arial" panose="020B0604020202020204" pitchFamily="34" charset="0"/>
              </a:endParaRPr>
            </a:p>
          </p:txBody>
        </p:sp>
        <p:sp>
          <p:nvSpPr>
            <p:cNvPr id="24633" name="Oval 57"/>
            <p:cNvSpPr>
              <a:spLocks noChangeArrowheads="1"/>
            </p:cNvSpPr>
            <p:nvPr/>
          </p:nvSpPr>
          <p:spPr bwMode="auto">
            <a:xfrm>
              <a:off x="192" y="1957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4" name="Line 58"/>
            <p:cNvSpPr>
              <a:spLocks noChangeShapeType="1"/>
            </p:cNvSpPr>
            <p:nvPr/>
          </p:nvSpPr>
          <p:spPr bwMode="auto">
            <a:xfrm>
              <a:off x="528" y="2101"/>
              <a:ext cx="2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5" name="Text Box 59"/>
            <p:cNvSpPr txBox="1">
              <a:spLocks noChangeArrowheads="1"/>
            </p:cNvSpPr>
            <p:nvPr/>
          </p:nvSpPr>
          <p:spPr bwMode="auto">
            <a:xfrm>
              <a:off x="432" y="1861"/>
              <a:ext cx="43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altLang="en-US" sz="2000">
                  <a:latin typeface="Arial" panose="020B0604020202020204" pitchFamily="34" charset="0"/>
                </a:rPr>
                <a:t>+,-,</a:t>
              </a:r>
              <a:r>
                <a:rPr lang="th-TH" altLang="en-US" sz="2000" i="1">
                  <a:latin typeface="Arial" panose="020B0604020202020204" pitchFamily="34" charset="0"/>
                </a:rPr>
                <a:t>e</a:t>
              </a:r>
              <a:endParaRPr lang="th-TH" altLang="en-US">
                <a:latin typeface="Arial" panose="020B0604020202020204" pitchFamily="34" charset="0"/>
              </a:endParaRPr>
            </a:p>
          </p:txBody>
        </p:sp>
        <p:sp>
          <p:nvSpPr>
            <p:cNvPr id="24637" name="Freeform 61"/>
            <p:cNvSpPr>
              <a:spLocks/>
            </p:cNvSpPr>
            <p:nvPr/>
          </p:nvSpPr>
          <p:spPr bwMode="auto">
            <a:xfrm>
              <a:off x="1456" y="1717"/>
              <a:ext cx="2416" cy="288"/>
            </a:xfrm>
            <a:custGeom>
              <a:avLst/>
              <a:gdLst>
                <a:gd name="T0" fmla="*/ 176 w 2416"/>
                <a:gd name="T1" fmla="*/ 392 h 440"/>
                <a:gd name="T2" fmla="*/ 320 w 2416"/>
                <a:gd name="T3" fmla="*/ 104 h 440"/>
                <a:gd name="T4" fmla="*/ 2096 w 2416"/>
                <a:gd name="T5" fmla="*/ 56 h 440"/>
                <a:gd name="T6" fmla="*/ 2240 w 2416"/>
                <a:gd name="T7" fmla="*/ 44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6" h="440">
                  <a:moveTo>
                    <a:pt x="176" y="392"/>
                  </a:moveTo>
                  <a:cubicBezTo>
                    <a:pt x="88" y="276"/>
                    <a:pt x="0" y="160"/>
                    <a:pt x="320" y="104"/>
                  </a:cubicBezTo>
                  <a:cubicBezTo>
                    <a:pt x="640" y="48"/>
                    <a:pt x="1776" y="0"/>
                    <a:pt x="2096" y="56"/>
                  </a:cubicBezTo>
                  <a:cubicBezTo>
                    <a:pt x="2416" y="112"/>
                    <a:pt x="2328" y="276"/>
                    <a:pt x="2240" y="44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1" name="Line 65"/>
            <p:cNvSpPr>
              <a:spLocks noChangeShapeType="1"/>
            </p:cNvSpPr>
            <p:nvPr/>
          </p:nvSpPr>
          <p:spPr bwMode="auto">
            <a:xfrm>
              <a:off x="0" y="2101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54" name="Group 78"/>
          <p:cNvGrpSpPr>
            <a:grpSpLocks/>
          </p:cNvGrpSpPr>
          <p:nvPr/>
        </p:nvGrpSpPr>
        <p:grpSpPr bwMode="auto">
          <a:xfrm>
            <a:off x="4343400" y="1143000"/>
            <a:ext cx="4227513" cy="914400"/>
            <a:chOff x="2736" y="720"/>
            <a:chExt cx="2663" cy="576"/>
          </a:xfrm>
        </p:grpSpPr>
        <p:sp>
          <p:nvSpPr>
            <p:cNvPr id="24581" name="Oval 5"/>
            <p:cNvSpPr>
              <a:spLocks noChangeArrowheads="1"/>
            </p:cNvSpPr>
            <p:nvPr/>
          </p:nvSpPr>
          <p:spPr bwMode="auto">
            <a:xfrm>
              <a:off x="2976" y="864"/>
              <a:ext cx="336" cy="33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Oval 11"/>
            <p:cNvSpPr>
              <a:spLocks noChangeArrowheads="1"/>
            </p:cNvSpPr>
            <p:nvPr/>
          </p:nvSpPr>
          <p:spPr bwMode="auto">
            <a:xfrm>
              <a:off x="3984" y="864"/>
              <a:ext cx="336" cy="336"/>
            </a:xfrm>
            <a:prstGeom prst="ellipse">
              <a:avLst/>
            </a:prstGeom>
            <a:noFill/>
            <a:ln w="76200" cmpd="dbl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9" name="Line 63"/>
            <p:cNvSpPr>
              <a:spLocks noChangeShapeType="1"/>
            </p:cNvSpPr>
            <p:nvPr/>
          </p:nvSpPr>
          <p:spPr bwMode="auto">
            <a:xfrm>
              <a:off x="3312" y="1008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0" name="Line 64"/>
            <p:cNvSpPr>
              <a:spLocks noChangeShapeType="1"/>
            </p:cNvSpPr>
            <p:nvPr/>
          </p:nvSpPr>
          <p:spPr bwMode="auto">
            <a:xfrm>
              <a:off x="2736" y="100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2" name="Freeform 66"/>
            <p:cNvSpPr>
              <a:spLocks/>
            </p:cNvSpPr>
            <p:nvPr/>
          </p:nvSpPr>
          <p:spPr bwMode="auto">
            <a:xfrm rot="-5293295">
              <a:off x="4200" y="936"/>
              <a:ext cx="432" cy="288"/>
            </a:xfrm>
            <a:custGeom>
              <a:avLst/>
              <a:gdLst>
                <a:gd name="T0" fmla="*/ 112 w 416"/>
                <a:gd name="T1" fmla="*/ 0 h 288"/>
                <a:gd name="T2" fmla="*/ 16 w 416"/>
                <a:gd name="T3" fmla="*/ 144 h 288"/>
                <a:gd name="T4" fmla="*/ 208 w 416"/>
                <a:gd name="T5" fmla="*/ 288 h 288"/>
                <a:gd name="T6" fmla="*/ 400 w 416"/>
                <a:gd name="T7" fmla="*/ 144 h 288"/>
                <a:gd name="T8" fmla="*/ 304 w 416"/>
                <a:gd name="T9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6" h="288">
                  <a:moveTo>
                    <a:pt x="112" y="0"/>
                  </a:moveTo>
                  <a:cubicBezTo>
                    <a:pt x="56" y="48"/>
                    <a:pt x="0" y="96"/>
                    <a:pt x="16" y="144"/>
                  </a:cubicBezTo>
                  <a:cubicBezTo>
                    <a:pt x="32" y="192"/>
                    <a:pt x="144" y="288"/>
                    <a:pt x="208" y="288"/>
                  </a:cubicBezTo>
                  <a:cubicBezTo>
                    <a:pt x="272" y="288"/>
                    <a:pt x="384" y="192"/>
                    <a:pt x="400" y="144"/>
                  </a:cubicBezTo>
                  <a:cubicBezTo>
                    <a:pt x="416" y="96"/>
                    <a:pt x="360" y="48"/>
                    <a:pt x="304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3" name="Text Box 67"/>
            <p:cNvSpPr txBox="1">
              <a:spLocks noChangeArrowheads="1"/>
            </p:cNvSpPr>
            <p:nvPr/>
          </p:nvSpPr>
          <p:spPr bwMode="auto">
            <a:xfrm>
              <a:off x="3408" y="720"/>
              <a:ext cx="4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altLang="en-US" sz="2000">
                  <a:latin typeface="Arial" panose="020B0604020202020204" pitchFamily="34" charset="0"/>
                </a:rPr>
                <a:t>letter</a:t>
              </a:r>
              <a:endParaRPr lang="th-TH" altLang="en-US">
                <a:latin typeface="Arial" panose="020B0604020202020204" pitchFamily="34" charset="0"/>
              </a:endParaRPr>
            </a:p>
          </p:txBody>
        </p:sp>
        <p:sp>
          <p:nvSpPr>
            <p:cNvPr id="24644" name="Text Box 68"/>
            <p:cNvSpPr txBox="1">
              <a:spLocks noChangeArrowheads="1"/>
            </p:cNvSpPr>
            <p:nvPr/>
          </p:nvSpPr>
          <p:spPr bwMode="auto">
            <a:xfrm>
              <a:off x="4608" y="912"/>
              <a:ext cx="79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h-TH" altLang="en-US" sz="2000">
                  <a:latin typeface="Arial" panose="020B0604020202020204" pitchFamily="34" charset="0"/>
                </a:rPr>
                <a:t>letter,digit</a:t>
              </a:r>
              <a:endParaRPr lang="th-TH" altLang="en-US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485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Scanner</a:t>
            </a:r>
            <a:endParaRPr lang="th-TH" altLang="en-US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2301373 Introduction to Compilers</a:t>
            </a:r>
            <a:endParaRPr lang="th-TH" altLang="en-US"/>
          </a:p>
        </p:txBody>
      </p:sp>
      <p:sp>
        <p:nvSpPr>
          <p:cNvPr id="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DDF6F-2EBA-4763-BF65-71335C034449}" type="slidenum">
              <a:rPr lang="en-US" altLang="en-US"/>
              <a:pPr/>
              <a:t>21</a:t>
            </a:fld>
            <a:endParaRPr lang="th-TH" altLang="en-US"/>
          </a:p>
        </p:txBody>
      </p:sp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altLang="en-US"/>
              <a:t>Lookahead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th-TH" altLang="en-US" sz="3600"/>
          </a:p>
          <a:p>
            <a:endParaRPr lang="th-TH" altLang="en-US" sz="3600"/>
          </a:p>
        </p:txBody>
      </p:sp>
      <p:sp>
        <p:nvSpPr>
          <p:cNvPr id="27654" name="Oval 1030"/>
          <p:cNvSpPr>
            <a:spLocks noChangeArrowheads="1"/>
          </p:cNvSpPr>
          <p:nvPr/>
        </p:nvSpPr>
        <p:spPr bwMode="auto">
          <a:xfrm>
            <a:off x="838200" y="25146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Oval 1031"/>
          <p:cNvSpPr>
            <a:spLocks noChangeArrowheads="1"/>
          </p:cNvSpPr>
          <p:nvPr/>
        </p:nvSpPr>
        <p:spPr bwMode="auto">
          <a:xfrm>
            <a:off x="4648200" y="2514600"/>
            <a:ext cx="533400" cy="533400"/>
          </a:xfrm>
          <a:prstGeom prst="ellipse">
            <a:avLst/>
          </a:prstGeom>
          <a:noFill/>
          <a:ln w="762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1032"/>
          <p:cNvSpPr>
            <a:spLocks noChangeShapeType="1"/>
          </p:cNvSpPr>
          <p:nvPr/>
        </p:nvSpPr>
        <p:spPr bwMode="auto">
          <a:xfrm>
            <a:off x="1371600" y="2743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1033"/>
          <p:cNvSpPr>
            <a:spLocks noChangeShapeType="1"/>
          </p:cNvSpPr>
          <p:nvPr/>
        </p:nvSpPr>
        <p:spPr bwMode="auto">
          <a:xfrm>
            <a:off x="457200" y="27432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1034"/>
          <p:cNvSpPr txBox="1">
            <a:spLocks noChangeArrowheads="1"/>
          </p:cNvSpPr>
          <p:nvPr/>
        </p:nvSpPr>
        <p:spPr bwMode="auto">
          <a:xfrm>
            <a:off x="1524000" y="23622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en-US">
                <a:latin typeface="Arial" panose="020B0604020202020204" pitchFamily="34" charset="0"/>
              </a:rPr>
              <a:t>I,i</a:t>
            </a:r>
          </a:p>
        </p:txBody>
      </p:sp>
      <p:sp>
        <p:nvSpPr>
          <p:cNvPr id="27659" name="Oval 1035"/>
          <p:cNvSpPr>
            <a:spLocks noChangeArrowheads="1"/>
          </p:cNvSpPr>
          <p:nvPr/>
        </p:nvSpPr>
        <p:spPr bwMode="auto">
          <a:xfrm>
            <a:off x="1981200" y="25146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036"/>
          <p:cNvSpPr>
            <a:spLocks noChangeShapeType="1"/>
          </p:cNvSpPr>
          <p:nvPr/>
        </p:nvSpPr>
        <p:spPr bwMode="auto">
          <a:xfrm>
            <a:off x="2514600" y="27432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Text Box 1037"/>
          <p:cNvSpPr txBox="1">
            <a:spLocks noChangeArrowheads="1"/>
          </p:cNvSpPr>
          <p:nvPr/>
        </p:nvSpPr>
        <p:spPr bwMode="auto">
          <a:xfrm>
            <a:off x="2514600" y="2362200"/>
            <a:ext cx="538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en-US">
                <a:latin typeface="Arial" panose="020B0604020202020204" pitchFamily="34" charset="0"/>
              </a:rPr>
              <a:t>F,f</a:t>
            </a:r>
          </a:p>
        </p:txBody>
      </p:sp>
      <p:sp>
        <p:nvSpPr>
          <p:cNvPr id="27663" name="Oval 1039"/>
          <p:cNvSpPr>
            <a:spLocks noChangeArrowheads="1"/>
          </p:cNvSpPr>
          <p:nvPr/>
        </p:nvSpPr>
        <p:spPr bwMode="auto">
          <a:xfrm>
            <a:off x="3048000" y="2514600"/>
            <a:ext cx="533400" cy="533400"/>
          </a:xfrm>
          <a:prstGeom prst="ellips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040"/>
          <p:cNvSpPr>
            <a:spLocks noChangeShapeType="1"/>
          </p:cNvSpPr>
          <p:nvPr/>
        </p:nvSpPr>
        <p:spPr bwMode="auto">
          <a:xfrm>
            <a:off x="3429000" y="3048000"/>
            <a:ext cx="838200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041"/>
          <p:cNvSpPr>
            <a:spLocks noChangeShapeType="1"/>
          </p:cNvSpPr>
          <p:nvPr/>
        </p:nvSpPr>
        <p:spPr bwMode="auto">
          <a:xfrm>
            <a:off x="3581400" y="2743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Text Box 1042"/>
          <p:cNvSpPr txBox="1">
            <a:spLocks noChangeArrowheads="1"/>
          </p:cNvSpPr>
          <p:nvPr/>
        </p:nvSpPr>
        <p:spPr bwMode="auto">
          <a:xfrm>
            <a:off x="2819400" y="3200400"/>
            <a:ext cx="103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en-US" i="1">
                <a:solidFill>
                  <a:srgbClr val="33CC33"/>
                </a:solidFill>
                <a:latin typeface="Arial" panose="020B0604020202020204" pitchFamily="34" charset="0"/>
              </a:rPr>
              <a:t>[other]</a:t>
            </a:r>
            <a:endParaRPr lang="th-TH" altLang="en-US">
              <a:solidFill>
                <a:srgbClr val="33CC33"/>
              </a:solidFill>
              <a:latin typeface="Arial" panose="020B0604020202020204" pitchFamily="34" charset="0"/>
            </a:endParaRPr>
          </a:p>
        </p:txBody>
      </p:sp>
      <p:sp>
        <p:nvSpPr>
          <p:cNvPr id="27667" name="Text Box 1043"/>
          <p:cNvSpPr txBox="1">
            <a:spLocks noChangeArrowheads="1"/>
          </p:cNvSpPr>
          <p:nvPr/>
        </p:nvSpPr>
        <p:spPr bwMode="auto">
          <a:xfrm>
            <a:off x="3657600" y="1905000"/>
            <a:ext cx="9461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en-US">
                <a:latin typeface="Arial" panose="020B0604020202020204" pitchFamily="34" charset="0"/>
              </a:rPr>
              <a:t>letter,</a:t>
            </a:r>
          </a:p>
          <a:p>
            <a:r>
              <a:rPr lang="th-TH" altLang="en-US">
                <a:latin typeface="Arial" panose="020B0604020202020204" pitchFamily="34" charset="0"/>
              </a:rPr>
              <a:t>digit</a:t>
            </a:r>
          </a:p>
        </p:txBody>
      </p:sp>
      <p:sp>
        <p:nvSpPr>
          <p:cNvPr id="27671" name="Oval 1047"/>
          <p:cNvSpPr>
            <a:spLocks noChangeArrowheads="1"/>
          </p:cNvSpPr>
          <p:nvPr/>
        </p:nvSpPr>
        <p:spPr bwMode="auto">
          <a:xfrm>
            <a:off x="4267200" y="3429000"/>
            <a:ext cx="533400" cy="533400"/>
          </a:xfrm>
          <a:prstGeom prst="ellipse">
            <a:avLst/>
          </a:prstGeom>
          <a:noFill/>
          <a:ln w="762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Text Box 1048"/>
          <p:cNvSpPr txBox="1">
            <a:spLocks noChangeArrowheads="1"/>
          </p:cNvSpPr>
          <p:nvPr/>
        </p:nvSpPr>
        <p:spPr bwMode="auto">
          <a:xfrm>
            <a:off x="5257800" y="2438400"/>
            <a:ext cx="1481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en-US" b="1" i="1"/>
              <a:t>Return ID</a:t>
            </a:r>
            <a:endParaRPr lang="th-TH" altLang="en-US">
              <a:latin typeface="Arial" panose="020B0604020202020204" pitchFamily="34" charset="0"/>
            </a:endParaRPr>
          </a:p>
        </p:txBody>
      </p:sp>
      <p:sp>
        <p:nvSpPr>
          <p:cNvPr id="27673" name="Text Box 1049"/>
          <p:cNvSpPr txBox="1">
            <a:spLocks noChangeArrowheads="1"/>
          </p:cNvSpPr>
          <p:nvPr/>
        </p:nvSpPr>
        <p:spPr bwMode="auto">
          <a:xfrm>
            <a:off x="4876800" y="3429000"/>
            <a:ext cx="1463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altLang="en-US" b="1" i="1"/>
              <a:t>Return IF</a:t>
            </a:r>
            <a:endParaRPr lang="th-TH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37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Scanner</a:t>
            </a:r>
            <a:endParaRPr lang="th-TH" alt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2301373 Introduction to Compilers</a:t>
            </a:r>
            <a:endParaRPr lang="th-TH" alt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15195-0F51-4348-92F2-303C2DA28F08}" type="slidenum">
              <a:rPr lang="en-US" altLang="en-US"/>
              <a:pPr/>
              <a:t>22</a:t>
            </a:fld>
            <a:endParaRPr lang="th-TH" alt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Nested IF</a:t>
            </a:r>
            <a:endParaRPr lang="th-TH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switch (state)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{  case 0: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{  if isletter(nxt)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   state=1;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elseif isdigit(nxt)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   state=2;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else state=3;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break;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case 1: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{  if isletVdig(nxt)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    state=1;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 else state=4;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 break;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}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…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}</a:t>
            </a:r>
            <a:endParaRPr lang="th-TH" altLang="en-US" sz="2000" b="1">
              <a:latin typeface="Courier New" panose="02070309020205020404" pitchFamily="49" charset="0"/>
            </a:endParaRPr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5219700" y="3860800"/>
            <a:ext cx="576263" cy="576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latin typeface="Courier New" panose="02070309020205020404" pitchFamily="49" charset="0"/>
              </a:rPr>
              <a:t>0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6659563" y="2276475"/>
            <a:ext cx="576262" cy="576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latin typeface="Courier New" panose="02070309020205020404" pitchFamily="49" charset="0"/>
              </a:rPr>
              <a:t>1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6659563" y="3860800"/>
            <a:ext cx="576262" cy="576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latin typeface="Courier New" panose="02070309020205020404" pitchFamily="49" charset="0"/>
              </a:rPr>
              <a:t>2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8243888" y="2276475"/>
            <a:ext cx="576262" cy="576263"/>
          </a:xfrm>
          <a:prstGeom prst="ellipse">
            <a:avLst/>
          </a:prstGeom>
          <a:solidFill>
            <a:schemeClr val="hlink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latin typeface="Courier New" panose="02070309020205020404" pitchFamily="49" charset="0"/>
              </a:rPr>
              <a:t>4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6659563" y="5661025"/>
            <a:ext cx="576262" cy="576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latin typeface="Courier New" panose="02070309020205020404" pitchFamily="49" charset="0"/>
              </a:rPr>
              <a:t>3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cxnSp>
        <p:nvCxnSpPr>
          <p:cNvPr id="43018" name="AutoShape 10"/>
          <p:cNvCxnSpPr>
            <a:cxnSpLocks noChangeShapeType="1"/>
            <a:stCxn id="43013" idx="6"/>
            <a:endCxn id="43015" idx="2"/>
          </p:cNvCxnSpPr>
          <p:nvPr/>
        </p:nvCxnSpPr>
        <p:spPr bwMode="auto">
          <a:xfrm>
            <a:off x="5795963" y="4149725"/>
            <a:ext cx="86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19" name="AutoShape 11"/>
          <p:cNvCxnSpPr>
            <a:cxnSpLocks noChangeShapeType="1"/>
            <a:stCxn id="43013" idx="7"/>
            <a:endCxn id="43014" idx="3"/>
          </p:cNvCxnSpPr>
          <p:nvPr/>
        </p:nvCxnSpPr>
        <p:spPr bwMode="auto">
          <a:xfrm flipV="1">
            <a:off x="5711825" y="2768600"/>
            <a:ext cx="1031875" cy="11763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0" name="AutoShape 12"/>
          <p:cNvCxnSpPr>
            <a:cxnSpLocks noChangeShapeType="1"/>
            <a:stCxn id="43013" idx="5"/>
            <a:endCxn id="43017" idx="1"/>
          </p:cNvCxnSpPr>
          <p:nvPr/>
        </p:nvCxnSpPr>
        <p:spPr bwMode="auto">
          <a:xfrm>
            <a:off x="5711825" y="4352925"/>
            <a:ext cx="1031875" cy="13922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1" name="AutoShape 13"/>
          <p:cNvCxnSpPr>
            <a:cxnSpLocks noChangeShapeType="1"/>
            <a:stCxn id="43014" idx="6"/>
            <a:endCxn id="43016" idx="2"/>
          </p:cNvCxnSpPr>
          <p:nvPr/>
        </p:nvCxnSpPr>
        <p:spPr bwMode="auto">
          <a:xfrm>
            <a:off x="7235825" y="2565400"/>
            <a:ext cx="9794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2" name="AutoShape 14"/>
          <p:cNvCxnSpPr>
            <a:cxnSpLocks noChangeShapeType="1"/>
            <a:stCxn id="43014" idx="7"/>
            <a:endCxn id="43014" idx="2"/>
          </p:cNvCxnSpPr>
          <p:nvPr/>
        </p:nvCxnSpPr>
        <p:spPr bwMode="auto">
          <a:xfrm rot="16200000" flipH="1" flipV="1">
            <a:off x="6803232" y="2216944"/>
            <a:ext cx="204787" cy="492125"/>
          </a:xfrm>
          <a:prstGeom prst="curvedConnector4">
            <a:avLst>
              <a:gd name="adj1" fmla="val -152713"/>
              <a:gd name="adj2" fmla="val 14645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23" name="AutoShape 15"/>
          <p:cNvCxnSpPr>
            <a:cxnSpLocks noChangeShapeType="1"/>
            <a:endCxn id="43013" idx="2"/>
          </p:cNvCxnSpPr>
          <p:nvPr/>
        </p:nvCxnSpPr>
        <p:spPr bwMode="auto">
          <a:xfrm>
            <a:off x="4787900" y="4149725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24" name="Text Box 16"/>
          <p:cNvSpPr txBox="1">
            <a:spLocks noChangeArrowheads="1"/>
          </p:cNvSpPr>
          <p:nvPr/>
        </p:nvSpPr>
        <p:spPr bwMode="auto">
          <a:xfrm rot="18482990">
            <a:off x="5620544" y="3028157"/>
            <a:ext cx="808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letter</a:t>
            </a:r>
            <a:endParaRPr lang="th-TH" altLang="en-US"/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5867400" y="3789363"/>
            <a:ext cx="741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digit</a:t>
            </a:r>
            <a:endParaRPr lang="th-TH" altLang="en-US"/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 rot="3226055">
            <a:off x="5703887" y="4889501"/>
            <a:ext cx="80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other</a:t>
            </a:r>
            <a:endParaRPr lang="th-TH" altLang="en-US"/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6372225" y="1268413"/>
            <a:ext cx="8842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letter,</a:t>
            </a:r>
          </a:p>
          <a:p>
            <a:r>
              <a:rPr lang="en-US" altLang="en-US"/>
              <a:t>digit</a:t>
            </a:r>
            <a:endParaRPr lang="th-TH" altLang="en-US"/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7288213" y="2152650"/>
            <a:ext cx="80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other</a:t>
            </a:r>
            <a:endParaRPr lang="th-TH" altLang="en-US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7596188" y="3860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…</a:t>
            </a:r>
            <a:endParaRPr lang="th-TH" altLang="en-US"/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7812088" y="57340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…</a:t>
            </a:r>
            <a:endParaRPr lang="th-TH" altLang="en-US"/>
          </a:p>
        </p:txBody>
      </p:sp>
      <p:sp>
        <p:nvSpPr>
          <p:cNvPr id="2" name="Online Image Placeholder 1"/>
          <p:cNvSpPr>
            <a:spLocks noGrp="1"/>
          </p:cNvSpPr>
          <p:nvPr>
            <p:ph type="clipArt" sz="half" idx="2"/>
          </p:nvPr>
        </p:nvSpPr>
        <p:spPr/>
      </p:sp>
    </p:spTree>
    <p:extLst>
      <p:ext uri="{BB962C8B-B14F-4D97-AF65-F5344CB8AC3E}">
        <p14:creationId xmlns:p14="http://schemas.microsoft.com/office/powerpoint/2010/main" val="89353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Scanner</a:t>
            </a:r>
            <a:endParaRPr lang="th-TH" altLang="en-US"/>
          </a:p>
        </p:txBody>
      </p:sp>
      <p:sp>
        <p:nvSpPr>
          <p:cNvPr id="6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2301373 Introduction to Compilers</a:t>
            </a:r>
            <a:endParaRPr lang="th-TH" altLang="en-US"/>
          </a:p>
        </p:txBody>
      </p:sp>
      <p:sp>
        <p:nvSpPr>
          <p:cNvPr id="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5943-FF0D-42A2-88E8-0369A5B994AD}" type="slidenum">
              <a:rPr lang="en-US" altLang="en-US"/>
              <a:pPr/>
              <a:t>23</a:t>
            </a:fld>
            <a:endParaRPr lang="th-TH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>
          <a:xfrm>
            <a:off x="2962275" y="-64294"/>
            <a:ext cx="4557320" cy="1325563"/>
          </a:xfrm>
        </p:spPr>
        <p:txBody>
          <a:bodyPr/>
          <a:lstStyle/>
          <a:p>
            <a:r>
              <a:rPr lang="en-US" altLang="en-US" dirty="0"/>
              <a:t>Transition table</a:t>
            </a:r>
            <a:endParaRPr lang="th-TH" altLang="en-US" dirty="0"/>
          </a:p>
        </p:txBody>
      </p:sp>
      <p:sp>
        <p:nvSpPr>
          <p:cNvPr id="38923" name="Oval 11"/>
          <p:cNvSpPr>
            <a:spLocks noChangeArrowheads="1"/>
          </p:cNvSpPr>
          <p:nvPr/>
        </p:nvSpPr>
        <p:spPr bwMode="auto">
          <a:xfrm>
            <a:off x="5219700" y="3860800"/>
            <a:ext cx="576263" cy="576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latin typeface="Courier New" panose="02070309020205020404" pitchFamily="49" charset="0"/>
              </a:rPr>
              <a:t>0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38925" name="Oval 13"/>
          <p:cNvSpPr>
            <a:spLocks noChangeArrowheads="1"/>
          </p:cNvSpPr>
          <p:nvPr/>
        </p:nvSpPr>
        <p:spPr bwMode="auto">
          <a:xfrm>
            <a:off x="6659563" y="2276475"/>
            <a:ext cx="576262" cy="576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latin typeface="Courier New" panose="02070309020205020404" pitchFamily="49" charset="0"/>
              </a:rPr>
              <a:t>1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38926" name="Oval 14"/>
          <p:cNvSpPr>
            <a:spLocks noChangeArrowheads="1"/>
          </p:cNvSpPr>
          <p:nvPr/>
        </p:nvSpPr>
        <p:spPr bwMode="auto">
          <a:xfrm>
            <a:off x="6659563" y="3860800"/>
            <a:ext cx="576262" cy="576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latin typeface="Courier New" panose="02070309020205020404" pitchFamily="49" charset="0"/>
              </a:rPr>
              <a:t>2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38927" name="Oval 15"/>
          <p:cNvSpPr>
            <a:spLocks noChangeArrowheads="1"/>
          </p:cNvSpPr>
          <p:nvPr/>
        </p:nvSpPr>
        <p:spPr bwMode="auto">
          <a:xfrm>
            <a:off x="8243888" y="2276475"/>
            <a:ext cx="576262" cy="576263"/>
          </a:xfrm>
          <a:prstGeom prst="ellipse">
            <a:avLst/>
          </a:prstGeom>
          <a:solidFill>
            <a:schemeClr val="hlink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latin typeface="Courier New" panose="02070309020205020404" pitchFamily="49" charset="0"/>
              </a:rPr>
              <a:t>4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38928" name="Oval 16"/>
          <p:cNvSpPr>
            <a:spLocks noChangeArrowheads="1"/>
          </p:cNvSpPr>
          <p:nvPr/>
        </p:nvSpPr>
        <p:spPr bwMode="auto">
          <a:xfrm>
            <a:off x="6659563" y="5661025"/>
            <a:ext cx="576262" cy="576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>
                <a:latin typeface="Courier New" panose="02070309020205020404" pitchFamily="49" charset="0"/>
              </a:rPr>
              <a:t>3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cxnSp>
        <p:nvCxnSpPr>
          <p:cNvPr id="38929" name="AutoShape 17"/>
          <p:cNvCxnSpPr>
            <a:cxnSpLocks noChangeShapeType="1"/>
            <a:stCxn id="38923" idx="6"/>
            <a:endCxn id="38926" idx="2"/>
          </p:cNvCxnSpPr>
          <p:nvPr/>
        </p:nvCxnSpPr>
        <p:spPr bwMode="auto">
          <a:xfrm>
            <a:off x="5795963" y="4149725"/>
            <a:ext cx="86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0" name="AutoShape 18"/>
          <p:cNvCxnSpPr>
            <a:cxnSpLocks noChangeShapeType="1"/>
            <a:stCxn id="38923" idx="7"/>
            <a:endCxn id="38925" idx="3"/>
          </p:cNvCxnSpPr>
          <p:nvPr/>
        </p:nvCxnSpPr>
        <p:spPr bwMode="auto">
          <a:xfrm flipV="1">
            <a:off x="5711825" y="2768600"/>
            <a:ext cx="1031875" cy="11763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1" name="AutoShape 19"/>
          <p:cNvCxnSpPr>
            <a:cxnSpLocks noChangeShapeType="1"/>
            <a:stCxn id="38923" idx="5"/>
            <a:endCxn id="38928" idx="1"/>
          </p:cNvCxnSpPr>
          <p:nvPr/>
        </p:nvCxnSpPr>
        <p:spPr bwMode="auto">
          <a:xfrm>
            <a:off x="5711825" y="4352925"/>
            <a:ext cx="1031875" cy="13922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2" name="AutoShape 20"/>
          <p:cNvCxnSpPr>
            <a:cxnSpLocks noChangeShapeType="1"/>
            <a:stCxn id="38925" idx="6"/>
            <a:endCxn id="38927" idx="2"/>
          </p:cNvCxnSpPr>
          <p:nvPr/>
        </p:nvCxnSpPr>
        <p:spPr bwMode="auto">
          <a:xfrm>
            <a:off x="7235825" y="2565400"/>
            <a:ext cx="9794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3" name="AutoShape 21"/>
          <p:cNvCxnSpPr>
            <a:cxnSpLocks noChangeShapeType="1"/>
            <a:stCxn id="38925" idx="7"/>
            <a:endCxn id="38925" idx="2"/>
          </p:cNvCxnSpPr>
          <p:nvPr/>
        </p:nvCxnSpPr>
        <p:spPr bwMode="auto">
          <a:xfrm rot="16200000" flipH="1" flipV="1">
            <a:off x="6803232" y="2216944"/>
            <a:ext cx="204787" cy="492125"/>
          </a:xfrm>
          <a:prstGeom prst="curvedConnector4">
            <a:avLst>
              <a:gd name="adj1" fmla="val -152713"/>
              <a:gd name="adj2" fmla="val 14645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4" name="AutoShape 22"/>
          <p:cNvCxnSpPr>
            <a:cxnSpLocks noChangeShapeType="1"/>
            <a:endCxn id="38923" idx="2"/>
          </p:cNvCxnSpPr>
          <p:nvPr/>
        </p:nvCxnSpPr>
        <p:spPr bwMode="auto">
          <a:xfrm>
            <a:off x="4787900" y="4149725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35" name="Text Box 23"/>
          <p:cNvSpPr txBox="1">
            <a:spLocks noChangeArrowheads="1"/>
          </p:cNvSpPr>
          <p:nvPr/>
        </p:nvSpPr>
        <p:spPr bwMode="auto">
          <a:xfrm rot="18482990">
            <a:off x="5620544" y="3028157"/>
            <a:ext cx="808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letter</a:t>
            </a:r>
            <a:endParaRPr lang="th-TH" altLang="en-US"/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5867400" y="3789363"/>
            <a:ext cx="741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digit</a:t>
            </a:r>
            <a:endParaRPr lang="th-TH" altLang="en-US"/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 rot="3226055">
            <a:off x="5703887" y="4889501"/>
            <a:ext cx="80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other</a:t>
            </a:r>
            <a:endParaRPr lang="th-TH" altLang="en-US"/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6372225" y="1268413"/>
            <a:ext cx="8842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letter,</a:t>
            </a:r>
          </a:p>
          <a:p>
            <a:r>
              <a:rPr lang="en-US" altLang="en-US"/>
              <a:t>digit</a:t>
            </a:r>
            <a:endParaRPr lang="th-TH" altLang="en-US"/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7288213" y="2152650"/>
            <a:ext cx="80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other</a:t>
            </a:r>
            <a:endParaRPr lang="th-TH" altLang="en-US"/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7596188" y="3860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…</a:t>
            </a:r>
            <a:endParaRPr lang="th-TH" altLang="en-US"/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7812088" y="57340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…</a:t>
            </a:r>
            <a:endParaRPr lang="th-TH" altLang="en-US"/>
          </a:p>
        </p:txBody>
      </p:sp>
      <p:graphicFrame>
        <p:nvGraphicFramePr>
          <p:cNvPr id="39005" name="Group 9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72025261"/>
              </p:ext>
            </p:extLst>
          </p:nvPr>
        </p:nvGraphicFramePr>
        <p:xfrm>
          <a:off x="339725" y="1073276"/>
          <a:ext cx="4027487" cy="5164012"/>
        </p:xfrm>
        <a:graphic>
          <a:graphicData uri="http://schemas.openxmlformats.org/drawingml/2006/table">
            <a:tbl>
              <a:tblPr/>
              <a:tblGrid>
                <a:gridCol w="1363662"/>
                <a:gridCol w="503238"/>
                <a:gridCol w="504825"/>
                <a:gridCol w="503237"/>
                <a:gridCol w="576263"/>
                <a:gridCol w="576262"/>
              </a:tblGrid>
              <a:tr h="9559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5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6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6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6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kumimoji="0" lang="th-TH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36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007" name="Line 95"/>
          <p:cNvSpPr>
            <a:spLocks noChangeShapeType="1"/>
          </p:cNvSpPr>
          <p:nvPr/>
        </p:nvSpPr>
        <p:spPr bwMode="auto">
          <a:xfrm flipH="1" flipV="1">
            <a:off x="323850" y="1052513"/>
            <a:ext cx="1368425" cy="12969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6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Scanner</a:t>
            </a:r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2301373 Introduction to Compilers</a:t>
            </a:r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01ED2-17E2-4333-B1C7-B7C5A4336BC7}" type="slidenum">
              <a:rPr lang="en-US" altLang="en-US"/>
              <a:pPr/>
              <a:t>24</a:t>
            </a:fld>
            <a:endParaRPr lang="th-TH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Simulating a DFA</a:t>
            </a:r>
            <a:endParaRPr lang="th-TH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latin typeface="Arial Narrow" panose="020B0606020202030204" pitchFamily="34" charset="0"/>
              </a:rPr>
              <a:t>initialize current_state=start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latin typeface="Arial Narrow" panose="020B0606020202030204" pitchFamily="34" charset="0"/>
              </a:rPr>
              <a:t>while (not final(current_state))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latin typeface="Arial Narrow" panose="020B0606020202030204" pitchFamily="34" charset="0"/>
              </a:rPr>
              <a:t>{		next_state=dfa(current_state, next)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latin typeface="Arial Narrow" panose="020B0606020202030204" pitchFamily="34" charset="0"/>
              </a:rPr>
              <a:t>		</a:t>
            </a:r>
            <a:r>
              <a:rPr lang="en-US" altLang="en-US" sz="3600" b="1">
                <a:latin typeface="Arial Narrow" panose="020B0606020202030204" pitchFamily="34" charset="0"/>
                <a:cs typeface="Angsana New" panose="02020603050405020304" pitchFamily="18" charset="-34"/>
              </a:rPr>
              <a:t>current_state=next_state;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latin typeface="Arial Narrow" panose="020B0606020202030204" pitchFamily="34" charset="0"/>
                <a:cs typeface="Angsana New" panose="02020603050405020304" pitchFamily="18" charset="-34"/>
              </a:rPr>
              <a:t>}</a:t>
            </a:r>
            <a:endParaRPr lang="th-TH" altLang="en-US" sz="3600" b="1">
              <a:latin typeface="Arial Narrow" panose="020B0606020202030204" pitchFamily="34" charset="0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249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2301373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3 Context-free Grammar</a:t>
            </a:r>
            <a:endParaRPr lang="th-TH" alt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DB617F81-BAB5-4F96-B3BA-60C618C8FE5F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25</a:t>
            </a:fld>
            <a:endParaRPr lang="th-TH" altLang="en-US" sz="1400">
              <a:latin typeface="Tahoma" panose="020B0604030504040204" pitchFamily="34" charset="0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h-TH" altLang="en-US" smtClean="0"/>
              <a:t>Context-Free Grammars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3644900"/>
            <a:ext cx="6408737" cy="2447925"/>
          </a:xfrm>
        </p:spPr>
        <p:txBody>
          <a:bodyPr/>
          <a:lstStyle/>
          <a:p>
            <a:pPr eaLnBrk="1" hangingPunct="1"/>
            <a:r>
              <a:rPr lang="th-TH" altLang="en-US" smtClean="0">
                <a:latin typeface="Arial" panose="020B0604020202020204" pitchFamily="34" charset="0"/>
              </a:rPr>
              <a:t>Using grammars in parsers</a:t>
            </a:r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000" smtClean="0">
                <a:latin typeface="Arial" panose="020B0604020202020204" pitchFamily="34" charset="0"/>
              </a:rPr>
              <a:t>Jaruloj Chongstitvatana</a:t>
            </a:r>
          </a:p>
          <a:p>
            <a:pPr eaLnBrk="1" hangingPunct="1"/>
            <a:r>
              <a:rPr lang="en-US" altLang="en-US" sz="2000" smtClean="0">
                <a:latin typeface="Arial" panose="020B0604020202020204" pitchFamily="34" charset="0"/>
              </a:rPr>
              <a:t>Department of Mathametics and Computer Science </a:t>
            </a:r>
          </a:p>
          <a:p>
            <a:pPr eaLnBrk="1" hangingPunct="1"/>
            <a:r>
              <a:rPr lang="en-US" altLang="en-US" sz="2000" smtClean="0">
                <a:latin typeface="Arial" panose="020B0604020202020204" pitchFamily="34" charset="0"/>
              </a:rPr>
              <a:t>Chulalongkorn University</a:t>
            </a:r>
            <a:endParaRPr lang="th-TH" altLang="en-US" sz="20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69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</a:t>
            </a:r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3 Context-free Grammar</a:t>
            </a:r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A3E0CC5D-9376-482F-8173-D8F1866E0B9C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26</a:t>
            </a:fld>
            <a:endParaRPr lang="th-TH" altLang="en-US" sz="1400">
              <a:latin typeface="Tahoma" panose="020B0604030504040204" pitchFamily="34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/>
              <a:t>Parsing Process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mtClean="0"/>
              <a:t>Call the scanner to get tokens</a:t>
            </a:r>
          </a:p>
          <a:p>
            <a:pPr eaLnBrk="1" hangingPunct="1"/>
            <a:r>
              <a:rPr lang="th-TH" altLang="en-US" smtClean="0"/>
              <a:t>Build a parse tree from the stream of tokens</a:t>
            </a:r>
          </a:p>
          <a:p>
            <a:pPr lvl="1" eaLnBrk="1" hangingPunct="1"/>
            <a:r>
              <a:rPr lang="th-TH" altLang="en-US" smtClean="0"/>
              <a:t>A parse tree shows the syntactic structure of the source program.</a:t>
            </a:r>
          </a:p>
          <a:p>
            <a:pPr eaLnBrk="1" hangingPunct="1"/>
            <a:r>
              <a:rPr lang="th-TH" altLang="en-US" smtClean="0"/>
              <a:t>Add information about identifiers in the symbol table</a:t>
            </a:r>
          </a:p>
          <a:p>
            <a:pPr eaLnBrk="1" hangingPunct="1"/>
            <a:r>
              <a:rPr lang="th-TH" altLang="en-US" smtClean="0"/>
              <a:t>Report error, when found, and recover from thee error</a:t>
            </a:r>
          </a:p>
          <a:p>
            <a:pPr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415060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</a:t>
            </a:r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3 Context-free Grammar</a:t>
            </a:r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93AFE630-5BA5-4719-AB77-28B5BD70E58E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27</a:t>
            </a:fld>
            <a:endParaRPr lang="th-TH" altLang="en-US" sz="1400">
              <a:latin typeface="Tahoma" panose="020B0604030504040204" pitchFamily="34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/>
              <a:t>Context-Free Grammar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cs typeface="Tahoma" panose="020B0604030504040204" pitchFamily="34" charset="0"/>
              </a:rPr>
              <a:t>a quintuple (</a:t>
            </a:r>
            <a:r>
              <a:rPr lang="th-TH" altLang="en-US" i="1" smtClean="0">
                <a:cs typeface="Tahoma" panose="020B0604030504040204" pitchFamily="34" charset="0"/>
              </a:rPr>
              <a:t>V, T, P, S</a:t>
            </a:r>
            <a:r>
              <a:rPr lang="th-TH" altLang="en-US" smtClean="0">
                <a:cs typeface="Tahoma" panose="020B0604030504040204" pitchFamily="34" charset="0"/>
              </a:rPr>
              <a:t>) where</a:t>
            </a:r>
          </a:p>
          <a:p>
            <a:pPr lvl="1" eaLnBrk="1" hangingPunct="1"/>
            <a:r>
              <a:rPr lang="th-TH" altLang="en-US" i="1" smtClean="0"/>
              <a:t>V</a:t>
            </a:r>
            <a:r>
              <a:rPr lang="th-TH" altLang="en-US" smtClean="0"/>
              <a:t>  is a finite set of nonterminals, containing </a:t>
            </a:r>
            <a:r>
              <a:rPr lang="th-TH" altLang="en-US" i="1" smtClean="0"/>
              <a:t>S</a:t>
            </a:r>
            <a:r>
              <a:rPr lang="th-TH" altLang="en-US" smtClean="0"/>
              <a:t>,</a:t>
            </a:r>
          </a:p>
          <a:p>
            <a:pPr lvl="1" eaLnBrk="1" hangingPunct="1"/>
            <a:r>
              <a:rPr lang="th-TH" altLang="en-US" i="1" smtClean="0"/>
              <a:t>T</a:t>
            </a:r>
            <a:r>
              <a:rPr lang="th-TH" altLang="en-US" smtClean="0"/>
              <a:t>  is a finite set of terminals,</a:t>
            </a:r>
          </a:p>
          <a:p>
            <a:pPr lvl="1" eaLnBrk="1" hangingPunct="1"/>
            <a:r>
              <a:rPr lang="th-TH" altLang="en-US" i="1" smtClean="0"/>
              <a:t>P</a:t>
            </a:r>
            <a:r>
              <a:rPr lang="th-TH" altLang="en-US" smtClean="0"/>
              <a:t>  is a set of production rules in the form of </a:t>
            </a:r>
            <a:r>
              <a:rPr lang="en-US" altLang="en-US" smtClean="0">
                <a:latin typeface="Symbol" panose="05050102010706020507" pitchFamily="18" charset="2"/>
              </a:rPr>
              <a:t>a</a:t>
            </a:r>
            <a:r>
              <a:rPr lang="en-US" altLang="en-US" smtClean="0"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l-GR" altLang="en-US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th-TH" altLang="en-US" smtClean="0"/>
              <a:t> where </a:t>
            </a:r>
            <a:r>
              <a:rPr lang="th-TH" altLang="en-US" smtClean="0">
                <a:sym typeface="Symbol" panose="05050102010706020507" pitchFamily="18" charset="2"/>
              </a:rPr>
              <a:t> </a:t>
            </a:r>
            <a:r>
              <a:rPr lang="th-TH" altLang="en-US" smtClean="0"/>
              <a:t>is in </a:t>
            </a:r>
            <a:r>
              <a:rPr lang="th-TH" altLang="en-US" i="1" smtClean="0"/>
              <a:t>V </a:t>
            </a:r>
            <a:r>
              <a:rPr lang="th-TH" altLang="en-US" smtClean="0"/>
              <a:t>and </a:t>
            </a:r>
            <a:r>
              <a:rPr lang="el-GR" altLang="en-US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th-TH" altLang="en-US" smtClean="0"/>
              <a:t> is in </a:t>
            </a:r>
            <a:r>
              <a:rPr lang="th-TH" altLang="en-US" smtClean="0">
                <a:cs typeface="Tahoma" panose="020B0604030504040204" pitchFamily="34" charset="0"/>
              </a:rPr>
              <a:t>(</a:t>
            </a:r>
            <a:r>
              <a:rPr lang="th-TH" altLang="en-US" i="1" smtClean="0">
                <a:cs typeface="Tahoma" panose="020B0604030504040204" pitchFamily="34" charset="0"/>
              </a:rPr>
              <a:t>V</a:t>
            </a:r>
            <a:r>
              <a:rPr lang="th-TH" altLang="en-US" smtClean="0">
                <a:cs typeface="Tahoma" panose="020B0604030504040204" pitchFamily="34" charset="0"/>
              </a:rPr>
              <a:t> U</a:t>
            </a:r>
            <a:r>
              <a:rPr lang="th-TH" altLang="en-US" i="1" smtClean="0">
                <a:cs typeface="Tahoma" panose="020B0604030504040204" pitchFamily="34" charset="0"/>
              </a:rPr>
              <a:t>T </a:t>
            </a:r>
            <a:r>
              <a:rPr lang="th-TH" altLang="en-US" smtClean="0">
                <a:cs typeface="Tahoma" panose="020B0604030504040204" pitchFamily="34" charset="0"/>
              </a:rPr>
              <a:t>)*,</a:t>
            </a:r>
            <a:r>
              <a:rPr lang="th-TH" altLang="en-US" smtClean="0"/>
              <a:t> and</a:t>
            </a:r>
          </a:p>
          <a:p>
            <a:pPr lvl="1" eaLnBrk="1" hangingPunct="1"/>
            <a:r>
              <a:rPr lang="th-TH" altLang="en-US" i="1" smtClean="0"/>
              <a:t>S</a:t>
            </a:r>
            <a:r>
              <a:rPr lang="th-TH" altLang="en-US" smtClean="0"/>
              <a:t>  is the start symbol.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th-TH" altLang="en-US" smtClean="0"/>
          </a:p>
          <a:p>
            <a:pPr eaLnBrk="1" hangingPunct="1"/>
            <a:r>
              <a:rPr lang="th-TH" altLang="en-US" smtClean="0"/>
              <a:t>Any string in </a:t>
            </a:r>
            <a:r>
              <a:rPr lang="th-TH" altLang="en-US" smtClean="0">
                <a:cs typeface="Tahoma" panose="020B0604030504040204" pitchFamily="34" charset="0"/>
              </a:rPr>
              <a:t>(V U T)* is</a:t>
            </a:r>
            <a:r>
              <a:rPr lang="th-TH" altLang="en-US" smtClean="0"/>
              <a:t> called a </a:t>
            </a:r>
            <a:r>
              <a:rPr lang="th-TH" altLang="en-US" i="1" smtClean="0"/>
              <a:t>sentential form</a:t>
            </a:r>
            <a:r>
              <a:rPr lang="th-TH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93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</a:t>
            </a:r>
            <a:endParaRPr lang="th-TH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3 Context-free Grammar</a:t>
            </a:r>
            <a:endParaRPr lang="th-T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874AD81D-E8CA-4D3A-A9FA-2C76E66A38F6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28</a:t>
            </a:fld>
            <a:endParaRPr lang="th-TH" altLang="en-US" sz="1400">
              <a:latin typeface="Tahoma" panose="020B0604030504040204" pitchFamily="34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2686050" y="265150"/>
            <a:ext cx="3354388" cy="1006942"/>
          </a:xfrm>
        </p:spPr>
        <p:txBody>
          <a:bodyPr/>
          <a:lstStyle/>
          <a:p>
            <a:pPr eaLnBrk="1" hangingPunct="1"/>
            <a:r>
              <a:rPr lang="th-TH" altLang="en-US" smtClean="0"/>
              <a:t>Examples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12975" y="1498002"/>
            <a:ext cx="3030967" cy="402067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en-US" dirty="0" smtClean="0"/>
              <a:t>E </a:t>
            </a:r>
            <a:r>
              <a:rPr lang="th-TH" altLang="en-US" dirty="0" smtClean="0">
                <a:sym typeface="Symbol" panose="05050102010706020507" pitchFamily="18" charset="2"/>
              </a:rPr>
              <a:t></a:t>
            </a:r>
            <a:r>
              <a:rPr lang="th-TH" altLang="en-US" dirty="0" smtClean="0"/>
              <a:t> E O 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en-US" dirty="0" smtClean="0"/>
              <a:t>E </a:t>
            </a:r>
            <a:r>
              <a:rPr lang="th-TH" altLang="en-US" dirty="0" smtClean="0">
                <a:sym typeface="Symbol" panose="05050102010706020507" pitchFamily="18" charset="2"/>
              </a:rPr>
              <a:t></a:t>
            </a:r>
            <a:r>
              <a:rPr lang="th-TH" altLang="en-US" dirty="0" smtClean="0"/>
              <a:t> </a:t>
            </a:r>
            <a:r>
              <a:rPr lang="th-TH" altLang="en-US" dirty="0" smtClean="0">
                <a:cs typeface="Tahoma" panose="020B0604030504040204" pitchFamily="34" charset="0"/>
              </a:rPr>
              <a:t>(E)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en-US" dirty="0" smtClean="0"/>
              <a:t>E </a:t>
            </a:r>
            <a:r>
              <a:rPr lang="th-TH" altLang="en-US" dirty="0" smtClean="0">
                <a:sym typeface="Symbol" panose="05050102010706020507" pitchFamily="18" charset="2"/>
              </a:rPr>
              <a:t></a:t>
            </a:r>
            <a:r>
              <a:rPr lang="th-TH" altLang="en-US" dirty="0" smtClean="0"/>
              <a:t> id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en-US" dirty="0" smtClean="0"/>
              <a:t>O </a:t>
            </a:r>
            <a:r>
              <a:rPr lang="th-TH" altLang="en-US" dirty="0" smtClean="0">
                <a:sym typeface="Symbol" panose="05050102010706020507" pitchFamily="18" charset="2"/>
              </a:rPr>
              <a:t></a:t>
            </a:r>
            <a:r>
              <a:rPr lang="th-TH" altLang="en-US" dirty="0" smtClean="0"/>
              <a:t> </a:t>
            </a:r>
            <a:r>
              <a:rPr lang="th-TH" altLang="en-US" dirty="0" smtClean="0">
                <a:cs typeface="Tahoma" panose="020B0604030504040204" pitchFamily="34" charset="0"/>
              </a:rPr>
              <a:t>+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en-US" dirty="0" smtClean="0"/>
              <a:t>O </a:t>
            </a:r>
            <a:r>
              <a:rPr lang="th-TH" altLang="en-US" dirty="0" smtClean="0">
                <a:sym typeface="Symbol" panose="05050102010706020507" pitchFamily="18" charset="2"/>
              </a:rPr>
              <a:t></a:t>
            </a:r>
            <a:r>
              <a:rPr lang="th-TH" altLang="en-US" dirty="0" smtClean="0"/>
              <a:t> </a:t>
            </a:r>
            <a:r>
              <a:rPr lang="th-TH" altLang="en-US" dirty="0" smtClean="0">
                <a:cs typeface="Tahoma" panose="020B0604030504040204" pitchFamily="34" charset="0"/>
              </a:rPr>
              <a:t>-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en-US" dirty="0" smtClean="0"/>
              <a:t>O </a:t>
            </a:r>
            <a:r>
              <a:rPr lang="th-TH" altLang="en-US" dirty="0" smtClean="0">
                <a:sym typeface="Symbol" panose="05050102010706020507" pitchFamily="18" charset="2"/>
              </a:rPr>
              <a:t></a:t>
            </a:r>
            <a:r>
              <a:rPr lang="th-TH" altLang="en-US" dirty="0" smtClean="0"/>
              <a:t> </a:t>
            </a:r>
            <a:r>
              <a:rPr lang="th-TH" altLang="en-US" dirty="0" smtClean="0">
                <a:cs typeface="Tahoma" panose="020B0604030504040204" pitchFamily="34" charset="0"/>
              </a:rPr>
              <a:t>*</a:t>
            </a:r>
            <a:r>
              <a:rPr lang="th-TH" altLang="en-US" dirty="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en-US" dirty="0" smtClean="0"/>
              <a:t>O </a:t>
            </a:r>
            <a:r>
              <a:rPr lang="th-TH" altLang="en-US" dirty="0" smtClean="0">
                <a:sym typeface="Symbol" panose="05050102010706020507" pitchFamily="18" charset="2"/>
              </a:rPr>
              <a:t></a:t>
            </a:r>
            <a:r>
              <a:rPr lang="th-TH" altLang="en-US" dirty="0" smtClean="0"/>
              <a:t> </a:t>
            </a:r>
            <a:r>
              <a:rPr lang="th-TH" altLang="en-US" dirty="0" smtClean="0">
                <a:cs typeface="Tahoma" panose="020B0604030504040204" pitchFamily="34" charset="0"/>
              </a:rPr>
              <a:t>/</a:t>
            </a:r>
          </a:p>
          <a:p>
            <a:pPr eaLnBrk="1" hangingPunct="1"/>
            <a:endParaRPr lang="th-TH" altLang="en-US" dirty="0" smtClean="0">
              <a:cs typeface="Tahoma" panose="020B0604030504040204" pitchFamily="34" charset="0"/>
            </a:endParaRPr>
          </a:p>
        </p:txBody>
      </p:sp>
      <p:sp>
        <p:nvSpPr>
          <p:cNvPr id="819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36269" y="1498002"/>
            <a:ext cx="2843361" cy="298793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</a:rPr>
              <a:t>S </a:t>
            </a: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</a:t>
            </a:r>
            <a:r>
              <a:rPr lang="th-TH" altLang="en-US" dirty="0" smtClean="0">
                <a:cs typeface="Tahoma" panose="020B0604030504040204" pitchFamily="34" charset="0"/>
              </a:rPr>
              <a:t> SS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</a:rPr>
              <a:t>S </a:t>
            </a: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</a:t>
            </a:r>
            <a:r>
              <a:rPr lang="th-TH" altLang="en-US" dirty="0" smtClean="0">
                <a:cs typeface="Tahoma" panose="020B0604030504040204" pitchFamily="34" charset="0"/>
              </a:rPr>
              <a:t> (S)S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</a:rPr>
              <a:t>S </a:t>
            </a: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</a:t>
            </a:r>
            <a:r>
              <a:rPr lang="th-TH" altLang="en-US" dirty="0" smtClean="0">
                <a:cs typeface="Tahoma" panose="020B0604030504040204" pitchFamily="34" charset="0"/>
              </a:rPr>
              <a:t> ()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h-TH" altLang="en-US" dirty="0" smtClean="0"/>
              <a:t>S </a:t>
            </a:r>
            <a:r>
              <a:rPr lang="th-TH" altLang="en-US" dirty="0" smtClean="0">
                <a:sym typeface="Symbol" panose="05050102010706020507" pitchFamily="18" charset="2"/>
              </a:rPr>
              <a:t></a:t>
            </a:r>
            <a:r>
              <a:rPr lang="th-TH" altLang="en-US" dirty="0" smtClean="0"/>
              <a:t> </a:t>
            </a:r>
            <a:r>
              <a:rPr lang="th-TH" altLang="en-US" dirty="0" smtClean="0">
                <a:sym typeface="Symbol" panose="05050102010706020507" pitchFamily="18" charset="2"/>
              </a:rPr>
              <a:t></a:t>
            </a:r>
          </a:p>
        </p:txBody>
      </p:sp>
    </p:spTree>
    <p:extLst>
      <p:ext uri="{BB962C8B-B14F-4D97-AF65-F5344CB8AC3E}">
        <p14:creationId xmlns:p14="http://schemas.microsoft.com/office/powerpoint/2010/main" val="35108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</a:t>
            </a:r>
            <a:endParaRPr lang="th-TH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3 Context-free Grammar</a:t>
            </a:r>
            <a:endParaRPr lang="th-TH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66E84D29-8AEB-47B4-9522-8F0539C2F1B5}" type="slidenum">
              <a:rPr lang="en-US" altLang="en-US" sz="1400">
                <a:latin typeface="Tahoma" panose="020B0604030504040204" pitchFamily="34" charset="0"/>
              </a:rPr>
              <a:pPr eaLnBrk="1" hangingPunct="1"/>
              <a:t>29</a:t>
            </a:fld>
            <a:endParaRPr lang="th-TH" altLang="en-US" sz="1400">
              <a:latin typeface="Tahoma" panose="020B0604030504040204" pitchFamily="34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1489262" y="0"/>
            <a:ext cx="7886700" cy="1325563"/>
          </a:xfrm>
        </p:spPr>
        <p:txBody>
          <a:bodyPr/>
          <a:lstStyle/>
          <a:p>
            <a:pPr eaLnBrk="1" hangingPunct="1"/>
            <a:r>
              <a:rPr lang="th-TH" altLang="en-US" dirty="0" smtClean="0"/>
              <a:t>Backus-Naur Form (BNF)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380413" cy="5334000"/>
          </a:xfrm>
        </p:spPr>
        <p:txBody>
          <a:bodyPr/>
          <a:lstStyle/>
          <a:p>
            <a:pPr eaLnBrk="1" hangingPunct="1"/>
            <a:r>
              <a:rPr lang="th-TH" altLang="en-US" smtClean="0"/>
              <a:t>Nonterminals are in </a:t>
            </a:r>
            <a:r>
              <a:rPr lang="th-TH" altLang="en-US" smtClean="0">
                <a:cs typeface="Tahoma" panose="020B0604030504040204" pitchFamily="34" charset="0"/>
              </a:rPr>
              <a:t>&lt; &gt;.</a:t>
            </a:r>
          </a:p>
          <a:p>
            <a:pPr eaLnBrk="1" hangingPunct="1"/>
            <a:r>
              <a:rPr lang="th-TH" altLang="en-US" smtClean="0"/>
              <a:t>Terminals are any other symbols.</a:t>
            </a:r>
          </a:p>
          <a:p>
            <a:pPr eaLnBrk="1" hangingPunct="1"/>
            <a:r>
              <a:rPr lang="th-TH" altLang="en-US" smtClean="0"/>
              <a:t>::= means </a:t>
            </a:r>
            <a:r>
              <a:rPr lang="th-TH" altLang="en-US" smtClean="0">
                <a:sym typeface="Symbol" panose="05050102010706020507" pitchFamily="18" charset="2"/>
              </a:rPr>
              <a:t></a:t>
            </a:r>
            <a:r>
              <a:rPr lang="th-TH" altLang="en-US" smtClean="0"/>
              <a:t>.</a:t>
            </a:r>
          </a:p>
          <a:p>
            <a:pPr eaLnBrk="1" hangingPunct="1"/>
            <a:r>
              <a:rPr lang="th-TH" altLang="en-US" smtClean="0"/>
              <a:t>| means or.</a:t>
            </a:r>
          </a:p>
          <a:p>
            <a:pPr eaLnBrk="1" hangingPunct="1"/>
            <a:r>
              <a:rPr lang="th-TH" altLang="en-US" smtClean="0"/>
              <a:t>Examples: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th-TH" altLang="en-US" smtClean="0"/>
              <a:t>&lt;E&gt; ::= &lt;E&gt;&lt;O&gt;&lt;E&gt;| </a:t>
            </a:r>
            <a:r>
              <a:rPr lang="en-US" altLang="en-US" smtClean="0">
                <a:cs typeface="Tahoma" panose="020B0604030504040204" pitchFamily="34" charset="0"/>
              </a:rPr>
              <a:t>(&lt;E&gt;) |</a:t>
            </a:r>
            <a:r>
              <a:rPr lang="th-TH" altLang="en-US" smtClean="0"/>
              <a:t> ID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th-TH" altLang="en-US" smtClean="0"/>
              <a:t>&lt;O&gt; ::= </a:t>
            </a:r>
            <a:r>
              <a:rPr lang="th-TH" altLang="en-US" smtClean="0">
                <a:cs typeface="Tahoma" panose="020B0604030504040204" pitchFamily="34" charset="0"/>
              </a:rPr>
              <a:t>+ | - | * | /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th-TH" altLang="en-US" smtClean="0">
              <a:cs typeface="Tahoma" panose="020B060403050404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th-TH" altLang="en-US" smtClean="0"/>
              <a:t>&lt;S&gt; ::= &lt;S&gt;&lt;S&gt; </a:t>
            </a:r>
            <a:r>
              <a:rPr lang="th-TH" altLang="en-US" smtClean="0">
                <a:cs typeface="Tahoma" panose="020B0604030504040204" pitchFamily="34" charset="0"/>
              </a:rPr>
              <a:t>| (&lt;S&gt;)&lt;S&gt; | () | </a:t>
            </a:r>
            <a:r>
              <a:rPr lang="th-TH" altLang="en-US" smtClean="0">
                <a:sym typeface="Symbol" panose="05050102010706020507" pitchFamily="18" charset="2"/>
              </a:rPr>
              <a:t></a:t>
            </a:r>
          </a:p>
        </p:txBody>
      </p:sp>
    </p:spTree>
    <p:extLst>
      <p:ext uri="{BB962C8B-B14F-4D97-AF65-F5344CB8AC3E}">
        <p14:creationId xmlns:p14="http://schemas.microsoft.com/office/powerpoint/2010/main" val="170557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7602C-6F37-41BB-9565-3A0394FFC6D8}" type="slidenum">
              <a:rPr lang="en-US" altLang="en-US"/>
              <a:pPr>
                <a:defRPr/>
              </a:pPr>
              <a:t>3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altLang="en-US" smtClean="0"/>
              <a:t>What is a Compiler?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4183063" cy="5257800"/>
          </a:xfrm>
        </p:spPr>
        <p:txBody>
          <a:bodyPr/>
          <a:lstStyle/>
          <a:p>
            <a:pPr>
              <a:spcAft>
                <a:spcPts val="1100"/>
              </a:spcAft>
            </a:pPr>
            <a:r>
              <a:rPr lang="en-US" altLang="en-US" sz="2000" smtClean="0"/>
              <a:t>A </a:t>
            </a:r>
            <a:r>
              <a:rPr lang="en-US" altLang="en-US" sz="2000" b="1" smtClean="0"/>
              <a:t>compiler</a:t>
            </a:r>
            <a:r>
              <a:rPr lang="en-US" altLang="en-US" sz="2000" smtClean="0"/>
              <a:t> is a computer program that translates a program in a </a:t>
            </a:r>
            <a:r>
              <a:rPr lang="en-US" altLang="en-US" sz="2000" i="1" smtClean="0"/>
              <a:t>source language</a:t>
            </a:r>
            <a:r>
              <a:rPr lang="en-US" altLang="en-US" sz="2000" smtClean="0"/>
              <a:t> into an equivalent program in a </a:t>
            </a:r>
            <a:r>
              <a:rPr lang="en-US" altLang="en-US" sz="2000" i="1" smtClean="0"/>
              <a:t>target language</a:t>
            </a:r>
            <a:r>
              <a:rPr lang="en-US" altLang="en-US" sz="2000" smtClean="0"/>
              <a:t>.</a:t>
            </a:r>
          </a:p>
          <a:p>
            <a:pPr>
              <a:spcAft>
                <a:spcPts val="1100"/>
              </a:spcAft>
            </a:pPr>
            <a:r>
              <a:rPr lang="en-US" altLang="en-US" sz="2000" smtClean="0"/>
              <a:t>A </a:t>
            </a:r>
            <a:r>
              <a:rPr lang="en-US" altLang="en-US" sz="2000" b="1" smtClean="0"/>
              <a:t>source program/code</a:t>
            </a:r>
            <a:r>
              <a:rPr lang="en-US" altLang="en-US" sz="2000" smtClean="0"/>
              <a:t> is a program/code written in the source language, which is usually a high-level language.</a:t>
            </a:r>
          </a:p>
          <a:p>
            <a:pPr>
              <a:spcAft>
                <a:spcPts val="1100"/>
              </a:spcAft>
            </a:pPr>
            <a:r>
              <a:rPr lang="en-US" altLang="en-US" sz="2000" smtClean="0"/>
              <a:t>A </a:t>
            </a:r>
            <a:r>
              <a:rPr lang="en-US" altLang="en-US" sz="2000" b="1" smtClean="0"/>
              <a:t>target program/code</a:t>
            </a:r>
            <a:r>
              <a:rPr lang="en-US" altLang="en-US" sz="2000" smtClean="0"/>
              <a:t> is a program/code written in the target language, which often is a machine language or an intermediate code.</a:t>
            </a:r>
            <a:endParaRPr lang="th-TH" altLang="en-US" sz="2000" smtClean="0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6172200" y="2743200"/>
            <a:ext cx="1066800" cy="1111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1200">
                <a:latin typeface="Cordia New" pitchFamily="34" charset="-34"/>
                <a:cs typeface="Cordia New" pitchFamily="34" charset="-34"/>
              </a:rPr>
              <a:t>  </a:t>
            </a:r>
          </a:p>
          <a:p>
            <a:endParaRPr lang="th-TH" altLang="en-US" sz="1200">
              <a:latin typeface="Cordia New" pitchFamily="34" charset="-34"/>
              <a:cs typeface="Cordia New" pitchFamily="34" charset="-34"/>
            </a:endParaRPr>
          </a:p>
          <a:p>
            <a:r>
              <a:rPr lang="th-TH" altLang="en-US" sz="1800">
                <a:latin typeface="Arial" charset="0"/>
                <a:cs typeface="Cordia New" pitchFamily="34" charset="-34"/>
              </a:rPr>
              <a:t>compiler</a:t>
            </a:r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6645275" y="3854450"/>
            <a:ext cx="0" cy="541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4724400" y="2805113"/>
            <a:ext cx="1066800" cy="801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1800">
                <a:latin typeface="Arial" charset="0"/>
                <a:cs typeface="Cordia New" pitchFamily="34" charset="-34"/>
              </a:rPr>
              <a:t>Source program</a:t>
            </a:r>
            <a:endParaRPr lang="th-TH" altLang="en-US" sz="14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7543800" y="2805113"/>
            <a:ext cx="1204913" cy="801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1800">
                <a:latin typeface="Arial" charset="0"/>
                <a:cs typeface="Cordia New" pitchFamily="34" charset="-34"/>
              </a:rPr>
              <a:t>Target program</a:t>
            </a:r>
            <a:endParaRPr lang="th-TH" altLang="en-US" sz="14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6188075" y="4379913"/>
            <a:ext cx="1127125" cy="801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1800">
                <a:latin typeface="Arial" charset="0"/>
                <a:cs typeface="Cordia New" pitchFamily="34" charset="-34"/>
              </a:rPr>
              <a:t>Error message</a:t>
            </a:r>
            <a:endParaRPr lang="th-TH" altLang="en-US" sz="14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57150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>
            <a:off x="72390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7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2301373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Chapter 3 Context-free Grammar</a:t>
            </a:r>
            <a:endParaRPr lang="th-TH" altLang="en-US">
              <a:solidFill>
                <a:srgbClr val="000000"/>
              </a:solidFill>
            </a:endParaRP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5DD61581-200A-4FC3-89F8-5C45F9F7B6AC}" type="slidenum">
              <a:rPr lang="en-US" altLang="en-US" sz="1400">
                <a:solidFill>
                  <a:srgbClr val="000000"/>
                </a:solidFill>
                <a:latin typeface="Tahoma" panose="020B0604030504040204" pitchFamily="34" charset="0"/>
              </a:rPr>
              <a:pPr eaLnBrk="1" hangingPunct="1"/>
              <a:t>30</a:t>
            </a:fld>
            <a:endParaRPr lang="th-TH" altLang="en-US" sz="14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126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/>
              <a:t>Examples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4227513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</a:rPr>
              <a:t>S </a:t>
            </a: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</a:t>
            </a:r>
            <a:r>
              <a:rPr lang="th-TH" altLang="en-US" dirty="0" smtClean="0">
                <a:cs typeface="Tahoma" panose="020B0604030504040204" pitchFamily="34" charset="0"/>
              </a:rPr>
              <a:t> SS | (S)S | () |</a:t>
            </a: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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</a:rPr>
              <a:t>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dirty="0" smtClean="0">
                <a:cs typeface="Tahoma" panose="020B0604030504040204" pitchFamily="34" charset="0"/>
              </a:rPr>
              <a:t> SS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dirty="0" smtClean="0">
                <a:cs typeface="Tahoma" panose="020B0604030504040204" pitchFamily="34" charset="0"/>
              </a:rPr>
              <a:t> (S)SS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dirty="0" smtClean="0">
                <a:cs typeface="Tahoma" panose="020B0604030504040204" pitchFamily="34" charset="0"/>
              </a:rPr>
              <a:t>(S)S(S)S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dirty="0" smtClean="0">
                <a:cs typeface="Tahoma" panose="020B0604030504040204" pitchFamily="34" charset="0"/>
              </a:rPr>
              <a:t> (S)S(())S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dirty="0" smtClean="0">
                <a:cs typeface="Tahoma" panose="020B0604030504040204" pitchFamily="34" charset="0"/>
              </a:rPr>
              <a:t> ((S)S)S(())S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dirty="0" smtClean="0">
                <a:cs typeface="Tahoma" panose="020B0604030504040204" pitchFamily="34" charset="0"/>
              </a:rPr>
              <a:t> ((S)())S(())S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dirty="0" smtClean="0">
                <a:cs typeface="Tahoma" panose="020B0604030504040204" pitchFamily="34" charset="0"/>
              </a:rPr>
              <a:t> ((())())S(())S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dirty="0" smtClean="0">
                <a:cs typeface="Tahoma" panose="020B0604030504040204" pitchFamily="34" charset="0"/>
              </a:rPr>
              <a:t> ((())()) (())S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dirty="0" smtClean="0">
                <a:cs typeface="Tahoma" panose="020B0604030504040204" pitchFamily="34" charset="0"/>
              </a:rPr>
              <a:t> ((())())(())</a:t>
            </a:r>
          </a:p>
        </p:txBody>
      </p:sp>
      <p:sp>
        <p:nvSpPr>
          <p:cNvPr id="23556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611688" y="1143000"/>
            <a:ext cx="4227512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</a:rPr>
              <a:t>E </a:t>
            </a: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</a:t>
            </a:r>
            <a:r>
              <a:rPr lang="th-TH" altLang="en-US" dirty="0" smtClean="0">
                <a:cs typeface="Tahoma" panose="020B0604030504040204" pitchFamily="34" charset="0"/>
              </a:rPr>
              <a:t> E O E | (E) | id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</a:rPr>
              <a:t>O </a:t>
            </a: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</a:t>
            </a:r>
            <a:r>
              <a:rPr lang="th-TH" altLang="en-US" dirty="0" smtClean="0">
                <a:cs typeface="Tahoma" panose="020B0604030504040204" pitchFamily="34" charset="0"/>
              </a:rPr>
              <a:t> + | - | * | /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</a:rPr>
              <a:t>E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dirty="0" smtClean="0">
                <a:cs typeface="Tahoma" panose="020B0604030504040204" pitchFamily="34" charset="0"/>
              </a:rPr>
              <a:t> E O 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dirty="0" smtClean="0">
                <a:cs typeface="Tahoma" panose="020B0604030504040204" pitchFamily="34" charset="0"/>
              </a:rPr>
              <a:t> (E) O 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dirty="0" smtClean="0">
                <a:cs typeface="Tahoma" panose="020B0604030504040204" pitchFamily="34" charset="0"/>
              </a:rPr>
              <a:t> (E O E) O 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en-US" altLang="en-US" baseline="30000" dirty="0" smtClean="0">
                <a:cs typeface="Tahoma" panose="020B0604030504040204" pitchFamily="34" charset="0"/>
                <a:sym typeface="Symbol" panose="05050102010706020507" pitchFamily="18" charset="2"/>
              </a:rPr>
              <a:t>*</a:t>
            </a:r>
            <a:r>
              <a:rPr lang="th-TH" altLang="en-US" dirty="0" smtClean="0">
                <a:cs typeface="Tahoma" panose="020B0604030504040204" pitchFamily="34" charset="0"/>
              </a:rPr>
              <a:t> ((E O E) O E) O 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dirty="0" smtClean="0">
                <a:cs typeface="Tahoma" panose="020B0604030504040204" pitchFamily="34" charset="0"/>
              </a:rPr>
              <a:t> ((id O E)) O E) O 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dirty="0" smtClean="0">
                <a:cs typeface="Tahoma" panose="020B0604030504040204" pitchFamily="34" charset="0"/>
              </a:rPr>
              <a:t> ((id + E)) O E) O 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dirty="0" smtClean="0">
                <a:cs typeface="Tahoma" panose="020B0604030504040204" pitchFamily="34" charset="0"/>
              </a:rPr>
              <a:t> ((id + id)) O E) </a:t>
            </a:r>
            <a:r>
              <a:rPr lang="en-US" altLang="en-US" dirty="0" smtClean="0">
                <a:cs typeface="Tahoma" panose="020B0604030504040204" pitchFamily="34" charset="0"/>
              </a:rPr>
              <a:t>O</a:t>
            </a:r>
            <a:r>
              <a:rPr lang="th-TH" altLang="en-US" dirty="0" smtClean="0">
                <a:cs typeface="Tahoma" panose="020B0604030504040204" pitchFamily="34" charset="0"/>
              </a:rPr>
              <a:t> 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h-TH" altLang="en-US" dirty="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dirty="0" smtClean="0">
                <a:cs typeface="Tahoma" panose="020B0604030504040204" pitchFamily="34" charset="0"/>
              </a:rPr>
              <a:t> </a:t>
            </a:r>
            <a:r>
              <a:rPr lang="th-TH" altLang="en-US" baseline="30000" dirty="0" smtClean="0">
                <a:cs typeface="Tahoma" panose="020B0604030504040204" pitchFamily="34" charset="0"/>
              </a:rPr>
              <a:t>*</a:t>
            </a:r>
            <a:r>
              <a:rPr lang="th-TH" altLang="en-US" dirty="0" smtClean="0">
                <a:cs typeface="Tahoma" panose="020B0604030504040204" pitchFamily="34" charset="0"/>
              </a:rPr>
              <a:t> ((id + id)) * id) + id</a:t>
            </a:r>
          </a:p>
        </p:txBody>
      </p:sp>
      <p:sp>
        <p:nvSpPr>
          <p:cNvPr id="23558" name="Rectangle 1030"/>
          <p:cNvSpPr>
            <a:spLocks noChangeArrowheads="1"/>
          </p:cNvSpPr>
          <p:nvPr/>
        </p:nvSpPr>
        <p:spPr bwMode="auto">
          <a:xfrm>
            <a:off x="4648200" y="1143000"/>
            <a:ext cx="3352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73" name="Rectangle 1031"/>
          <p:cNvSpPr>
            <a:spLocks noChangeArrowheads="1"/>
          </p:cNvSpPr>
          <p:nvPr/>
        </p:nvSpPr>
        <p:spPr bwMode="auto">
          <a:xfrm>
            <a:off x="228600" y="1143000"/>
            <a:ext cx="4038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60" name="Rectangle 1032"/>
          <p:cNvSpPr>
            <a:spLocks noChangeArrowheads="1"/>
          </p:cNvSpPr>
          <p:nvPr/>
        </p:nvSpPr>
        <p:spPr bwMode="auto">
          <a:xfrm>
            <a:off x="250825" y="1628775"/>
            <a:ext cx="360363" cy="431800"/>
          </a:xfrm>
          <a:prstGeom prst="rect">
            <a:avLst/>
          </a:pr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45882"/>
                  <a:invGamma/>
                  <a:alpha val="4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1" name="Rectangle 1033"/>
          <p:cNvSpPr>
            <a:spLocks noChangeArrowheads="1"/>
          </p:cNvSpPr>
          <p:nvPr/>
        </p:nvSpPr>
        <p:spPr bwMode="auto">
          <a:xfrm>
            <a:off x="684213" y="2133600"/>
            <a:ext cx="360362" cy="431800"/>
          </a:xfrm>
          <a:prstGeom prst="rect">
            <a:avLst/>
          </a:pr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45882"/>
                  <a:invGamma/>
                  <a:alpha val="4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2" name="Rectangle 1034"/>
          <p:cNvSpPr>
            <a:spLocks noChangeArrowheads="1"/>
          </p:cNvSpPr>
          <p:nvPr/>
        </p:nvSpPr>
        <p:spPr bwMode="auto">
          <a:xfrm>
            <a:off x="1476375" y="2565400"/>
            <a:ext cx="287338" cy="431800"/>
          </a:xfrm>
          <a:prstGeom prst="rect">
            <a:avLst/>
          </a:pr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45882"/>
                  <a:invGamma/>
                  <a:alpha val="4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4" name="Rectangle 1036"/>
          <p:cNvSpPr>
            <a:spLocks noChangeArrowheads="1"/>
          </p:cNvSpPr>
          <p:nvPr/>
        </p:nvSpPr>
        <p:spPr bwMode="auto">
          <a:xfrm>
            <a:off x="1476375" y="3068638"/>
            <a:ext cx="215900" cy="431800"/>
          </a:xfrm>
          <a:prstGeom prst="rect">
            <a:avLst/>
          </a:pr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45882"/>
                  <a:invGamma/>
                  <a:alpha val="4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5" name="Rectangle 1037"/>
          <p:cNvSpPr>
            <a:spLocks noChangeArrowheads="1"/>
          </p:cNvSpPr>
          <p:nvPr/>
        </p:nvSpPr>
        <p:spPr bwMode="auto">
          <a:xfrm>
            <a:off x="900113" y="3500438"/>
            <a:ext cx="215900" cy="431800"/>
          </a:xfrm>
          <a:prstGeom prst="rect">
            <a:avLst/>
          </a:pr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45882"/>
                  <a:invGamma/>
                  <a:alpha val="4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6" name="Rectangle 1038"/>
          <p:cNvSpPr>
            <a:spLocks noChangeArrowheads="1"/>
          </p:cNvSpPr>
          <p:nvPr/>
        </p:nvSpPr>
        <p:spPr bwMode="auto">
          <a:xfrm>
            <a:off x="1403350" y="4005263"/>
            <a:ext cx="215900" cy="431800"/>
          </a:xfrm>
          <a:prstGeom prst="rect">
            <a:avLst/>
          </a:pr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45882"/>
                  <a:invGamma/>
                  <a:alpha val="4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7" name="Rectangle 1039"/>
          <p:cNvSpPr>
            <a:spLocks noChangeArrowheads="1"/>
          </p:cNvSpPr>
          <p:nvPr/>
        </p:nvSpPr>
        <p:spPr bwMode="auto">
          <a:xfrm>
            <a:off x="1042988" y="4437063"/>
            <a:ext cx="215900" cy="431800"/>
          </a:xfrm>
          <a:prstGeom prst="rect">
            <a:avLst/>
          </a:pr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45882"/>
                  <a:invGamma/>
                  <a:alpha val="4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8" name="Rectangle 1040"/>
          <p:cNvSpPr>
            <a:spLocks noChangeArrowheads="1"/>
          </p:cNvSpPr>
          <p:nvPr/>
        </p:nvSpPr>
        <p:spPr bwMode="auto">
          <a:xfrm>
            <a:off x="1835150" y="4941888"/>
            <a:ext cx="288925" cy="431800"/>
          </a:xfrm>
          <a:prstGeom prst="rect">
            <a:avLst/>
          </a:pr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45882"/>
                  <a:invGamma/>
                  <a:alpha val="4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9" name="Rectangle 1041"/>
          <p:cNvSpPr>
            <a:spLocks noChangeArrowheads="1"/>
          </p:cNvSpPr>
          <p:nvPr/>
        </p:nvSpPr>
        <p:spPr bwMode="auto">
          <a:xfrm>
            <a:off x="2484438" y="5373688"/>
            <a:ext cx="360362" cy="431800"/>
          </a:xfrm>
          <a:prstGeom prst="rect">
            <a:avLst/>
          </a:pr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45882"/>
                  <a:invGamma/>
                  <a:alpha val="4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0" name="Rectangle 1042"/>
          <p:cNvSpPr>
            <a:spLocks noChangeArrowheads="1"/>
          </p:cNvSpPr>
          <p:nvPr/>
        </p:nvSpPr>
        <p:spPr bwMode="auto">
          <a:xfrm>
            <a:off x="4643438" y="2133600"/>
            <a:ext cx="360362" cy="431800"/>
          </a:xfrm>
          <a:prstGeom prst="rect">
            <a:avLst/>
          </a:pr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45882"/>
                  <a:invGamma/>
                  <a:alpha val="4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1" name="Rectangle 1043"/>
          <p:cNvSpPr>
            <a:spLocks noChangeArrowheads="1"/>
          </p:cNvSpPr>
          <p:nvPr/>
        </p:nvSpPr>
        <p:spPr bwMode="auto">
          <a:xfrm>
            <a:off x="5148263" y="2565400"/>
            <a:ext cx="360362" cy="431800"/>
          </a:xfrm>
          <a:prstGeom prst="rect">
            <a:avLst/>
          </a:pr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45882"/>
                  <a:invGamma/>
                  <a:alpha val="4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2" name="Rectangle 1044"/>
          <p:cNvSpPr>
            <a:spLocks noChangeArrowheads="1"/>
          </p:cNvSpPr>
          <p:nvPr/>
        </p:nvSpPr>
        <p:spPr bwMode="auto">
          <a:xfrm>
            <a:off x="5219700" y="3068638"/>
            <a:ext cx="360363" cy="431800"/>
          </a:xfrm>
          <a:prstGeom prst="rect">
            <a:avLst/>
          </a:pr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45882"/>
                  <a:invGamma/>
                  <a:alpha val="4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3" name="Rectangle 1045"/>
          <p:cNvSpPr>
            <a:spLocks noChangeArrowheads="1"/>
          </p:cNvSpPr>
          <p:nvPr/>
        </p:nvSpPr>
        <p:spPr bwMode="auto">
          <a:xfrm>
            <a:off x="5292725" y="3500438"/>
            <a:ext cx="360363" cy="431800"/>
          </a:xfrm>
          <a:prstGeom prst="rect">
            <a:avLst/>
          </a:pr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45882"/>
                  <a:invGamma/>
                  <a:alpha val="4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4" name="Rectangle 1046"/>
          <p:cNvSpPr>
            <a:spLocks noChangeArrowheads="1"/>
          </p:cNvSpPr>
          <p:nvPr/>
        </p:nvSpPr>
        <p:spPr bwMode="auto">
          <a:xfrm>
            <a:off x="5580063" y="3933825"/>
            <a:ext cx="360362" cy="431800"/>
          </a:xfrm>
          <a:prstGeom prst="rect">
            <a:avLst/>
          </a:pr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45882"/>
                  <a:invGamma/>
                  <a:alpha val="4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5" name="Rectangle 1047"/>
          <p:cNvSpPr>
            <a:spLocks noChangeArrowheads="1"/>
          </p:cNvSpPr>
          <p:nvPr/>
        </p:nvSpPr>
        <p:spPr bwMode="auto">
          <a:xfrm>
            <a:off x="5795963" y="4437063"/>
            <a:ext cx="360362" cy="433387"/>
          </a:xfrm>
          <a:prstGeom prst="rect">
            <a:avLst/>
          </a:pr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45882"/>
                  <a:invGamma/>
                  <a:alpha val="4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6" name="Rectangle 1048"/>
          <p:cNvSpPr>
            <a:spLocks noChangeArrowheads="1"/>
          </p:cNvSpPr>
          <p:nvPr/>
        </p:nvSpPr>
        <p:spPr bwMode="auto">
          <a:xfrm>
            <a:off x="6156325" y="4941888"/>
            <a:ext cx="360363" cy="431800"/>
          </a:xfrm>
          <a:prstGeom prst="rect">
            <a:avLst/>
          </a:pr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45882"/>
                  <a:invGamma/>
                  <a:alpha val="4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8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60" grpId="0" animBg="1"/>
      <p:bldP spid="23561" grpId="0" animBg="1"/>
      <p:bldP spid="23562" grpId="0" animBg="1"/>
      <p:bldP spid="23564" grpId="0" animBg="1"/>
      <p:bldP spid="23565" grpId="0" animBg="1"/>
      <p:bldP spid="23566" grpId="0" animBg="1"/>
      <p:bldP spid="23567" grpId="0" animBg="1"/>
      <p:bldP spid="23568" grpId="0" animBg="1"/>
      <p:bldP spid="23569" grpId="0" animBg="1"/>
      <p:bldP spid="23570" grpId="0" animBg="1"/>
      <p:bldP spid="23571" grpId="0" animBg="1"/>
      <p:bldP spid="23572" grpId="0" animBg="1"/>
      <p:bldP spid="23573" grpId="0" animBg="1"/>
      <p:bldP spid="23574" grpId="0" animBg="1"/>
      <p:bldP spid="23575" grpId="0" animBg="1"/>
      <p:bldP spid="2357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Parsing</a:t>
            </a:r>
            <a:endParaRPr lang="th-TH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2000" smtClean="0"/>
              <a:t>Jaruloj Chongstitvatana</a:t>
            </a:r>
          </a:p>
          <a:p>
            <a:pPr eaLnBrk="1" hangingPunct="1"/>
            <a:r>
              <a:rPr lang="en-US" altLang="en-US" sz="2000" smtClean="0"/>
              <a:t>Department of Mathematics and Computer Science</a:t>
            </a:r>
          </a:p>
          <a:p>
            <a:pPr eaLnBrk="1" hangingPunct="1"/>
            <a:r>
              <a:rPr lang="en-US" altLang="en-US" sz="2000" smtClean="0"/>
              <a:t>Chulalongkorn University</a:t>
            </a:r>
            <a:endParaRPr lang="th-TH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147446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99296756-447E-4548-8DAC-8344E77A5D1D}" type="slidenum">
              <a:rPr lang="en-US" altLang="en-US" sz="140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pPr eaLnBrk="1" hangingPunct="1"/>
              <a:t>32</a:t>
            </a:fld>
            <a:endParaRPr lang="th-TH" altLang="en-US" sz="140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</a:t>
            </a:r>
            <a:endParaRPr lang="th-TH" alt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686800" cy="343058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Parsing is a process that constructs a syntactic structure (i.e. parse tree) from the stream of tokens.</a:t>
            </a:r>
          </a:p>
          <a:p>
            <a:pPr eaLnBrk="1" hangingPunct="1"/>
            <a:r>
              <a:rPr lang="en-US" altLang="en-US" sz="2800" smtClean="0"/>
              <a:t>We already learn how to describe the syntactic structure of a language using (context-free) grammar.</a:t>
            </a:r>
          </a:p>
          <a:p>
            <a:pPr eaLnBrk="1" hangingPunct="1"/>
            <a:r>
              <a:rPr lang="en-US" altLang="en-US" sz="2800" smtClean="0"/>
              <a:t>So, a parser only need to do this?</a:t>
            </a:r>
            <a:endParaRPr lang="th-TH" altLang="en-US" sz="2800" smtClean="0"/>
          </a:p>
        </p:txBody>
      </p:sp>
      <p:grpSp>
        <p:nvGrpSpPr>
          <p:cNvPr id="5125" name="Group 1"/>
          <p:cNvGrpSpPr>
            <a:grpSpLocks/>
          </p:cNvGrpSpPr>
          <p:nvPr/>
        </p:nvGrpSpPr>
        <p:grpSpPr bwMode="auto">
          <a:xfrm>
            <a:off x="611188" y="4811713"/>
            <a:ext cx="7775575" cy="1149350"/>
            <a:chOff x="611188" y="5157788"/>
            <a:chExt cx="7775575" cy="1150937"/>
          </a:xfrm>
        </p:grpSpPr>
        <p:sp>
          <p:nvSpPr>
            <p:cNvPr id="5126" name="Text Box 5"/>
            <p:cNvSpPr txBox="1">
              <a:spLocks noChangeArrowheads="1"/>
            </p:cNvSpPr>
            <p:nvPr/>
          </p:nvSpPr>
          <p:spPr bwMode="auto">
            <a:xfrm>
              <a:off x="1116013" y="5157788"/>
              <a:ext cx="22479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solidFill>
                    <a:srgbClr val="800000"/>
                  </a:solidFill>
                  <a:latin typeface="Times New Roman" panose="02020603050405020304" pitchFamily="18" charset="0"/>
                </a:rPr>
                <a:t>Stream of tokens</a:t>
              </a:r>
              <a:endParaRPr lang="th-TH" altLang="en-US" sz="24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7" name="Text Box 6"/>
            <p:cNvSpPr txBox="1">
              <a:spLocks noChangeArrowheads="1"/>
            </p:cNvSpPr>
            <p:nvPr/>
          </p:nvSpPr>
          <p:spPr bwMode="auto">
            <a:xfrm>
              <a:off x="611188" y="5805488"/>
              <a:ext cx="28971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solidFill>
                    <a:srgbClr val="800000"/>
                  </a:solidFill>
                  <a:latin typeface="Times New Roman" panose="02020603050405020304" pitchFamily="18" charset="0"/>
                </a:rPr>
                <a:t>Context-free grammar</a:t>
              </a:r>
              <a:endParaRPr lang="th-TH" altLang="en-US" sz="2400">
                <a:solidFill>
                  <a:srgbClr val="8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28" name="Rectangle 7"/>
            <p:cNvSpPr>
              <a:spLocks noChangeArrowheads="1"/>
            </p:cNvSpPr>
            <p:nvPr/>
          </p:nvSpPr>
          <p:spPr bwMode="auto">
            <a:xfrm>
              <a:off x="4067175" y="5157788"/>
              <a:ext cx="2376488" cy="11509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Parser</a:t>
              </a:r>
              <a:endParaRPr lang="th-TH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6659563" y="5373688"/>
              <a:ext cx="137636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>
                  <a:solidFill>
                    <a:srgbClr val="000066"/>
                  </a:solidFill>
                  <a:latin typeface="Times New Roman" panose="02020603050405020304" pitchFamily="18" charset="0"/>
                </a:rPr>
                <a:t>Parse tree</a:t>
              </a:r>
              <a:endParaRPr lang="th-TH" altLang="en-US" sz="2400">
                <a:solidFill>
                  <a:srgbClr val="00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2124075" y="5589588"/>
              <a:ext cx="19431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1" name="Line 11"/>
            <p:cNvSpPr>
              <a:spLocks noChangeShapeType="1"/>
            </p:cNvSpPr>
            <p:nvPr/>
          </p:nvSpPr>
          <p:spPr bwMode="auto">
            <a:xfrm>
              <a:off x="2124075" y="5876925"/>
              <a:ext cx="19431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32" name="Line 12"/>
            <p:cNvSpPr>
              <a:spLocks noChangeShapeType="1"/>
            </p:cNvSpPr>
            <p:nvPr/>
          </p:nvSpPr>
          <p:spPr bwMode="auto">
            <a:xfrm>
              <a:off x="6443663" y="5805488"/>
              <a:ext cx="19431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994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F911F4ED-7892-4391-815F-A2F5B3D69DB1}" type="slidenum">
              <a:rPr lang="en-US" altLang="en-US" sz="140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pPr eaLnBrk="1" hangingPunct="1"/>
              <a:t>33</a:t>
            </a:fld>
            <a:endParaRPr lang="th-TH" altLang="en-US" sz="140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z="3200" smtClean="0"/>
              <a:t>Parse Trees and Derivations</a:t>
            </a:r>
            <a:endParaRPr lang="th-TH" altLang="en-US" smtClean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264150" y="1295400"/>
            <a:ext cx="365125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h-TH" altLang="en-US" sz="2800" smtClean="0">
                <a:cs typeface="Tahoma" panose="020B0604030504040204" pitchFamily="34" charset="0"/>
              </a:rPr>
              <a:t>E </a:t>
            </a:r>
            <a:r>
              <a:rPr lang="th-TH" altLang="en-US" sz="2800" b="1" baseline="3000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sz="2800" smtClean="0">
                <a:cs typeface="Tahoma" panose="020B0604030504040204" pitchFamily="34" charset="0"/>
              </a:rPr>
              <a:t> E + E</a:t>
            </a:r>
          </a:p>
          <a:p>
            <a:pPr eaLnBrk="1" hangingPunct="1">
              <a:buFontTx/>
              <a:buNone/>
            </a:pPr>
            <a:r>
              <a:rPr lang="th-TH" altLang="en-US" sz="2800" smtClean="0">
                <a:cs typeface="Tahoma" panose="020B0604030504040204" pitchFamily="34" charset="0"/>
              </a:rPr>
              <a:t>	</a:t>
            </a:r>
            <a:r>
              <a:rPr lang="th-TH" altLang="en-US" sz="2800" b="1" baseline="3000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sz="2800" smtClean="0">
                <a:cs typeface="Tahoma" panose="020B0604030504040204" pitchFamily="34" charset="0"/>
              </a:rPr>
              <a:t> id + E</a:t>
            </a:r>
          </a:p>
          <a:p>
            <a:pPr eaLnBrk="1" hangingPunct="1">
              <a:buFontTx/>
              <a:buNone/>
            </a:pPr>
            <a:r>
              <a:rPr lang="th-TH" altLang="en-US" sz="2800" smtClean="0">
                <a:cs typeface="Tahoma" panose="020B0604030504040204" pitchFamily="34" charset="0"/>
              </a:rPr>
              <a:t>	</a:t>
            </a:r>
            <a:r>
              <a:rPr lang="th-TH" altLang="en-US" sz="2800" b="1" baseline="3000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sz="2800" smtClean="0">
                <a:cs typeface="Tahoma" panose="020B0604030504040204" pitchFamily="34" charset="0"/>
              </a:rPr>
              <a:t> id + E * E</a:t>
            </a:r>
          </a:p>
          <a:p>
            <a:pPr eaLnBrk="1" hangingPunct="1">
              <a:buFontTx/>
              <a:buNone/>
            </a:pPr>
            <a:r>
              <a:rPr lang="th-TH" altLang="en-US" sz="2800" smtClean="0">
                <a:cs typeface="Tahoma" panose="020B0604030504040204" pitchFamily="34" charset="0"/>
              </a:rPr>
              <a:t>	</a:t>
            </a:r>
            <a:r>
              <a:rPr lang="th-TH" altLang="en-US" sz="2800" b="1" baseline="3000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sz="2800" smtClean="0">
                <a:cs typeface="Tahoma" panose="020B0604030504040204" pitchFamily="34" charset="0"/>
              </a:rPr>
              <a:t> id + id * E</a:t>
            </a:r>
          </a:p>
          <a:p>
            <a:pPr eaLnBrk="1" hangingPunct="1">
              <a:buFontTx/>
              <a:buNone/>
            </a:pPr>
            <a:r>
              <a:rPr lang="th-TH" altLang="en-US" sz="2800" smtClean="0">
                <a:cs typeface="Tahoma" panose="020B0604030504040204" pitchFamily="34" charset="0"/>
              </a:rPr>
              <a:t>	</a:t>
            </a:r>
            <a:r>
              <a:rPr lang="th-TH" altLang="en-US" sz="2800" b="1" baseline="3000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sz="2800" smtClean="0">
                <a:cs typeface="Tahoma" panose="020B0604030504040204" pitchFamily="34" charset="0"/>
              </a:rPr>
              <a:t> id + id * id</a:t>
            </a:r>
          </a:p>
          <a:p>
            <a:pPr eaLnBrk="1" hangingPunct="1">
              <a:buFontTx/>
              <a:buNone/>
            </a:pPr>
            <a:r>
              <a:rPr lang="th-TH" altLang="en-US" sz="2800" smtClean="0">
                <a:cs typeface="Tahoma" panose="020B0604030504040204" pitchFamily="34" charset="0"/>
              </a:rPr>
              <a:t>E </a:t>
            </a:r>
            <a:r>
              <a:rPr lang="th-TH" altLang="en-US" sz="2800" b="1" baseline="3000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sz="2800" smtClean="0">
                <a:cs typeface="Tahoma" panose="020B0604030504040204" pitchFamily="34" charset="0"/>
              </a:rPr>
              <a:t> E + E</a:t>
            </a:r>
          </a:p>
          <a:p>
            <a:pPr eaLnBrk="1" hangingPunct="1">
              <a:buFontTx/>
              <a:buNone/>
            </a:pPr>
            <a:r>
              <a:rPr lang="th-TH" altLang="en-US" sz="2800" smtClean="0">
                <a:cs typeface="Tahoma" panose="020B0604030504040204" pitchFamily="34" charset="0"/>
              </a:rPr>
              <a:t>	</a:t>
            </a:r>
            <a:r>
              <a:rPr lang="th-TH" altLang="en-US" sz="2800" b="1" baseline="3000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sz="2800" smtClean="0">
                <a:cs typeface="Tahoma" panose="020B0604030504040204" pitchFamily="34" charset="0"/>
              </a:rPr>
              <a:t> E + E * E</a:t>
            </a:r>
          </a:p>
          <a:p>
            <a:pPr eaLnBrk="1" hangingPunct="1">
              <a:buFontTx/>
              <a:buNone/>
            </a:pPr>
            <a:r>
              <a:rPr lang="th-TH" altLang="en-US" sz="2800" smtClean="0">
                <a:cs typeface="Tahoma" panose="020B0604030504040204" pitchFamily="34" charset="0"/>
              </a:rPr>
              <a:t>	</a:t>
            </a:r>
            <a:r>
              <a:rPr lang="th-TH" altLang="en-US" sz="2800" b="1" baseline="3000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sz="2800" smtClean="0">
                <a:cs typeface="Tahoma" panose="020B0604030504040204" pitchFamily="34" charset="0"/>
              </a:rPr>
              <a:t> E + E * id</a:t>
            </a:r>
          </a:p>
          <a:p>
            <a:pPr eaLnBrk="1" hangingPunct="1">
              <a:buFontTx/>
              <a:buNone/>
            </a:pPr>
            <a:r>
              <a:rPr lang="th-TH" altLang="en-US" sz="2800" smtClean="0">
                <a:cs typeface="Tahoma" panose="020B0604030504040204" pitchFamily="34" charset="0"/>
              </a:rPr>
              <a:t>	</a:t>
            </a:r>
            <a:r>
              <a:rPr lang="th-TH" altLang="en-US" sz="2800" b="1" baseline="3000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sz="2800" smtClean="0">
                <a:cs typeface="Tahoma" panose="020B0604030504040204" pitchFamily="34" charset="0"/>
              </a:rPr>
              <a:t> E + id * id</a:t>
            </a:r>
          </a:p>
          <a:p>
            <a:pPr eaLnBrk="1" hangingPunct="1">
              <a:buFontTx/>
              <a:buNone/>
            </a:pPr>
            <a:r>
              <a:rPr lang="th-TH" altLang="en-US" sz="2800" smtClean="0">
                <a:cs typeface="Tahoma" panose="020B0604030504040204" pitchFamily="34" charset="0"/>
              </a:rPr>
              <a:t>	</a:t>
            </a:r>
            <a:r>
              <a:rPr lang="th-TH" altLang="en-US" sz="2800" b="1" baseline="30000" smtClean="0">
                <a:cs typeface="Tahoma" panose="020B0604030504040204" pitchFamily="34" charset="0"/>
                <a:sym typeface="Symbol" panose="05050102010706020507" pitchFamily="18" charset="2"/>
              </a:rPr>
              <a:t></a:t>
            </a:r>
            <a:r>
              <a:rPr lang="th-TH" altLang="en-US" sz="2800" smtClean="0">
                <a:cs typeface="Tahoma" panose="020B0604030504040204" pitchFamily="34" charset="0"/>
              </a:rPr>
              <a:t> id + id * id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900113" y="3213100"/>
            <a:ext cx="2735262" cy="473075"/>
          </a:xfrm>
          <a:prstGeom prst="rect">
            <a:avLst/>
          </a:prstGeom>
          <a:noFill/>
          <a:ln w="15875">
            <a:solidFill>
              <a:srgbClr val="FF99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400"/>
              <a:t>Top-down parsing</a:t>
            </a:r>
            <a:endParaRPr lang="th-TH" altLang="en-US" sz="2400"/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971550" y="5876925"/>
            <a:ext cx="2692400" cy="469900"/>
          </a:xfrm>
          <a:prstGeom prst="rect">
            <a:avLst/>
          </a:prstGeom>
          <a:noFill/>
          <a:ln w="12700">
            <a:solidFill>
              <a:srgbClr val="FF99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2400"/>
              <a:t>Bottom-up parsing</a:t>
            </a:r>
            <a:endParaRPr lang="th-TH" altLang="en-US" sz="2400"/>
          </a:p>
        </p:txBody>
      </p:sp>
      <p:grpSp>
        <p:nvGrpSpPr>
          <p:cNvPr id="205874" name="Group 50"/>
          <p:cNvGrpSpPr>
            <a:grpSpLocks/>
          </p:cNvGrpSpPr>
          <p:nvPr/>
        </p:nvGrpSpPr>
        <p:grpSpPr bwMode="auto">
          <a:xfrm>
            <a:off x="3570288" y="2652713"/>
            <a:ext cx="422275" cy="609600"/>
            <a:chOff x="2249" y="1671"/>
            <a:chExt cx="266" cy="384"/>
          </a:xfrm>
        </p:grpSpPr>
        <p:sp>
          <p:nvSpPr>
            <p:cNvPr id="7223" name="Text Box 14"/>
            <p:cNvSpPr txBox="1">
              <a:spLocks noChangeArrowheads="1"/>
            </p:cNvSpPr>
            <p:nvPr/>
          </p:nvSpPr>
          <p:spPr bwMode="auto">
            <a:xfrm>
              <a:off x="2249" y="1767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th-TH" altLang="en-US" sz="2400"/>
                <a:t>id</a:t>
              </a:r>
            </a:p>
          </p:txBody>
        </p:sp>
        <p:sp>
          <p:nvSpPr>
            <p:cNvPr id="7224" name="Line 17"/>
            <p:cNvSpPr>
              <a:spLocks noChangeShapeType="1"/>
            </p:cNvSpPr>
            <p:nvPr/>
          </p:nvSpPr>
          <p:spPr bwMode="auto">
            <a:xfrm>
              <a:off x="2345" y="1671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872" name="Group 48"/>
          <p:cNvGrpSpPr>
            <a:grpSpLocks/>
          </p:cNvGrpSpPr>
          <p:nvPr/>
        </p:nvGrpSpPr>
        <p:grpSpPr bwMode="auto">
          <a:xfrm>
            <a:off x="2046288" y="1966913"/>
            <a:ext cx="1974850" cy="838200"/>
            <a:chOff x="1289" y="1239"/>
            <a:chExt cx="1244" cy="528"/>
          </a:xfrm>
        </p:grpSpPr>
        <p:sp>
          <p:nvSpPr>
            <p:cNvPr id="7217" name="Text Box 10"/>
            <p:cNvSpPr txBox="1">
              <a:spLocks noChangeArrowheads="1"/>
            </p:cNvSpPr>
            <p:nvPr/>
          </p:nvSpPr>
          <p:spPr bwMode="auto">
            <a:xfrm>
              <a:off x="2249" y="1373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th-TH" altLang="en-US" sz="2400"/>
                <a:t>E </a:t>
              </a:r>
              <a:endParaRPr lang="th-TH" altLang="en-US" sz="2400">
                <a:solidFill>
                  <a:srgbClr val="FF3399"/>
                </a:solidFill>
              </a:endParaRPr>
            </a:p>
          </p:txBody>
        </p:sp>
        <p:sp>
          <p:nvSpPr>
            <p:cNvPr id="7218" name="Text Box 12"/>
            <p:cNvSpPr txBox="1">
              <a:spLocks noChangeArrowheads="1"/>
            </p:cNvSpPr>
            <p:nvPr/>
          </p:nvSpPr>
          <p:spPr bwMode="auto">
            <a:xfrm>
              <a:off x="1769" y="1479"/>
              <a:ext cx="2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th-TH" altLang="en-US" sz="2400"/>
                <a:t>*</a:t>
              </a:r>
            </a:p>
          </p:txBody>
        </p:sp>
        <p:sp>
          <p:nvSpPr>
            <p:cNvPr id="7219" name="Text Box 13"/>
            <p:cNvSpPr txBox="1">
              <a:spLocks noChangeArrowheads="1"/>
            </p:cNvSpPr>
            <p:nvPr/>
          </p:nvSpPr>
          <p:spPr bwMode="auto">
            <a:xfrm>
              <a:off x="1289" y="1383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th-TH" altLang="en-US" sz="2400"/>
                <a:t>E </a:t>
              </a:r>
              <a:endParaRPr lang="th-TH" altLang="en-US" sz="2400">
                <a:solidFill>
                  <a:srgbClr val="FF3399"/>
                </a:solidFill>
              </a:endParaRPr>
            </a:p>
          </p:txBody>
        </p:sp>
        <p:sp>
          <p:nvSpPr>
            <p:cNvPr id="7220" name="Line 18"/>
            <p:cNvSpPr>
              <a:spLocks noChangeShapeType="1"/>
            </p:cNvSpPr>
            <p:nvPr/>
          </p:nvSpPr>
          <p:spPr bwMode="auto">
            <a:xfrm>
              <a:off x="1865" y="1287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1" name="Line 19"/>
            <p:cNvSpPr>
              <a:spLocks noChangeShapeType="1"/>
            </p:cNvSpPr>
            <p:nvPr/>
          </p:nvSpPr>
          <p:spPr bwMode="auto">
            <a:xfrm>
              <a:off x="1913" y="1239"/>
              <a:ext cx="43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Line 20"/>
            <p:cNvSpPr>
              <a:spLocks noChangeShapeType="1"/>
            </p:cNvSpPr>
            <p:nvPr/>
          </p:nvSpPr>
          <p:spPr bwMode="auto">
            <a:xfrm flipH="1">
              <a:off x="1481" y="1239"/>
              <a:ext cx="33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873" name="Group 49"/>
          <p:cNvGrpSpPr>
            <a:grpSpLocks/>
          </p:cNvGrpSpPr>
          <p:nvPr/>
        </p:nvGrpSpPr>
        <p:grpSpPr bwMode="auto">
          <a:xfrm>
            <a:off x="1970088" y="2652713"/>
            <a:ext cx="422275" cy="609600"/>
            <a:chOff x="1241" y="1671"/>
            <a:chExt cx="266" cy="384"/>
          </a:xfrm>
        </p:grpSpPr>
        <p:sp>
          <p:nvSpPr>
            <p:cNvPr id="7215" name="Text Box 21"/>
            <p:cNvSpPr txBox="1">
              <a:spLocks noChangeArrowheads="1"/>
            </p:cNvSpPr>
            <p:nvPr/>
          </p:nvSpPr>
          <p:spPr bwMode="auto">
            <a:xfrm>
              <a:off x="1241" y="1767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th-TH" altLang="en-US" sz="2400"/>
                <a:t>id</a:t>
              </a:r>
            </a:p>
          </p:txBody>
        </p:sp>
        <p:sp>
          <p:nvSpPr>
            <p:cNvPr id="7216" name="Line 22"/>
            <p:cNvSpPr>
              <a:spLocks noChangeShapeType="1"/>
            </p:cNvSpPr>
            <p:nvPr/>
          </p:nvSpPr>
          <p:spPr bwMode="auto">
            <a:xfrm>
              <a:off x="1385" y="1671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871" name="Group 47"/>
          <p:cNvGrpSpPr>
            <a:grpSpLocks/>
          </p:cNvGrpSpPr>
          <p:nvPr/>
        </p:nvGrpSpPr>
        <p:grpSpPr bwMode="auto">
          <a:xfrm>
            <a:off x="827088" y="2119313"/>
            <a:ext cx="422275" cy="685800"/>
            <a:chOff x="521" y="1335"/>
            <a:chExt cx="266" cy="432"/>
          </a:xfrm>
        </p:grpSpPr>
        <p:sp>
          <p:nvSpPr>
            <p:cNvPr id="7213" name="Line 23"/>
            <p:cNvSpPr>
              <a:spLocks noChangeShapeType="1"/>
            </p:cNvSpPr>
            <p:nvPr/>
          </p:nvSpPr>
          <p:spPr bwMode="auto">
            <a:xfrm>
              <a:off x="665" y="1335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Text Box 24"/>
            <p:cNvSpPr txBox="1">
              <a:spLocks noChangeArrowheads="1"/>
            </p:cNvSpPr>
            <p:nvPr/>
          </p:nvSpPr>
          <p:spPr bwMode="auto">
            <a:xfrm>
              <a:off x="521" y="1479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th-TH" altLang="en-US" sz="2400"/>
                <a:t>id</a:t>
              </a:r>
            </a:p>
          </p:txBody>
        </p:sp>
      </p:grpSp>
      <p:grpSp>
        <p:nvGrpSpPr>
          <p:cNvPr id="205870" name="Group 46"/>
          <p:cNvGrpSpPr>
            <a:grpSpLocks/>
          </p:cNvGrpSpPr>
          <p:nvPr/>
        </p:nvGrpSpPr>
        <p:grpSpPr bwMode="auto">
          <a:xfrm>
            <a:off x="903288" y="1036638"/>
            <a:ext cx="2355850" cy="1336675"/>
            <a:chOff x="569" y="653"/>
            <a:chExt cx="1484" cy="842"/>
          </a:xfrm>
        </p:grpSpPr>
        <p:sp>
          <p:nvSpPr>
            <p:cNvPr id="7206" name="Text Box 7"/>
            <p:cNvSpPr txBox="1">
              <a:spLocks noChangeArrowheads="1"/>
            </p:cNvSpPr>
            <p:nvPr/>
          </p:nvSpPr>
          <p:spPr bwMode="auto">
            <a:xfrm>
              <a:off x="1111" y="1207"/>
              <a:ext cx="2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th-TH" altLang="en-US" sz="2400"/>
                <a:t>+</a:t>
              </a:r>
              <a:endParaRPr lang="th-TH" altLang="en-US" sz="2400" b="1" baseline="30000"/>
            </a:p>
          </p:txBody>
        </p:sp>
        <p:sp>
          <p:nvSpPr>
            <p:cNvPr id="7207" name="Text Box 8"/>
            <p:cNvSpPr txBox="1">
              <a:spLocks noChangeArrowheads="1"/>
            </p:cNvSpPr>
            <p:nvPr/>
          </p:nvSpPr>
          <p:spPr bwMode="auto">
            <a:xfrm>
              <a:off x="1145" y="653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th-TH" altLang="en-US" sz="2400"/>
                <a:t>E </a:t>
              </a:r>
              <a:endParaRPr lang="th-TH" altLang="en-US" sz="2400">
                <a:solidFill>
                  <a:srgbClr val="FF3399"/>
                </a:solidFill>
              </a:endParaRPr>
            </a:p>
          </p:txBody>
        </p:sp>
        <p:sp>
          <p:nvSpPr>
            <p:cNvPr id="7208" name="Text Box 9"/>
            <p:cNvSpPr txBox="1">
              <a:spLocks noChangeArrowheads="1"/>
            </p:cNvSpPr>
            <p:nvPr/>
          </p:nvSpPr>
          <p:spPr bwMode="auto">
            <a:xfrm>
              <a:off x="569" y="1037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th-TH" altLang="en-US" sz="2400"/>
                <a:t>E </a:t>
              </a:r>
              <a:endParaRPr lang="th-TH" altLang="en-US" sz="2400">
                <a:solidFill>
                  <a:srgbClr val="FF3399"/>
                </a:solidFill>
              </a:endParaRPr>
            </a:p>
          </p:txBody>
        </p:sp>
        <p:sp>
          <p:nvSpPr>
            <p:cNvPr id="7209" name="Text Box 11"/>
            <p:cNvSpPr txBox="1">
              <a:spLocks noChangeArrowheads="1"/>
            </p:cNvSpPr>
            <p:nvPr/>
          </p:nvSpPr>
          <p:spPr bwMode="auto">
            <a:xfrm>
              <a:off x="1769" y="989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th-TH" altLang="en-US" sz="2400"/>
                <a:t>E </a:t>
              </a:r>
              <a:endParaRPr lang="th-TH" altLang="en-US" sz="2400">
                <a:solidFill>
                  <a:srgbClr val="FF3399"/>
                </a:solidFill>
              </a:endParaRPr>
            </a:p>
          </p:txBody>
        </p:sp>
        <p:sp>
          <p:nvSpPr>
            <p:cNvPr id="7210" name="Line 15"/>
            <p:cNvSpPr>
              <a:spLocks noChangeShapeType="1"/>
            </p:cNvSpPr>
            <p:nvPr/>
          </p:nvSpPr>
          <p:spPr bwMode="auto">
            <a:xfrm flipH="1">
              <a:off x="713" y="903"/>
              <a:ext cx="48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Line 16"/>
            <p:cNvSpPr>
              <a:spLocks noChangeShapeType="1"/>
            </p:cNvSpPr>
            <p:nvPr/>
          </p:nvSpPr>
          <p:spPr bwMode="auto">
            <a:xfrm>
              <a:off x="1289" y="903"/>
              <a:ext cx="48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Line 25"/>
            <p:cNvSpPr>
              <a:spLocks noChangeShapeType="1"/>
            </p:cNvSpPr>
            <p:nvPr/>
          </p:nvSpPr>
          <p:spPr bwMode="auto">
            <a:xfrm>
              <a:off x="1248" y="10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Text Box 27"/>
          <p:cNvSpPr txBox="1">
            <a:spLocks noChangeArrowheads="1"/>
          </p:cNvSpPr>
          <p:nvPr/>
        </p:nvSpPr>
        <p:spPr bwMode="auto">
          <a:xfrm>
            <a:off x="1763713" y="4365625"/>
            <a:ext cx="40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th-TH" altLang="en-US" sz="2400"/>
              <a:t>+</a:t>
            </a:r>
            <a:endParaRPr lang="th-TH" altLang="en-US" sz="2400" b="1" baseline="30000"/>
          </a:p>
        </p:txBody>
      </p:sp>
      <p:sp>
        <p:nvSpPr>
          <p:cNvPr id="7181" name="Text Box 32"/>
          <p:cNvSpPr txBox="1">
            <a:spLocks noChangeArrowheads="1"/>
          </p:cNvSpPr>
          <p:nvPr/>
        </p:nvSpPr>
        <p:spPr bwMode="auto">
          <a:xfrm>
            <a:off x="2808288" y="5011738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th-TH" altLang="en-US" sz="2400" dirty="0"/>
              <a:t>*</a:t>
            </a:r>
          </a:p>
        </p:txBody>
      </p:sp>
      <p:sp>
        <p:nvSpPr>
          <p:cNvPr id="7182" name="Text Box 34"/>
          <p:cNvSpPr txBox="1">
            <a:spLocks noChangeArrowheads="1"/>
          </p:cNvSpPr>
          <p:nvPr/>
        </p:nvSpPr>
        <p:spPr bwMode="auto">
          <a:xfrm>
            <a:off x="3570288" y="5468938"/>
            <a:ext cx="42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th-TH" altLang="en-US" sz="2400"/>
              <a:t>id</a:t>
            </a:r>
          </a:p>
        </p:txBody>
      </p:sp>
      <p:grpSp>
        <p:nvGrpSpPr>
          <p:cNvPr id="205877" name="Group 53"/>
          <p:cNvGrpSpPr>
            <a:grpSpLocks/>
          </p:cNvGrpSpPr>
          <p:nvPr/>
        </p:nvGrpSpPr>
        <p:grpSpPr bwMode="auto">
          <a:xfrm>
            <a:off x="3570288" y="4843463"/>
            <a:ext cx="450850" cy="777875"/>
            <a:chOff x="2249" y="3051"/>
            <a:chExt cx="284" cy="490"/>
          </a:xfrm>
        </p:grpSpPr>
        <p:sp>
          <p:nvSpPr>
            <p:cNvPr id="7204" name="Text Box 30"/>
            <p:cNvSpPr txBox="1">
              <a:spLocks noChangeArrowheads="1"/>
            </p:cNvSpPr>
            <p:nvPr/>
          </p:nvSpPr>
          <p:spPr bwMode="auto">
            <a:xfrm>
              <a:off x="2249" y="3051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th-TH" altLang="en-US" sz="2400"/>
                <a:t>E </a:t>
              </a:r>
              <a:endParaRPr lang="th-TH" altLang="en-US" sz="2400">
                <a:solidFill>
                  <a:srgbClr val="FF3399"/>
                </a:solidFill>
              </a:endParaRPr>
            </a:p>
          </p:txBody>
        </p:sp>
        <p:sp>
          <p:nvSpPr>
            <p:cNvPr id="7205" name="Line 37"/>
            <p:cNvSpPr>
              <a:spLocks noChangeShapeType="1"/>
            </p:cNvSpPr>
            <p:nvPr/>
          </p:nvSpPr>
          <p:spPr bwMode="auto">
            <a:xfrm>
              <a:off x="2345" y="3349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878" name="Group 54"/>
          <p:cNvGrpSpPr>
            <a:grpSpLocks/>
          </p:cNvGrpSpPr>
          <p:nvPr/>
        </p:nvGrpSpPr>
        <p:grpSpPr bwMode="auto">
          <a:xfrm>
            <a:off x="2351088" y="4233863"/>
            <a:ext cx="1371600" cy="777875"/>
            <a:chOff x="1481" y="2667"/>
            <a:chExt cx="864" cy="490"/>
          </a:xfrm>
        </p:grpSpPr>
        <p:sp>
          <p:nvSpPr>
            <p:cNvPr id="7200" name="Text Box 31"/>
            <p:cNvSpPr txBox="1">
              <a:spLocks noChangeArrowheads="1"/>
            </p:cNvSpPr>
            <p:nvPr/>
          </p:nvSpPr>
          <p:spPr bwMode="auto">
            <a:xfrm>
              <a:off x="1769" y="2667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th-TH" altLang="en-US" sz="2400"/>
                <a:t>E </a:t>
              </a:r>
              <a:endParaRPr lang="th-TH" altLang="en-US" sz="2400">
                <a:solidFill>
                  <a:srgbClr val="FF3399"/>
                </a:solidFill>
              </a:endParaRPr>
            </a:p>
          </p:txBody>
        </p:sp>
        <p:sp>
          <p:nvSpPr>
            <p:cNvPr id="7201" name="Line 38"/>
            <p:cNvSpPr>
              <a:spLocks noChangeShapeType="1"/>
            </p:cNvSpPr>
            <p:nvPr/>
          </p:nvSpPr>
          <p:spPr bwMode="auto">
            <a:xfrm>
              <a:off x="1865" y="2965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Line 39"/>
            <p:cNvSpPr>
              <a:spLocks noChangeShapeType="1"/>
            </p:cNvSpPr>
            <p:nvPr/>
          </p:nvSpPr>
          <p:spPr bwMode="auto">
            <a:xfrm>
              <a:off x="1913" y="2917"/>
              <a:ext cx="43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Line 40"/>
            <p:cNvSpPr>
              <a:spLocks noChangeShapeType="1"/>
            </p:cNvSpPr>
            <p:nvPr/>
          </p:nvSpPr>
          <p:spPr bwMode="auto">
            <a:xfrm flipH="1">
              <a:off x="1481" y="2917"/>
              <a:ext cx="33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5" name="Text Box 41"/>
          <p:cNvSpPr txBox="1">
            <a:spLocks noChangeArrowheads="1"/>
          </p:cNvSpPr>
          <p:nvPr/>
        </p:nvSpPr>
        <p:spPr bwMode="auto">
          <a:xfrm>
            <a:off x="1970088" y="5468938"/>
            <a:ext cx="42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th-TH" altLang="en-US" sz="2400"/>
              <a:t>id</a:t>
            </a:r>
          </a:p>
        </p:txBody>
      </p:sp>
      <p:grpSp>
        <p:nvGrpSpPr>
          <p:cNvPr id="205876" name="Group 52"/>
          <p:cNvGrpSpPr>
            <a:grpSpLocks/>
          </p:cNvGrpSpPr>
          <p:nvPr/>
        </p:nvGrpSpPr>
        <p:grpSpPr bwMode="auto">
          <a:xfrm>
            <a:off x="2046288" y="4859338"/>
            <a:ext cx="609600" cy="762000"/>
            <a:chOff x="1289" y="3061"/>
            <a:chExt cx="384" cy="480"/>
          </a:xfrm>
        </p:grpSpPr>
        <p:sp>
          <p:nvSpPr>
            <p:cNvPr id="7198" name="Text Box 33"/>
            <p:cNvSpPr txBox="1">
              <a:spLocks noChangeArrowheads="1"/>
            </p:cNvSpPr>
            <p:nvPr/>
          </p:nvSpPr>
          <p:spPr bwMode="auto">
            <a:xfrm>
              <a:off x="1289" y="3061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th-TH" altLang="en-US" sz="2400"/>
                <a:t>E </a:t>
              </a:r>
              <a:endParaRPr lang="th-TH" altLang="en-US" sz="2400">
                <a:solidFill>
                  <a:srgbClr val="FF3399"/>
                </a:solidFill>
              </a:endParaRPr>
            </a:p>
          </p:txBody>
        </p:sp>
        <p:sp>
          <p:nvSpPr>
            <p:cNvPr id="7199" name="Line 42"/>
            <p:cNvSpPr>
              <a:spLocks noChangeShapeType="1"/>
            </p:cNvSpPr>
            <p:nvPr/>
          </p:nvSpPr>
          <p:spPr bwMode="auto">
            <a:xfrm>
              <a:off x="1385" y="3349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5875" name="Group 51"/>
          <p:cNvGrpSpPr>
            <a:grpSpLocks/>
          </p:cNvGrpSpPr>
          <p:nvPr/>
        </p:nvGrpSpPr>
        <p:grpSpPr bwMode="auto">
          <a:xfrm>
            <a:off x="903288" y="4310063"/>
            <a:ext cx="450850" cy="777875"/>
            <a:chOff x="569" y="2715"/>
            <a:chExt cx="284" cy="490"/>
          </a:xfrm>
        </p:grpSpPr>
        <p:sp>
          <p:nvSpPr>
            <p:cNvPr id="7196" name="Text Box 29"/>
            <p:cNvSpPr txBox="1">
              <a:spLocks noChangeArrowheads="1"/>
            </p:cNvSpPr>
            <p:nvPr/>
          </p:nvSpPr>
          <p:spPr bwMode="auto">
            <a:xfrm>
              <a:off x="569" y="2715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th-TH" altLang="en-US" sz="2400"/>
                <a:t>E </a:t>
              </a:r>
              <a:endParaRPr lang="th-TH" altLang="en-US" sz="2400">
                <a:solidFill>
                  <a:srgbClr val="FF3399"/>
                </a:solidFill>
              </a:endParaRPr>
            </a:p>
          </p:txBody>
        </p:sp>
        <p:sp>
          <p:nvSpPr>
            <p:cNvPr id="7197" name="Line 43"/>
            <p:cNvSpPr>
              <a:spLocks noChangeShapeType="1"/>
            </p:cNvSpPr>
            <p:nvPr/>
          </p:nvSpPr>
          <p:spPr bwMode="auto">
            <a:xfrm>
              <a:off x="665" y="3013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8" name="Text Box 44"/>
          <p:cNvSpPr txBox="1">
            <a:spLocks noChangeArrowheads="1"/>
          </p:cNvSpPr>
          <p:nvPr/>
        </p:nvSpPr>
        <p:spPr bwMode="auto">
          <a:xfrm>
            <a:off x="827088" y="5011738"/>
            <a:ext cx="422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th-TH" altLang="en-US" sz="2400"/>
              <a:t>id</a:t>
            </a:r>
          </a:p>
        </p:txBody>
      </p:sp>
      <p:grpSp>
        <p:nvGrpSpPr>
          <p:cNvPr id="205880" name="Group 56"/>
          <p:cNvGrpSpPr>
            <a:grpSpLocks/>
          </p:cNvGrpSpPr>
          <p:nvPr/>
        </p:nvGrpSpPr>
        <p:grpSpPr bwMode="auto">
          <a:xfrm>
            <a:off x="1131888" y="3700463"/>
            <a:ext cx="1670050" cy="727075"/>
            <a:chOff x="713" y="2331"/>
            <a:chExt cx="1052" cy="458"/>
          </a:xfrm>
        </p:grpSpPr>
        <p:sp>
          <p:nvSpPr>
            <p:cNvPr id="7192" name="Text Box 28"/>
            <p:cNvSpPr txBox="1">
              <a:spLocks noChangeArrowheads="1"/>
            </p:cNvSpPr>
            <p:nvPr/>
          </p:nvSpPr>
          <p:spPr bwMode="auto">
            <a:xfrm>
              <a:off x="1145" y="2331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FontTx/>
                <a:buNone/>
              </a:pPr>
              <a:r>
                <a:rPr lang="th-TH" altLang="en-US" sz="2400"/>
                <a:t>E </a:t>
              </a:r>
              <a:endParaRPr lang="th-TH" altLang="en-US" sz="2400">
                <a:solidFill>
                  <a:srgbClr val="FF3399"/>
                </a:solidFill>
              </a:endParaRPr>
            </a:p>
          </p:txBody>
        </p: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 flipH="1">
              <a:off x="713" y="2581"/>
              <a:ext cx="48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285" y="2597"/>
              <a:ext cx="48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Line 45"/>
            <p:cNvSpPr>
              <a:spLocks noChangeShapeType="1"/>
            </p:cNvSpPr>
            <p:nvPr/>
          </p:nvSpPr>
          <p:spPr bwMode="auto">
            <a:xfrm>
              <a:off x="1241" y="2581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879" name="Rectangle 55"/>
          <p:cNvSpPr>
            <a:spLocks noChangeArrowheads="1"/>
          </p:cNvSpPr>
          <p:nvPr/>
        </p:nvSpPr>
        <p:spPr bwMode="auto">
          <a:xfrm>
            <a:off x="5219700" y="3860800"/>
            <a:ext cx="792163" cy="504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07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7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706A8C7A-3241-49C1-9A8A-8B6DEC5C6AD9}" type="slidenum">
              <a:rPr lang="en-US" altLang="en-US" sz="140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pPr eaLnBrk="1" hangingPunct="1"/>
              <a:t>34</a:t>
            </a:fld>
            <a:endParaRPr lang="th-TH" altLang="en-US" sz="140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Recursive-Descent</a:t>
            </a:r>
            <a:endParaRPr lang="th-TH" altLang="en-US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Write one procedure for each set of productions with the same nonterminal in the LHS</a:t>
            </a:r>
          </a:p>
          <a:p>
            <a:pPr eaLnBrk="1" hangingPunct="1"/>
            <a:r>
              <a:rPr lang="en-US" altLang="en-US" sz="2800" smtClean="0"/>
              <a:t>Each procedure recognizes a structure described by a nonterminal.</a:t>
            </a:r>
          </a:p>
          <a:p>
            <a:pPr eaLnBrk="1" hangingPunct="1"/>
            <a:r>
              <a:rPr lang="en-US" altLang="en-US" sz="2800" smtClean="0"/>
              <a:t>A procedure calls other procedures if it need to recognize other structures.</a:t>
            </a:r>
          </a:p>
          <a:p>
            <a:pPr eaLnBrk="1" hangingPunct="1"/>
            <a:r>
              <a:rPr lang="en-US" altLang="en-US" sz="2800" smtClean="0"/>
              <a:t>A procedure calls </a:t>
            </a:r>
            <a:r>
              <a:rPr lang="en-US" altLang="en-US" sz="2800" i="1" smtClean="0"/>
              <a:t>match</a:t>
            </a:r>
            <a:r>
              <a:rPr lang="en-US" altLang="en-US" sz="2800" smtClean="0"/>
              <a:t> procedure if it need to recognize a terminal.</a:t>
            </a:r>
            <a:endParaRPr lang="th-TH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349627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C2F58499-2243-45A6-8FCE-E01378C6D70E}" type="slidenum">
              <a:rPr lang="en-US" altLang="en-US" sz="140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pPr eaLnBrk="1" hangingPunct="1"/>
              <a:t>35</a:t>
            </a:fld>
            <a:endParaRPr lang="th-TH" altLang="en-US" sz="140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Recursive-Descent: Example</a:t>
            </a:r>
            <a:endParaRPr lang="th-TH" altLang="en-US" smtClean="0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altLang="en-US" sz="240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40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O F | 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40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240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| 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n-US" altLang="en-US" sz="240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( E ) | id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400" smtClean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Arial" panose="020B0604020202020204" pitchFamily="34" charset="0"/>
              </a:rPr>
              <a:t>procedure 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Arial" panose="020B0604020202020204" pitchFamily="34" charset="0"/>
              </a:rPr>
              <a:t>{	switch token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Arial" panose="020B0604020202020204" pitchFamily="34" charset="0"/>
              </a:rPr>
              <a:t>	{	case (:  match(‘(‘);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Arial" panose="020B0604020202020204" pitchFamily="34" charset="0"/>
              </a:rPr>
              <a:t>			  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Arial" panose="020B0604020202020204" pitchFamily="34" charset="0"/>
              </a:rPr>
              <a:t>			  match(‘)’);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Arial" panose="020B0604020202020204" pitchFamily="34" charset="0"/>
              </a:rPr>
              <a:t>		case id: match(id);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Arial" panose="020B0604020202020204" pitchFamily="34" charset="0"/>
              </a:rPr>
              <a:t>		default:  error;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Arial" panose="020B0604020202020204" pitchFamily="34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Arial" panose="020B0604020202020204" pitchFamily="34" charset="0"/>
              </a:rPr>
              <a:t>}			</a:t>
            </a:r>
            <a:endParaRPr lang="th-TH" altLang="en-US" sz="2400" smtClean="0">
              <a:latin typeface="Arial" panose="020B0604020202020204" pitchFamily="34" charset="0"/>
            </a:endParaRPr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For this grammar: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We cannot decide which rule to use for E, 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If we choose E </a:t>
            </a:r>
            <a:r>
              <a:rPr lang="en-US" altLang="en-US" smtClean="0">
                <a:sym typeface="Symbol" panose="05050102010706020507" pitchFamily="18" charset="2"/>
              </a:rPr>
              <a:t> E O F, it leads to infinitely recursive loops.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>
                <a:sym typeface="Symbol" panose="05050102010706020507" pitchFamily="18" charset="2"/>
              </a:rPr>
              <a:t>Rewrite the grammar into EBNF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mtClean="0"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Arial" panose="020B0604020202020204" pitchFamily="34" charset="0"/>
              </a:rPr>
              <a:t>procedure 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Arial" panose="020B0604020202020204" pitchFamily="34" charset="0"/>
              </a:rPr>
              <a:t>{	F;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Arial" panose="020B0604020202020204" pitchFamily="34" charset="0"/>
              </a:rPr>
              <a:t>	while (token=+ or token=-)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Arial" panose="020B0604020202020204" pitchFamily="34" charset="0"/>
              </a:rPr>
              <a:t>	{	O; F;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>
                <a:latin typeface="Arial" panose="020B0604020202020204" pitchFamily="34" charset="0"/>
              </a:rPr>
              <a:t>}</a:t>
            </a:r>
          </a:p>
        </p:txBody>
      </p:sp>
      <p:sp>
        <p:nvSpPr>
          <p:cNvPr id="153608" name="Text Box 8"/>
          <p:cNvSpPr txBox="1">
            <a:spLocks noChangeArrowheads="1"/>
          </p:cNvSpPr>
          <p:nvPr/>
        </p:nvSpPr>
        <p:spPr bwMode="auto">
          <a:xfrm>
            <a:off x="2627313" y="2492375"/>
            <a:ext cx="23304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rgbClr val="3333FF"/>
                </a:solidFill>
                <a:latin typeface="Arial" panose="020B0604020202020204" pitchFamily="34" charset="0"/>
              </a:rPr>
              <a:t>procedure E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rgbClr val="3333FF"/>
                </a:solidFill>
                <a:latin typeface="Arial" panose="020B0604020202020204" pitchFamily="34" charset="0"/>
              </a:rPr>
              <a:t>{	E; O; F; }</a:t>
            </a:r>
            <a:endParaRPr lang="th-TH" altLang="en-US" sz="240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2484438" y="1341438"/>
            <a:ext cx="1944687" cy="1187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rgbClr val="FF0066"/>
                </a:solidFill>
                <a:latin typeface="Arial" panose="020B0604020202020204" pitchFamily="34" charset="0"/>
              </a:rPr>
              <a:t>E </a:t>
            </a:r>
            <a:r>
              <a:rPr lang="en-US" altLang="en-US" sz="2400">
                <a:solidFill>
                  <a:srgbClr val="FF0066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::=</a:t>
            </a:r>
            <a:r>
              <a:rPr lang="en-US" altLang="en-US" sz="2400">
                <a:solidFill>
                  <a:srgbClr val="FF0066"/>
                </a:solidFill>
                <a:latin typeface="Arial" panose="020B0604020202020204" pitchFamily="34" charset="0"/>
              </a:rPr>
              <a:t> F {O F}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rgbClr val="FF0066"/>
                </a:solidFill>
                <a:latin typeface="Arial" panose="020B0604020202020204" pitchFamily="34" charset="0"/>
              </a:rPr>
              <a:t>O </a:t>
            </a:r>
            <a:r>
              <a:rPr lang="en-US" altLang="en-US" sz="2400">
                <a:solidFill>
                  <a:srgbClr val="FF0066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::=</a:t>
            </a:r>
            <a:r>
              <a:rPr lang="en-US" altLang="en-US" sz="2400">
                <a:solidFill>
                  <a:srgbClr val="FF0066"/>
                </a:solidFill>
                <a:latin typeface="Arial" panose="020B0604020202020204" pitchFamily="34" charset="0"/>
              </a:rPr>
              <a:t> + | -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>
                <a:solidFill>
                  <a:srgbClr val="FF0066"/>
                </a:solidFill>
                <a:latin typeface="Arial" panose="020B0604020202020204" pitchFamily="34" charset="0"/>
              </a:rPr>
              <a:t>F </a:t>
            </a:r>
            <a:r>
              <a:rPr lang="en-US" altLang="en-US" sz="2400">
                <a:solidFill>
                  <a:srgbClr val="FF0066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::= ( E ) | id</a:t>
            </a:r>
            <a:endParaRPr lang="th-TH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65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72 -0.00278 L -0.24028 -0.0027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8" grpId="0"/>
      <p:bldP spid="153608" grpId="1"/>
      <p:bldP spid="153609" grpId="0" animBg="1"/>
      <p:bldP spid="153609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C0881C0C-D629-4857-85E6-0927AC206C1A}" type="slidenum">
              <a:rPr lang="en-US" altLang="en-US" sz="140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pPr eaLnBrk="1" hangingPunct="1"/>
              <a:t>36</a:t>
            </a:fld>
            <a:endParaRPr lang="th-TH" altLang="en-US" sz="140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Match procedure</a:t>
            </a:r>
            <a:endParaRPr lang="th-TH" altLang="en-US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006600"/>
                </a:solidFill>
                <a:latin typeface="Courier New" panose="02070309020205020404" pitchFamily="49" charset="0"/>
              </a:rPr>
              <a:t>procedure match(expTok)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006600"/>
                </a:solidFill>
                <a:latin typeface="Courier New" panose="02070309020205020404" pitchFamily="49" charset="0"/>
              </a:rPr>
              <a:t>{		if (token==expTok)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006600"/>
                </a:solidFill>
                <a:latin typeface="Courier New" panose="02070309020205020404" pitchFamily="49" charset="0"/>
              </a:rPr>
              <a:t>		then 	getToken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006600"/>
                </a:solidFill>
                <a:latin typeface="Courier New" panose="02070309020205020404" pitchFamily="49" charset="0"/>
              </a:rPr>
              <a:t>		else 	error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smtClean="0">
                <a:solidFill>
                  <a:srgbClr val="006600"/>
                </a:solidFill>
                <a:latin typeface="Courier New" panose="02070309020205020404" pitchFamily="49" charset="0"/>
              </a:rPr>
              <a:t>}</a:t>
            </a:r>
            <a:endParaRPr lang="th-TH" altLang="en-US" b="1" smtClean="0">
              <a:solidFill>
                <a:srgbClr val="00660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mtClean="0"/>
              <a:t>The token is not consumed until </a:t>
            </a:r>
            <a:r>
              <a:rPr lang="en-US" altLang="en-US" b="1" smtClean="0">
                <a:latin typeface="Courier New" panose="02070309020205020404" pitchFamily="49" charset="0"/>
              </a:rPr>
              <a:t>getToken</a:t>
            </a:r>
            <a:r>
              <a:rPr lang="en-US" altLang="en-US" smtClean="0"/>
              <a:t> is executed.</a:t>
            </a:r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134839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71088F44-596C-4D90-BA00-C75DD1AC44DB}" type="slidenum">
              <a:rPr lang="en-US" altLang="en-US" sz="140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pPr eaLnBrk="1" hangingPunct="1"/>
              <a:t>37</a:t>
            </a:fld>
            <a:endParaRPr lang="th-TH" altLang="en-US" sz="140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/>
              <a:t>Problems in Recursive-Descent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mtClean="0"/>
              <a:t>Difficult to convert grammars into EBNF</a:t>
            </a:r>
          </a:p>
          <a:p>
            <a:pPr eaLnBrk="1" hangingPunct="1"/>
            <a:r>
              <a:rPr lang="th-TH" altLang="en-US" smtClean="0"/>
              <a:t>Cannot decide which production to use at each point</a:t>
            </a:r>
          </a:p>
          <a:p>
            <a:pPr eaLnBrk="1" hangingPunct="1"/>
            <a:r>
              <a:rPr lang="th-TH" altLang="en-US" smtClean="0"/>
              <a:t>Cannot decide when to use </a:t>
            </a:r>
            <a:r>
              <a:rPr lang="th-TH" altLang="en-US" smtClean="0">
                <a:sym typeface="Symbol" panose="05050102010706020507" pitchFamily="18" charset="2"/>
              </a:rPr>
              <a:t></a:t>
            </a:r>
            <a:r>
              <a:rPr lang="th-TH" altLang="en-US" smtClean="0"/>
              <a:t>-production  A</a:t>
            </a:r>
            <a:r>
              <a:rPr lang="th-TH" altLang="en-US" smtClean="0">
                <a:sym typeface="Symbol" panose="05050102010706020507" pitchFamily="18" charset="2"/>
              </a:rPr>
              <a:t> </a:t>
            </a:r>
          </a:p>
        </p:txBody>
      </p:sp>
    </p:spTree>
    <p:extLst>
      <p:ext uri="{BB962C8B-B14F-4D97-AF65-F5344CB8AC3E}">
        <p14:creationId xmlns:p14="http://schemas.microsoft.com/office/powerpoint/2010/main" val="41003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A96E55DE-ED8C-47F9-824A-647395CB5BF8}" type="slidenum">
              <a:rPr lang="en-US" altLang="en-US" sz="140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pPr eaLnBrk="1" hangingPunct="1"/>
              <a:t>38</a:t>
            </a:fld>
            <a:endParaRPr lang="th-TH" altLang="en-US" sz="140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/>
              <a:t>LL(1) Parsing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mtClean="0"/>
              <a:t>LL(1)</a:t>
            </a:r>
          </a:p>
          <a:p>
            <a:pPr lvl="1" eaLnBrk="1" hangingPunct="1"/>
            <a:r>
              <a:rPr lang="th-TH" altLang="en-US" smtClean="0"/>
              <a:t>Read input from (</a:t>
            </a:r>
            <a:r>
              <a:rPr lang="th-TH" altLang="en-US" b="1" smtClean="0">
                <a:solidFill>
                  <a:srgbClr val="FF0066"/>
                </a:solidFill>
              </a:rPr>
              <a:t>L</a:t>
            </a:r>
            <a:r>
              <a:rPr lang="th-TH" altLang="en-US" smtClean="0"/>
              <a:t>) left to right</a:t>
            </a:r>
          </a:p>
          <a:p>
            <a:pPr lvl="1" eaLnBrk="1" hangingPunct="1"/>
            <a:r>
              <a:rPr lang="th-TH" altLang="en-US" smtClean="0"/>
              <a:t>Simulate (</a:t>
            </a:r>
            <a:r>
              <a:rPr lang="th-TH" altLang="en-US" b="1" smtClean="0">
                <a:solidFill>
                  <a:srgbClr val="FF0066"/>
                </a:solidFill>
              </a:rPr>
              <a:t>L</a:t>
            </a:r>
            <a:r>
              <a:rPr lang="th-TH" altLang="en-US" smtClean="0"/>
              <a:t>) leftmost derivation</a:t>
            </a:r>
          </a:p>
          <a:p>
            <a:pPr lvl="1" eaLnBrk="1" hangingPunct="1"/>
            <a:r>
              <a:rPr lang="th-TH" altLang="en-US" b="1" smtClean="0">
                <a:solidFill>
                  <a:srgbClr val="FF0066"/>
                </a:solidFill>
              </a:rPr>
              <a:t>1</a:t>
            </a:r>
            <a:r>
              <a:rPr lang="th-TH" altLang="en-US" smtClean="0"/>
              <a:t> lookahead symbol</a:t>
            </a:r>
          </a:p>
          <a:p>
            <a:pPr eaLnBrk="1" hangingPunct="1"/>
            <a:r>
              <a:rPr lang="th-TH" altLang="en-US" smtClean="0"/>
              <a:t>Use stack to simulate leftmost derivation</a:t>
            </a:r>
          </a:p>
          <a:p>
            <a:pPr lvl="1" eaLnBrk="1" hangingPunct="1"/>
            <a:r>
              <a:rPr lang="th-TH" altLang="en-US" smtClean="0"/>
              <a:t>Part of sentential form produced in the leftmost derivation is stored in the stack.</a:t>
            </a:r>
          </a:p>
          <a:p>
            <a:pPr lvl="1" eaLnBrk="1" hangingPunct="1"/>
            <a:r>
              <a:rPr lang="th-TH" altLang="en-US" smtClean="0"/>
              <a:t>Top of stack is the leftmost </a:t>
            </a:r>
            <a:r>
              <a:rPr lang="en-US" altLang="en-US" smtClean="0"/>
              <a:t>nonterminal </a:t>
            </a:r>
            <a:r>
              <a:rPr lang="th-TH" altLang="en-US" smtClean="0"/>
              <a:t>symbol in the fragment of sentential form.</a:t>
            </a:r>
          </a:p>
          <a:p>
            <a:pPr lvl="1" eaLnBrk="1" hangingPunct="1"/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18127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19FCD20C-C2EC-45E5-AE88-2E148CC9C9EC}" type="slidenum">
              <a:rPr lang="en-US" altLang="en-US" sz="140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pPr eaLnBrk="1" hangingPunct="1"/>
              <a:t>39</a:t>
            </a:fld>
            <a:endParaRPr lang="th-TH" altLang="en-US" sz="140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/>
              <a:t>Concept of LL(1) Parsing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altLang="en-US" sz="2800" smtClean="0"/>
              <a:t>Simulate leftmost derivation of the input.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Keep part of sentential form in the stack.</a:t>
            </a:r>
            <a:endParaRPr lang="th-TH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th-TH" altLang="en-US" sz="2800" smtClean="0"/>
              <a:t>If the symbol on the top of stack is a terminal, try to match it with the next input token and pop it out of stack.</a:t>
            </a:r>
          </a:p>
          <a:p>
            <a:pPr eaLnBrk="1" hangingPunct="1">
              <a:lnSpc>
                <a:spcPct val="90000"/>
              </a:lnSpc>
            </a:pPr>
            <a:r>
              <a:rPr lang="th-TH" altLang="en-US" sz="2800" smtClean="0"/>
              <a:t>If the symbol on the top of stack is a nonterminal X, replace it with Y if  we have a production rule X </a:t>
            </a:r>
            <a:r>
              <a:rPr lang="th-TH" altLang="en-US" sz="2800" smtClean="0">
                <a:sym typeface="Symbol" panose="05050102010706020507" pitchFamily="18" charset="2"/>
              </a:rPr>
              <a:t></a:t>
            </a:r>
            <a:r>
              <a:rPr lang="th-TH" altLang="en-US" sz="2800" smtClean="0"/>
              <a:t> Y.</a:t>
            </a:r>
          </a:p>
          <a:p>
            <a:pPr lvl="1" eaLnBrk="1" hangingPunct="1">
              <a:lnSpc>
                <a:spcPct val="90000"/>
              </a:lnSpc>
            </a:pPr>
            <a:r>
              <a:rPr lang="th-TH" altLang="en-US" smtClean="0"/>
              <a:t>Which production will be chosen, if there are both X </a:t>
            </a:r>
            <a:r>
              <a:rPr lang="th-TH" altLang="en-US" smtClean="0">
                <a:sym typeface="Symbol" panose="05050102010706020507" pitchFamily="18" charset="2"/>
              </a:rPr>
              <a:t></a:t>
            </a:r>
            <a:r>
              <a:rPr lang="th-TH" altLang="en-US" smtClean="0"/>
              <a:t> Y and X </a:t>
            </a:r>
            <a:r>
              <a:rPr lang="th-TH" altLang="en-US" smtClean="0">
                <a:sym typeface="Symbol" panose="05050102010706020507" pitchFamily="18" charset="2"/>
              </a:rPr>
              <a:t></a:t>
            </a:r>
            <a:r>
              <a:rPr lang="th-TH" altLang="en-US" smtClean="0"/>
              <a:t> Z ?</a:t>
            </a:r>
          </a:p>
        </p:txBody>
      </p:sp>
    </p:spTree>
    <p:extLst>
      <p:ext uri="{BB962C8B-B14F-4D97-AF65-F5344CB8AC3E}">
        <p14:creationId xmlns:p14="http://schemas.microsoft.com/office/powerpoint/2010/main" val="422587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3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58D36-4A99-4DB9-AF31-20FACAFDA41F}" type="slidenum">
              <a:rPr lang="en-US" altLang="en-US"/>
              <a:pPr>
                <a:defRPr/>
              </a:pPr>
              <a:t>4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50006"/>
            <a:ext cx="7886700" cy="958057"/>
          </a:xfrm>
        </p:spPr>
        <p:txBody>
          <a:bodyPr>
            <a:normAutofit/>
          </a:bodyPr>
          <a:lstStyle/>
          <a:p>
            <a:r>
              <a:rPr lang="th-TH" altLang="en-US" sz="4000" dirty="0" smtClean="0"/>
              <a:t>Process of Compiling</a:t>
            </a:r>
            <a:endParaRPr lang="th-TH" altLang="en-US" sz="4000" b="1" dirty="0" smtClean="0">
              <a:latin typeface="Arial" charset="0"/>
            </a:endParaRPr>
          </a:p>
        </p:txBody>
      </p:sp>
      <p:sp>
        <p:nvSpPr>
          <p:cNvPr id="16390" name="Line 11"/>
          <p:cNvSpPr>
            <a:spLocks noChangeShapeType="1"/>
          </p:cNvSpPr>
          <p:nvPr/>
        </p:nvSpPr>
        <p:spPr bwMode="auto">
          <a:xfrm>
            <a:off x="4587875" y="914400"/>
            <a:ext cx="1588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56038" y="1274763"/>
            <a:ext cx="1279525" cy="3603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2000" b="1">
                <a:latin typeface="Arial" charset="0"/>
                <a:cs typeface="Cordia New" pitchFamily="34" charset="-34"/>
              </a:rPr>
              <a:t>scanner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038600" y="1997075"/>
            <a:ext cx="1096963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sz="2000" b="1">
                <a:latin typeface="Arial" charset="0"/>
              </a:rPr>
              <a:t>parser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124200" y="2717800"/>
            <a:ext cx="2560638" cy="48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2000" b="1">
                <a:latin typeface="Arial" charset="0"/>
                <a:cs typeface="Cordia New" pitchFamily="34" charset="-34"/>
              </a:rPr>
              <a:t>Semantic analyzer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895600" y="3505200"/>
            <a:ext cx="4038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2000" b="1">
                <a:latin typeface="Arial" charset="0"/>
                <a:cs typeface="Cordia New" pitchFamily="34" charset="-34"/>
              </a:rPr>
              <a:t>Intermediate code generator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971800" y="4191000"/>
            <a:ext cx="2713038" cy="33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2000" b="1">
                <a:latin typeface="Arial" charset="0"/>
                <a:cs typeface="Cordia New" pitchFamily="34" charset="-34"/>
              </a:rPr>
              <a:t>Code optimization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124200" y="4881563"/>
            <a:ext cx="2378075" cy="376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2000" b="1">
                <a:latin typeface="Arial" charset="0"/>
                <a:cs typeface="Cordia New" pitchFamily="34" charset="-34"/>
              </a:rPr>
              <a:t>Code generator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306763" y="5638800"/>
            <a:ext cx="2636837" cy="325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2000" b="1">
                <a:latin typeface="Arial" charset="0"/>
                <a:cs typeface="Cordia New" pitchFamily="34" charset="-34"/>
              </a:rPr>
              <a:t>Code optimization</a:t>
            </a:r>
          </a:p>
        </p:txBody>
      </p:sp>
      <p:sp>
        <p:nvSpPr>
          <p:cNvPr id="16398" name="Line 12"/>
          <p:cNvSpPr>
            <a:spLocks noChangeShapeType="1"/>
          </p:cNvSpPr>
          <p:nvPr/>
        </p:nvSpPr>
        <p:spPr bwMode="auto">
          <a:xfrm>
            <a:off x="4587875" y="1635125"/>
            <a:ext cx="1588" cy="361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3"/>
          <p:cNvSpPr>
            <a:spLocks noChangeShapeType="1"/>
          </p:cNvSpPr>
          <p:nvPr/>
        </p:nvSpPr>
        <p:spPr bwMode="auto">
          <a:xfrm>
            <a:off x="4587875" y="2357438"/>
            <a:ext cx="1588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4"/>
          <p:cNvSpPr>
            <a:spLocks noChangeShapeType="1"/>
          </p:cNvSpPr>
          <p:nvPr/>
        </p:nvSpPr>
        <p:spPr bwMode="auto">
          <a:xfrm>
            <a:off x="4572000" y="3213100"/>
            <a:ext cx="1588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5"/>
          <p:cNvSpPr>
            <a:spLocks noChangeShapeType="1"/>
          </p:cNvSpPr>
          <p:nvPr/>
        </p:nvSpPr>
        <p:spPr bwMode="auto">
          <a:xfrm>
            <a:off x="4572000" y="3933825"/>
            <a:ext cx="17463" cy="227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4587875" y="4521200"/>
            <a:ext cx="1588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4587875" y="5241925"/>
            <a:ext cx="1588" cy="361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18"/>
          <p:cNvSpPr>
            <a:spLocks noChangeShapeType="1"/>
          </p:cNvSpPr>
          <p:nvPr/>
        </p:nvSpPr>
        <p:spPr bwMode="auto">
          <a:xfrm>
            <a:off x="4587875" y="5964238"/>
            <a:ext cx="1588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5364163" y="836613"/>
            <a:ext cx="2286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Stream of characters</a:t>
            </a:r>
            <a:endParaRPr lang="th-TH" altLang="en-US" b="1">
              <a:solidFill>
                <a:schemeClr val="accent2"/>
              </a:solidFill>
            </a:endParaRP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5292725" y="1557338"/>
            <a:ext cx="187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Stream of tokens</a:t>
            </a:r>
            <a:endParaRPr lang="th-TH" altLang="en-US" b="1">
              <a:solidFill>
                <a:schemeClr val="accent2"/>
              </a:solidFill>
            </a:endParaRP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5292725" y="2205038"/>
            <a:ext cx="1914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Parse/syntax tree</a:t>
            </a:r>
            <a:endParaRPr lang="th-TH" altLang="en-US" b="1">
              <a:solidFill>
                <a:schemeClr val="accent2"/>
              </a:solidFill>
            </a:endParaRP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5219700" y="3068638"/>
            <a:ext cx="169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Annotated tree</a:t>
            </a:r>
            <a:endParaRPr lang="th-TH" altLang="en-US" b="1">
              <a:solidFill>
                <a:schemeClr val="accent2"/>
              </a:solidFill>
            </a:endParaRP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5219700" y="3789363"/>
            <a:ext cx="2005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Intermediate code</a:t>
            </a:r>
            <a:endParaRPr lang="th-TH" altLang="en-US" b="1">
              <a:solidFill>
                <a:schemeClr val="accent2"/>
              </a:solidFill>
            </a:endParaRP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5292725" y="4437063"/>
            <a:ext cx="2005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Intermediate code</a:t>
            </a:r>
            <a:endParaRPr lang="th-TH" altLang="en-US" b="1">
              <a:solidFill>
                <a:schemeClr val="accent2"/>
              </a:solidFill>
            </a:endParaRP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5219700" y="5084763"/>
            <a:ext cx="13795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Target code</a:t>
            </a:r>
            <a:endParaRPr lang="th-TH" altLang="en-US" b="1">
              <a:solidFill>
                <a:schemeClr val="accent2"/>
              </a:solidFill>
            </a:endParaRP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4859338" y="5949950"/>
            <a:ext cx="13795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Target code</a:t>
            </a:r>
            <a:endParaRPr lang="th-TH" altLang="en-US" b="1">
              <a:solidFill>
                <a:schemeClr val="accent2"/>
              </a:solidFill>
            </a:endParaRPr>
          </a:p>
        </p:txBody>
      </p:sp>
      <p:cxnSp>
        <p:nvCxnSpPr>
          <p:cNvPr id="7211" name="AutoShape 43"/>
          <p:cNvCxnSpPr>
            <a:cxnSpLocks noChangeShapeType="1"/>
            <a:stCxn id="7174" idx="1"/>
            <a:endCxn id="7176" idx="1"/>
          </p:cNvCxnSpPr>
          <p:nvPr/>
        </p:nvCxnSpPr>
        <p:spPr bwMode="auto">
          <a:xfrm rot="10800000" flipV="1">
            <a:off x="2971800" y="2959100"/>
            <a:ext cx="152400" cy="1397000"/>
          </a:xfrm>
          <a:prstGeom prst="bentConnector3">
            <a:avLst>
              <a:gd name="adj1" fmla="val 250000"/>
            </a:avLst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12" name="AutoShape 44"/>
          <p:cNvCxnSpPr>
            <a:cxnSpLocks noChangeShapeType="1"/>
            <a:stCxn id="7175" idx="3"/>
            <a:endCxn id="7177" idx="3"/>
          </p:cNvCxnSpPr>
          <p:nvPr/>
        </p:nvCxnSpPr>
        <p:spPr bwMode="auto">
          <a:xfrm flipH="1">
            <a:off x="5502275" y="3733800"/>
            <a:ext cx="1431925" cy="1336675"/>
          </a:xfrm>
          <a:prstGeom prst="bentConnector3">
            <a:avLst>
              <a:gd name="adj1" fmla="val -15963"/>
            </a:avLst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13" name="AutoShape 45"/>
          <p:cNvCxnSpPr>
            <a:cxnSpLocks noChangeShapeType="1"/>
            <a:stCxn id="7174" idx="1"/>
            <a:endCxn id="7177" idx="1"/>
          </p:cNvCxnSpPr>
          <p:nvPr/>
        </p:nvCxnSpPr>
        <p:spPr bwMode="auto">
          <a:xfrm rot="10800000" flipH="1" flipV="1">
            <a:off x="3124200" y="2959100"/>
            <a:ext cx="1588" cy="2111375"/>
          </a:xfrm>
          <a:prstGeom prst="bentConnector3">
            <a:avLst>
              <a:gd name="adj1" fmla="val -66000000"/>
            </a:avLst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14" name="AutoShape 46"/>
          <p:cNvCxnSpPr>
            <a:cxnSpLocks noChangeShapeType="1"/>
            <a:stCxn id="7177" idx="1"/>
            <a:endCxn id="16404" idx="1"/>
          </p:cNvCxnSpPr>
          <p:nvPr/>
        </p:nvCxnSpPr>
        <p:spPr bwMode="auto">
          <a:xfrm rot="10800000" flipH="1" flipV="1">
            <a:off x="3124200" y="5070475"/>
            <a:ext cx="1465263" cy="1254125"/>
          </a:xfrm>
          <a:prstGeom prst="bentConnector4">
            <a:avLst>
              <a:gd name="adj1" fmla="val -15602"/>
              <a:gd name="adj2" fmla="val 96454"/>
            </a:avLst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0155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1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7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71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71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71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71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  <p:bldP spid="7176" grpId="0" animBg="1"/>
      <p:bldP spid="7176" grpId="1" animBg="1"/>
      <p:bldP spid="7177" grpId="0" animBg="1"/>
      <p:bldP spid="7178" grpId="0" animBg="1"/>
      <p:bldP spid="7178" grpId="1" animBg="1"/>
      <p:bldP spid="7203" grpId="0"/>
      <p:bldP spid="7203" grpId="1"/>
      <p:bldP spid="7204" grpId="0"/>
      <p:bldP spid="7204" grpId="1"/>
      <p:bldP spid="7205" grpId="0"/>
      <p:bldP spid="7205" grpId="1"/>
      <p:bldP spid="7206" grpId="0"/>
      <p:bldP spid="7206" grpId="1"/>
      <p:bldP spid="7207" grpId="0"/>
      <p:bldP spid="7208" grpId="0"/>
      <p:bldP spid="7208" grpId="1"/>
      <p:bldP spid="7209" grpId="0"/>
      <p:bldP spid="7209" grpId="1"/>
      <p:bldP spid="7210" grpId="0"/>
      <p:bldP spid="7210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fld id="{021D821A-4E28-42F7-823B-12C22384DFF2}" type="slidenum">
              <a:rPr lang="en-US" altLang="en-US" sz="140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pPr eaLnBrk="1" hangingPunct="1"/>
              <a:t>40</a:t>
            </a:fld>
            <a:endParaRPr lang="th-TH" altLang="en-US" sz="1400">
              <a:solidFill>
                <a:schemeClr val="tx2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/>
              <a:t>Example of LL(1) Parsing</a:t>
            </a:r>
          </a:p>
        </p:txBody>
      </p:sp>
      <p:grpSp>
        <p:nvGrpSpPr>
          <p:cNvPr id="16388" name="Group 39"/>
          <p:cNvGrpSpPr>
            <a:grpSpLocks/>
          </p:cNvGrpSpPr>
          <p:nvPr/>
        </p:nvGrpSpPr>
        <p:grpSpPr bwMode="auto">
          <a:xfrm>
            <a:off x="4572000" y="1773238"/>
            <a:ext cx="4325938" cy="588962"/>
            <a:chOff x="2109" y="1797"/>
            <a:chExt cx="2725" cy="371"/>
          </a:xfrm>
        </p:grpSpPr>
        <p:sp>
          <p:nvSpPr>
            <p:cNvPr id="16434" name="Text Box 28"/>
            <p:cNvSpPr txBox="1">
              <a:spLocks noChangeArrowheads="1"/>
            </p:cNvSpPr>
            <p:nvPr/>
          </p:nvSpPr>
          <p:spPr bwMode="auto">
            <a:xfrm>
              <a:off x="2109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b="1">
                  <a:latin typeface="Courier New" panose="02070309020205020404" pitchFamily="49" charset="0"/>
                </a:rPr>
                <a:t>(</a:t>
              </a:r>
              <a:endParaRPr lang="th-TH" altLang="en-US" b="1">
                <a:latin typeface="Courier New" panose="02070309020205020404" pitchFamily="49" charset="0"/>
              </a:endParaRPr>
            </a:p>
          </p:txBody>
        </p:sp>
        <p:sp>
          <p:nvSpPr>
            <p:cNvPr id="16435" name="Text Box 29"/>
            <p:cNvSpPr txBox="1">
              <a:spLocks noChangeArrowheads="1"/>
            </p:cNvSpPr>
            <p:nvPr/>
          </p:nvSpPr>
          <p:spPr bwMode="auto">
            <a:xfrm>
              <a:off x="2381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b="1">
                  <a:latin typeface="Courier New" panose="02070309020205020404" pitchFamily="49" charset="0"/>
                </a:rPr>
                <a:t>n</a:t>
              </a:r>
              <a:endParaRPr lang="th-TH" altLang="en-US" b="1">
                <a:latin typeface="Courier New" panose="02070309020205020404" pitchFamily="49" charset="0"/>
              </a:endParaRPr>
            </a:p>
          </p:txBody>
        </p:sp>
        <p:sp>
          <p:nvSpPr>
            <p:cNvPr id="16436" name="Text Box 30"/>
            <p:cNvSpPr txBox="1">
              <a:spLocks noChangeArrowheads="1"/>
            </p:cNvSpPr>
            <p:nvPr/>
          </p:nvSpPr>
          <p:spPr bwMode="auto">
            <a:xfrm>
              <a:off x="2653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b="1">
                  <a:latin typeface="Courier New" panose="02070309020205020404" pitchFamily="49" charset="0"/>
                </a:rPr>
                <a:t>+</a:t>
              </a:r>
              <a:endParaRPr lang="th-TH" altLang="en-US" b="1">
                <a:latin typeface="Courier New" panose="02070309020205020404" pitchFamily="49" charset="0"/>
              </a:endParaRPr>
            </a:p>
          </p:txBody>
        </p:sp>
        <p:sp>
          <p:nvSpPr>
            <p:cNvPr id="16437" name="Text Box 31"/>
            <p:cNvSpPr txBox="1">
              <a:spLocks noChangeArrowheads="1"/>
            </p:cNvSpPr>
            <p:nvPr/>
          </p:nvSpPr>
          <p:spPr bwMode="auto">
            <a:xfrm>
              <a:off x="2925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b="1">
                  <a:latin typeface="Courier New" panose="02070309020205020404" pitchFamily="49" charset="0"/>
                </a:rPr>
                <a:t>(</a:t>
              </a:r>
              <a:endParaRPr lang="th-TH" altLang="en-US" b="1">
                <a:latin typeface="Courier New" panose="02070309020205020404" pitchFamily="49" charset="0"/>
              </a:endParaRPr>
            </a:p>
          </p:txBody>
        </p:sp>
        <p:sp>
          <p:nvSpPr>
            <p:cNvPr id="16438" name="Text Box 32"/>
            <p:cNvSpPr txBox="1">
              <a:spLocks noChangeArrowheads="1"/>
            </p:cNvSpPr>
            <p:nvPr/>
          </p:nvSpPr>
          <p:spPr bwMode="auto">
            <a:xfrm>
              <a:off x="3198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b="1">
                  <a:latin typeface="Courier New" panose="02070309020205020404" pitchFamily="49" charset="0"/>
                </a:rPr>
                <a:t>n</a:t>
              </a:r>
              <a:endParaRPr lang="th-TH" altLang="en-US" b="1">
                <a:latin typeface="Courier New" panose="02070309020205020404" pitchFamily="49" charset="0"/>
              </a:endParaRPr>
            </a:p>
          </p:txBody>
        </p:sp>
        <p:sp>
          <p:nvSpPr>
            <p:cNvPr id="16439" name="Text Box 33"/>
            <p:cNvSpPr txBox="1">
              <a:spLocks noChangeArrowheads="1"/>
            </p:cNvSpPr>
            <p:nvPr/>
          </p:nvSpPr>
          <p:spPr bwMode="auto">
            <a:xfrm>
              <a:off x="3470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b="1">
                  <a:latin typeface="Courier New" panose="02070309020205020404" pitchFamily="49" charset="0"/>
                </a:rPr>
                <a:t>)</a:t>
              </a:r>
              <a:endParaRPr lang="th-TH" altLang="en-US" b="1">
                <a:latin typeface="Courier New" panose="02070309020205020404" pitchFamily="49" charset="0"/>
              </a:endParaRPr>
            </a:p>
          </p:txBody>
        </p:sp>
        <p:sp>
          <p:nvSpPr>
            <p:cNvPr id="16440" name="Text Box 34"/>
            <p:cNvSpPr txBox="1">
              <a:spLocks noChangeArrowheads="1"/>
            </p:cNvSpPr>
            <p:nvPr/>
          </p:nvSpPr>
          <p:spPr bwMode="auto">
            <a:xfrm>
              <a:off x="3742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b="1">
                  <a:latin typeface="Courier New" panose="02070309020205020404" pitchFamily="49" charset="0"/>
                </a:rPr>
                <a:t>)</a:t>
              </a:r>
              <a:endParaRPr lang="th-TH" altLang="en-US" b="1">
                <a:latin typeface="Courier New" panose="02070309020205020404" pitchFamily="49" charset="0"/>
              </a:endParaRPr>
            </a:p>
          </p:txBody>
        </p:sp>
        <p:sp>
          <p:nvSpPr>
            <p:cNvPr id="16441" name="Text Box 35"/>
            <p:cNvSpPr txBox="1">
              <a:spLocks noChangeArrowheads="1"/>
            </p:cNvSpPr>
            <p:nvPr/>
          </p:nvSpPr>
          <p:spPr bwMode="auto">
            <a:xfrm>
              <a:off x="4014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b="1">
                  <a:latin typeface="Courier New" panose="02070309020205020404" pitchFamily="49" charset="0"/>
                </a:rPr>
                <a:t>*</a:t>
              </a:r>
              <a:endParaRPr lang="th-TH" altLang="en-US" b="1">
                <a:latin typeface="Courier New" panose="02070309020205020404" pitchFamily="49" charset="0"/>
              </a:endParaRPr>
            </a:p>
          </p:txBody>
        </p:sp>
        <p:sp>
          <p:nvSpPr>
            <p:cNvPr id="16442" name="Text Box 36"/>
            <p:cNvSpPr txBox="1">
              <a:spLocks noChangeArrowheads="1"/>
            </p:cNvSpPr>
            <p:nvPr/>
          </p:nvSpPr>
          <p:spPr bwMode="auto">
            <a:xfrm>
              <a:off x="4286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b="1">
                  <a:latin typeface="Courier New" panose="02070309020205020404" pitchFamily="49" charset="0"/>
                </a:rPr>
                <a:t>n</a:t>
              </a:r>
              <a:endParaRPr lang="th-TH" altLang="en-US" b="1">
                <a:latin typeface="Courier New" panose="02070309020205020404" pitchFamily="49" charset="0"/>
              </a:endParaRPr>
            </a:p>
          </p:txBody>
        </p:sp>
        <p:sp>
          <p:nvSpPr>
            <p:cNvPr id="16443" name="Text Box 37"/>
            <p:cNvSpPr txBox="1">
              <a:spLocks noChangeArrowheads="1"/>
            </p:cNvSpPr>
            <p:nvPr/>
          </p:nvSpPr>
          <p:spPr bwMode="auto">
            <a:xfrm>
              <a:off x="4558" y="1797"/>
              <a:ext cx="276" cy="37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SzPct val="80000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6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en-US" b="1">
                  <a:latin typeface="Courier New" panose="02070309020205020404" pitchFamily="49" charset="0"/>
                </a:rPr>
                <a:t>$</a:t>
              </a:r>
              <a:endParaRPr lang="th-TH" altLang="en-US" b="1">
                <a:latin typeface="Courier New" panose="02070309020205020404" pitchFamily="49" charset="0"/>
              </a:endParaRPr>
            </a:p>
          </p:txBody>
        </p:sp>
      </p:grpSp>
      <p:sp>
        <p:nvSpPr>
          <p:cNvPr id="70696" name="Line 40"/>
          <p:cNvSpPr>
            <a:spLocks noChangeShapeType="1"/>
          </p:cNvSpPr>
          <p:nvPr/>
        </p:nvSpPr>
        <p:spPr bwMode="auto">
          <a:xfrm flipV="1">
            <a:off x="4787900" y="2349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390" name="Text Box 41"/>
          <p:cNvSpPr txBox="1">
            <a:spLocks noChangeArrowheads="1"/>
          </p:cNvSpPr>
          <p:nvPr/>
        </p:nvSpPr>
        <p:spPr bwMode="auto">
          <a:xfrm>
            <a:off x="3419475" y="6269038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$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698" name="Text Box 42"/>
          <p:cNvSpPr txBox="1">
            <a:spLocks noChangeArrowheads="1"/>
          </p:cNvSpPr>
          <p:nvPr/>
        </p:nvSpPr>
        <p:spPr bwMode="auto">
          <a:xfrm>
            <a:off x="3419475" y="569277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E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699" name="Text Box 43"/>
          <p:cNvSpPr txBox="1">
            <a:spLocks noChangeArrowheads="1"/>
          </p:cNvSpPr>
          <p:nvPr/>
        </p:nvSpPr>
        <p:spPr bwMode="auto">
          <a:xfrm>
            <a:off x="5867400" y="3284538"/>
            <a:ext cx="26765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E</a:t>
            </a:r>
            <a:r>
              <a:rPr lang="th-TH" altLang="en-US" sz="2400" b="1">
                <a:latin typeface="Courier New" panose="02070309020205020404" pitchFamily="49" charset="0"/>
              </a:rPr>
              <a:t> </a:t>
            </a:r>
            <a:r>
              <a:rPr lang="th-TH" altLang="en-US" sz="2400" b="1">
                <a:latin typeface="Courier New" panose="02070309020205020404" pitchFamily="49" charset="0"/>
                <a:sym typeface="Symbol" panose="05050102010706020507" pitchFamily="18" charset="2"/>
              </a:rPr>
              <a:t></a:t>
            </a:r>
            <a:r>
              <a:rPr lang="th-TH" altLang="en-US" sz="2400" b="1">
                <a:latin typeface="Courier New" panose="02070309020205020404" pitchFamily="49" charset="0"/>
              </a:rPr>
              <a:t> </a:t>
            </a:r>
            <a:r>
              <a:rPr lang="en-US" altLang="en-US" sz="2400" b="1">
                <a:latin typeface="Courier New" panose="02070309020205020404" pitchFamily="49" charset="0"/>
              </a:rPr>
              <a:t>T</a:t>
            </a:r>
            <a:r>
              <a:rPr lang="th-TH" altLang="en-US" sz="2400" b="1">
                <a:latin typeface="Courier New" panose="02070309020205020404" pitchFamily="49" charset="0"/>
              </a:rPr>
              <a:t> </a:t>
            </a:r>
            <a:r>
              <a:rPr lang="en-US" altLang="en-US" sz="2400" b="1">
                <a:latin typeface="Courier New" panose="02070309020205020404" pitchFamily="49" charset="0"/>
              </a:rPr>
              <a:t>X</a:t>
            </a:r>
            <a:endParaRPr lang="th-TH" altLang="en-US" sz="24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X</a:t>
            </a:r>
            <a:r>
              <a:rPr lang="th-TH" altLang="en-US" sz="2400" b="1">
                <a:latin typeface="Courier New" panose="02070309020205020404" pitchFamily="49" charset="0"/>
              </a:rPr>
              <a:t> </a:t>
            </a:r>
            <a:r>
              <a:rPr lang="th-TH" altLang="en-US" sz="2400" b="1">
                <a:latin typeface="Courier New" panose="02070309020205020404" pitchFamily="49" charset="0"/>
                <a:sym typeface="Symbol" panose="05050102010706020507" pitchFamily="18" charset="2"/>
              </a:rPr>
              <a:t></a:t>
            </a:r>
            <a:r>
              <a:rPr lang="th-TH" altLang="en-US" sz="2400" b="1">
                <a:latin typeface="Courier New" panose="02070309020205020404" pitchFamily="49" charset="0"/>
              </a:rPr>
              <a:t> </a:t>
            </a:r>
            <a:r>
              <a:rPr lang="en-US" altLang="en-US" sz="2400" b="1">
                <a:latin typeface="Courier New" panose="02070309020205020404" pitchFamily="49" charset="0"/>
              </a:rPr>
              <a:t>A</a:t>
            </a:r>
            <a:r>
              <a:rPr lang="th-TH" altLang="en-US" sz="2400" b="1">
                <a:latin typeface="Courier New" panose="02070309020205020404" pitchFamily="49" charset="0"/>
              </a:rPr>
              <a:t> </a:t>
            </a:r>
            <a:r>
              <a:rPr lang="en-US" altLang="en-US" sz="2400" b="1">
                <a:latin typeface="Courier New" panose="02070309020205020404" pitchFamily="49" charset="0"/>
              </a:rPr>
              <a:t>T</a:t>
            </a:r>
            <a:r>
              <a:rPr lang="th-TH" altLang="en-US" sz="2400" b="1">
                <a:latin typeface="Courier New" panose="02070309020205020404" pitchFamily="49" charset="0"/>
              </a:rPr>
              <a:t> </a:t>
            </a:r>
            <a:r>
              <a:rPr lang="en-US" altLang="en-US" sz="2400" b="1">
                <a:latin typeface="Courier New" panose="02070309020205020404" pitchFamily="49" charset="0"/>
              </a:rPr>
              <a:t>X</a:t>
            </a:r>
            <a:r>
              <a:rPr lang="th-TH" altLang="en-US" sz="2400" b="1">
                <a:latin typeface="Courier New" panose="02070309020205020404" pitchFamily="49" charset="0"/>
              </a:rPr>
              <a:t> | </a:t>
            </a:r>
            <a:r>
              <a:rPr lang="th-TH" altLang="en-US" sz="2400" b="1">
                <a:latin typeface="Courier New" panose="02070309020205020404" pitchFamily="49" charset="0"/>
                <a:sym typeface="Symbol" panose="05050102010706020507" pitchFamily="18" charset="2"/>
              </a:rPr>
              <a:t>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A</a:t>
            </a:r>
            <a:r>
              <a:rPr lang="th-TH" altLang="en-US" sz="2400" b="1">
                <a:latin typeface="Courier New" panose="02070309020205020404" pitchFamily="49" charset="0"/>
              </a:rPr>
              <a:t> </a:t>
            </a:r>
            <a:r>
              <a:rPr lang="th-TH" altLang="en-US" sz="2400" b="1">
                <a:latin typeface="Courier New" panose="02070309020205020404" pitchFamily="49" charset="0"/>
                <a:sym typeface="Symbol" panose="05050102010706020507" pitchFamily="18" charset="2"/>
              </a:rPr>
              <a:t></a:t>
            </a:r>
            <a:r>
              <a:rPr lang="th-TH" altLang="en-US" sz="2400" b="1">
                <a:latin typeface="Courier New" panose="02070309020205020404" pitchFamily="49" charset="0"/>
              </a:rPr>
              <a:t> + | -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T</a:t>
            </a:r>
            <a:r>
              <a:rPr lang="th-TH" altLang="en-US" sz="2400" b="1">
                <a:latin typeface="Courier New" panose="02070309020205020404" pitchFamily="49" charset="0"/>
              </a:rPr>
              <a:t> </a:t>
            </a:r>
            <a:r>
              <a:rPr lang="th-TH" altLang="en-US" sz="2400" b="1">
                <a:latin typeface="Courier New" panose="02070309020205020404" pitchFamily="49" charset="0"/>
                <a:sym typeface="Symbol" panose="05050102010706020507" pitchFamily="18" charset="2"/>
              </a:rPr>
              <a:t></a:t>
            </a:r>
            <a:r>
              <a:rPr lang="th-TH" altLang="en-US" sz="2400" b="1">
                <a:latin typeface="Courier New" panose="02070309020205020404" pitchFamily="49" charset="0"/>
              </a:rPr>
              <a:t> </a:t>
            </a:r>
            <a:r>
              <a:rPr lang="en-US" altLang="en-US" sz="2400" b="1">
                <a:latin typeface="Courier New" panose="02070309020205020404" pitchFamily="49" charset="0"/>
              </a:rPr>
              <a:t>F</a:t>
            </a:r>
            <a:r>
              <a:rPr lang="th-TH" altLang="en-US" sz="2400" b="1">
                <a:latin typeface="Courier New" panose="02070309020205020404" pitchFamily="49" charset="0"/>
              </a:rPr>
              <a:t> </a:t>
            </a:r>
            <a:r>
              <a:rPr lang="en-US" altLang="en-US" sz="2400" b="1">
                <a:latin typeface="Courier New" panose="02070309020205020404" pitchFamily="49" charset="0"/>
              </a:rPr>
              <a:t>N</a:t>
            </a:r>
            <a:endParaRPr lang="th-TH" altLang="en-US" sz="24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N</a:t>
            </a:r>
            <a:r>
              <a:rPr lang="th-TH" altLang="en-US" sz="2400" b="1">
                <a:latin typeface="Courier New" panose="02070309020205020404" pitchFamily="49" charset="0"/>
              </a:rPr>
              <a:t> </a:t>
            </a:r>
            <a:r>
              <a:rPr lang="th-TH" altLang="en-US" sz="2400" b="1">
                <a:latin typeface="Courier New" panose="02070309020205020404" pitchFamily="49" charset="0"/>
                <a:sym typeface="Symbol" panose="05050102010706020507" pitchFamily="18" charset="2"/>
              </a:rPr>
              <a:t></a:t>
            </a:r>
            <a:r>
              <a:rPr lang="th-TH" altLang="en-US" sz="2400" b="1">
                <a:latin typeface="Courier New" panose="02070309020205020404" pitchFamily="49" charset="0"/>
              </a:rPr>
              <a:t> </a:t>
            </a:r>
            <a:r>
              <a:rPr lang="en-US" altLang="en-US" sz="2400" b="1">
                <a:latin typeface="Courier New" panose="02070309020205020404" pitchFamily="49" charset="0"/>
              </a:rPr>
              <a:t>M</a:t>
            </a:r>
            <a:r>
              <a:rPr lang="th-TH" altLang="en-US" sz="2400" b="1">
                <a:latin typeface="Courier New" panose="02070309020205020404" pitchFamily="49" charset="0"/>
              </a:rPr>
              <a:t> </a:t>
            </a:r>
            <a:r>
              <a:rPr lang="en-US" altLang="en-US" sz="2400" b="1">
                <a:latin typeface="Courier New" panose="02070309020205020404" pitchFamily="49" charset="0"/>
              </a:rPr>
              <a:t>F</a:t>
            </a:r>
            <a:r>
              <a:rPr lang="th-TH" altLang="en-US" sz="2400" b="1">
                <a:latin typeface="Courier New" panose="02070309020205020404" pitchFamily="49" charset="0"/>
              </a:rPr>
              <a:t> </a:t>
            </a:r>
            <a:r>
              <a:rPr lang="en-US" altLang="en-US" sz="2400" b="1">
                <a:latin typeface="Courier New" panose="02070309020205020404" pitchFamily="49" charset="0"/>
              </a:rPr>
              <a:t>N</a:t>
            </a:r>
            <a:r>
              <a:rPr lang="th-TH" altLang="en-US" sz="2400" b="1">
                <a:latin typeface="Courier New" panose="02070309020205020404" pitchFamily="49" charset="0"/>
              </a:rPr>
              <a:t> | </a:t>
            </a:r>
            <a:r>
              <a:rPr lang="th-TH" altLang="en-US" sz="2400" b="1">
                <a:latin typeface="Times New Roman" panose="02020603050405020304" pitchFamily="18" charset="0"/>
                <a:sym typeface="Symbol" panose="05050102010706020507" pitchFamily="18" charset="2"/>
              </a:rPr>
              <a:t></a:t>
            </a:r>
            <a:endParaRPr lang="th-TH" altLang="en-US" sz="24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M</a:t>
            </a:r>
            <a:r>
              <a:rPr lang="th-TH" altLang="en-US" sz="2400" b="1">
                <a:latin typeface="Courier New" panose="02070309020205020404" pitchFamily="49" charset="0"/>
              </a:rPr>
              <a:t> </a:t>
            </a:r>
            <a:r>
              <a:rPr lang="th-TH" altLang="en-US" sz="2400" b="1">
                <a:latin typeface="Courier New" panose="02070309020205020404" pitchFamily="49" charset="0"/>
                <a:sym typeface="Symbol" panose="05050102010706020507" pitchFamily="18" charset="2"/>
              </a:rPr>
              <a:t></a:t>
            </a:r>
            <a:r>
              <a:rPr lang="th-TH" altLang="en-US" sz="2400" b="1">
                <a:latin typeface="Courier New" panose="02070309020205020404" pitchFamily="49" charset="0"/>
              </a:rPr>
              <a:t> *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F</a:t>
            </a:r>
            <a:r>
              <a:rPr lang="th-TH" altLang="en-US" sz="2400" b="1">
                <a:latin typeface="Courier New" panose="02070309020205020404" pitchFamily="49" charset="0"/>
              </a:rPr>
              <a:t> </a:t>
            </a:r>
            <a:r>
              <a:rPr lang="th-TH" altLang="en-US" sz="2400" b="1">
                <a:latin typeface="Courier New" panose="02070309020205020404" pitchFamily="49" charset="0"/>
                <a:sym typeface="Symbol" panose="05050102010706020507" pitchFamily="18" charset="2"/>
              </a:rPr>
              <a:t></a:t>
            </a:r>
            <a:r>
              <a:rPr lang="th-TH" altLang="en-US" sz="2400" b="1">
                <a:latin typeface="Courier New" panose="02070309020205020404" pitchFamily="49" charset="0"/>
              </a:rPr>
              <a:t> ( </a:t>
            </a:r>
            <a:r>
              <a:rPr lang="en-US" altLang="en-US" sz="2400" b="1">
                <a:latin typeface="Courier New" panose="02070309020205020404" pitchFamily="49" charset="0"/>
              </a:rPr>
              <a:t>E</a:t>
            </a:r>
            <a:r>
              <a:rPr lang="th-TH" altLang="en-US" sz="2400" b="1">
                <a:latin typeface="Courier New" panose="02070309020205020404" pitchFamily="49" charset="0"/>
              </a:rPr>
              <a:t> ) | n</a:t>
            </a:r>
          </a:p>
        </p:txBody>
      </p:sp>
      <p:sp>
        <p:nvSpPr>
          <p:cNvPr id="70701" name="Text Box 45"/>
          <p:cNvSpPr txBox="1">
            <a:spLocks noChangeArrowheads="1"/>
          </p:cNvSpPr>
          <p:nvPr/>
        </p:nvSpPr>
        <p:spPr bwMode="auto">
          <a:xfrm>
            <a:off x="3419475" y="511651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T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02" name="Text Box 46"/>
          <p:cNvSpPr txBox="1">
            <a:spLocks noChangeArrowheads="1"/>
          </p:cNvSpPr>
          <p:nvPr/>
        </p:nvSpPr>
        <p:spPr bwMode="auto">
          <a:xfrm>
            <a:off x="3419475" y="569277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X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03" name="Text Box 47"/>
          <p:cNvSpPr txBox="1">
            <a:spLocks noChangeArrowheads="1"/>
          </p:cNvSpPr>
          <p:nvPr/>
        </p:nvSpPr>
        <p:spPr bwMode="auto">
          <a:xfrm>
            <a:off x="3419475" y="4541838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F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04" name="Text Box 48"/>
          <p:cNvSpPr txBox="1">
            <a:spLocks noChangeArrowheads="1"/>
          </p:cNvSpPr>
          <p:nvPr/>
        </p:nvSpPr>
        <p:spPr bwMode="auto">
          <a:xfrm>
            <a:off x="3419475" y="511651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N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05" name="Text Box 49"/>
          <p:cNvSpPr txBox="1">
            <a:spLocks noChangeArrowheads="1"/>
          </p:cNvSpPr>
          <p:nvPr/>
        </p:nvSpPr>
        <p:spPr bwMode="auto">
          <a:xfrm>
            <a:off x="3419475" y="4541838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)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06" name="Text Box 50"/>
          <p:cNvSpPr txBox="1">
            <a:spLocks noChangeArrowheads="1"/>
          </p:cNvSpPr>
          <p:nvPr/>
        </p:nvSpPr>
        <p:spPr bwMode="auto">
          <a:xfrm>
            <a:off x="3419475" y="396557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E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07" name="Text Box 51"/>
          <p:cNvSpPr txBox="1">
            <a:spLocks noChangeArrowheads="1"/>
          </p:cNvSpPr>
          <p:nvPr/>
        </p:nvSpPr>
        <p:spPr bwMode="auto">
          <a:xfrm>
            <a:off x="3419475" y="338931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(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08" name="Text Box 52"/>
          <p:cNvSpPr txBox="1">
            <a:spLocks noChangeArrowheads="1"/>
          </p:cNvSpPr>
          <p:nvPr/>
        </p:nvSpPr>
        <p:spPr bwMode="auto">
          <a:xfrm>
            <a:off x="3419475" y="338931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T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09" name="Text Box 53"/>
          <p:cNvSpPr txBox="1">
            <a:spLocks noChangeArrowheads="1"/>
          </p:cNvSpPr>
          <p:nvPr/>
        </p:nvSpPr>
        <p:spPr bwMode="auto">
          <a:xfrm>
            <a:off x="3419475" y="396557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X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10" name="Text Box 54"/>
          <p:cNvSpPr txBox="1">
            <a:spLocks noChangeArrowheads="1"/>
          </p:cNvSpPr>
          <p:nvPr/>
        </p:nvSpPr>
        <p:spPr bwMode="auto">
          <a:xfrm>
            <a:off x="3419475" y="2813050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F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11" name="Text Box 55"/>
          <p:cNvSpPr txBox="1">
            <a:spLocks noChangeArrowheads="1"/>
          </p:cNvSpPr>
          <p:nvPr/>
        </p:nvSpPr>
        <p:spPr bwMode="auto">
          <a:xfrm>
            <a:off x="3419475" y="338931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N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12" name="Text Box 56"/>
          <p:cNvSpPr txBox="1">
            <a:spLocks noChangeArrowheads="1"/>
          </p:cNvSpPr>
          <p:nvPr/>
        </p:nvSpPr>
        <p:spPr bwMode="auto">
          <a:xfrm>
            <a:off x="3419475" y="2813050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n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13" name="Line 57"/>
          <p:cNvSpPr>
            <a:spLocks noChangeShapeType="1"/>
          </p:cNvSpPr>
          <p:nvPr/>
        </p:nvSpPr>
        <p:spPr bwMode="auto">
          <a:xfrm flipV="1">
            <a:off x="5219700" y="2349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714" name="Line 58"/>
          <p:cNvSpPr>
            <a:spLocks noChangeShapeType="1"/>
          </p:cNvSpPr>
          <p:nvPr/>
        </p:nvSpPr>
        <p:spPr bwMode="auto">
          <a:xfrm flipV="1">
            <a:off x="5653088" y="2349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715" name="Text Box 59"/>
          <p:cNvSpPr txBox="1">
            <a:spLocks noChangeArrowheads="1"/>
          </p:cNvSpPr>
          <p:nvPr/>
        </p:nvSpPr>
        <p:spPr bwMode="auto">
          <a:xfrm>
            <a:off x="3419475" y="2813050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A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16" name="Text Box 60"/>
          <p:cNvSpPr txBox="1">
            <a:spLocks noChangeArrowheads="1"/>
          </p:cNvSpPr>
          <p:nvPr/>
        </p:nvSpPr>
        <p:spPr bwMode="auto">
          <a:xfrm>
            <a:off x="3419475" y="338931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T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17" name="Text Box 61"/>
          <p:cNvSpPr txBox="1">
            <a:spLocks noChangeArrowheads="1"/>
          </p:cNvSpPr>
          <p:nvPr/>
        </p:nvSpPr>
        <p:spPr bwMode="auto">
          <a:xfrm>
            <a:off x="3419475" y="396557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X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18" name="Text Box 62"/>
          <p:cNvSpPr txBox="1">
            <a:spLocks noChangeArrowheads="1"/>
          </p:cNvSpPr>
          <p:nvPr/>
        </p:nvSpPr>
        <p:spPr bwMode="auto">
          <a:xfrm>
            <a:off x="3419475" y="2813050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+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19" name="Line 63"/>
          <p:cNvSpPr>
            <a:spLocks noChangeShapeType="1"/>
          </p:cNvSpPr>
          <p:nvPr/>
        </p:nvSpPr>
        <p:spPr bwMode="auto">
          <a:xfrm flipV="1">
            <a:off x="6084888" y="2349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720" name="Text Box 64"/>
          <p:cNvSpPr txBox="1">
            <a:spLocks noChangeArrowheads="1"/>
          </p:cNvSpPr>
          <p:nvPr/>
        </p:nvSpPr>
        <p:spPr bwMode="auto">
          <a:xfrm>
            <a:off x="3419475" y="2813050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F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21" name="Text Box 65"/>
          <p:cNvSpPr txBox="1">
            <a:spLocks noChangeArrowheads="1"/>
          </p:cNvSpPr>
          <p:nvPr/>
        </p:nvSpPr>
        <p:spPr bwMode="auto">
          <a:xfrm>
            <a:off x="3419475" y="338931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N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22" name="Text Box 66"/>
          <p:cNvSpPr txBox="1">
            <a:spLocks noChangeArrowheads="1"/>
          </p:cNvSpPr>
          <p:nvPr/>
        </p:nvSpPr>
        <p:spPr bwMode="auto">
          <a:xfrm>
            <a:off x="3419475" y="166052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(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23" name="Text Box 67"/>
          <p:cNvSpPr txBox="1">
            <a:spLocks noChangeArrowheads="1"/>
          </p:cNvSpPr>
          <p:nvPr/>
        </p:nvSpPr>
        <p:spPr bwMode="auto">
          <a:xfrm>
            <a:off x="3419475" y="2236788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E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24" name="Text Box 68"/>
          <p:cNvSpPr txBox="1">
            <a:spLocks noChangeArrowheads="1"/>
          </p:cNvSpPr>
          <p:nvPr/>
        </p:nvSpPr>
        <p:spPr bwMode="auto">
          <a:xfrm>
            <a:off x="3419475" y="2813050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)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25" name="Text Box 69"/>
          <p:cNvSpPr txBox="1">
            <a:spLocks noChangeArrowheads="1"/>
          </p:cNvSpPr>
          <p:nvPr/>
        </p:nvSpPr>
        <p:spPr bwMode="auto">
          <a:xfrm>
            <a:off x="3419475" y="162877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T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26" name="Text Box 70"/>
          <p:cNvSpPr txBox="1">
            <a:spLocks noChangeArrowheads="1"/>
          </p:cNvSpPr>
          <p:nvPr/>
        </p:nvSpPr>
        <p:spPr bwMode="auto">
          <a:xfrm>
            <a:off x="3419475" y="2205038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X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27" name="Text Box 71"/>
          <p:cNvSpPr txBox="1">
            <a:spLocks noChangeArrowheads="1"/>
          </p:cNvSpPr>
          <p:nvPr/>
        </p:nvSpPr>
        <p:spPr bwMode="auto">
          <a:xfrm>
            <a:off x="3419475" y="105251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F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28" name="Text Box 72"/>
          <p:cNvSpPr txBox="1">
            <a:spLocks noChangeArrowheads="1"/>
          </p:cNvSpPr>
          <p:nvPr/>
        </p:nvSpPr>
        <p:spPr bwMode="auto">
          <a:xfrm>
            <a:off x="3419475" y="162877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N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29" name="Text Box 73"/>
          <p:cNvSpPr txBox="1">
            <a:spLocks noChangeArrowheads="1"/>
          </p:cNvSpPr>
          <p:nvPr/>
        </p:nvSpPr>
        <p:spPr bwMode="auto">
          <a:xfrm>
            <a:off x="3419475" y="105251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n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30" name="Line 74"/>
          <p:cNvSpPr>
            <a:spLocks noChangeShapeType="1"/>
          </p:cNvSpPr>
          <p:nvPr/>
        </p:nvSpPr>
        <p:spPr bwMode="auto">
          <a:xfrm flipV="1">
            <a:off x="6516688" y="2349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731" name="Line 75"/>
          <p:cNvSpPr>
            <a:spLocks noChangeShapeType="1"/>
          </p:cNvSpPr>
          <p:nvPr/>
        </p:nvSpPr>
        <p:spPr bwMode="auto">
          <a:xfrm flipV="1">
            <a:off x="6948488" y="2349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732" name="Line 76"/>
          <p:cNvSpPr>
            <a:spLocks noChangeShapeType="1"/>
          </p:cNvSpPr>
          <p:nvPr/>
        </p:nvSpPr>
        <p:spPr bwMode="auto">
          <a:xfrm flipV="1">
            <a:off x="7380288" y="2349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733" name="Text Box 77"/>
          <p:cNvSpPr txBox="1">
            <a:spLocks noChangeArrowheads="1"/>
          </p:cNvSpPr>
          <p:nvPr/>
        </p:nvSpPr>
        <p:spPr bwMode="auto">
          <a:xfrm>
            <a:off x="3419475" y="400526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M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34" name="Text Box 78"/>
          <p:cNvSpPr txBox="1">
            <a:spLocks noChangeArrowheads="1"/>
          </p:cNvSpPr>
          <p:nvPr/>
        </p:nvSpPr>
        <p:spPr bwMode="auto">
          <a:xfrm>
            <a:off x="3419475" y="458152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F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35" name="Text Box 79"/>
          <p:cNvSpPr txBox="1">
            <a:spLocks noChangeArrowheads="1"/>
          </p:cNvSpPr>
          <p:nvPr/>
        </p:nvSpPr>
        <p:spPr bwMode="auto">
          <a:xfrm>
            <a:off x="3419475" y="5157788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N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36" name="Text Box 80"/>
          <p:cNvSpPr txBox="1">
            <a:spLocks noChangeArrowheads="1"/>
          </p:cNvSpPr>
          <p:nvPr/>
        </p:nvSpPr>
        <p:spPr bwMode="auto">
          <a:xfrm>
            <a:off x="3419475" y="4005263"/>
            <a:ext cx="927100" cy="58896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*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37" name="Line 81"/>
          <p:cNvSpPr>
            <a:spLocks noChangeShapeType="1"/>
          </p:cNvSpPr>
          <p:nvPr/>
        </p:nvSpPr>
        <p:spPr bwMode="auto">
          <a:xfrm flipV="1">
            <a:off x="7812088" y="2349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738" name="Text Box 82"/>
          <p:cNvSpPr txBox="1">
            <a:spLocks noChangeArrowheads="1"/>
          </p:cNvSpPr>
          <p:nvPr/>
        </p:nvSpPr>
        <p:spPr bwMode="auto">
          <a:xfrm>
            <a:off x="3419475" y="4581525"/>
            <a:ext cx="927100" cy="5889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latin typeface="Courier New" panose="02070309020205020404" pitchFamily="49" charset="0"/>
              </a:rPr>
              <a:t> n </a:t>
            </a:r>
            <a:endParaRPr lang="th-TH" altLang="en-US" b="1">
              <a:latin typeface="Courier New" panose="02070309020205020404" pitchFamily="49" charset="0"/>
            </a:endParaRPr>
          </a:p>
        </p:txBody>
      </p:sp>
      <p:sp>
        <p:nvSpPr>
          <p:cNvPr id="70739" name="Line 83"/>
          <p:cNvSpPr>
            <a:spLocks noChangeShapeType="1"/>
          </p:cNvSpPr>
          <p:nvPr/>
        </p:nvSpPr>
        <p:spPr bwMode="auto">
          <a:xfrm flipV="1">
            <a:off x="8243888" y="23495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0740" name="Text Box 84"/>
          <p:cNvSpPr txBox="1">
            <a:spLocks noChangeArrowheads="1"/>
          </p:cNvSpPr>
          <p:nvPr/>
        </p:nvSpPr>
        <p:spPr bwMode="auto">
          <a:xfrm>
            <a:off x="2914650" y="4005263"/>
            <a:ext cx="1831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b="1">
                <a:solidFill>
                  <a:srgbClr val="FF0066"/>
                </a:solidFill>
                <a:latin typeface="Lucida Sans Unicode" panose="020B0602030504020204" pitchFamily="34" charset="0"/>
              </a:rPr>
              <a:t>Finished</a:t>
            </a:r>
            <a:endParaRPr lang="th-TH" altLang="en-US" b="1">
              <a:solidFill>
                <a:srgbClr val="FF0066"/>
              </a:solidFill>
              <a:latin typeface="Lucida Sans Unicode" panose="020B0602030504020204" pitchFamily="34" charset="0"/>
            </a:endParaRPr>
          </a:p>
        </p:txBody>
      </p:sp>
      <p:sp>
        <p:nvSpPr>
          <p:cNvPr id="70741" name="Text Box 85"/>
          <p:cNvSpPr txBox="1">
            <a:spLocks noChangeArrowheads="1"/>
          </p:cNvSpPr>
          <p:nvPr/>
        </p:nvSpPr>
        <p:spPr bwMode="auto">
          <a:xfrm>
            <a:off x="468313" y="1196975"/>
            <a:ext cx="2952750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E 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</a:t>
            </a:r>
            <a:r>
              <a:rPr lang="en-US" altLang="en-US" sz="1800" b="1">
                <a:latin typeface="Courier New" panose="02070309020205020404" pitchFamily="49" charset="0"/>
              </a:rPr>
              <a:t>TX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FNX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E)NX 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TX)NX 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FNX)NX 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(n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NX)NX 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(n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X)NX 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(n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ATX)NX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(n+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TX)NX 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(n+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FNX)NX 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(n+(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E)NX)NX 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(n+(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TX)NX)NX 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(n+(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FNX)NX)NX 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(n+(n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NX)NX)NX 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(n+(n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X)NX)NX 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(n+(n)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NX)NX 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(n+(n)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X)NX 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(n+(n))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NX 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(n+(n))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MFNX 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(n+(n))*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FNX 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(n+(n))*n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NX </a:t>
            </a: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(n+(n))*n</a:t>
            </a:r>
            <a:r>
              <a:rPr lang="en-US" altLang="en-US" sz="1800" b="1">
                <a:latin typeface="Courier New" panose="02070309020205020404" pitchFamily="49" charset="0"/>
                <a:sym typeface="Symbol" panose="05050102010706020507" pitchFamily="18" charset="2"/>
              </a:rPr>
              <a:t>X</a:t>
            </a:r>
            <a:r>
              <a:rPr lang="en-US" altLang="en-US" sz="1800" b="1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80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SzTx/>
              <a:buFont typeface="Symbol" panose="05050102010706020507" pitchFamily="18" charset="2"/>
              <a:buChar char="Þ"/>
            </a:pPr>
            <a:r>
              <a:rPr lang="en-US" altLang="en-US" sz="1800">
                <a:latin typeface="Courier New" panose="02070309020205020404" pitchFamily="49" charset="0"/>
                <a:sym typeface="Symbol" panose="05050102010706020507" pitchFamily="18" charset="2"/>
              </a:rPr>
              <a:t>(n+(n))*n</a:t>
            </a:r>
            <a:endParaRPr lang="th-TH" altLang="en-US" sz="1800">
              <a:latin typeface="Courier New" panose="02070309020205020404" pitchFamily="49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4749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0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70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0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0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70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0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0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0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0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0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70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70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22943E-6 L 0.04722 -4.22943E-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706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1" dur="indefinite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2" dur="indefinite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3" dur="indefinite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70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7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25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6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7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49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0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1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70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0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0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70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70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2943E-6 L 0.0474 -4.22943E-6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707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81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2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3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70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95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6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7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7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70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70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0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70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70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70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24" dur="indefinite"/>
                                        <p:tgtEl>
                                          <p:spTgt spid="70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25" dur="indefinite"/>
                                        <p:tgtEl>
                                          <p:spTgt spid="70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26" dur="indefinite"/>
                                        <p:tgtEl>
                                          <p:spTgt spid="70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70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70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70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70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70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70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2943E-6 L 0.0474 -4.22943E-6 " pathEditMode="relative" rAng="0" ptsTypes="AA">
                                      <p:cBhvr>
                                        <p:cTn id="247" dur="2000" fill="hold"/>
                                        <p:tgtEl>
                                          <p:spTgt spid="707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56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7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58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70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70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7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7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70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70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80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81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2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70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/>
                                        <p:tgtEl>
                                          <p:spTgt spid="70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7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7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7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7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7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7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 nodeType="clickPar">
                      <p:stCondLst>
                        <p:cond delay="indefinite"/>
                      </p:stCondLst>
                      <p:childTnLst>
                        <p:par>
                          <p:cTn id="3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9" dur="500"/>
                                        <p:tgtEl>
                                          <p:spTgt spid="7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/>
                                        <p:tgtEl>
                                          <p:spTgt spid="7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2943E-6 L 0.0474 -4.22943E-6 " pathEditMode="relative" rAng="0" ptsTypes="AA">
                                      <p:cBhvr>
                                        <p:cTn id="313" dur="2000" fill="hold"/>
                                        <p:tgtEl>
                                          <p:spTgt spid="70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 nodeType="clickPar">
                      <p:stCondLst>
                        <p:cond delay="indefinite"/>
                      </p:stCondLst>
                      <p:childTnLst>
                        <p:par>
                          <p:cTn id="3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6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17" dur="indefinite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8" dur="indefinite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19" dur="indefinite"/>
                                        <p:tgtEl>
                                          <p:spTgt spid="70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5" dur="500"/>
                                        <p:tgtEl>
                                          <p:spTgt spid="7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/>
                                        <p:tgtEl>
                                          <p:spTgt spid="7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7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7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7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7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 nodeType="clickPar">
                      <p:stCondLst>
                        <p:cond delay="indefinite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41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42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43" dur="indefinite"/>
                                        <p:tgtEl>
                                          <p:spTgt spid="70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 nodeType="clickPar">
                      <p:stCondLst>
                        <p:cond delay="indefinite"/>
                      </p:stCondLst>
                      <p:childTnLst>
                        <p:par>
                          <p:cTn id="3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9" dur="500"/>
                                        <p:tgtEl>
                                          <p:spTgt spid="7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/>
                                        <p:tgtEl>
                                          <p:spTgt spid="7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7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7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7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7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 nodeType="clickPar">
                      <p:stCondLst>
                        <p:cond delay="indefinite"/>
                      </p:stCondLst>
                      <p:childTnLst>
                        <p:par>
                          <p:cTn id="3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4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65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66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67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 nodeType="clickPar">
                      <p:stCondLst>
                        <p:cond delay="indefinite"/>
                      </p:stCondLst>
                      <p:childTnLst>
                        <p:par>
                          <p:cTn id="3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3" dur="500"/>
                                        <p:tgtEl>
                                          <p:spTgt spid="7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/>
                                        <p:tgtEl>
                                          <p:spTgt spid="7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7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7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 nodeType="clickPar">
                      <p:stCondLst>
                        <p:cond delay="indefinite"/>
                      </p:stCondLst>
                      <p:childTnLst>
                        <p:par>
                          <p:cTn id="3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4" dur="500"/>
                                        <p:tgtEl>
                                          <p:spTgt spid="7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5" dur="500"/>
                                        <p:tgtEl>
                                          <p:spTgt spid="7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2943E-6 L 0.0474 -4.22943E-6 " pathEditMode="relative" rAng="0" ptsTypes="AA">
                                      <p:cBhvr>
                                        <p:cTn id="393" dur="2000" fill="hold"/>
                                        <p:tgtEl>
                                          <p:spTgt spid="707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 nodeType="clickPar">
                      <p:stCondLst>
                        <p:cond delay="indefinite"/>
                      </p:stCondLst>
                      <p:childTnLst>
                        <p:par>
                          <p:cTn id="3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6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397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8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99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 nodeType="clickPar">
                      <p:stCondLst>
                        <p:cond delay="indefinite"/>
                      </p:stCondLst>
                      <p:childTnLst>
                        <p:par>
                          <p:cTn id="4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5" dur="500"/>
                                        <p:tgtEl>
                                          <p:spTgt spid="7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6" dur="500"/>
                                        <p:tgtEl>
                                          <p:spTgt spid="7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 nodeType="clickPar">
                      <p:stCondLst>
                        <p:cond delay="indefinite"/>
                      </p:stCondLst>
                      <p:childTnLst>
                        <p:par>
                          <p:cTn id="4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0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11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12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13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6" fill="hold" nodeType="clickPar">
                      <p:stCondLst>
                        <p:cond delay="indefinite"/>
                      </p:stCondLst>
                      <p:childTnLst>
                        <p:par>
                          <p:cTn id="4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9" dur="500"/>
                                        <p:tgtEl>
                                          <p:spTgt spid="7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/>
                                        <p:tgtEl>
                                          <p:spTgt spid="7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 nodeType="clickPar">
                      <p:stCondLst>
                        <p:cond delay="indefinite"/>
                      </p:stCondLst>
                      <p:childTnLst>
                        <p:par>
                          <p:cTn id="4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5" dur="500"/>
                                        <p:tgtEl>
                                          <p:spTgt spid="7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500"/>
                                        <p:tgtEl>
                                          <p:spTgt spid="7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2943E-6 L 0.0474 -4.22943E-6 " pathEditMode="relative" rAng="0" ptsTypes="AA">
                                      <p:cBhvr>
                                        <p:cTn id="433" dur="2000" fill="hold"/>
                                        <p:tgtEl>
                                          <p:spTgt spid="707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 nodeType="clickPar">
                      <p:stCondLst>
                        <p:cond delay="indefinite"/>
                      </p:stCondLst>
                      <p:childTnLst>
                        <p:par>
                          <p:cTn id="4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6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37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38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39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 nodeType="clickPar">
                      <p:stCondLst>
                        <p:cond delay="indefinite"/>
                      </p:stCondLst>
                      <p:childTnLst>
                        <p:par>
                          <p:cTn id="4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5" dur="500"/>
                                        <p:tgtEl>
                                          <p:spTgt spid="7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500"/>
                                        <p:tgtEl>
                                          <p:spTgt spid="7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 nodeType="clickPar">
                      <p:stCondLst>
                        <p:cond delay="indefinite"/>
                      </p:stCondLst>
                      <p:childTnLst>
                        <p:par>
                          <p:cTn id="4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0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51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52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53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 nodeType="clickPar">
                      <p:stCondLst>
                        <p:cond delay="indefinite"/>
                      </p:stCondLst>
                      <p:childTnLst>
                        <p:par>
                          <p:cTn id="4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8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9" dur="500"/>
                                        <p:tgtEl>
                                          <p:spTgt spid="70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0" dur="500"/>
                                        <p:tgtEl>
                                          <p:spTgt spid="70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 nodeType="clickPar">
                      <p:stCondLst>
                        <p:cond delay="indefinite"/>
                      </p:stCondLst>
                      <p:childTnLst>
                        <p:par>
                          <p:cTn id="4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5" dur="500"/>
                                        <p:tgtEl>
                                          <p:spTgt spid="70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6" dur="500"/>
                                        <p:tgtEl>
                                          <p:spTgt spid="70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2943E-6 L 0.0474 -4.22943E-6 " pathEditMode="relative" rAng="0" ptsTypes="AA">
                                      <p:cBhvr>
                                        <p:cTn id="473" dur="2000" fill="hold"/>
                                        <p:tgtEl>
                                          <p:spTgt spid="70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 nodeType="clickPar">
                      <p:stCondLst>
                        <p:cond delay="indefinite"/>
                      </p:stCondLst>
                      <p:childTnLst>
                        <p:par>
                          <p:cTn id="4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6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477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78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79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 nodeType="clickPar">
                      <p:stCondLst>
                        <p:cond delay="indefinite"/>
                      </p:stCondLst>
                      <p:childTnLst>
                        <p:par>
                          <p:cTn id="4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5" dur="500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6" dur="500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1" dur="500" fill="hold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500" fill="hold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6" dur="500" fill="hold"/>
                                        <p:tgtEl>
                                          <p:spTgt spid="7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7" dur="500" fill="hold"/>
                                        <p:tgtEl>
                                          <p:spTgt spid="7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1" dur="500" fill="hold"/>
                                        <p:tgtEl>
                                          <p:spTgt spid="7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2" dur="500" fill="hold"/>
                                        <p:tgtEl>
                                          <p:spTgt spid="7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3" fill="hold" nodeType="clickPar">
                      <p:stCondLst>
                        <p:cond delay="indefinite"/>
                      </p:stCondLst>
                      <p:childTnLst>
                        <p:par>
                          <p:cTn id="5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5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06" dur="indefinite"/>
                                        <p:tgtEl>
                                          <p:spTgt spid="70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07" dur="indefinite"/>
                                        <p:tgtEl>
                                          <p:spTgt spid="70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08" dur="indefinite"/>
                                        <p:tgtEl>
                                          <p:spTgt spid="70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 nodeType="clickPar">
                      <p:stCondLst>
                        <p:cond delay="indefinite"/>
                      </p:stCondLst>
                      <p:childTnLst>
                        <p:par>
                          <p:cTn id="5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4" dur="500"/>
                                        <p:tgtEl>
                                          <p:spTgt spid="7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5" dur="500"/>
                                        <p:tgtEl>
                                          <p:spTgt spid="7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0" dur="500" fill="hold"/>
                                        <p:tgtEl>
                                          <p:spTgt spid="7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1" dur="500" fill="hold"/>
                                        <p:tgtEl>
                                          <p:spTgt spid="7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 nodeType="clickPar">
                      <p:stCondLst>
                        <p:cond delay="indefinite"/>
                      </p:stCondLst>
                      <p:childTnLst>
                        <p:par>
                          <p:cTn id="5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7" dur="500"/>
                                        <p:tgtEl>
                                          <p:spTgt spid="7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8" dur="500"/>
                                        <p:tgtEl>
                                          <p:spTgt spid="7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2943E-6 L 0.0474 -4.22943E-6 " pathEditMode="relative" rAng="0" ptsTypes="AA">
                                      <p:cBhvr>
                                        <p:cTn id="533" dur="2000" fill="hold"/>
                                        <p:tgtEl>
                                          <p:spTgt spid="70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4" fill="hold" nodeType="clickPar">
                      <p:stCondLst>
                        <p:cond delay="indefinite"/>
                      </p:stCondLst>
                      <p:childTnLst>
                        <p:par>
                          <p:cTn id="5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6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37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38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39" dur="indefinite"/>
                                        <p:tgtEl>
                                          <p:spTgt spid="70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2" fill="hold" nodeType="clickPar">
                      <p:stCondLst>
                        <p:cond delay="indefinite"/>
                      </p:stCondLst>
                      <p:childTnLst>
                        <p:par>
                          <p:cTn id="5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4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5" dur="500"/>
                                        <p:tgtEl>
                                          <p:spTgt spid="7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6" dur="500"/>
                                        <p:tgtEl>
                                          <p:spTgt spid="7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1" dur="500" fill="hold"/>
                                        <p:tgtEl>
                                          <p:spTgt spid="7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2" dur="500" fill="hold"/>
                                        <p:tgtEl>
                                          <p:spTgt spid="7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3" fill="hold" nodeType="clickPar">
                      <p:stCondLst>
                        <p:cond delay="indefinite"/>
                      </p:stCondLst>
                      <p:childTnLst>
                        <p:par>
                          <p:cTn id="5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6" dur="500"/>
                                        <p:tgtEl>
                                          <p:spTgt spid="7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7" dur="500"/>
                                        <p:tgtEl>
                                          <p:spTgt spid="7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22943E-6 L 0.0474 -4.22943E-6 " pathEditMode="relative" rAng="0" ptsTypes="AA">
                                      <p:cBhvr>
                                        <p:cTn id="564" dur="2000" fill="hold"/>
                                        <p:tgtEl>
                                          <p:spTgt spid="707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5" fill="hold" nodeType="clickPar">
                      <p:stCondLst>
                        <p:cond delay="indefinite"/>
                      </p:stCondLst>
                      <p:childTnLst>
                        <p:par>
                          <p:cTn id="5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7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68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69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70" dur="indefinite"/>
                                        <p:tgtEl>
                                          <p:spTgt spid="70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 nodeType="clickPar">
                      <p:stCondLst>
                        <p:cond delay="indefinite"/>
                      </p:stCondLst>
                      <p:childTnLst>
                        <p:par>
                          <p:cTn id="5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6" dur="500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7" dur="500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 nodeType="clickPar">
                      <p:stCondLst>
                        <p:cond delay="indefinite"/>
                      </p:stCondLst>
                      <p:childTnLst>
                        <p:par>
                          <p:cTn id="5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1" presetID="5" presetClass="emph" presetSubtype="5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82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83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84" dur="indefinite"/>
                                        <p:tgtEl>
                                          <p:spTgt spid="70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 nodeType="clickPar">
                      <p:stCondLst>
                        <p:cond delay="indefinite"/>
                      </p:stCondLst>
                      <p:childTnLst>
                        <p:par>
                          <p:cTn id="5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9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0" dur="500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1" dur="500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 nodeType="clickPar">
                      <p:stCondLst>
                        <p:cond delay="indefinite"/>
                      </p:stCondLst>
                      <p:childTnLst>
                        <p:par>
                          <p:cTn id="5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8" presetID="4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99" dur="2000" fill="hold"/>
                                        <p:tgtEl>
                                          <p:spTgt spid="7074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96" grpId="0" animBg="1"/>
      <p:bldP spid="70696" grpId="1" animBg="1"/>
      <p:bldP spid="70698" grpId="0" animBg="1"/>
      <p:bldP spid="70698" grpId="1" animBg="1"/>
      <p:bldP spid="70701" grpId="0" animBg="1"/>
      <p:bldP spid="70701" grpId="1" animBg="1"/>
      <p:bldP spid="70702" grpId="0" animBg="1"/>
      <p:bldP spid="70702" grpId="1" animBg="1"/>
      <p:bldP spid="70703" grpId="0" animBg="1"/>
      <p:bldP spid="70703" grpId="1" animBg="1"/>
      <p:bldP spid="70704" grpId="0" animBg="1"/>
      <p:bldP spid="70704" grpId="1" animBg="1"/>
      <p:bldP spid="70705" grpId="0" animBg="1"/>
      <p:bldP spid="70705" grpId="1" animBg="1"/>
      <p:bldP spid="70706" grpId="0" animBg="1"/>
      <p:bldP spid="70706" grpId="1" animBg="1"/>
      <p:bldP spid="70707" grpId="0" animBg="1"/>
      <p:bldP spid="70707" grpId="1" animBg="1"/>
      <p:bldP spid="70708" grpId="0" animBg="1"/>
      <p:bldP spid="70708" grpId="1" animBg="1"/>
      <p:bldP spid="70709" grpId="0" animBg="1"/>
      <p:bldP spid="70709" grpId="1" animBg="1"/>
      <p:bldP spid="70710" grpId="0" animBg="1"/>
      <p:bldP spid="70710" grpId="1" animBg="1"/>
      <p:bldP spid="70711" grpId="0" animBg="1"/>
      <p:bldP spid="70711" grpId="1" animBg="1"/>
      <p:bldP spid="70712" grpId="0" animBg="1"/>
      <p:bldP spid="70712" grpId="1" animBg="1"/>
      <p:bldP spid="70713" grpId="0" animBg="1"/>
      <p:bldP spid="70713" grpId="1" animBg="1"/>
      <p:bldP spid="70713" grpId="2" animBg="1"/>
      <p:bldP spid="70714" grpId="0" animBg="1"/>
      <p:bldP spid="70714" grpId="1" animBg="1"/>
      <p:bldP spid="70714" grpId="2" animBg="1"/>
      <p:bldP spid="70715" grpId="0" animBg="1"/>
      <p:bldP spid="70715" grpId="1" animBg="1"/>
      <p:bldP spid="70716" grpId="0" animBg="1"/>
      <p:bldP spid="70716" grpId="1" animBg="1"/>
      <p:bldP spid="70717" grpId="0" animBg="1"/>
      <p:bldP spid="70717" grpId="1" animBg="1"/>
      <p:bldP spid="70718" grpId="0" animBg="1"/>
      <p:bldP spid="70718" grpId="1" animBg="1"/>
      <p:bldP spid="70719" grpId="0" animBg="1"/>
      <p:bldP spid="70719" grpId="1" animBg="1"/>
      <p:bldP spid="70719" grpId="2" animBg="1"/>
      <p:bldP spid="70720" grpId="0" animBg="1"/>
      <p:bldP spid="70720" grpId="1" animBg="1"/>
      <p:bldP spid="70721" grpId="0" animBg="1"/>
      <p:bldP spid="70721" grpId="1" animBg="1"/>
      <p:bldP spid="70722" grpId="0" animBg="1"/>
      <p:bldP spid="70722" grpId="1" animBg="1"/>
      <p:bldP spid="70723" grpId="0" animBg="1"/>
      <p:bldP spid="70723" grpId="1" animBg="1"/>
      <p:bldP spid="70724" grpId="0" animBg="1"/>
      <p:bldP spid="70724" grpId="1" animBg="1"/>
      <p:bldP spid="70725" grpId="0" animBg="1"/>
      <p:bldP spid="70725" grpId="1" animBg="1"/>
      <p:bldP spid="70726" grpId="0" animBg="1"/>
      <p:bldP spid="70726" grpId="1" animBg="1"/>
      <p:bldP spid="70727" grpId="0" animBg="1"/>
      <p:bldP spid="70727" grpId="1" animBg="1"/>
      <p:bldP spid="70728" grpId="0" animBg="1"/>
      <p:bldP spid="70728" grpId="1" animBg="1"/>
      <p:bldP spid="70729" grpId="0" animBg="1"/>
      <p:bldP spid="70729" grpId="1" animBg="1"/>
      <p:bldP spid="70730" grpId="0" animBg="1"/>
      <p:bldP spid="70730" grpId="1" animBg="1"/>
      <p:bldP spid="70730" grpId="2" animBg="1"/>
      <p:bldP spid="70731" grpId="0" animBg="1"/>
      <p:bldP spid="70731" grpId="1" animBg="1"/>
      <p:bldP spid="70731" grpId="2" animBg="1"/>
      <p:bldP spid="70732" grpId="0" animBg="1"/>
      <p:bldP spid="70732" grpId="1" animBg="1"/>
      <p:bldP spid="70732" grpId="2" animBg="1"/>
      <p:bldP spid="70733" grpId="0" animBg="1"/>
      <p:bldP spid="70733" grpId="1" animBg="1"/>
      <p:bldP spid="70734" grpId="0" animBg="1"/>
      <p:bldP spid="70734" grpId="1" animBg="1"/>
      <p:bldP spid="70735" grpId="0" animBg="1"/>
      <p:bldP spid="70735" grpId="1" animBg="1"/>
      <p:bldP spid="70736" grpId="0" animBg="1"/>
      <p:bldP spid="70736" grpId="1" animBg="1"/>
      <p:bldP spid="70737" grpId="0" animBg="1"/>
      <p:bldP spid="70737" grpId="1" animBg="1"/>
      <p:bldP spid="70737" grpId="2" animBg="1"/>
      <p:bldP spid="70738" grpId="0" animBg="1"/>
      <p:bldP spid="70738" grpId="1" animBg="1"/>
      <p:bldP spid="70739" grpId="0" animBg="1"/>
      <p:bldP spid="70739" grpId="1" animBg="1"/>
      <p:bldP spid="70740" grpId="0"/>
      <p:bldP spid="7074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FBEAC-04C0-4871-86E2-C7EC6C6F1138}" type="slidenum">
              <a:rPr lang="en-US" altLang="en-US"/>
              <a:pPr>
                <a:defRPr/>
              </a:pPr>
              <a:t>5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Angsana New" pitchFamily="18" charset="-34"/>
              </a:rPr>
              <a:t>Some</a:t>
            </a:r>
            <a:r>
              <a:rPr lang="th-TH" altLang="en-US" smtClean="0"/>
              <a:t> Data Structures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700"/>
              </a:spcBef>
            </a:pPr>
            <a:r>
              <a:rPr lang="en-US" altLang="en-US" b="1" smtClean="0"/>
              <a:t>Symbol table</a:t>
            </a:r>
          </a:p>
          <a:p>
            <a:pPr>
              <a:spcBef>
                <a:spcPts val="700"/>
              </a:spcBef>
            </a:pPr>
            <a:r>
              <a:rPr lang="en-US" altLang="en-US" b="1" smtClean="0"/>
              <a:t>Literal table</a:t>
            </a:r>
          </a:p>
          <a:p>
            <a:pPr>
              <a:spcBef>
                <a:spcPts val="700"/>
              </a:spcBef>
            </a:pPr>
            <a:r>
              <a:rPr lang="en-US" altLang="en-US" b="1" smtClean="0"/>
              <a:t>Parse tree</a:t>
            </a:r>
          </a:p>
          <a:p>
            <a:pPr>
              <a:spcBef>
                <a:spcPts val="1100"/>
              </a:spcBef>
              <a:spcAft>
                <a:spcPts val="1100"/>
              </a:spcAft>
            </a:pPr>
            <a:endParaRPr lang="th-TH" altLang="en-US" smtClean="0">
              <a:latin typeface="Times New Roman" pitchFamily="18" charset="0"/>
            </a:endParaRPr>
          </a:p>
          <a:p>
            <a:pPr>
              <a:spcBef>
                <a:spcPts val="1100"/>
              </a:spcBef>
              <a:spcAft>
                <a:spcPts val="1100"/>
              </a:spcAft>
            </a:pPr>
            <a:endParaRPr lang="th-TH" alt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9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A7635-A8E9-4780-9066-9FCC9A85F6ED}" type="slidenum">
              <a:rPr lang="en-US" altLang="en-US"/>
              <a:pPr>
                <a:defRPr/>
              </a:pPr>
              <a:t>6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Symbol Table 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315" y="1690689"/>
            <a:ext cx="8534400" cy="3731111"/>
          </a:xfrm>
        </p:spPr>
        <p:txBody>
          <a:bodyPr/>
          <a:lstStyle/>
          <a:p>
            <a:r>
              <a:rPr lang="th-TH" altLang="en-US" dirty="0" smtClean="0"/>
              <a:t>Identifiers are </a:t>
            </a:r>
            <a:r>
              <a:rPr lang="th-TH" altLang="en-US" b="1" dirty="0" smtClean="0"/>
              <a:t>names</a:t>
            </a:r>
            <a:r>
              <a:rPr lang="th-TH" altLang="en-US" dirty="0" smtClean="0"/>
              <a:t> of variables, constants, functions, data types, etc.</a:t>
            </a:r>
          </a:p>
          <a:p>
            <a:r>
              <a:rPr lang="th-TH" altLang="en-US" dirty="0" smtClean="0"/>
              <a:t>Store information associated with identifiers</a:t>
            </a:r>
          </a:p>
          <a:p>
            <a:pPr lvl="1"/>
            <a:r>
              <a:rPr lang="th-TH" altLang="en-US" dirty="0" smtClean="0"/>
              <a:t>Information associated with different types of identifiers can be different</a:t>
            </a:r>
          </a:p>
          <a:p>
            <a:pPr lvl="2"/>
            <a:r>
              <a:rPr lang="th-TH" altLang="en-US" dirty="0" smtClean="0"/>
              <a:t>Information associated with variables are name, type, address,size (for array), etc.</a:t>
            </a:r>
          </a:p>
          <a:p>
            <a:pPr lvl="2"/>
            <a:r>
              <a:rPr lang="th-TH" altLang="en-US" dirty="0" smtClean="0"/>
              <a:t>Information associated with functions are name,type of return value, parameters, address, etc.</a:t>
            </a:r>
          </a:p>
          <a:p>
            <a:endParaRPr lang="th-TH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2472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687A3-B2F5-497D-B20E-3E2C087B1222}" type="slidenum">
              <a:rPr lang="en-US" altLang="en-US"/>
              <a:pPr>
                <a:defRPr/>
              </a:pPr>
              <a:t>7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Symbol Table (cont’d)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en-US" smtClean="0"/>
              <a:t>Accessed in every phase of compilers</a:t>
            </a:r>
          </a:p>
          <a:p>
            <a:pPr lvl="1"/>
            <a:r>
              <a:rPr lang="th-TH" altLang="en-US" smtClean="0"/>
              <a:t>The scanner, parser, and semantic analyzer put names of identifiers in symbol table.</a:t>
            </a:r>
          </a:p>
          <a:p>
            <a:pPr lvl="1"/>
            <a:r>
              <a:rPr lang="th-TH" altLang="en-US" smtClean="0"/>
              <a:t>The semantic analyzer stores more information (e.g. data types) in the table.</a:t>
            </a:r>
          </a:p>
          <a:p>
            <a:pPr lvl="1"/>
            <a:r>
              <a:rPr lang="th-TH" altLang="en-US" smtClean="0"/>
              <a:t>The intermediate code generator, code optimizer and code generator use information in symbol table to generate appropriate code.</a:t>
            </a:r>
          </a:p>
          <a:p>
            <a:r>
              <a:rPr lang="th-TH" altLang="en-US" smtClean="0"/>
              <a:t>Mostly use hash table for efficiency.</a:t>
            </a:r>
          </a:p>
        </p:txBody>
      </p:sp>
    </p:spTree>
    <p:extLst>
      <p:ext uri="{BB962C8B-B14F-4D97-AF65-F5344CB8AC3E}">
        <p14:creationId xmlns:p14="http://schemas.microsoft.com/office/powerpoint/2010/main" val="177798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7C39E-5A68-4482-B81B-BA2A4CEC5421}" type="slidenum">
              <a:rPr lang="en-US" altLang="en-US"/>
              <a:pPr>
                <a:defRPr/>
              </a:pPr>
              <a:t>8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Literal table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en-US" smtClean="0"/>
              <a:t>Store constants and strings used in program</a:t>
            </a:r>
          </a:p>
          <a:p>
            <a:pPr lvl="1"/>
            <a:r>
              <a:rPr lang="th-TH" altLang="en-US" smtClean="0"/>
              <a:t>reduce the memory size by reusing constants and strings</a:t>
            </a:r>
          </a:p>
          <a:p>
            <a:r>
              <a:rPr lang="th-TH" altLang="en-US" smtClean="0"/>
              <a:t>Can be combined with symbol table</a:t>
            </a:r>
          </a:p>
          <a:p>
            <a:endParaRPr lang="th-TH" altLang="en-US" smtClean="0"/>
          </a:p>
        </p:txBody>
      </p:sp>
    </p:spTree>
    <p:extLst>
      <p:ext uri="{BB962C8B-B14F-4D97-AF65-F5344CB8AC3E}">
        <p14:creationId xmlns:p14="http://schemas.microsoft.com/office/powerpoint/2010/main" val="271742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41EEE-A17E-44AB-8197-053509765477}" type="slidenum">
              <a:rPr lang="en-US" altLang="en-US"/>
              <a:pPr>
                <a:defRPr/>
              </a:pPr>
              <a:t>9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Parse tree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700"/>
              </a:spcBef>
            </a:pPr>
            <a:r>
              <a:rPr lang="en-US" altLang="en-US" dirty="0" smtClean="0"/>
              <a:t>Dynamically-allocated, pointer-based structure</a:t>
            </a:r>
          </a:p>
          <a:p>
            <a:pPr>
              <a:spcBef>
                <a:spcPts val="700"/>
              </a:spcBef>
            </a:pPr>
            <a:r>
              <a:rPr lang="en-US" altLang="en-US" dirty="0" smtClean="0"/>
              <a:t>Information for different data types related to parse trees need to be stored somewhere.</a:t>
            </a:r>
          </a:p>
          <a:p>
            <a:pPr lvl="1">
              <a:spcBef>
                <a:spcPts val="700"/>
              </a:spcBef>
            </a:pPr>
            <a:r>
              <a:rPr lang="en-US" altLang="en-US" dirty="0" smtClean="0"/>
              <a:t>Nodes are variant records, storing information for different types of data </a:t>
            </a:r>
          </a:p>
          <a:p>
            <a:pPr lvl="1">
              <a:spcBef>
                <a:spcPts val="700"/>
              </a:spcBef>
            </a:pPr>
            <a:r>
              <a:rPr lang="en-US" altLang="en-US" dirty="0" smtClean="0"/>
              <a:t>Nodes store pointers to information stored in other data structure, e.g. symbol table</a:t>
            </a:r>
          </a:p>
          <a:p>
            <a:endParaRPr lang="th-TH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874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itrus">
  <a:themeElements>
    <a:clrScheme name="">
      <a:dk1>
        <a:srgbClr val="000000"/>
      </a:dk1>
      <a:lt1>
        <a:srgbClr val="CED5E8"/>
      </a:lt1>
      <a:dk2>
        <a:srgbClr val="000066"/>
      </a:dk2>
      <a:lt2>
        <a:srgbClr val="777777"/>
      </a:lt2>
      <a:accent1>
        <a:srgbClr val="FEA868"/>
      </a:accent1>
      <a:accent2>
        <a:srgbClr val="9AA8D0"/>
      </a:accent2>
      <a:accent3>
        <a:srgbClr val="E3E7F2"/>
      </a:accent3>
      <a:accent4>
        <a:srgbClr val="000000"/>
      </a:accent4>
      <a:accent5>
        <a:srgbClr val="FED1B9"/>
      </a:accent5>
      <a:accent6>
        <a:srgbClr val="8B98BC"/>
      </a:accent6>
      <a:hlink>
        <a:srgbClr val="9CE157"/>
      </a:hlink>
      <a:folHlink>
        <a:srgbClr val="969696"/>
      </a:folHlink>
    </a:clrScheme>
    <a:fontScheme name="Citrus">
      <a:majorFont>
        <a:latin typeface="Tahoma"/>
        <a:ea typeface=""/>
        <a:cs typeface="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ngsana New" pitchFamily="18" charset="-34"/>
          </a:defRPr>
        </a:defPPr>
      </a:lstStyle>
    </a:lnDef>
  </a:objectDefaults>
  <a:extraClrSchemeLst>
    <a:extraClrScheme>
      <a:clrScheme name="Citrus 1">
        <a:dk1>
          <a:srgbClr val="FC6600"/>
        </a:dk1>
        <a:lt1>
          <a:srgbClr val="C6FE82"/>
        </a:lt1>
        <a:dk2>
          <a:srgbClr val="FFFFFF"/>
        </a:dk2>
        <a:lt2>
          <a:srgbClr val="000000"/>
        </a:lt2>
        <a:accent1>
          <a:srgbClr val="00CC00"/>
        </a:accent1>
        <a:accent2>
          <a:srgbClr val="FF822D"/>
        </a:accent2>
        <a:accent3>
          <a:srgbClr val="DFFEC1"/>
        </a:accent3>
        <a:accent4>
          <a:srgbClr val="D756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CC00"/>
        </a:accent1>
        <a:accent2>
          <a:srgbClr val="FF822D"/>
        </a:accent2>
        <a:accent3>
          <a:srgbClr val="FFFFFF"/>
        </a:accent3>
        <a:accent4>
          <a:srgbClr val="0000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72CE86"/>
        </a:accent1>
        <a:accent2>
          <a:srgbClr val="F6B070"/>
        </a:accent2>
        <a:accent3>
          <a:srgbClr val="FFFFFF"/>
        </a:accent3>
        <a:accent4>
          <a:srgbClr val="000000"/>
        </a:accent4>
        <a:accent5>
          <a:srgbClr val="BCE3C3"/>
        </a:accent5>
        <a:accent6>
          <a:srgbClr val="DF9F65"/>
        </a:accent6>
        <a:hlink>
          <a:srgbClr val="EB9D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58F91"/>
        </a:accent1>
        <a:accent2>
          <a:srgbClr val="CE7162"/>
        </a:accent2>
        <a:accent3>
          <a:srgbClr val="FFFFFF"/>
        </a:accent3>
        <a:accent4>
          <a:srgbClr val="000000"/>
        </a:accent4>
        <a:accent5>
          <a:srgbClr val="F9C6C7"/>
        </a:accent5>
        <a:accent6>
          <a:srgbClr val="BA6658"/>
        </a:accent6>
        <a:hlink>
          <a:srgbClr val="F6CA7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AB774"/>
        </a:accent1>
        <a:accent2>
          <a:srgbClr val="CBACD4"/>
        </a:accent2>
        <a:accent3>
          <a:srgbClr val="FFFFFF"/>
        </a:accent3>
        <a:accent4>
          <a:srgbClr val="000000"/>
        </a:accent4>
        <a:accent5>
          <a:srgbClr val="FCD8BC"/>
        </a:accent5>
        <a:accent6>
          <a:srgbClr val="B89BC0"/>
        </a:accent6>
        <a:hlink>
          <a:srgbClr val="C2EB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7">
        <a:dk1>
          <a:srgbClr val="3B6147"/>
        </a:dk1>
        <a:lt1>
          <a:srgbClr val="CED5E8"/>
        </a:lt1>
        <a:dk2>
          <a:srgbClr val="FFFFFF"/>
        </a:dk2>
        <a:lt2>
          <a:srgbClr val="777777"/>
        </a:lt2>
        <a:accent1>
          <a:srgbClr val="FEA868"/>
        </a:accent1>
        <a:accent2>
          <a:srgbClr val="9AA8D0"/>
        </a:accent2>
        <a:accent3>
          <a:srgbClr val="E3E7F2"/>
        </a:accent3>
        <a:accent4>
          <a:srgbClr val="31523B"/>
        </a:accent4>
        <a:accent5>
          <a:srgbClr val="FED1B9"/>
        </a:accent5>
        <a:accent6>
          <a:srgbClr val="8B98BC"/>
        </a:accent6>
        <a:hlink>
          <a:srgbClr val="9CE15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8">
        <a:dk1>
          <a:srgbClr val="2C395E"/>
        </a:dk1>
        <a:lt1>
          <a:srgbClr val="8798C7"/>
        </a:lt1>
        <a:dk2>
          <a:srgbClr val="FFFFFF"/>
        </a:dk2>
        <a:lt2>
          <a:srgbClr val="000000"/>
        </a:lt2>
        <a:accent1>
          <a:srgbClr val="FEE168"/>
        </a:accent1>
        <a:accent2>
          <a:srgbClr val="BAE482"/>
        </a:accent2>
        <a:accent3>
          <a:srgbClr val="C3CAE0"/>
        </a:accent3>
        <a:accent4>
          <a:srgbClr val="242F4F"/>
        </a:accent4>
        <a:accent5>
          <a:srgbClr val="FEEEB9"/>
        </a:accent5>
        <a:accent6>
          <a:srgbClr val="A8CF75"/>
        </a:accent6>
        <a:hlink>
          <a:srgbClr val="EFAD6B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2244</Words>
  <Application>Microsoft Office PowerPoint</Application>
  <PresentationFormat>On-screen Show (4:3)</PresentationFormat>
  <Paragraphs>614</Paragraphs>
  <Slides>40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55" baseType="lpstr">
      <vt:lpstr>Angsana New</vt:lpstr>
      <vt:lpstr>Arial</vt:lpstr>
      <vt:lpstr>Arial Black</vt:lpstr>
      <vt:lpstr>Arial Narrow</vt:lpstr>
      <vt:lpstr>Calibri</vt:lpstr>
      <vt:lpstr>Calibri Light</vt:lpstr>
      <vt:lpstr>Cordia New</vt:lpstr>
      <vt:lpstr>Courier New</vt:lpstr>
      <vt:lpstr>Lucida Sans Unicode</vt:lpstr>
      <vt:lpstr>Symbol</vt:lpstr>
      <vt:lpstr>Tahoma</vt:lpstr>
      <vt:lpstr>Times New Roman</vt:lpstr>
      <vt:lpstr>Wingdings</vt:lpstr>
      <vt:lpstr>Office Theme</vt:lpstr>
      <vt:lpstr>Citrus</vt:lpstr>
      <vt:lpstr>Short introduction to compilers</vt:lpstr>
      <vt:lpstr>Introduction</vt:lpstr>
      <vt:lpstr>What is a Compiler?</vt:lpstr>
      <vt:lpstr>Process of Compiling</vt:lpstr>
      <vt:lpstr>Some Data Structures</vt:lpstr>
      <vt:lpstr>Symbol Table </vt:lpstr>
      <vt:lpstr>Symbol Table (cont’d)</vt:lpstr>
      <vt:lpstr>Literal table</vt:lpstr>
      <vt:lpstr>Parse tree</vt:lpstr>
      <vt:lpstr>Scanner</vt:lpstr>
      <vt:lpstr>Introduction</vt:lpstr>
      <vt:lpstr>Examples of Tokens in C</vt:lpstr>
      <vt:lpstr>Scanning</vt:lpstr>
      <vt:lpstr>How to construct a scanner</vt:lpstr>
      <vt:lpstr>Regular Expression</vt:lpstr>
      <vt:lpstr>Extension of regular expr.</vt:lpstr>
      <vt:lpstr>Examples of Patterns</vt:lpstr>
      <vt:lpstr>Describing Patterns of Tokens</vt:lpstr>
      <vt:lpstr>Disambiguating Rules</vt:lpstr>
      <vt:lpstr>FA Recognizing Tokens</vt:lpstr>
      <vt:lpstr>Lookahead</vt:lpstr>
      <vt:lpstr>Nested IF</vt:lpstr>
      <vt:lpstr>Transition table</vt:lpstr>
      <vt:lpstr>Simulating a DFA</vt:lpstr>
      <vt:lpstr>Context-Free Grammars</vt:lpstr>
      <vt:lpstr>Parsing Process</vt:lpstr>
      <vt:lpstr>Context-Free Grammar</vt:lpstr>
      <vt:lpstr>Examples</vt:lpstr>
      <vt:lpstr>Backus-Naur Form (BNF)</vt:lpstr>
      <vt:lpstr>Examples</vt:lpstr>
      <vt:lpstr>Parsing</vt:lpstr>
      <vt:lpstr>Introduction</vt:lpstr>
      <vt:lpstr>Parse Trees and Derivations</vt:lpstr>
      <vt:lpstr>Recursive-Descent</vt:lpstr>
      <vt:lpstr>Recursive-Descent: Example</vt:lpstr>
      <vt:lpstr>Match procedure</vt:lpstr>
      <vt:lpstr>Problems in Recursive-Descent</vt:lpstr>
      <vt:lpstr>LL(1) Parsing</vt:lpstr>
      <vt:lpstr>Concept of LL(1) Parsing</vt:lpstr>
      <vt:lpstr>Example of LL(1) Parsing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introduction to compilers</dc:title>
  <dc:creator>Prabhas Chongstitvatana</dc:creator>
  <cp:lastModifiedBy>Prabhas Chongstitvatana</cp:lastModifiedBy>
  <cp:revision>3</cp:revision>
  <dcterms:created xsi:type="dcterms:W3CDTF">2017-09-02T11:09:59Z</dcterms:created>
  <dcterms:modified xsi:type="dcterms:W3CDTF">2017-09-02T11:42:39Z</dcterms:modified>
</cp:coreProperties>
</file>