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1" d="100"/>
          <a:sy n="61" d="100"/>
        </p:scale>
        <p:origin x="1085"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B6B9E68-19E0-45A7-962A-DBAC4BDA7272}"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10494153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B9E68-19E0-45A7-962A-DBAC4BDA7272}"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4128920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B9E68-19E0-45A7-962A-DBAC4BDA7272}"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2955043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6B9E68-19E0-45A7-962A-DBAC4BDA7272}"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42062664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B6B9E68-19E0-45A7-962A-DBAC4BDA7272}" type="datetimeFigureOut">
              <a:rPr lang="en-US" smtClean="0"/>
              <a:t>2/25/2020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2825133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6B9E68-19E0-45A7-962A-DBAC4BDA7272}"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3807497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6B9E68-19E0-45A7-962A-DBAC4BDA7272}" type="datetimeFigureOut">
              <a:rPr lang="en-US" smtClean="0"/>
              <a:t>2/25/2020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401828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6B9E68-19E0-45A7-962A-DBAC4BDA7272}" type="datetimeFigureOut">
              <a:rPr lang="en-US" smtClean="0"/>
              <a:t>2/25/2020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773327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6B9E68-19E0-45A7-962A-DBAC4BDA7272}" type="datetimeFigureOut">
              <a:rPr lang="en-US" smtClean="0"/>
              <a:t>2/25/2020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36264842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6B9E68-19E0-45A7-962A-DBAC4BDA7272}"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3598460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B6B9E68-19E0-45A7-962A-DBAC4BDA7272}" type="datetimeFigureOut">
              <a:rPr lang="en-US" smtClean="0"/>
              <a:t>2/25/2020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6EF9A3-E2EA-4DEE-9EAF-DD0BABCFAFA9}" type="slidenum">
              <a:rPr lang="en-US" smtClean="0"/>
              <a:t>‹#›</a:t>
            </a:fld>
            <a:endParaRPr lang="en-US"/>
          </a:p>
        </p:txBody>
      </p:sp>
    </p:spTree>
    <p:extLst>
      <p:ext uri="{BB962C8B-B14F-4D97-AF65-F5344CB8AC3E}">
        <p14:creationId xmlns:p14="http://schemas.microsoft.com/office/powerpoint/2010/main" val="630896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6B9E68-19E0-45A7-962A-DBAC4BDA7272}" type="datetimeFigureOut">
              <a:rPr lang="en-US" smtClean="0"/>
              <a:t>2/25/2020</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6EF9A3-E2EA-4DEE-9EAF-DD0BABCFAFA9}" type="slidenum">
              <a:rPr lang="en-US" smtClean="0"/>
              <a:t>‹#›</a:t>
            </a:fld>
            <a:endParaRPr lang="en-US"/>
          </a:p>
        </p:txBody>
      </p:sp>
    </p:spTree>
    <p:extLst>
      <p:ext uri="{BB962C8B-B14F-4D97-AF65-F5344CB8AC3E}">
        <p14:creationId xmlns:p14="http://schemas.microsoft.com/office/powerpoint/2010/main" val="39224379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cp.eng.chula.ac.th/~prabhas/project/npu/npu.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1595785"/>
          </a:xfrm>
        </p:spPr>
        <p:txBody>
          <a:bodyPr/>
          <a:lstStyle/>
          <a:p>
            <a:r>
              <a:rPr lang="en-US" dirty="0" smtClean="0"/>
              <a:t>Data parallelism</a:t>
            </a:r>
            <a:endParaRPr lang="en-US" dirty="0"/>
          </a:p>
        </p:txBody>
      </p:sp>
      <p:sp>
        <p:nvSpPr>
          <p:cNvPr id="3" name="Subtitle 2"/>
          <p:cNvSpPr>
            <a:spLocks noGrp="1"/>
          </p:cNvSpPr>
          <p:nvPr>
            <p:ph type="subTitle" idx="1"/>
          </p:nvPr>
        </p:nvSpPr>
        <p:spPr>
          <a:xfrm>
            <a:off x="1143000" y="3762280"/>
            <a:ext cx="6858000" cy="1655762"/>
          </a:xfrm>
        </p:spPr>
        <p:txBody>
          <a:bodyPr>
            <a:normAutofit lnSpcReduction="10000"/>
          </a:bodyPr>
          <a:lstStyle/>
          <a:p>
            <a:r>
              <a:rPr lang="en-US" dirty="0" smtClean="0"/>
              <a:t>Prabhas Chongstitvatana</a:t>
            </a:r>
          </a:p>
          <a:p>
            <a:endParaRPr lang="en-US" dirty="0"/>
          </a:p>
          <a:p>
            <a:r>
              <a:rPr lang="en-US" dirty="0" smtClean="0"/>
              <a:t>Computer Architecture and Organization</a:t>
            </a:r>
          </a:p>
          <a:p>
            <a:r>
              <a:rPr lang="en-US" dirty="0" smtClean="0"/>
              <a:t>February 2020</a:t>
            </a:r>
            <a:endParaRPr lang="en-US" dirty="0"/>
          </a:p>
        </p:txBody>
      </p:sp>
    </p:spTree>
    <p:extLst>
      <p:ext uri="{BB962C8B-B14F-4D97-AF65-F5344CB8AC3E}">
        <p14:creationId xmlns:p14="http://schemas.microsoft.com/office/powerpoint/2010/main" val="3108852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Memory banks, supply to vector load/store unit</a:t>
            </a:r>
            <a:endParaRPr lang="en-US"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71341" y="1983871"/>
            <a:ext cx="7304084" cy="3928413"/>
          </a:xfrm>
        </p:spPr>
      </p:pic>
    </p:spTree>
    <p:extLst>
      <p:ext uri="{BB962C8B-B14F-4D97-AF65-F5344CB8AC3E}">
        <p14:creationId xmlns:p14="http://schemas.microsoft.com/office/powerpoint/2010/main" val="1094009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Real performance, not all programs can be </a:t>
            </a:r>
            <a:r>
              <a:rPr lang="en-US" sz="3200" dirty="0" err="1" smtClean="0"/>
              <a:t>vectorized</a:t>
            </a:r>
            <a:endParaRPr lang="en-US" sz="3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95720" y="1449843"/>
            <a:ext cx="5745573" cy="5048083"/>
          </a:xfrm>
        </p:spPr>
      </p:pic>
    </p:spTree>
    <p:extLst>
      <p:ext uri="{BB962C8B-B14F-4D97-AF65-F5344CB8AC3E}">
        <p14:creationId xmlns:p14="http://schemas.microsoft.com/office/powerpoint/2010/main" val="3543602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Graphic Processing Unit  (GPU)</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3042" y="1374687"/>
            <a:ext cx="5637626" cy="5045577"/>
          </a:xfrm>
        </p:spPr>
      </p:pic>
    </p:spTree>
    <p:extLst>
      <p:ext uri="{BB962C8B-B14F-4D97-AF65-F5344CB8AC3E}">
        <p14:creationId xmlns:p14="http://schemas.microsoft.com/office/powerpoint/2010/main" val="275047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difference between CPU vs GPU</a:t>
            </a:r>
          </a:p>
          <a:p>
            <a:endParaRPr lang="en-US" dirty="0"/>
          </a:p>
          <a:p>
            <a:r>
              <a:rPr lang="en-US" dirty="0"/>
              <a:t>explain and demo NPU</a:t>
            </a:r>
          </a:p>
          <a:p>
            <a:r>
              <a:rPr lang="en-US" dirty="0">
                <a:hlinkClick r:id="rId2"/>
              </a:rPr>
              <a:t>https://www.cp.eng.chula.ac.th/~prabhas//project/npu/npu.htm</a:t>
            </a:r>
            <a:endParaRPr lang="en-US" dirty="0"/>
          </a:p>
        </p:txBody>
      </p:sp>
    </p:spTree>
    <p:extLst>
      <p:ext uri="{BB962C8B-B14F-4D97-AF65-F5344CB8AC3E}">
        <p14:creationId xmlns:p14="http://schemas.microsoft.com/office/powerpoint/2010/main" val="32177049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39657"/>
            <a:ext cx="7886700" cy="1325563"/>
          </a:xfrm>
        </p:spPr>
        <p:txBody>
          <a:bodyPr/>
          <a:lstStyle/>
          <a:p>
            <a:r>
              <a:rPr lang="en-US" dirty="0" smtClean="0"/>
              <a:t>SIMD vs MIMD</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96418" y="1169798"/>
            <a:ext cx="5494563" cy="5433257"/>
          </a:xfrm>
        </p:spPr>
      </p:pic>
    </p:spTree>
    <p:extLst>
      <p:ext uri="{BB962C8B-B14F-4D97-AF65-F5344CB8AC3E}">
        <p14:creationId xmlns:p14="http://schemas.microsoft.com/office/powerpoint/2010/main" val="35189895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machines</a:t>
            </a:r>
            <a:endParaRPr lang="en-US" dirty="0"/>
          </a:p>
        </p:txBody>
      </p:sp>
      <p:sp>
        <p:nvSpPr>
          <p:cNvPr id="3" name="Content Placeholder 2"/>
          <p:cNvSpPr>
            <a:spLocks noGrp="1"/>
          </p:cNvSpPr>
          <p:nvPr>
            <p:ph idx="1"/>
          </p:nvPr>
        </p:nvSpPr>
        <p:spPr/>
        <p:txBody>
          <a:bodyPr/>
          <a:lstStyle/>
          <a:p>
            <a:r>
              <a:rPr lang="en-US" dirty="0"/>
              <a:t>Vector architectures grab sets of data elements scattered about memory, place them into large, sequential register files, operate on data in those register files, and then disperse the results back into memory. </a:t>
            </a:r>
            <a:endParaRPr lang="en-US" dirty="0" smtClean="0"/>
          </a:p>
          <a:p>
            <a:r>
              <a:rPr lang="en-US" dirty="0"/>
              <a:t> A single instruction operates on vectors of data, which results in dozens of register–register operations on independent data elements.</a:t>
            </a:r>
          </a:p>
        </p:txBody>
      </p:sp>
    </p:spTree>
    <p:extLst>
      <p:ext uri="{BB962C8B-B14F-4D97-AF65-F5344CB8AC3E}">
        <p14:creationId xmlns:p14="http://schemas.microsoft.com/office/powerpoint/2010/main" val="2927761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2010" y="527964"/>
            <a:ext cx="2402648" cy="2465757"/>
          </a:xfrm>
        </p:spPr>
        <p:txBody>
          <a:bodyPr>
            <a:normAutofit/>
          </a:bodyPr>
          <a:lstStyle/>
          <a:p>
            <a:r>
              <a:rPr lang="en-US" sz="2800" dirty="0" smtClean="0"/>
              <a:t>Example:  </a:t>
            </a:r>
            <a:br>
              <a:rPr lang="en-US" sz="2800" dirty="0" smtClean="0"/>
            </a:br>
            <a:r>
              <a:rPr lang="en-US" sz="2800" dirty="0" smtClean="0"/>
              <a:t>VMIPS</a:t>
            </a:r>
            <a:br>
              <a:rPr lang="en-US" sz="2800" dirty="0" smtClean="0"/>
            </a:br>
            <a:r>
              <a:rPr lang="en-US" sz="2800" dirty="0"/>
              <a:t/>
            </a:r>
            <a:br>
              <a:rPr lang="en-US" sz="2800" dirty="0"/>
            </a:br>
            <a:r>
              <a:rPr lang="en-US" sz="2200" dirty="0" smtClean="0"/>
              <a:t>vector registers</a:t>
            </a:r>
            <a:br>
              <a:rPr lang="en-US" sz="2200" dirty="0" smtClean="0"/>
            </a:br>
            <a:r>
              <a:rPr lang="en-US" sz="2200" dirty="0" smtClean="0"/>
              <a:t>vector</a:t>
            </a:r>
            <a:br>
              <a:rPr lang="en-US" sz="2200" dirty="0" smtClean="0"/>
            </a:br>
            <a:r>
              <a:rPr lang="en-US" sz="2200" dirty="0" smtClean="0"/>
              <a:t> functional units</a:t>
            </a:r>
            <a:endParaRPr lang="en-US" sz="22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026289" y="527964"/>
            <a:ext cx="5280523" cy="6098304"/>
          </a:xfrm>
        </p:spPr>
      </p:pic>
    </p:spTree>
    <p:extLst>
      <p:ext uri="{BB962C8B-B14F-4D97-AF65-F5344CB8AC3E}">
        <p14:creationId xmlns:p14="http://schemas.microsoft.com/office/powerpoint/2010/main" val="1079332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VMIPS instructions</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99787" y="1907046"/>
            <a:ext cx="7899456" cy="3541775"/>
          </a:xfrm>
        </p:spPr>
      </p:pic>
    </p:spTree>
    <p:extLst>
      <p:ext uri="{BB962C8B-B14F-4D97-AF65-F5344CB8AC3E}">
        <p14:creationId xmlns:p14="http://schemas.microsoft.com/office/powerpoint/2010/main" val="36773629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does it work?</a:t>
            </a:r>
            <a:endParaRPr lang="en-US" dirty="0"/>
          </a:p>
        </p:txBody>
      </p:sp>
      <p:sp>
        <p:nvSpPr>
          <p:cNvPr id="3" name="Content Placeholder 2"/>
          <p:cNvSpPr>
            <a:spLocks noGrp="1"/>
          </p:cNvSpPr>
          <p:nvPr>
            <p:ph idx="1"/>
          </p:nvPr>
        </p:nvSpPr>
        <p:spPr>
          <a:xfrm>
            <a:off x="1129690" y="2587638"/>
            <a:ext cx="4033382" cy="3841748"/>
          </a:xfrm>
        </p:spPr>
        <p:txBody>
          <a:bodyPr>
            <a:noAutofit/>
          </a:bodyPr>
          <a:lstStyle/>
          <a:p>
            <a:pPr marL="0" indent="0">
              <a:buNone/>
            </a:pPr>
            <a:endParaRPr lang="en-US" sz="1400" dirty="0"/>
          </a:p>
          <a:p>
            <a:pPr marL="0" indent="0">
              <a:lnSpc>
                <a:spcPct val="120000"/>
              </a:lnSpc>
              <a:spcBef>
                <a:spcPts val="0"/>
              </a:spcBef>
              <a:buNone/>
            </a:pPr>
            <a:r>
              <a:rPr lang="en-US" sz="1400" dirty="0" smtClean="0"/>
              <a:t>assembly </a:t>
            </a:r>
            <a:r>
              <a:rPr lang="en-US" sz="1400" dirty="0"/>
              <a:t>program </a:t>
            </a:r>
            <a:r>
              <a:rPr lang="en-US" sz="1400" dirty="0" err="1"/>
              <a:t>px</a:t>
            </a:r>
            <a:r>
              <a:rPr lang="en-US" sz="1400" dirty="0"/>
              <a:t> 297 p 268</a:t>
            </a:r>
          </a:p>
          <a:p>
            <a:pPr marL="0" indent="0">
              <a:lnSpc>
                <a:spcPct val="120000"/>
              </a:lnSpc>
              <a:spcBef>
                <a:spcPts val="0"/>
              </a:spcBef>
              <a:buNone/>
            </a:pPr>
            <a:endParaRPr lang="en-US" sz="1400" dirty="0"/>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ld</a:t>
            </a:r>
            <a:r>
              <a:rPr lang="en-US" sz="1400" b="1" dirty="0">
                <a:latin typeface="Courier New" panose="02070309020205020404" pitchFamily="49" charset="0"/>
                <a:cs typeface="Courier New" panose="02070309020205020404" pitchFamily="49" charset="0"/>
              </a:rPr>
              <a:t>    f0,a</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dadd</a:t>
            </a:r>
            <a:r>
              <a:rPr lang="en-US" sz="1400" b="1" dirty="0">
                <a:latin typeface="Courier New" panose="02070309020205020404" pitchFamily="49" charset="0"/>
                <a:cs typeface="Courier New" panose="02070309020205020404" pitchFamily="49" charset="0"/>
              </a:rPr>
              <a:t>  r4 </a:t>
            </a:r>
            <a:r>
              <a:rPr lang="en-US" sz="1400" b="1" dirty="0" err="1">
                <a:latin typeface="Courier New" panose="02070309020205020404" pitchFamily="49" charset="0"/>
                <a:cs typeface="Courier New" panose="02070309020205020404" pitchFamily="49" charset="0"/>
              </a:rPr>
              <a:t>rx</a:t>
            </a:r>
            <a:r>
              <a:rPr lang="en-US" sz="1400" b="1" dirty="0">
                <a:latin typeface="Courier New" panose="02070309020205020404" pitchFamily="49" charset="0"/>
                <a:cs typeface="Courier New" panose="02070309020205020404" pitchFamily="49" charset="0"/>
              </a:rPr>
              <a:t> #512</a:t>
            </a:r>
          </a:p>
          <a:p>
            <a:pPr marL="0" indent="0">
              <a:lnSpc>
                <a:spcPct val="120000"/>
              </a:lnSpc>
              <a:spcBef>
                <a:spcPts val="0"/>
              </a:spcBef>
              <a:buNone/>
            </a:pPr>
            <a:r>
              <a:rPr lang="en-US" sz="1400" b="1" dirty="0">
                <a:latin typeface="Courier New" panose="02070309020205020404" pitchFamily="49" charset="0"/>
                <a:cs typeface="Courier New" panose="02070309020205020404" pitchFamily="49" charset="0"/>
              </a:rPr>
              <a:t>loop: </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ld</a:t>
            </a:r>
            <a:r>
              <a:rPr lang="en-US" sz="1400" b="1" dirty="0">
                <a:latin typeface="Courier New" panose="02070309020205020404" pitchFamily="49" charset="0"/>
                <a:cs typeface="Courier New" panose="02070309020205020404" pitchFamily="49" charset="0"/>
              </a:rPr>
              <a:t>    f2,0(</a:t>
            </a:r>
            <a:r>
              <a:rPr lang="en-US" sz="1400" b="1" dirty="0" err="1">
                <a:latin typeface="Courier New" panose="02070309020205020404" pitchFamily="49" charset="0"/>
                <a:cs typeface="Courier New" panose="02070309020205020404" pitchFamily="49" charset="0"/>
              </a:rPr>
              <a:t>rx</a:t>
            </a:r>
            <a:r>
              <a:rPr lang="en-US" sz="1400" b="1" dirty="0">
                <a:latin typeface="Courier New" panose="02070309020205020404" pitchFamily="49" charset="0"/>
                <a:cs typeface="Courier New" panose="02070309020205020404" pitchFamily="49" charset="0"/>
              </a:rPr>
              <a:t>)      ; load X[</a:t>
            </a:r>
            <a:r>
              <a:rPr lang="en-US" sz="1400" b="1" dirty="0" err="1">
                <a:latin typeface="Courier New" panose="02070309020205020404" pitchFamily="49" charset="0"/>
                <a:cs typeface="Courier New" panose="02070309020205020404" pitchFamily="49" charset="0"/>
              </a:rPr>
              <a:t>i</a:t>
            </a:r>
            <a:r>
              <a:rPr lang="en-US" sz="1400" b="1"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dmul</a:t>
            </a:r>
            <a:r>
              <a:rPr lang="en-US" sz="1400" b="1" dirty="0">
                <a:latin typeface="Courier New" panose="02070309020205020404" pitchFamily="49" charset="0"/>
                <a:cs typeface="Courier New" panose="02070309020205020404" pitchFamily="49" charset="0"/>
              </a:rPr>
              <a:t>  f2 </a:t>
            </a:r>
            <a:r>
              <a:rPr lang="en-US" sz="1400" b="1" dirty="0" err="1">
                <a:latin typeface="Courier New" panose="02070309020205020404" pitchFamily="49" charset="0"/>
                <a:cs typeface="Courier New" panose="02070309020205020404" pitchFamily="49" charset="0"/>
              </a:rPr>
              <a:t>f2</a:t>
            </a:r>
            <a:r>
              <a:rPr lang="en-US" sz="1400" b="1" dirty="0">
                <a:latin typeface="Courier New" panose="02070309020205020404" pitchFamily="49" charset="0"/>
                <a:cs typeface="Courier New" panose="02070309020205020404" pitchFamily="49" charset="0"/>
              </a:rPr>
              <a:t> f0</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ld</a:t>
            </a:r>
            <a:r>
              <a:rPr lang="en-US" sz="1400" b="1" dirty="0">
                <a:latin typeface="Courier New" panose="02070309020205020404" pitchFamily="49" charset="0"/>
                <a:cs typeface="Courier New" panose="02070309020205020404" pitchFamily="49" charset="0"/>
              </a:rPr>
              <a:t>    f4,0(</a:t>
            </a:r>
            <a:r>
              <a:rPr lang="en-US" sz="1400" b="1" dirty="0" err="1">
                <a:latin typeface="Courier New" panose="02070309020205020404" pitchFamily="49" charset="0"/>
                <a:cs typeface="Courier New" panose="02070309020205020404" pitchFamily="49" charset="0"/>
              </a:rPr>
              <a:t>ry</a:t>
            </a:r>
            <a:r>
              <a:rPr lang="en-US" sz="1400" b="1" dirty="0">
                <a:latin typeface="Courier New" panose="02070309020205020404" pitchFamily="49" charset="0"/>
                <a:cs typeface="Courier New" panose="02070309020205020404" pitchFamily="49" charset="0"/>
              </a:rPr>
              <a:t>)      ; load Y[</a:t>
            </a:r>
            <a:r>
              <a:rPr lang="en-US" sz="1400" b="1" dirty="0" err="1">
                <a:latin typeface="Courier New" panose="02070309020205020404" pitchFamily="49" charset="0"/>
                <a:cs typeface="Courier New" panose="02070309020205020404" pitchFamily="49" charset="0"/>
              </a:rPr>
              <a:t>i</a:t>
            </a:r>
            <a:r>
              <a:rPr lang="en-US" sz="1400" b="1"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dadd</a:t>
            </a:r>
            <a:r>
              <a:rPr lang="en-US" sz="1400" b="1" dirty="0">
                <a:latin typeface="Courier New" panose="02070309020205020404" pitchFamily="49" charset="0"/>
                <a:cs typeface="Courier New" panose="02070309020205020404" pitchFamily="49" charset="0"/>
              </a:rPr>
              <a:t>  f4 </a:t>
            </a:r>
            <a:r>
              <a:rPr lang="en-US" sz="1400" b="1" dirty="0" err="1">
                <a:latin typeface="Courier New" panose="02070309020205020404" pitchFamily="49" charset="0"/>
                <a:cs typeface="Courier New" panose="02070309020205020404" pitchFamily="49" charset="0"/>
              </a:rPr>
              <a:t>f4</a:t>
            </a:r>
            <a:r>
              <a:rPr lang="en-US" sz="1400" b="1" dirty="0">
                <a:latin typeface="Courier New" panose="02070309020205020404" pitchFamily="49" charset="0"/>
                <a:cs typeface="Courier New" panose="02070309020205020404" pitchFamily="49" charset="0"/>
              </a:rPr>
              <a:t> f2</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st</a:t>
            </a:r>
            <a:r>
              <a:rPr lang="en-US" sz="1400" b="1" dirty="0">
                <a:latin typeface="Courier New" panose="02070309020205020404" pitchFamily="49" charset="0"/>
                <a:cs typeface="Courier New" panose="02070309020205020404" pitchFamily="49" charset="0"/>
              </a:rPr>
              <a:t>    f4,9(</a:t>
            </a:r>
            <a:r>
              <a:rPr lang="en-US" sz="1400" b="1" dirty="0" err="1">
                <a:latin typeface="Courier New" panose="02070309020205020404" pitchFamily="49" charset="0"/>
                <a:cs typeface="Courier New" panose="02070309020205020404" pitchFamily="49" charset="0"/>
              </a:rPr>
              <a:t>ry</a:t>
            </a:r>
            <a:r>
              <a:rPr lang="en-US" sz="1400" b="1" dirty="0">
                <a:latin typeface="Courier New" panose="02070309020205020404" pitchFamily="49" charset="0"/>
                <a:cs typeface="Courier New" panose="02070309020205020404" pitchFamily="49" charset="0"/>
              </a:rPr>
              <a:t>)      ; store Y[</a:t>
            </a:r>
            <a:r>
              <a:rPr lang="en-US" sz="1400" b="1" dirty="0" err="1">
                <a:latin typeface="Courier New" panose="02070309020205020404" pitchFamily="49" charset="0"/>
                <a:cs typeface="Courier New" panose="02070309020205020404" pitchFamily="49" charset="0"/>
              </a:rPr>
              <a:t>i</a:t>
            </a:r>
            <a:r>
              <a:rPr lang="en-US" sz="1400" b="1" dirty="0">
                <a:latin typeface="Courier New" panose="02070309020205020404" pitchFamily="49" charset="0"/>
                <a:cs typeface="Courier New" panose="02070309020205020404" pitchFamily="49" charset="0"/>
              </a:rPr>
              <a:t>]</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dadd</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rx</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rx</a:t>
            </a:r>
            <a:r>
              <a:rPr lang="en-US" sz="1400" b="1" dirty="0">
                <a:latin typeface="Courier New" panose="02070309020205020404" pitchFamily="49" charset="0"/>
                <a:cs typeface="Courier New" panose="02070309020205020404" pitchFamily="49" charset="0"/>
              </a:rPr>
              <a:t> #8      ; next </a:t>
            </a:r>
            <a:r>
              <a:rPr lang="en-US" sz="1400" b="1" dirty="0" err="1">
                <a:latin typeface="Courier New" panose="02070309020205020404" pitchFamily="49" charset="0"/>
                <a:cs typeface="Courier New" panose="02070309020205020404" pitchFamily="49" charset="0"/>
              </a:rPr>
              <a:t>i</a:t>
            </a:r>
            <a:r>
              <a:rPr lang="en-US" sz="1400" b="1" dirty="0">
                <a:latin typeface="Courier New" panose="02070309020205020404" pitchFamily="49" charset="0"/>
                <a:cs typeface="Courier New" panose="02070309020205020404" pitchFamily="49" charset="0"/>
              </a:rPr>
              <a:t> for x</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dadd</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ry</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ry</a:t>
            </a:r>
            <a:r>
              <a:rPr lang="en-US" sz="1400" b="1" dirty="0">
                <a:latin typeface="Courier New" panose="02070309020205020404" pitchFamily="49" charset="0"/>
                <a:cs typeface="Courier New" panose="02070309020205020404" pitchFamily="49" charset="0"/>
              </a:rPr>
              <a:t> #8      ; next </a:t>
            </a:r>
            <a:r>
              <a:rPr lang="en-US" sz="1400" b="1" dirty="0" err="1">
                <a:latin typeface="Courier New" panose="02070309020205020404" pitchFamily="49" charset="0"/>
                <a:cs typeface="Courier New" panose="02070309020205020404" pitchFamily="49" charset="0"/>
              </a:rPr>
              <a:t>i</a:t>
            </a:r>
            <a:r>
              <a:rPr lang="en-US" sz="1400" b="1" dirty="0">
                <a:latin typeface="Courier New" panose="02070309020205020404" pitchFamily="49" charset="0"/>
                <a:cs typeface="Courier New" panose="02070309020205020404" pitchFamily="49" charset="0"/>
              </a:rPr>
              <a:t> for y</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dsub</a:t>
            </a:r>
            <a:r>
              <a:rPr lang="en-US" sz="1400" b="1" dirty="0">
                <a:latin typeface="Courier New" panose="02070309020205020404" pitchFamily="49" charset="0"/>
                <a:cs typeface="Courier New" panose="02070309020205020404" pitchFamily="49" charset="0"/>
              </a:rPr>
              <a:t>  r20 r4 </a:t>
            </a:r>
            <a:r>
              <a:rPr lang="en-US" sz="1400" b="1" dirty="0" err="1">
                <a:latin typeface="Courier New" panose="02070309020205020404" pitchFamily="49" charset="0"/>
                <a:cs typeface="Courier New" panose="02070309020205020404" pitchFamily="49" charset="0"/>
              </a:rPr>
              <a:t>rx</a:t>
            </a:r>
            <a:r>
              <a:rPr lang="en-US" sz="1400" b="1" dirty="0">
                <a:latin typeface="Courier New" panose="02070309020205020404" pitchFamily="49" charset="0"/>
                <a:cs typeface="Courier New" panose="02070309020205020404" pitchFamily="49" charset="0"/>
              </a:rPr>
              <a:t>     ; check bound</a:t>
            </a:r>
          </a:p>
          <a:p>
            <a:pPr marL="0" indent="0">
              <a:lnSpc>
                <a:spcPct val="120000"/>
              </a:lnSpc>
              <a:spcBef>
                <a:spcPts val="0"/>
              </a:spcBef>
              <a:buNone/>
            </a:pPr>
            <a:r>
              <a:rPr lang="en-US" sz="1400" b="1" dirty="0" err="1">
                <a:latin typeface="Courier New" panose="02070309020205020404" pitchFamily="49" charset="0"/>
                <a:cs typeface="Courier New" panose="02070309020205020404" pitchFamily="49" charset="0"/>
              </a:rPr>
              <a:t>bnez</a:t>
            </a:r>
            <a:r>
              <a:rPr lang="en-US" sz="1400" b="1" dirty="0">
                <a:latin typeface="Courier New" panose="02070309020205020404" pitchFamily="49" charset="0"/>
                <a:cs typeface="Courier New" panose="02070309020205020404" pitchFamily="49" charset="0"/>
              </a:rPr>
              <a:t>  r20 loop</a:t>
            </a:r>
          </a:p>
          <a:p>
            <a:endParaRPr lang="en-US" sz="1400" dirty="0"/>
          </a:p>
        </p:txBody>
      </p:sp>
      <p:sp>
        <p:nvSpPr>
          <p:cNvPr id="4" name="TextBox 3"/>
          <p:cNvSpPr txBox="1"/>
          <p:nvPr/>
        </p:nvSpPr>
        <p:spPr>
          <a:xfrm>
            <a:off x="5511452" y="2790653"/>
            <a:ext cx="2693096" cy="2123658"/>
          </a:xfrm>
          <a:prstGeom prst="rect">
            <a:avLst/>
          </a:prstGeom>
          <a:noFill/>
        </p:spPr>
        <p:txBody>
          <a:bodyPr wrap="square" rtlCol="0">
            <a:spAutoFit/>
          </a:bodyPr>
          <a:lstStyle/>
          <a:p>
            <a:r>
              <a:rPr lang="en-US" dirty="0"/>
              <a:t>VMIPS assembly</a:t>
            </a:r>
          </a:p>
          <a:p>
            <a:endParaRPr lang="en-US" dirty="0"/>
          </a:p>
          <a:p>
            <a:r>
              <a:rPr lang="en-US" sz="1600" b="1" dirty="0" err="1">
                <a:latin typeface="Courier New" panose="02070309020205020404" pitchFamily="49" charset="0"/>
                <a:cs typeface="Courier New" panose="02070309020205020404" pitchFamily="49" charset="0"/>
              </a:rPr>
              <a:t>ld</a:t>
            </a:r>
            <a:r>
              <a:rPr lang="en-US" sz="1600" b="1" dirty="0">
                <a:latin typeface="Courier New" panose="02070309020205020404" pitchFamily="49" charset="0"/>
                <a:cs typeface="Courier New" panose="02070309020205020404" pitchFamily="49" charset="0"/>
              </a:rPr>
              <a:t>    f0,a</a:t>
            </a:r>
          </a:p>
          <a:p>
            <a:r>
              <a:rPr lang="en-US" sz="1600" b="1" dirty="0">
                <a:latin typeface="Courier New" panose="02070309020205020404" pitchFamily="49" charset="0"/>
                <a:cs typeface="Courier New" panose="02070309020205020404" pitchFamily="49" charset="0"/>
              </a:rPr>
              <a:t>lv    v1 </a:t>
            </a:r>
            <a:r>
              <a:rPr lang="en-US" sz="1600" b="1" dirty="0" err="1">
                <a:latin typeface="Courier New" panose="02070309020205020404" pitchFamily="49" charset="0"/>
                <a:cs typeface="Courier New" panose="02070309020205020404" pitchFamily="49" charset="0"/>
              </a:rPr>
              <a:t>rx</a:t>
            </a:r>
            <a:endParaRPr lang="en-US" sz="1600" b="1" dirty="0">
              <a:latin typeface="Courier New" panose="02070309020205020404" pitchFamily="49" charset="0"/>
              <a:cs typeface="Courier New" panose="02070309020205020404" pitchFamily="49" charset="0"/>
            </a:endParaRPr>
          </a:p>
          <a:p>
            <a:r>
              <a:rPr lang="en-US" sz="1600" b="1" dirty="0" err="1">
                <a:latin typeface="Courier New" panose="02070309020205020404" pitchFamily="49" charset="0"/>
                <a:cs typeface="Courier New" panose="02070309020205020404" pitchFamily="49" charset="0"/>
              </a:rPr>
              <a:t>vmul</a:t>
            </a:r>
            <a:r>
              <a:rPr lang="en-US" sz="1600" b="1" dirty="0">
                <a:latin typeface="Courier New" panose="02070309020205020404" pitchFamily="49" charset="0"/>
                <a:cs typeface="Courier New" panose="02070309020205020404" pitchFamily="49" charset="0"/>
              </a:rPr>
              <a:t>  v2 v1 f0</a:t>
            </a:r>
          </a:p>
          <a:p>
            <a:r>
              <a:rPr lang="en-US" sz="1600" b="1" dirty="0">
                <a:latin typeface="Courier New" panose="02070309020205020404" pitchFamily="49" charset="0"/>
                <a:cs typeface="Courier New" panose="02070309020205020404" pitchFamily="49" charset="0"/>
              </a:rPr>
              <a:t>lv    v3 </a:t>
            </a:r>
            <a:r>
              <a:rPr lang="en-US" sz="1600" b="1" dirty="0" err="1">
                <a:latin typeface="Courier New" panose="02070309020205020404" pitchFamily="49" charset="0"/>
                <a:cs typeface="Courier New" panose="02070309020205020404" pitchFamily="49" charset="0"/>
              </a:rPr>
              <a:t>ry</a:t>
            </a:r>
            <a:endParaRPr lang="en-US" sz="1600" b="1" dirty="0">
              <a:latin typeface="Courier New" panose="02070309020205020404" pitchFamily="49" charset="0"/>
              <a:cs typeface="Courier New" panose="02070309020205020404" pitchFamily="49" charset="0"/>
            </a:endParaRPr>
          </a:p>
          <a:p>
            <a:r>
              <a:rPr lang="en-US" sz="1600" b="1" dirty="0" err="1">
                <a:latin typeface="Courier New" panose="02070309020205020404" pitchFamily="49" charset="0"/>
                <a:cs typeface="Courier New" panose="02070309020205020404" pitchFamily="49" charset="0"/>
              </a:rPr>
              <a:t>vadd</a:t>
            </a:r>
            <a:r>
              <a:rPr lang="en-US" sz="1600" b="1" dirty="0">
                <a:latin typeface="Courier New" panose="02070309020205020404" pitchFamily="49" charset="0"/>
                <a:cs typeface="Courier New" panose="02070309020205020404" pitchFamily="49" charset="0"/>
              </a:rPr>
              <a:t>  v4 v2 v3</a:t>
            </a:r>
          </a:p>
          <a:p>
            <a:r>
              <a:rPr lang="en-US" sz="1600" b="1" dirty="0" err="1">
                <a:latin typeface="Courier New" panose="02070309020205020404" pitchFamily="49" charset="0"/>
                <a:cs typeface="Courier New" panose="02070309020205020404" pitchFamily="49" charset="0"/>
              </a:rPr>
              <a:t>sv</a:t>
            </a:r>
            <a:r>
              <a:rPr lang="en-US" sz="1600" b="1" dirty="0">
                <a:latin typeface="Courier New" panose="02070309020205020404" pitchFamily="49" charset="0"/>
                <a:cs typeface="Courier New" panose="02070309020205020404" pitchFamily="49" charset="0"/>
              </a:rPr>
              <a:t>    v4 </a:t>
            </a:r>
            <a:r>
              <a:rPr lang="en-US" sz="1600" b="1" dirty="0" err="1">
                <a:latin typeface="Courier New" panose="02070309020205020404" pitchFamily="49" charset="0"/>
                <a:cs typeface="Courier New" panose="02070309020205020404" pitchFamily="49" charset="0"/>
              </a:rPr>
              <a:t>ry</a:t>
            </a:r>
            <a:endParaRPr lang="en-US" sz="1600" b="1" dirty="0">
              <a:latin typeface="Courier New" panose="02070309020205020404" pitchFamily="49" charset="0"/>
              <a:cs typeface="Courier New" panose="02070309020205020404" pitchFamily="49" charset="0"/>
            </a:endParaRPr>
          </a:p>
        </p:txBody>
      </p:sp>
      <p:sp>
        <p:nvSpPr>
          <p:cNvPr id="5" name="TextBox 4"/>
          <p:cNvSpPr txBox="1"/>
          <p:nvPr/>
        </p:nvSpPr>
        <p:spPr>
          <a:xfrm>
            <a:off x="1665961" y="1387309"/>
            <a:ext cx="6313118" cy="1292662"/>
          </a:xfrm>
          <a:prstGeom prst="rect">
            <a:avLst/>
          </a:prstGeom>
          <a:noFill/>
        </p:spPr>
        <p:txBody>
          <a:bodyPr wrap="square" rtlCol="0">
            <a:spAutoFit/>
          </a:bodyPr>
          <a:lstStyle/>
          <a:p>
            <a:r>
              <a:rPr lang="en-US" sz="2000" b="1" dirty="0"/>
              <a:t>Y = a*X + Y</a:t>
            </a:r>
          </a:p>
          <a:p>
            <a:endParaRPr lang="en-US" sz="2000" b="1" dirty="0"/>
          </a:p>
          <a:p>
            <a:r>
              <a:rPr lang="en-US" sz="2000" b="1" dirty="0"/>
              <a:t>call (SAXPY, DAXPY), a scalar , X Y vector</a:t>
            </a:r>
          </a:p>
          <a:p>
            <a:endParaRPr lang="en-US" dirty="0"/>
          </a:p>
        </p:txBody>
      </p:sp>
    </p:spTree>
    <p:extLst>
      <p:ext uri="{BB962C8B-B14F-4D97-AF65-F5344CB8AC3E}">
        <p14:creationId xmlns:p14="http://schemas.microsoft.com/office/powerpoint/2010/main" val="546567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multiple lane, more than one element per </a:t>
            </a:r>
            <a:r>
              <a:rPr lang="en-US" sz="2800" dirty="0" smtClean="0"/>
              <a:t>clock</a:t>
            </a:r>
            <a:br>
              <a:rPr lang="en-US" sz="2800" dirty="0" smtClean="0"/>
            </a:br>
            <a:r>
              <a:rPr lang="en-US" sz="2800" dirty="0" smtClean="0"/>
              <a:t>multiple functional units</a:t>
            </a:r>
            <a:endParaRPr lang="en-US" sz="28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63512" y="1474895"/>
            <a:ext cx="5570902" cy="5138847"/>
          </a:xfrm>
        </p:spPr>
      </p:pic>
    </p:spTree>
    <p:extLst>
      <p:ext uri="{BB962C8B-B14F-4D97-AF65-F5344CB8AC3E}">
        <p14:creationId xmlns:p14="http://schemas.microsoft.com/office/powerpoint/2010/main" val="2189922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Multiple lanes</a:t>
            </a:r>
            <a:endParaRPr lang="en-US" sz="3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10283" y="1211849"/>
            <a:ext cx="4896212" cy="5464523"/>
          </a:xfrm>
        </p:spPr>
      </p:pic>
    </p:spTree>
    <p:extLst>
      <p:ext uri="{BB962C8B-B14F-4D97-AF65-F5344CB8AC3E}">
        <p14:creationId xmlns:p14="http://schemas.microsoft.com/office/powerpoint/2010/main" val="4250309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Vector length, strip  mining</a:t>
            </a:r>
            <a:endParaRPr lang="en-US" dirty="0"/>
          </a:p>
        </p:txBody>
      </p:sp>
      <p:sp>
        <p:nvSpPr>
          <p:cNvPr id="3" name="Content Placeholder 2"/>
          <p:cNvSpPr>
            <a:spLocks noGrp="1"/>
          </p:cNvSpPr>
          <p:nvPr>
            <p:ph idx="1"/>
          </p:nvPr>
        </p:nvSpPr>
        <p:spPr>
          <a:xfrm>
            <a:off x="1530524" y="1888255"/>
            <a:ext cx="5621838" cy="4351338"/>
          </a:xfrm>
        </p:spPr>
        <p:txBody>
          <a:bodyPr>
            <a:normAutofit fontScale="92500" lnSpcReduction="20000"/>
          </a:bodyPr>
          <a:lstStyle/>
          <a:p>
            <a:pPr marL="0" indent="0">
              <a:buNone/>
            </a:pPr>
            <a:r>
              <a:rPr lang="nn-NO" dirty="0"/>
              <a:t>for i=0; i&lt;n; i++</a:t>
            </a:r>
          </a:p>
          <a:p>
            <a:pPr marL="0" indent="0">
              <a:buNone/>
            </a:pPr>
            <a:r>
              <a:rPr lang="nn-NO" dirty="0"/>
              <a:t>   Y[i] = a*X[i] + Y[i]</a:t>
            </a:r>
          </a:p>
          <a:p>
            <a:pPr marL="0" indent="0">
              <a:buNone/>
            </a:pPr>
            <a:endParaRPr lang="nn-NO" dirty="0"/>
          </a:p>
          <a:p>
            <a:pPr marL="0" indent="0">
              <a:buNone/>
            </a:pPr>
            <a:r>
              <a:rPr lang="nn-NO" dirty="0"/>
              <a:t>striping</a:t>
            </a:r>
          </a:p>
          <a:p>
            <a:pPr marL="0" indent="0">
              <a:buNone/>
            </a:pPr>
            <a:endParaRPr lang="nn-NO" dirty="0"/>
          </a:p>
          <a:p>
            <a:pPr marL="0" indent="0">
              <a:buNone/>
            </a:pPr>
            <a:r>
              <a:rPr lang="nn-NO" dirty="0"/>
              <a:t>for i=0; i&lt;n; i+=64</a:t>
            </a:r>
          </a:p>
          <a:p>
            <a:pPr marL="0" indent="0">
              <a:buNone/>
            </a:pPr>
            <a:r>
              <a:rPr lang="nn-NO" dirty="0"/>
              <a:t>&lt;v&gt;   Y[i] = a*X[i] + Y[i]</a:t>
            </a:r>
          </a:p>
          <a:p>
            <a:pPr marL="0" indent="0">
              <a:buNone/>
            </a:pPr>
            <a:endParaRPr lang="nn-NO" dirty="0"/>
          </a:p>
          <a:p>
            <a:pPr marL="0" indent="0">
              <a:buNone/>
            </a:pPr>
            <a:endParaRPr lang="nn-NO" dirty="0"/>
          </a:p>
          <a:p>
            <a:pPr marL="0" indent="0">
              <a:buNone/>
            </a:pPr>
            <a:r>
              <a:rPr lang="nn-NO" dirty="0"/>
              <a:t>n may be larger than vector length</a:t>
            </a:r>
            <a:endParaRPr lang="en-US" dirty="0"/>
          </a:p>
        </p:txBody>
      </p:sp>
    </p:spTree>
    <p:extLst>
      <p:ext uri="{BB962C8B-B14F-4D97-AF65-F5344CB8AC3E}">
        <p14:creationId xmlns:p14="http://schemas.microsoft.com/office/powerpoint/2010/main" val="221473121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29</TotalTime>
  <Words>309</Words>
  <Application>Microsoft Office PowerPoint</Application>
  <PresentationFormat>On-screen Show (4:3)</PresentationFormat>
  <Paragraphs>58</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Courier New</vt:lpstr>
      <vt:lpstr>Office Theme</vt:lpstr>
      <vt:lpstr>Data parallelism</vt:lpstr>
      <vt:lpstr>SIMD vs MIMD</vt:lpstr>
      <vt:lpstr>Vector machines</vt:lpstr>
      <vt:lpstr>Example:   VMIPS  vector registers vector  functional units</vt:lpstr>
      <vt:lpstr>VMIPS instructions</vt:lpstr>
      <vt:lpstr>How does it work?</vt:lpstr>
      <vt:lpstr>multiple lane, more than one element per clock multiple functional units</vt:lpstr>
      <vt:lpstr>Multiple lanes</vt:lpstr>
      <vt:lpstr>Vector length, strip  mining</vt:lpstr>
      <vt:lpstr>Memory banks, supply to vector load/store unit</vt:lpstr>
      <vt:lpstr>Real performance, not all programs can be vectorized</vt:lpstr>
      <vt:lpstr>Graphic Processing Unit  (GPU)</vt:lpstr>
      <vt:lpstr>PowerPoint Presentation</vt:lpstr>
    </vt:vector>
  </TitlesOfParts>
  <Company>Chulalongkorn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parallelism</dc:title>
  <dc:creator>Prabhas Chongstitvatana</dc:creator>
  <cp:lastModifiedBy>Prabhas Chongstitvatana</cp:lastModifiedBy>
  <cp:revision>4</cp:revision>
  <dcterms:created xsi:type="dcterms:W3CDTF">2020-02-25T10:21:02Z</dcterms:created>
  <dcterms:modified xsi:type="dcterms:W3CDTF">2020-02-25T10:50:11Z</dcterms:modified>
</cp:coreProperties>
</file>