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5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1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5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0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3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6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5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4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19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3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A1C77-0342-433C-84C8-144B803AFF8A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9AF02-383B-4FBD-AA6B-A3ED69479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9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717" y="324504"/>
            <a:ext cx="7772400" cy="2387600"/>
          </a:xfrm>
        </p:spPr>
        <p:txBody>
          <a:bodyPr/>
          <a:lstStyle/>
          <a:p>
            <a:r>
              <a:rPr lang="en-US" dirty="0" smtClean="0"/>
              <a:t>Instruction set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7191"/>
            <a:ext cx="6858000" cy="1655762"/>
          </a:xfrm>
        </p:spPr>
        <p:txBody>
          <a:bodyPr/>
          <a:lstStyle/>
          <a:p>
            <a:r>
              <a:rPr lang="en-US" dirty="0" smtClean="0"/>
              <a:t>Prabhas Chongstitvatana</a:t>
            </a:r>
          </a:p>
          <a:p>
            <a:endParaRPr lang="en-US" dirty="0" smtClean="0"/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959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Stack </a:t>
            </a:r>
            <a:r>
              <a:rPr lang="en-US" dirty="0" smtClean="0"/>
              <a:t>operation</a:t>
            </a:r>
          </a:p>
          <a:p>
            <a:pPr marL="0" indent="0">
              <a:buNone/>
            </a:pPr>
            <a:r>
              <a:rPr lang="pt-BR" dirty="0">
                <a:solidFill>
                  <a:srgbClr val="00B050"/>
                </a:solidFill>
              </a:rPr>
              <a:t>push r1 r2      is    R[r1]++; M[R[r1]] = R[r2] </a:t>
            </a:r>
            <a:r>
              <a:rPr lang="pt-BR" dirty="0"/>
              <a:t>    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push </a:t>
            </a:r>
            <a:r>
              <a:rPr lang="pt-BR" dirty="0"/>
              <a:t>r2, r1 as stack pointer  </a:t>
            </a:r>
          </a:p>
          <a:p>
            <a:pPr marL="0" indent="0">
              <a:buNone/>
            </a:pPr>
            <a:r>
              <a:rPr lang="pt-BR" dirty="0">
                <a:solidFill>
                  <a:srgbClr val="00B050"/>
                </a:solidFill>
              </a:rPr>
              <a:t>pop  r1 r2      is    R[r2] = M[R[r1]]; R[r1]--       </a:t>
            </a:r>
            <a:endParaRPr lang="pt-B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pop </a:t>
            </a:r>
            <a:r>
              <a:rPr lang="pt-BR" dirty="0"/>
              <a:t>to r2, r1 as stack </a:t>
            </a:r>
            <a:r>
              <a:rPr lang="pt-BR" dirty="0" smtClean="0"/>
              <a:t>pointer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en-US" dirty="0" smtClean="0"/>
              <a:t>Pseudo</a:t>
            </a:r>
          </a:p>
          <a:p>
            <a:pPr marL="457200" lvl="1" indent="0">
              <a:buNone/>
            </a:pPr>
            <a:r>
              <a:rPr lang="pt-BR" sz="2800" dirty="0">
                <a:solidFill>
                  <a:srgbClr val="00B050"/>
                </a:solidFill>
              </a:rPr>
              <a:t>trap r1 #0                 stop simulation</a:t>
            </a:r>
          </a:p>
          <a:p>
            <a:pPr marL="457200" lvl="1" indent="0">
              <a:buNone/>
            </a:pPr>
            <a:r>
              <a:rPr lang="pt-BR" sz="2800" dirty="0">
                <a:solidFill>
                  <a:srgbClr val="00B050"/>
                </a:solidFill>
              </a:rPr>
              <a:t>trap r1 #1                 print integer in R[r1]</a:t>
            </a:r>
          </a:p>
          <a:p>
            <a:pPr marL="457200" lvl="1" indent="0">
              <a:buNone/>
            </a:pPr>
            <a:r>
              <a:rPr lang="pt-BR" sz="2800" dirty="0">
                <a:solidFill>
                  <a:srgbClr val="00B050"/>
                </a:solidFill>
              </a:rPr>
              <a:t>trap r2 #2                 print character in R[r2]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599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L-format    op:5 rd1:5 ads:22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D-format    op:5 rd1:5 rs2:5 disp:17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X-format    op:5 rd1:5 rs2:5 rs3:5 xop:12</a:t>
            </a:r>
          </a:p>
          <a:p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rd</a:t>
            </a:r>
            <a:r>
              <a:rPr lang="en-US" dirty="0"/>
              <a:t> </a:t>
            </a:r>
            <a:r>
              <a:rPr lang="en-US" dirty="0" err="1"/>
              <a:t>dest</a:t>
            </a:r>
            <a:r>
              <a:rPr lang="en-US" dirty="0"/>
              <a:t>, </a:t>
            </a:r>
            <a:r>
              <a:rPr lang="en-US" dirty="0" err="1"/>
              <a:t>rs</a:t>
            </a:r>
            <a:r>
              <a:rPr lang="en-US" dirty="0"/>
              <a:t> source, ads 22-bit,  </a:t>
            </a:r>
            <a:r>
              <a:rPr lang="en-US" dirty="0" err="1"/>
              <a:t>disp</a:t>
            </a:r>
            <a:r>
              <a:rPr lang="en-US" dirty="0"/>
              <a:t> 17-bit sign extended)</a:t>
            </a:r>
          </a:p>
          <a:p>
            <a:r>
              <a:rPr lang="en-US" dirty="0"/>
              <a:t>fixed length at 32 bits</a:t>
            </a:r>
          </a:p>
          <a:p>
            <a:r>
              <a:rPr lang="en-US" dirty="0"/>
              <a:t>32 registers. </a:t>
            </a:r>
          </a:p>
          <a:p>
            <a:r>
              <a:rPr lang="en-US" dirty="0"/>
              <a:t>address space is 32-bit.  </a:t>
            </a:r>
          </a:p>
          <a:p>
            <a:r>
              <a:rPr lang="en-US" dirty="0" smtClean="0"/>
              <a:t>access </a:t>
            </a:r>
            <a:r>
              <a:rPr lang="en-US" dirty="0"/>
              <a:t>to memory is always on word boundary (no byte-access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direct </a:t>
            </a:r>
            <a:r>
              <a:rPr lang="en-US" dirty="0"/>
              <a:t>(absolute address) is 22-bit or the first 4M words.  </a:t>
            </a:r>
          </a:p>
          <a:p>
            <a:r>
              <a:rPr lang="en-US" dirty="0" smtClean="0"/>
              <a:t>index </a:t>
            </a:r>
            <a:r>
              <a:rPr lang="en-US" dirty="0"/>
              <a:t>and indirect access can reach the whole 32-bit address space.  </a:t>
            </a:r>
          </a:p>
          <a:p>
            <a:r>
              <a:rPr lang="en-US" dirty="0" smtClean="0"/>
              <a:t>immediate </a:t>
            </a:r>
            <a:r>
              <a:rPr lang="en-US" dirty="0"/>
              <a:t>value (d) is 17-bit.  It is sign extended.  jump instructions (</a:t>
            </a:r>
            <a:r>
              <a:rPr lang="en-US" dirty="0" err="1"/>
              <a:t>jmp</a:t>
            </a:r>
            <a:r>
              <a:rPr lang="en-US" dirty="0"/>
              <a:t>, </a:t>
            </a:r>
            <a:r>
              <a:rPr lang="en-US" dirty="0" err="1"/>
              <a:t>jt</a:t>
            </a:r>
            <a:r>
              <a:rPr lang="en-US" dirty="0"/>
              <a:t>, </a:t>
            </a:r>
            <a:r>
              <a:rPr lang="en-US" dirty="0" err="1"/>
              <a:t>jf</a:t>
            </a:r>
            <a:r>
              <a:rPr lang="en-US" dirty="0"/>
              <a:t>) have 22-bit address.</a:t>
            </a:r>
          </a:p>
        </p:txBody>
      </p:sp>
    </p:spTree>
    <p:extLst>
      <p:ext uri="{BB962C8B-B14F-4D97-AF65-F5344CB8AC3E}">
        <p14:creationId xmlns:p14="http://schemas.microsoft.com/office/powerpoint/2010/main" val="2841700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 = b + c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let a,b,c be local variables</a:t>
            </a:r>
          </a:p>
          <a:p>
            <a:pPr marL="0" indent="0">
              <a:buNone/>
            </a:pPr>
            <a:r>
              <a:rPr lang="pt-BR" dirty="0"/>
              <a:t>use r1, r2, r3 to store a,b,c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r1 r2 r3      R[0] = R[1] + R[2]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8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= b + 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a,b,c</a:t>
            </a:r>
            <a:r>
              <a:rPr lang="en-US" dirty="0"/>
              <a:t> be global variables at 100,101,102</a:t>
            </a:r>
          </a:p>
          <a:p>
            <a:pPr marL="0" indent="0">
              <a:buNone/>
            </a:pPr>
            <a:r>
              <a:rPr lang="en-US" dirty="0"/>
              <a:t>use r1, r2, r3 to store values </a:t>
            </a:r>
            <a:r>
              <a:rPr lang="en-US" dirty="0" smtClean="0"/>
              <a:t>temporary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r2 101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r3 102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r1 r2 r3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r1 100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679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add 1..10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simple no-loop</a:t>
            </a:r>
          </a:p>
          <a:p>
            <a:pPr marL="0" indent="0">
              <a:buNone/>
            </a:pPr>
            <a:r>
              <a:rPr lang="pt-BR" dirty="0" smtClean="0"/>
              <a:t>use </a:t>
            </a:r>
            <a:r>
              <a:rPr lang="pt-BR" dirty="0"/>
              <a:t>r1 as accumulator for sum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 r1 #0</a:t>
            </a:r>
          </a:p>
          <a:p>
            <a:pPr marL="0" indent="0">
              <a:buNone/>
            </a:pPr>
            <a:r>
              <a:rPr lang="pt-BR" sz="2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r1 r1 #1</a:t>
            </a:r>
          </a:p>
          <a:p>
            <a:pPr marL="0" indent="0">
              <a:buNone/>
            </a:pPr>
            <a:r>
              <a:rPr lang="pt-BR" sz="2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r1 r1 #2</a:t>
            </a:r>
          </a:p>
          <a:p>
            <a:pPr marL="0" indent="0">
              <a:buNone/>
            </a:pPr>
            <a:r>
              <a:rPr lang="pt-BR" sz="2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pt-BR" sz="2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r1 r1 #10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84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normal </a:t>
            </a:r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25717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pseudo code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400" dirty="0"/>
              <a:t>s = 0</a:t>
            </a:r>
          </a:p>
          <a:p>
            <a:pPr marL="0" indent="0">
              <a:buNone/>
            </a:pPr>
            <a:r>
              <a:rPr lang="pt-BR" sz="2400" dirty="0"/>
              <a:t>i = 1</a:t>
            </a:r>
          </a:p>
          <a:p>
            <a:pPr marL="0" indent="0">
              <a:buNone/>
            </a:pPr>
            <a:r>
              <a:rPr lang="pt-BR" sz="2400" dirty="0"/>
              <a:t>while i &lt;= 10</a:t>
            </a:r>
          </a:p>
          <a:p>
            <a:pPr marL="457200" lvl="1" indent="0">
              <a:buNone/>
            </a:pPr>
            <a:r>
              <a:rPr lang="pt-BR" sz="2800" dirty="0"/>
              <a:t>  s = s + i</a:t>
            </a:r>
          </a:p>
          <a:p>
            <a:pPr marL="457200" lvl="1" indent="0">
              <a:buNone/>
            </a:pPr>
            <a:r>
              <a:rPr lang="pt-BR" sz="2800" dirty="0"/>
              <a:t>  i = i + 1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4231341" y="1690689"/>
            <a:ext cx="36934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use r1 as s, r2 as i, r3 as flag</a:t>
            </a:r>
          </a:p>
          <a:p>
            <a:endParaRPr lang="pt-BR" dirty="0"/>
          </a:p>
          <a:p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 r1 #0</a:t>
            </a:r>
          </a:p>
          <a:p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 r2 #1</a:t>
            </a:r>
          </a:p>
          <a:p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:loop</a:t>
            </a:r>
          </a:p>
          <a:p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 r3 r2 #10</a:t>
            </a:r>
          </a:p>
          <a:p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 </a:t>
            </a:r>
            <a:r>
              <a:rPr lang="pt-B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r3 exit</a:t>
            </a:r>
            <a:endParaRPr lang="pt-BR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r1 r1 r2</a:t>
            </a:r>
          </a:p>
          <a:p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r2 r2 #1</a:t>
            </a:r>
          </a:p>
          <a:p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 loop</a:t>
            </a:r>
          </a:p>
          <a:p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:exit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78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to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add all elements in an array of 10 numbers</a:t>
            </a:r>
          </a:p>
          <a:p>
            <a:pPr marL="0" indent="0">
              <a:buNone/>
            </a:pPr>
            <a:r>
              <a:rPr lang="en-US" dirty="0"/>
              <a:t>pseudo code</a:t>
            </a:r>
          </a:p>
          <a:p>
            <a:pPr marL="0" indent="0">
              <a:buNone/>
            </a:pPr>
            <a:r>
              <a:rPr lang="en-US" dirty="0"/>
              <a:t>ax[10]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s = 0</a:t>
            </a:r>
          </a:p>
          <a:p>
            <a:pPr marL="457200" lvl="1" indent="0">
              <a:buNone/>
            </a:pPr>
            <a:r>
              <a:rPr lang="en-US" sz="2800" dirty="0" err="1"/>
              <a:t>i</a:t>
            </a:r>
            <a:r>
              <a:rPr lang="en-US" sz="2800" dirty="0"/>
              <a:t> = 0</a:t>
            </a:r>
          </a:p>
          <a:p>
            <a:pPr marL="457200" lvl="1" indent="0">
              <a:buNone/>
            </a:pPr>
            <a:r>
              <a:rPr lang="en-US" sz="2800" dirty="0"/>
              <a:t>while </a:t>
            </a:r>
            <a:r>
              <a:rPr lang="en-US" sz="2800" dirty="0" err="1"/>
              <a:t>i</a:t>
            </a:r>
            <a:r>
              <a:rPr lang="en-US" sz="2800" dirty="0"/>
              <a:t> &lt; 10</a:t>
            </a:r>
          </a:p>
          <a:p>
            <a:pPr marL="914400" lvl="2" indent="0">
              <a:buNone/>
            </a:pPr>
            <a:r>
              <a:rPr lang="en-US" sz="2800" dirty="0"/>
              <a:t>  s = s + ax[</a:t>
            </a:r>
            <a:r>
              <a:rPr lang="en-US" sz="2800" dirty="0" err="1"/>
              <a:t>i</a:t>
            </a:r>
            <a:r>
              <a:rPr lang="en-US" sz="2800" dirty="0"/>
              <a:t>]</a:t>
            </a:r>
          </a:p>
          <a:p>
            <a:pPr marL="914400" lvl="2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i</a:t>
            </a:r>
            <a:r>
              <a:rPr lang="en-US" sz="2800" dirty="0"/>
              <a:t> + 1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14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297" y="920189"/>
            <a:ext cx="7886700" cy="49337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sz="4400" dirty="0"/>
              <a:t>to access ax[i]. let ax is at 1000 </a:t>
            </a:r>
          </a:p>
          <a:p>
            <a:pPr marL="0" indent="0">
              <a:buNone/>
            </a:pPr>
            <a:r>
              <a:rPr lang="pt-BR" sz="4400" dirty="0"/>
              <a:t>use r1 as s, r2 as i, r3 as flag, r4 as base, r5 as ax[.]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 r1 #0</a:t>
            </a: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 r2 #0</a:t>
            </a: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 r4 #1000</a:t>
            </a: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:loop</a:t>
            </a: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lt r3 r2 #10</a:t>
            </a: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 </a:t>
            </a:r>
            <a:r>
              <a:rPr lang="pt-BR" sz="3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r3 exit</a:t>
            </a:r>
            <a:endParaRPr lang="pt-BR" sz="3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 r5 +r4 r2    ; get ax[i]</a:t>
            </a: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r1 r1 r5</a:t>
            </a: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r2 r2 #1</a:t>
            </a: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 loop</a:t>
            </a:r>
          </a:p>
          <a:p>
            <a:pPr marL="0" indent="0">
              <a:buNone/>
            </a:pPr>
            <a:r>
              <a:rPr lang="pt-BR" sz="3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:exit</a:t>
            </a:r>
            <a:endParaRPr lang="en-US" sz="3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577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Next: assembly language programming</a:t>
            </a:r>
          </a:p>
        </p:txBody>
      </p:sp>
    </p:spTree>
    <p:extLst>
      <p:ext uri="{BB962C8B-B14F-4D97-AF65-F5344CB8AC3E}">
        <p14:creationId xmlns:p14="http://schemas.microsoft.com/office/powerpoint/2010/main" val="249558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S2 version 1:  32-bit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typical simple 32-bit </a:t>
            </a:r>
            <a:r>
              <a:rPr lang="en-US" dirty="0" smtClean="0"/>
              <a:t>CPU  </a:t>
            </a:r>
            <a:endParaRPr lang="en-US" dirty="0"/>
          </a:p>
          <a:p>
            <a:r>
              <a:rPr lang="en-US" dirty="0"/>
              <a:t>three-address instruction  </a:t>
            </a:r>
          </a:p>
          <a:p>
            <a:r>
              <a:rPr lang="en-US" dirty="0"/>
              <a:t>32 registers and load/store </a:t>
            </a:r>
            <a:r>
              <a:rPr lang="en-US" dirty="0" smtClean="0"/>
              <a:t>instructions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2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S2 processor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48656"/>
            <a:ext cx="6096000" cy="4105275"/>
          </a:xfrm>
        </p:spPr>
      </p:pic>
    </p:spTree>
    <p:extLst>
      <p:ext uri="{BB962C8B-B14F-4D97-AF65-F5344CB8AC3E}">
        <p14:creationId xmlns:p14="http://schemas.microsoft.com/office/powerpoint/2010/main" val="1287872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format of an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(register to register operations) 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op r1 r2 r3     means  R[r1] = R[r2] op R[r3</a:t>
            </a:r>
            <a:r>
              <a:rPr lang="pt-BR" dirty="0" smtClean="0"/>
              <a:t>]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t-BR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 r0 r2 r4       R[0] = R[2] + R[4]</a:t>
            </a:r>
            <a:endParaRPr lang="en-US" sz="2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78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arithmetic:        </a:t>
            </a:r>
            <a:r>
              <a:rPr lang="en-US" dirty="0" smtClean="0">
                <a:solidFill>
                  <a:srgbClr val="00B050"/>
                </a:solidFill>
              </a:rPr>
              <a:t>add </a:t>
            </a:r>
            <a:r>
              <a:rPr lang="en-US" dirty="0">
                <a:solidFill>
                  <a:srgbClr val="00B050"/>
                </a:solidFill>
              </a:rPr>
              <a:t>sub </a:t>
            </a:r>
            <a:r>
              <a:rPr lang="en-US" dirty="0" err="1">
                <a:solidFill>
                  <a:srgbClr val="00B050"/>
                </a:solidFill>
              </a:rPr>
              <a:t>mul</a:t>
            </a:r>
            <a:r>
              <a:rPr lang="en-US" dirty="0">
                <a:solidFill>
                  <a:srgbClr val="00B050"/>
                </a:solidFill>
              </a:rPr>
              <a:t> div mod</a:t>
            </a:r>
          </a:p>
          <a:p>
            <a:r>
              <a:rPr lang="en-US" dirty="0"/>
              <a:t>logic:                  </a:t>
            </a:r>
            <a:r>
              <a:rPr lang="en-US" dirty="0">
                <a:solidFill>
                  <a:srgbClr val="00B050"/>
                </a:solidFill>
              </a:rPr>
              <a:t>and or </a:t>
            </a:r>
            <a:r>
              <a:rPr lang="en-US" dirty="0" err="1">
                <a:solidFill>
                  <a:srgbClr val="00B050"/>
                </a:solidFill>
              </a:rPr>
              <a:t>xor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eq</a:t>
            </a:r>
            <a:r>
              <a:rPr lang="en-US" dirty="0">
                <a:solidFill>
                  <a:srgbClr val="00B050"/>
                </a:solidFill>
              </a:rPr>
              <a:t> ne </a:t>
            </a:r>
            <a:r>
              <a:rPr lang="en-US" dirty="0" err="1">
                <a:solidFill>
                  <a:srgbClr val="00B050"/>
                </a:solidFill>
              </a:rPr>
              <a:t>lt</a:t>
            </a:r>
            <a:r>
              <a:rPr lang="en-US" dirty="0">
                <a:solidFill>
                  <a:srgbClr val="00B050"/>
                </a:solidFill>
              </a:rPr>
              <a:t> le </a:t>
            </a:r>
            <a:r>
              <a:rPr lang="en-US" dirty="0" err="1">
                <a:solidFill>
                  <a:srgbClr val="00B050"/>
                </a:solidFill>
              </a:rPr>
              <a:t>gt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ge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shl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shr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control:              </a:t>
            </a:r>
            <a:r>
              <a:rPr lang="en-US" dirty="0" err="1" smtClean="0">
                <a:solidFill>
                  <a:srgbClr val="00B050"/>
                </a:solidFill>
              </a:rPr>
              <a:t>jmp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jt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jf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jal</a:t>
            </a:r>
            <a:r>
              <a:rPr lang="en-US" dirty="0">
                <a:solidFill>
                  <a:srgbClr val="00B050"/>
                </a:solidFill>
              </a:rPr>
              <a:t> ret</a:t>
            </a:r>
          </a:p>
          <a:p>
            <a:r>
              <a:rPr lang="en-US" dirty="0"/>
              <a:t>data:                   </a:t>
            </a:r>
            <a:r>
              <a:rPr lang="en-US" dirty="0" err="1">
                <a:solidFill>
                  <a:srgbClr val="00B050"/>
                </a:solidFill>
              </a:rPr>
              <a:t>ld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st</a:t>
            </a:r>
            <a:r>
              <a:rPr lang="en-US" dirty="0">
                <a:solidFill>
                  <a:srgbClr val="00B050"/>
                </a:solidFill>
              </a:rPr>
              <a:t> push pop </a:t>
            </a:r>
            <a:r>
              <a:rPr lang="en-US" dirty="0" err="1">
                <a:solidFill>
                  <a:srgbClr val="00B050"/>
                </a:solidFill>
              </a:rPr>
              <a:t>mov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72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two-complement integer arithmetic</a:t>
            </a:r>
          </a:p>
          <a:p>
            <a:pPr marL="0" indent="0">
              <a:buNone/>
            </a:pPr>
            <a:r>
              <a:rPr lang="pt-BR" dirty="0"/>
              <a:t>n is 17-bit sign extended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r1 r2 r3   </a:t>
            </a:r>
            <a:r>
              <a:rPr lang="pt-B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R[r1</a:t>
            </a: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R[r2] + R[r3]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r1 r2 #n   </a:t>
            </a:r>
            <a:r>
              <a:rPr lang="pt-B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R[r1</a:t>
            </a: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R[r2] + n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 r1 r2 ...  </a:t>
            </a:r>
            <a:r>
              <a:rPr lang="pt-B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R[r1</a:t>
            </a: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R[r2] - R[r3]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 r1 r2 ...  </a:t>
            </a:r>
            <a:r>
              <a:rPr lang="pt-B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R[r1</a:t>
            </a: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R[r2] * R[r3]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 r1 r2 ...  </a:t>
            </a:r>
            <a:r>
              <a:rPr lang="pt-B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R[r1</a:t>
            </a: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R[r2] / R[r3]  </a:t>
            </a:r>
            <a:r>
              <a:rPr lang="pt-B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div</a:t>
            </a:r>
            <a:endParaRPr lang="pt-BR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 r1 r2 ...  </a:t>
            </a:r>
            <a:r>
              <a:rPr lang="pt-B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R[r1</a:t>
            </a: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R[r2] % R[r3]  modulo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83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710" y="230655"/>
            <a:ext cx="7886700" cy="1325563"/>
          </a:xfrm>
        </p:spPr>
        <p:txBody>
          <a:bodyPr/>
          <a:lstStyle/>
          <a:p>
            <a:r>
              <a:rPr lang="en-US" dirty="0"/>
              <a:t>Logic (bitwise)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8" y="1825624"/>
            <a:ext cx="7098928" cy="4216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cs typeface="Courier New" panose="02070309020205020404" pitchFamily="49" charset="0"/>
              </a:rPr>
              <a:t>n is 17-bit sign extended</a:t>
            </a:r>
          </a:p>
          <a:p>
            <a:pPr marL="0" indent="0">
              <a:buNone/>
            </a:pPr>
            <a:endParaRPr lang="pt-B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r1 r2 r3     R[r1] = R[r2] bit-and R[r3]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r1 r2 #n     R[r1] = R[r2] bit-and n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 r1 r2 r3      R[r1] = R[r2] bit-or  R[r3]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 r1 r2 #n      R[r1] = R[r2] bit-or  n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xor r1 r2 r3     R[r1] = R[r2] bit-xor R[r3]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xor r1 r2 #n     R[r1] = R[r2] bit-xor n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 r1 r2 r3      R[r1] = R[r2] == R[r3]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 r1 r2 #n      R[r1] = R[r2] == </a:t>
            </a:r>
            <a:r>
              <a:rPr lang="pt-B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pt-BR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943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/>
              <a:t>d is 17-bit sign extended</a:t>
            </a:r>
          </a:p>
          <a:p>
            <a:pPr marL="0" indent="0">
              <a:buNone/>
            </a:pPr>
            <a:r>
              <a:rPr lang="pt-BR" dirty="0"/>
              <a:t>m is 22-bit sign extended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 r1 ads       is    R[r1] = M[ads]          absolute</a:t>
            </a:r>
          </a:p>
          <a:p>
            <a:pPr marL="0" indent="0">
              <a:buNone/>
            </a:pPr>
            <a:r>
              <a:rPr lang="pt-B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 r1 +r2 r3    is    R[r1] = M[R[r2]+R[r3]]  index</a:t>
            </a:r>
          </a:p>
          <a:p>
            <a:pPr marL="0" indent="0">
              <a:buNone/>
            </a:pPr>
            <a:r>
              <a:rPr lang="pt-B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 r1 @d r2     is    R[r1] = M[d + R[r2]]    displacement</a:t>
            </a:r>
          </a:p>
          <a:p>
            <a:pPr marL="0" indent="0">
              <a:buNone/>
            </a:pPr>
            <a:r>
              <a:rPr lang="pt-B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 r1 ads       is    M[ads] = R[r1]          absolute</a:t>
            </a:r>
          </a:p>
          <a:p>
            <a:pPr marL="0" indent="0">
              <a:buNone/>
            </a:pPr>
            <a:r>
              <a:rPr lang="pt-B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 r1 +r2 r3    is    M[R[r2]+R[r3]] = R[r1]  index</a:t>
            </a:r>
          </a:p>
          <a:p>
            <a:pPr marL="0" indent="0">
              <a:buNone/>
            </a:pPr>
            <a:r>
              <a:rPr lang="pt-B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 r1 @d r2     is    M[d + R[r2]] = R[r1]    displacement</a:t>
            </a:r>
          </a:p>
          <a:p>
            <a:pPr marL="0" indent="0">
              <a:buNone/>
            </a:pPr>
            <a:r>
              <a:rPr lang="pt-B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 r1 #m       is    R[r1] = m               move constant </a:t>
            </a:r>
          </a:p>
          <a:p>
            <a:pPr marL="0" indent="0">
              <a:buNone/>
            </a:pPr>
            <a:r>
              <a:rPr lang="pt-B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 r1 r2       is    R[r1] = R[r2]           move value 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025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ads    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pc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ads               jump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jt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r1 ads 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R[r1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]!=0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 = ads 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jump if true  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r1 ads    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R[r1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]==0 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 = ads 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jump if false 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jal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r1 ads 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R[r1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PC; PC = ads  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jump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link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 r1       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R[r1]            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endParaRPr lang="en-US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1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921</Words>
  <Application>Microsoft Office PowerPoint</Application>
  <PresentationFormat>On-screen Show (4:3)</PresentationFormat>
  <Paragraphs>155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Office Theme</vt:lpstr>
      <vt:lpstr>Instruction set</vt:lpstr>
      <vt:lpstr>S2 version 1:  32-bit Processor</vt:lpstr>
      <vt:lpstr>S2 processor</vt:lpstr>
      <vt:lpstr>A general format of an instruction</vt:lpstr>
      <vt:lpstr>Instruction type</vt:lpstr>
      <vt:lpstr>Arithmetic</vt:lpstr>
      <vt:lpstr>Logic (bitwise)</vt:lpstr>
      <vt:lpstr>Data</vt:lpstr>
      <vt:lpstr>Control</vt:lpstr>
      <vt:lpstr>Special</vt:lpstr>
      <vt:lpstr>Instruction format</vt:lpstr>
      <vt:lpstr>How to use instructions</vt:lpstr>
      <vt:lpstr>Global variable</vt:lpstr>
      <vt:lpstr>simple loop</vt:lpstr>
      <vt:lpstr>use normal loop</vt:lpstr>
      <vt:lpstr>access to an array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set</dc:title>
  <dc:creator>Prabhas Chongstitvatana</dc:creator>
  <cp:lastModifiedBy>Prabhas Chongstitvatana</cp:lastModifiedBy>
  <cp:revision>8</cp:revision>
  <dcterms:created xsi:type="dcterms:W3CDTF">2020-03-17T00:05:55Z</dcterms:created>
  <dcterms:modified xsi:type="dcterms:W3CDTF">2020-03-17T06:31:05Z</dcterms:modified>
</cp:coreProperties>
</file>