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2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7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8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0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4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7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2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4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B8E20-2734-4BA4-AF54-E99F7CE258C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8D25-188E-4D5F-A9A9-417778A62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3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626" y="443937"/>
            <a:ext cx="7772400" cy="2387600"/>
          </a:xfrm>
        </p:spPr>
        <p:txBody>
          <a:bodyPr/>
          <a:lstStyle/>
          <a:p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Prabhas Chongstitvatana</a:t>
            </a:r>
          </a:p>
          <a:p>
            <a:endParaRPr lang="en-US" dirty="0"/>
          </a:p>
          <a:p>
            <a:r>
              <a:rPr lang="en-US" dirty="0" smtClean="0"/>
              <a:t>11 Feb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7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hazard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44" y="1343818"/>
            <a:ext cx="7934206" cy="4815681"/>
          </a:xfrm>
        </p:spPr>
      </p:pic>
    </p:spTree>
    <p:extLst>
      <p:ext uri="{BB962C8B-B14F-4D97-AF65-F5344CB8AC3E}">
        <p14:creationId xmlns:p14="http://schemas.microsoft.com/office/powerpoint/2010/main" val="2509319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Stall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477294"/>
            <a:ext cx="85153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2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branch-prediction-buffer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stores prediction bit (taken/not taken)</a:t>
            </a:r>
          </a:p>
          <a:p>
            <a:r>
              <a:rPr lang="en-US" dirty="0"/>
              <a:t>index by lower portion of the address of branch instruction</a:t>
            </a:r>
          </a:p>
          <a:p>
            <a:endParaRPr lang="en-US" dirty="0"/>
          </a:p>
          <a:p>
            <a:r>
              <a:rPr lang="en-US" dirty="0"/>
              <a:t>a cache, every </a:t>
            </a:r>
            <a:r>
              <a:rPr lang="en-US" dirty="0" smtClean="0"/>
              <a:t>access </a:t>
            </a:r>
            <a:r>
              <a:rPr lang="en-US" dirty="0"/>
              <a:t>is a hit</a:t>
            </a:r>
          </a:p>
        </p:txBody>
      </p:sp>
    </p:spTree>
    <p:extLst>
      <p:ext uri="{BB962C8B-B14F-4D97-AF65-F5344CB8AC3E}">
        <p14:creationId xmlns:p14="http://schemas.microsoft.com/office/powerpoint/2010/main" val="2782988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one-bit </a:t>
            </a:r>
            <a:r>
              <a:rPr lang="en-US" dirty="0" smtClean="0"/>
              <a:t>predictor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one-bit predictor</a:t>
            </a:r>
          </a:p>
          <a:p>
            <a:r>
              <a:rPr lang="en-US" dirty="0"/>
              <a:t>if a branch is always taken, predict incorrectly twice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12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One-bit-predictor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950" y="1601789"/>
            <a:ext cx="2736850" cy="44862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1 0000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0001 add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3 0010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4 0000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0001 add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6 0010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not-taken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7 0011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8 0100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9 0101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10 0000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0001 add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12 0010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00500" y="1601789"/>
            <a:ext cx="4406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branch prediction buffer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0010 [1] @3 hit,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[1] @6 miss flip,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[0] @12 miss flip -&gt; [1]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0101 [1] @9 hit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7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Two-bit-predictor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0" y="2503964"/>
            <a:ext cx="4686300" cy="2994660"/>
          </a:xfrm>
        </p:spPr>
      </p:pic>
    </p:spTree>
    <p:extLst>
      <p:ext uri="{BB962C8B-B14F-4D97-AF65-F5344CB8AC3E}">
        <p14:creationId xmlns:p14="http://schemas.microsoft.com/office/powerpoint/2010/main" val="380036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Calculate average execution time (CPI)</a:t>
            </a:r>
          </a:p>
          <a:p>
            <a:pPr marL="0" indent="0">
              <a:buNone/>
            </a:pPr>
            <a:r>
              <a:rPr lang="en-US" dirty="0"/>
              <a:t>a processor has 1 ns clock cycle </a:t>
            </a:r>
            <a:r>
              <a:rPr lang="en-US" dirty="0" smtClean="0"/>
              <a:t>non-pipeline. it </a:t>
            </a:r>
            <a:r>
              <a:rPr lang="en-US" dirty="0"/>
              <a:t>uses 5 cycles for ALU ops, </a:t>
            </a:r>
            <a:r>
              <a:rPr lang="en-US" dirty="0" smtClean="0"/>
              <a:t> 4 </a:t>
            </a:r>
            <a:r>
              <a:rPr lang="en-US" dirty="0"/>
              <a:t>cycles for </a:t>
            </a:r>
            <a:r>
              <a:rPr lang="en-US" dirty="0" smtClean="0"/>
              <a:t>branch,6 </a:t>
            </a:r>
            <a:r>
              <a:rPr lang="en-US" dirty="0"/>
              <a:t>cycles MEM.</a:t>
            </a:r>
          </a:p>
          <a:p>
            <a:pPr marL="0" indent="0">
              <a:buNone/>
            </a:pPr>
            <a:r>
              <a:rPr lang="en-US" dirty="0"/>
              <a:t>frequency of </a:t>
            </a:r>
            <a:r>
              <a:rPr lang="en-US" dirty="0" smtClean="0"/>
              <a:t>ops: ALU </a:t>
            </a:r>
            <a:r>
              <a:rPr lang="en-US" dirty="0"/>
              <a:t>50</a:t>
            </a:r>
            <a:r>
              <a:rPr lang="en-US" dirty="0" smtClean="0"/>
              <a:t>%,  BR  </a:t>
            </a:r>
            <a:r>
              <a:rPr lang="en-US" dirty="0"/>
              <a:t>20</a:t>
            </a:r>
            <a:r>
              <a:rPr lang="en-US" dirty="0" smtClean="0"/>
              <a:t>%, MEM </a:t>
            </a:r>
            <a:r>
              <a:rPr lang="en-US" dirty="0"/>
              <a:t>30%</a:t>
            </a:r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is it average instruction execution time?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average instruction execution time </a:t>
            </a:r>
            <a:r>
              <a:rPr lang="en-US" dirty="0" smtClean="0"/>
              <a:t>= clock </a:t>
            </a:r>
            <a:r>
              <a:rPr lang="en-US" dirty="0"/>
              <a:t>cycle x average CPI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Answer</a:t>
            </a:r>
          </a:p>
          <a:p>
            <a:pPr marL="0" indent="0">
              <a:buNone/>
            </a:pPr>
            <a:r>
              <a:rPr lang="en-US" dirty="0" smtClean="0"/>
              <a:t>Assume 1 ns clock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 ns x [(50%x5) + (20%x4) + (30%x6)]</a:t>
            </a:r>
          </a:p>
          <a:p>
            <a:pPr marL="0" indent="0">
              <a:buNone/>
            </a:pPr>
            <a:r>
              <a:rPr lang="en-US" dirty="0"/>
              <a:t>2.5 + .8 + 1.8 = </a:t>
            </a:r>
            <a:r>
              <a:rPr lang="en-US" dirty="0" smtClean="0"/>
              <a:t>5.1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48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475" y="1540489"/>
            <a:ext cx="431697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 trace of instruction execution. using one-bit branch prediction, how many miss?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branch </a:t>
            </a:r>
            <a:r>
              <a:rPr lang="en-US" dirty="0"/>
              <a:t>prediction buffer</a:t>
            </a:r>
          </a:p>
          <a:p>
            <a:pPr marL="0" indent="0">
              <a:buNone/>
            </a:pPr>
            <a:r>
              <a:rPr lang="en-US" dirty="0" smtClean="0"/>
              <a:t>0011 [1] @4 hit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[1] @8 miss flip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[0] @15 miss flip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[1] @19 miss flip  -&gt; [1]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0110 </a:t>
            </a:r>
            <a:r>
              <a:rPr lang="en-US" dirty="0" smtClean="0"/>
              <a:t>[1]  @11 hit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Answer 3 misses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35561" y="836603"/>
            <a:ext cx="27726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0000 add</a:t>
            </a:r>
          </a:p>
          <a:p>
            <a:r>
              <a:rPr lang="en-US" dirty="0" smtClean="0"/>
              <a:t>2  0001 add</a:t>
            </a:r>
          </a:p>
          <a:p>
            <a:r>
              <a:rPr lang="en-US" dirty="0" smtClean="0"/>
              <a:t>3  0010 </a:t>
            </a:r>
            <a:r>
              <a:rPr lang="en-US" dirty="0" err="1" smtClean="0"/>
              <a:t>ld</a:t>
            </a:r>
            <a:endParaRPr lang="en-US" dirty="0" smtClean="0"/>
          </a:p>
          <a:p>
            <a:r>
              <a:rPr lang="en-US" dirty="0" smtClean="0"/>
              <a:t>4  0011 </a:t>
            </a:r>
            <a:r>
              <a:rPr lang="en-US" dirty="0" err="1" smtClean="0"/>
              <a:t>jmp</a:t>
            </a:r>
            <a:r>
              <a:rPr lang="en-US" dirty="0" smtClean="0"/>
              <a:t> taken</a:t>
            </a:r>
          </a:p>
          <a:p>
            <a:r>
              <a:rPr lang="en-US" dirty="0" smtClean="0"/>
              <a:t>5  0000 add</a:t>
            </a:r>
          </a:p>
          <a:p>
            <a:r>
              <a:rPr lang="en-US" dirty="0" smtClean="0"/>
              <a:t>6  0001 add</a:t>
            </a:r>
          </a:p>
          <a:p>
            <a:r>
              <a:rPr lang="en-US" dirty="0" smtClean="0"/>
              <a:t>7  0010 </a:t>
            </a:r>
            <a:r>
              <a:rPr lang="en-US" dirty="0" err="1" smtClean="0"/>
              <a:t>ld</a:t>
            </a:r>
            <a:r>
              <a:rPr lang="en-US" dirty="0" smtClean="0"/>
              <a:t> </a:t>
            </a:r>
          </a:p>
          <a:p>
            <a:r>
              <a:rPr lang="en-US" dirty="0" smtClean="0"/>
              <a:t>8  0011 </a:t>
            </a:r>
            <a:r>
              <a:rPr lang="en-US" dirty="0" err="1" smtClean="0"/>
              <a:t>jmp</a:t>
            </a:r>
            <a:r>
              <a:rPr lang="en-US" dirty="0" smtClean="0"/>
              <a:t> not-taken</a:t>
            </a:r>
          </a:p>
          <a:p>
            <a:r>
              <a:rPr lang="en-US" dirty="0" smtClean="0"/>
              <a:t>9  0100 sub</a:t>
            </a:r>
          </a:p>
          <a:p>
            <a:r>
              <a:rPr lang="en-US" dirty="0" smtClean="0"/>
              <a:t>10 0101 </a:t>
            </a:r>
            <a:r>
              <a:rPr lang="en-US" dirty="0" err="1" smtClean="0"/>
              <a:t>st</a:t>
            </a:r>
            <a:endParaRPr lang="en-US" dirty="0" smtClean="0"/>
          </a:p>
          <a:p>
            <a:r>
              <a:rPr lang="en-US" dirty="0" smtClean="0"/>
              <a:t>11 0110 </a:t>
            </a:r>
            <a:r>
              <a:rPr lang="en-US" dirty="0" err="1" smtClean="0"/>
              <a:t>jmp</a:t>
            </a:r>
            <a:r>
              <a:rPr lang="en-US" dirty="0" smtClean="0"/>
              <a:t> taken</a:t>
            </a:r>
          </a:p>
          <a:p>
            <a:r>
              <a:rPr lang="en-US" dirty="0" smtClean="0"/>
              <a:t>12 0000 add</a:t>
            </a:r>
          </a:p>
          <a:p>
            <a:r>
              <a:rPr lang="en-US" dirty="0" smtClean="0"/>
              <a:t>13 0001 add</a:t>
            </a:r>
          </a:p>
          <a:p>
            <a:r>
              <a:rPr lang="en-US" dirty="0" smtClean="0"/>
              <a:t>14 0010 </a:t>
            </a:r>
            <a:r>
              <a:rPr lang="en-US" dirty="0" err="1" smtClean="0"/>
              <a:t>ld</a:t>
            </a:r>
            <a:endParaRPr lang="en-US" dirty="0" smtClean="0"/>
          </a:p>
          <a:p>
            <a:r>
              <a:rPr lang="en-US" dirty="0" smtClean="0"/>
              <a:t>15 0011 </a:t>
            </a:r>
            <a:r>
              <a:rPr lang="en-US" dirty="0" err="1" smtClean="0"/>
              <a:t>jmp</a:t>
            </a:r>
            <a:r>
              <a:rPr lang="en-US" dirty="0" smtClean="0"/>
              <a:t> taken</a:t>
            </a:r>
          </a:p>
          <a:p>
            <a:r>
              <a:rPr lang="en-US" dirty="0" smtClean="0"/>
              <a:t>16 0000 add</a:t>
            </a:r>
          </a:p>
          <a:p>
            <a:r>
              <a:rPr lang="en-US" dirty="0" smtClean="0"/>
              <a:t>17 0001 add</a:t>
            </a:r>
          </a:p>
          <a:p>
            <a:r>
              <a:rPr lang="en-US" dirty="0" smtClean="0"/>
              <a:t>18 0010 </a:t>
            </a:r>
            <a:r>
              <a:rPr lang="en-US" dirty="0" err="1" smtClean="0"/>
              <a:t>ld</a:t>
            </a:r>
            <a:endParaRPr lang="en-US" dirty="0" smtClean="0"/>
          </a:p>
          <a:p>
            <a:r>
              <a:rPr lang="en-US" dirty="0" smtClean="0"/>
              <a:t>19 0011 </a:t>
            </a:r>
            <a:r>
              <a:rPr lang="en-US" dirty="0" err="1" smtClean="0"/>
              <a:t>jmp</a:t>
            </a:r>
            <a:r>
              <a:rPr lang="en-US" dirty="0" smtClean="0"/>
              <a:t> not-taken</a:t>
            </a:r>
          </a:p>
          <a:p>
            <a:r>
              <a:rPr lang="en-US" dirty="0" smtClean="0"/>
              <a:t>20 0100 sub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17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967566" y="1334012"/>
            <a:ext cx="245867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0000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0001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3  0010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4  0011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0000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0001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7  0010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8  0011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not-taken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0100 sub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10 0101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11 0110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0000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0001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14 0010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15 0011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0000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0001 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18 0010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19 0011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not-taken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 0100 sub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51" y="2743200"/>
            <a:ext cx="387390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trace of instruction execution. using two-bit branch prediction, how many miss?</a:t>
            </a:r>
          </a:p>
          <a:p>
            <a:endParaRPr lang="en-US" dirty="0" smtClean="0"/>
          </a:p>
          <a:p>
            <a:r>
              <a:rPr lang="en-US" dirty="0" smtClean="0"/>
              <a:t>Branch prediction buffer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0011  [11] @4 hit</a:t>
            </a:r>
          </a:p>
          <a:p>
            <a:r>
              <a:rPr lang="en-US" dirty="0"/>
              <a:t> </a:t>
            </a:r>
            <a:r>
              <a:rPr lang="en-US" dirty="0" smtClean="0"/>
              <a:t>          [11] @8 miss -&gt; [10]</a:t>
            </a:r>
          </a:p>
          <a:p>
            <a:r>
              <a:rPr lang="en-US" dirty="0" smtClean="0"/>
              <a:t>           [10] @15 hit -&gt;  [11]</a:t>
            </a:r>
          </a:p>
          <a:p>
            <a:r>
              <a:rPr lang="en-US" dirty="0"/>
              <a:t> </a:t>
            </a:r>
            <a:r>
              <a:rPr lang="en-US" dirty="0" smtClean="0"/>
              <a:t>          [11] @19 miss -&gt; [10]</a:t>
            </a:r>
            <a:endParaRPr lang="en-US" dirty="0"/>
          </a:p>
          <a:p>
            <a:r>
              <a:rPr lang="en-US" dirty="0" smtClean="0"/>
              <a:t>0110  [11]  @11 hit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Answer 2 misses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722" y="632284"/>
            <a:ext cx="2697111" cy="172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21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pipeline in real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core i7 branch predictor</a:t>
            </a:r>
          </a:p>
          <a:p>
            <a:endParaRPr lang="en-US" dirty="0"/>
          </a:p>
          <a:p>
            <a:r>
              <a:rPr lang="en-US" dirty="0"/>
              <a:t>uses a two-level predictor that has a smaller first-level predictor,  and a larger second-level predictor as a backup. </a:t>
            </a:r>
          </a:p>
          <a:p>
            <a:endParaRPr lang="en-US" dirty="0"/>
          </a:p>
          <a:p>
            <a:r>
              <a:rPr lang="en-US" dirty="0"/>
              <a:t>Each predictor combines three different predictors: </a:t>
            </a:r>
          </a:p>
          <a:p>
            <a:pPr marL="457200" lvl="1" indent="0">
              <a:buNone/>
            </a:pPr>
            <a:r>
              <a:rPr lang="en-US" dirty="0"/>
              <a:t>(1) the simple two-bit predictor, </a:t>
            </a:r>
          </a:p>
          <a:p>
            <a:pPr marL="457200" lvl="1" indent="0">
              <a:buNone/>
            </a:pPr>
            <a:r>
              <a:rPr lang="en-US" dirty="0"/>
              <a:t>(2) a global history predictor,  </a:t>
            </a:r>
          </a:p>
          <a:p>
            <a:pPr marL="457200" lvl="1" indent="0">
              <a:buNone/>
            </a:pPr>
            <a:r>
              <a:rPr lang="en-US" dirty="0"/>
              <a:t>(3) a loop exit predictor. </a:t>
            </a:r>
          </a:p>
          <a:p>
            <a:endParaRPr lang="en-US" dirty="0"/>
          </a:p>
          <a:p>
            <a:r>
              <a:rPr lang="en-US" dirty="0"/>
              <a:t>fig 3.5 px.196  p.167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5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Time per instruction in a pipelined processor,</a:t>
            </a:r>
          </a:p>
          <a:p>
            <a:r>
              <a:rPr lang="en-US" dirty="0" smtClean="0"/>
              <a:t>Assume ideal condition (no stall)</a:t>
            </a:r>
          </a:p>
          <a:p>
            <a:endParaRPr lang="en-US" dirty="0"/>
          </a:p>
          <a:p>
            <a:r>
              <a:rPr lang="en-US" dirty="0" smtClean="0"/>
              <a:t>Time per instruction on non-pipeline / no. of stages of pipeline</a:t>
            </a:r>
          </a:p>
          <a:p>
            <a:endParaRPr lang="en-US" dirty="0"/>
          </a:p>
          <a:p>
            <a:r>
              <a:rPr lang="en-US" dirty="0" smtClean="0"/>
              <a:t>Pipeline =  reduce number of clock per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31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predictor miss rate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93" y="1602658"/>
            <a:ext cx="8438851" cy="4692292"/>
          </a:xfrm>
        </p:spPr>
      </p:pic>
    </p:spTree>
    <p:extLst>
      <p:ext uri="{BB962C8B-B14F-4D97-AF65-F5344CB8AC3E}">
        <p14:creationId xmlns:p14="http://schemas.microsoft.com/office/powerpoint/2010/main" val="3791775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Overcome data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pptx</a:t>
            </a:r>
            <a:r>
              <a:rPr lang="en-US" dirty="0" smtClean="0"/>
              <a:t> </a:t>
            </a:r>
            <a:r>
              <a:rPr lang="en-US" dirty="0"/>
              <a:t>ch3 slide 17</a:t>
            </a:r>
          </a:p>
          <a:p>
            <a:endParaRPr lang="en-US" dirty="0"/>
          </a:p>
          <a:p>
            <a:r>
              <a:rPr lang="en-US" dirty="0"/>
              <a:t>dynamic scheduling</a:t>
            </a:r>
          </a:p>
          <a:p>
            <a:pPr marL="0" indent="0">
              <a:buNone/>
            </a:pPr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/>
              <a:t>197</a:t>
            </a:r>
          </a:p>
          <a:p>
            <a:endParaRPr lang="en-US" dirty="0" smtClean="0"/>
          </a:p>
          <a:p>
            <a:r>
              <a:rPr lang="en-US" dirty="0" smtClean="0"/>
              <a:t>Reorder instruction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div.d</a:t>
            </a:r>
            <a:r>
              <a:rPr lang="en-US" dirty="0"/>
              <a:t> f0,f2,f4</a:t>
            </a:r>
          </a:p>
          <a:p>
            <a:pPr marL="0" indent="0">
              <a:buNone/>
            </a:pPr>
            <a:r>
              <a:rPr lang="en-US" dirty="0" err="1"/>
              <a:t>add.d</a:t>
            </a:r>
            <a:r>
              <a:rPr lang="en-US" dirty="0"/>
              <a:t> f10,f0,f8</a:t>
            </a:r>
          </a:p>
          <a:p>
            <a:pPr marL="0" indent="0">
              <a:buNone/>
            </a:pPr>
            <a:r>
              <a:rPr lang="en-US" dirty="0" err="1"/>
              <a:t>sub.d</a:t>
            </a:r>
            <a:r>
              <a:rPr lang="en-US" dirty="0"/>
              <a:t> f12,f8,f15</a:t>
            </a:r>
          </a:p>
          <a:p>
            <a:endParaRPr lang="en-US" dirty="0"/>
          </a:p>
          <a:p>
            <a:r>
              <a:rPr lang="en-US" dirty="0"/>
              <a:t>register renaming</a:t>
            </a:r>
          </a:p>
        </p:txBody>
      </p:sp>
    </p:spTree>
    <p:extLst>
      <p:ext uri="{BB962C8B-B14F-4D97-AF65-F5344CB8AC3E}">
        <p14:creationId xmlns:p14="http://schemas.microsoft.com/office/powerpoint/2010/main" val="74954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instruction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group of operations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ALU ops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Load and store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Branch ops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0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commercial MIPS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RISC-V  an open, collaborative community of software and hardware innovators based on the RISC-V ISA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www.riscv.org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3016129"/>
            <a:ext cx="5740400" cy="375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3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 instruction fetch</a:t>
            </a:r>
          </a:p>
          <a:p>
            <a:pPr marL="0" indent="0">
              <a:buNone/>
            </a:pPr>
            <a:r>
              <a:rPr lang="en-US" dirty="0"/>
              <a:t>2.  instruction decode/register fetch</a:t>
            </a:r>
          </a:p>
          <a:p>
            <a:pPr marL="0" indent="0">
              <a:buNone/>
            </a:pPr>
            <a:r>
              <a:rPr lang="en-US" dirty="0"/>
              <a:t>3.  execution/effective address</a:t>
            </a:r>
          </a:p>
          <a:p>
            <a:pPr marL="0" indent="0">
              <a:buNone/>
            </a:pPr>
            <a:r>
              <a:rPr lang="en-US" dirty="0"/>
              <a:t>4.  memory access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write-back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2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execution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MIPS has the following execution time:</a:t>
            </a:r>
            <a:endParaRPr lang="en-US" dirty="0"/>
          </a:p>
          <a:p>
            <a:r>
              <a:rPr lang="en-US" dirty="0"/>
              <a:t>branch 2 cycles</a:t>
            </a:r>
          </a:p>
          <a:p>
            <a:r>
              <a:rPr lang="en-US" dirty="0"/>
              <a:t>store  4 cycles</a:t>
            </a:r>
          </a:p>
          <a:p>
            <a:r>
              <a:rPr lang="en-US" dirty="0"/>
              <a:t>all others 5 cycles</a:t>
            </a:r>
          </a:p>
          <a:p>
            <a:endParaRPr lang="en-US" dirty="0"/>
          </a:p>
          <a:p>
            <a:r>
              <a:rPr lang="en-US" dirty="0"/>
              <a:t>assume branch frequency 12%, store 10%</a:t>
            </a:r>
          </a:p>
          <a:p>
            <a:r>
              <a:rPr lang="en-US" dirty="0"/>
              <a:t>CPI = 4.54  (without pipeline</a:t>
            </a:r>
            <a:r>
              <a:rPr lang="en-US" dirty="0" smtClean="0"/>
              <a:t>)  </a:t>
            </a:r>
          </a:p>
          <a:p>
            <a:r>
              <a:rPr lang="en-US" dirty="0" smtClean="0"/>
              <a:t>[   0.12 x 2 + 0.1 x 4 + 0.78 x 5 ]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4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RISC pipeline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1" y="2020076"/>
            <a:ext cx="8667417" cy="3656824"/>
          </a:xfrm>
        </p:spPr>
      </p:pic>
    </p:spTree>
    <p:extLst>
      <p:ext uri="{BB962C8B-B14F-4D97-AF65-F5344CB8AC3E}">
        <p14:creationId xmlns:p14="http://schemas.microsoft.com/office/powerpoint/2010/main" val="367945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70" y="365126"/>
            <a:ext cx="7767700" cy="6264274"/>
          </a:xfrm>
        </p:spPr>
      </p:pic>
    </p:spTree>
    <p:extLst>
      <p:ext uri="{BB962C8B-B14F-4D97-AF65-F5344CB8AC3E}">
        <p14:creationId xmlns:p14="http://schemas.microsoft.com/office/powerpoint/2010/main" val="1279926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Stall in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Structural hazards</a:t>
            </a:r>
          </a:p>
          <a:p>
            <a:r>
              <a:rPr lang="en-US" dirty="0" smtClean="0"/>
              <a:t>Data hazards</a:t>
            </a:r>
          </a:p>
          <a:p>
            <a:r>
              <a:rPr lang="en-US" dirty="0" smtClean="0"/>
              <a:t>Control hazards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8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738</Words>
  <Application>Microsoft Office PowerPoint</Application>
  <PresentationFormat>On-screen Show (4:3)</PresentationFormat>
  <Paragraphs>174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Pipeline</vt:lpstr>
      <vt:lpstr>Performance in pipeline</vt:lpstr>
      <vt:lpstr>MIPS instruction set</vt:lpstr>
      <vt:lpstr>Example of commercial MIPS</vt:lpstr>
      <vt:lpstr>Instruction cycle</vt:lpstr>
      <vt:lpstr>Calculate execution time</vt:lpstr>
      <vt:lpstr>RISC pipeline</vt:lpstr>
      <vt:lpstr>PowerPoint Presentation</vt:lpstr>
      <vt:lpstr>Stall in pipeline</vt:lpstr>
      <vt:lpstr>Structural hazard</vt:lpstr>
      <vt:lpstr>Branch prediction</vt:lpstr>
      <vt:lpstr>branch-prediction-buffer</vt:lpstr>
      <vt:lpstr>one-bit predictor</vt:lpstr>
      <vt:lpstr>One-bit-predictor</vt:lpstr>
      <vt:lpstr>Two-bit-predictor</vt:lpstr>
      <vt:lpstr>Quiz 1</vt:lpstr>
      <vt:lpstr>Quiz 2</vt:lpstr>
      <vt:lpstr>Quiz 3</vt:lpstr>
      <vt:lpstr>Example of pipeline in real processor</vt:lpstr>
      <vt:lpstr>Core i7 predictor miss rate</vt:lpstr>
      <vt:lpstr>Overcome data hazard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Pipeline</dc:title>
  <dc:creator>Prabhas Chongstitvatana</dc:creator>
  <cp:lastModifiedBy>Prabhas Chongstitvatana</cp:lastModifiedBy>
  <cp:revision>10</cp:revision>
  <dcterms:created xsi:type="dcterms:W3CDTF">2020-02-11T05:44:05Z</dcterms:created>
  <dcterms:modified xsi:type="dcterms:W3CDTF">2020-02-11T06:47:14Z</dcterms:modified>
</cp:coreProperties>
</file>