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77" r:id="rId13"/>
    <p:sldId id="268" r:id="rId14"/>
    <p:sldId id="269" r:id="rId15"/>
    <p:sldId id="270" r:id="rId16"/>
    <p:sldId id="271" r:id="rId17"/>
    <p:sldId id="272" r:id="rId18"/>
    <p:sldId id="273" r:id="rId19"/>
    <p:sldId id="26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9" autoAdjust="0"/>
    <p:restoredTop sz="94660"/>
  </p:normalViewPr>
  <p:slideViewPr>
    <p:cSldViewPr snapToGrid="0">
      <p:cViewPr varScale="1">
        <p:scale>
          <a:sx n="85" d="100"/>
          <a:sy n="85" d="100"/>
        </p:scale>
        <p:origin x="35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B9A2-4A02-4583-A9C8-A2146E9364A1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1C86-4AF2-45D4-8942-DF75F6B29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772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B9A2-4A02-4583-A9C8-A2146E9364A1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1C86-4AF2-45D4-8942-DF75F6B29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959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B9A2-4A02-4583-A9C8-A2146E9364A1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1C86-4AF2-45D4-8942-DF75F6B29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047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B9A2-4A02-4583-A9C8-A2146E9364A1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1C86-4AF2-45D4-8942-DF75F6B29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668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B9A2-4A02-4583-A9C8-A2146E9364A1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1C86-4AF2-45D4-8942-DF75F6B29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959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B9A2-4A02-4583-A9C8-A2146E9364A1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1C86-4AF2-45D4-8942-DF75F6B29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66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B9A2-4A02-4583-A9C8-A2146E9364A1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1C86-4AF2-45D4-8942-DF75F6B29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48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B9A2-4A02-4583-A9C8-A2146E9364A1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1C86-4AF2-45D4-8942-DF75F6B29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975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B9A2-4A02-4583-A9C8-A2146E9364A1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1C86-4AF2-45D4-8942-DF75F6B29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709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B9A2-4A02-4583-A9C8-A2146E9364A1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1C86-4AF2-45D4-8942-DF75F6B29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87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B9A2-4A02-4583-A9C8-A2146E9364A1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D1C86-4AF2-45D4-8942-DF75F6B29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430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5B9A2-4A02-4583-A9C8-A2146E9364A1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D1C86-4AF2-45D4-8942-DF75F6B29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29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3047" y="1767822"/>
            <a:ext cx="7772400" cy="1739171"/>
          </a:xfrm>
        </p:spPr>
        <p:txBody>
          <a:bodyPr/>
          <a:lstStyle/>
          <a:p>
            <a:r>
              <a:rPr lang="en-US" dirty="0" smtClean="0"/>
              <a:t>Programming </a:t>
            </a:r>
            <a:br>
              <a:rPr lang="en-US" dirty="0" smtClean="0"/>
            </a:br>
            <a:r>
              <a:rPr lang="en-US" dirty="0" smtClean="0"/>
              <a:t>Graphics </a:t>
            </a:r>
            <a:r>
              <a:rPr lang="en-US" dirty="0" smtClean="0"/>
              <a:t>Processing </a:t>
            </a:r>
            <a:r>
              <a:rPr lang="en-US" dirty="0" smtClean="0"/>
              <a:t>Unit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41309"/>
            <a:ext cx="6858000" cy="1655762"/>
          </a:xfrm>
        </p:spPr>
        <p:txBody>
          <a:bodyPr/>
          <a:lstStyle/>
          <a:p>
            <a:r>
              <a:rPr lang="en-US" dirty="0" smtClean="0"/>
              <a:t>Prabhas Chongstitvatana</a:t>
            </a:r>
          </a:p>
          <a:p>
            <a:r>
              <a:rPr lang="en-US" dirty="0" err="1" smtClean="0"/>
              <a:t>Chulalongkorn</a:t>
            </a:r>
            <a:r>
              <a:rPr lang="en-US" dirty="0" smtClean="0"/>
              <a:t>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29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jmp </a:t>
            </a:r>
            <a:r>
              <a:rPr lang="pt-B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@ads        pc = ads</a:t>
            </a:r>
          </a:p>
          <a:p>
            <a:pPr marL="0" indent="0">
              <a:buNone/>
            </a:pPr>
            <a:r>
              <a:rPr lang="pt-B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jz r @ads       if R[r] == 0, pc = ads</a:t>
            </a:r>
          </a:p>
          <a:p>
            <a:pPr marL="0" indent="0">
              <a:buNone/>
            </a:pPr>
            <a:r>
              <a:rPr lang="pt-B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jnz r @ads      if R[r] != 0, pc = </a:t>
            </a:r>
            <a:r>
              <a:rPr lang="pt-BR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ads</a:t>
            </a:r>
            <a:endParaRPr lang="pt-BR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sys 4           stop simulation</a:t>
            </a:r>
          </a:p>
          <a:p>
            <a:endParaRPr lang="pt-BR" dirty="0"/>
          </a:p>
          <a:p>
            <a:r>
              <a:rPr lang="pt-BR" b="1" dirty="0"/>
              <a:t>equivalent</a:t>
            </a:r>
          </a:p>
          <a:p>
            <a:pPr marL="0" indent="0">
              <a:buNone/>
            </a:pPr>
            <a:r>
              <a:rPr lang="pt-BR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inc r           addi r r #1</a:t>
            </a:r>
          </a:p>
          <a:p>
            <a:pPr marL="0" indent="0">
              <a:buNone/>
            </a:pPr>
            <a:r>
              <a:rPr lang="pt-BR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dec r           addi r r #-1</a:t>
            </a:r>
          </a:p>
          <a:p>
            <a:pPr marL="0" indent="0">
              <a:buNone/>
            </a:pPr>
            <a:r>
              <a:rPr lang="pt-BR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clr r           xor r r r</a:t>
            </a:r>
          </a:p>
          <a:p>
            <a:pPr marL="0" indent="0">
              <a:buNone/>
            </a:pPr>
            <a:r>
              <a:rPr lang="pt-BR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mov r3 r1       addi r3 r1 #0</a:t>
            </a:r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538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Multiply </a:t>
            </a:r>
            <a:r>
              <a:rPr lang="en-US" dirty="0"/>
              <a:t>two </a:t>
            </a:r>
            <a:r>
              <a:rPr lang="en-US" dirty="0" smtClean="0"/>
              <a:t>vectors  A </a:t>
            </a:r>
            <a:r>
              <a:rPr lang="en-US" dirty="0"/>
              <a:t>= B * C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52282"/>
            <a:ext cx="5277298" cy="520670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3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ld</a:t>
            </a:r>
            <a:r>
              <a:rPr lang="en-US" sz="3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 @104</a:t>
            </a:r>
          </a:p>
          <a:p>
            <a:pPr marL="0" indent="0">
              <a:buNone/>
            </a:pPr>
            <a:r>
              <a:rPr lang="en-US" sz="3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</a:t>
            </a:r>
            <a:r>
              <a:rPr lang="en-US" sz="3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 @105</a:t>
            </a:r>
          </a:p>
          <a:p>
            <a:pPr marL="0" indent="0">
              <a:buNone/>
            </a:pPr>
            <a:r>
              <a:rPr lang="en-US" sz="3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</a:t>
            </a:r>
            <a:r>
              <a:rPr lang="en-US" sz="3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 @106</a:t>
            </a:r>
          </a:p>
          <a:p>
            <a:pPr marL="0" indent="0">
              <a:buNone/>
            </a:pPr>
            <a:r>
              <a:rPr lang="en-US" sz="3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</a:t>
            </a:r>
            <a:r>
              <a:rPr lang="en-US" sz="3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3 @107    ; load B from Mem to LDS</a:t>
            </a:r>
          </a:p>
          <a:p>
            <a:pPr marL="0" indent="0">
              <a:buNone/>
            </a:pPr>
            <a:r>
              <a:rPr lang="en-US" sz="3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ldr</a:t>
            </a:r>
            <a:r>
              <a:rPr lang="en-US" sz="3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        ; move LDS to R[0]</a:t>
            </a:r>
          </a:p>
          <a:p>
            <a:pPr marL="0" indent="0">
              <a:buNone/>
            </a:pPr>
            <a:r>
              <a:rPr lang="en-US" sz="3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</a:t>
            </a:r>
            <a:r>
              <a:rPr lang="en-US" sz="3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 @108</a:t>
            </a:r>
          </a:p>
          <a:p>
            <a:pPr marL="0" indent="0">
              <a:buNone/>
            </a:pPr>
            <a:r>
              <a:rPr lang="en-US" sz="3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</a:t>
            </a:r>
            <a:r>
              <a:rPr lang="en-US" sz="3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 @109</a:t>
            </a:r>
          </a:p>
          <a:p>
            <a:pPr marL="0" indent="0">
              <a:buNone/>
            </a:pPr>
            <a:r>
              <a:rPr lang="en-US" sz="3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</a:t>
            </a:r>
            <a:r>
              <a:rPr lang="en-US" sz="3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 @110</a:t>
            </a:r>
          </a:p>
          <a:p>
            <a:pPr marL="0" indent="0">
              <a:buNone/>
            </a:pPr>
            <a:r>
              <a:rPr lang="en-US" sz="3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</a:t>
            </a:r>
            <a:r>
              <a:rPr lang="en-US" sz="3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3 @111    ; load C from Mem to LDS</a:t>
            </a:r>
          </a:p>
          <a:p>
            <a:pPr marL="0" indent="0">
              <a:buNone/>
            </a:pPr>
            <a:r>
              <a:rPr lang="en-US" sz="3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ldr</a:t>
            </a:r>
            <a:r>
              <a:rPr lang="en-US" sz="3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        ; move LS to R[1]</a:t>
            </a:r>
          </a:p>
          <a:p>
            <a:pPr marL="0" indent="0">
              <a:buNone/>
            </a:pPr>
            <a:r>
              <a:rPr lang="en-US" sz="3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mul</a:t>
            </a:r>
            <a:r>
              <a:rPr lang="en-US" sz="3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 0 1    ; R[2] = R[0] * R[1]  all cores</a:t>
            </a:r>
          </a:p>
          <a:p>
            <a:pPr marL="0" indent="0">
              <a:buNone/>
            </a:pPr>
            <a:r>
              <a:rPr lang="en-US" sz="3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3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        ; move R[2] to LS</a:t>
            </a:r>
          </a:p>
          <a:p>
            <a:pPr marL="0" indent="0">
              <a:buNone/>
            </a:pPr>
            <a:r>
              <a:rPr lang="en-US" sz="3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sz="3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 @100</a:t>
            </a:r>
          </a:p>
          <a:p>
            <a:pPr marL="0" indent="0">
              <a:buNone/>
            </a:pPr>
            <a:r>
              <a:rPr lang="en-US" sz="3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sz="3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 @101</a:t>
            </a:r>
          </a:p>
          <a:p>
            <a:pPr marL="0" indent="0">
              <a:buNone/>
            </a:pPr>
            <a:r>
              <a:rPr lang="en-US" sz="3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sz="3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 @102</a:t>
            </a:r>
          </a:p>
          <a:p>
            <a:pPr marL="0" indent="0">
              <a:buNone/>
            </a:pPr>
            <a:r>
              <a:rPr lang="en-US" sz="3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sz="3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3 @103    ; store LS to Mem</a:t>
            </a:r>
          </a:p>
          <a:p>
            <a:pPr marL="0" indent="0">
              <a:buNone/>
            </a:pPr>
            <a:r>
              <a:rPr lang="en-US" sz="3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sys 4        ; stop simulation</a:t>
            </a:r>
          </a:p>
          <a:p>
            <a:pPr marL="0" indent="0">
              <a:buNone/>
            </a:pPr>
            <a:r>
              <a:rPr lang="en-US" sz="3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.end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55341" y="1712204"/>
            <a:ext cx="2760009" cy="3139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  <a:cs typeface="Courier New" panose="02070309020205020404" pitchFamily="49" charset="0"/>
              </a:rPr>
              <a:t>Let </a:t>
            </a:r>
            <a:endParaRPr lang="en-US" sz="2000" dirty="0" smtClean="0">
              <a:latin typeface="+mj-lt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A </a:t>
            </a:r>
            <a:r>
              <a:rPr lang="en-US" sz="2000" dirty="0">
                <a:latin typeface="+mj-lt"/>
                <a:cs typeface="Courier New" panose="02070309020205020404" pitchFamily="49" charset="0"/>
              </a:rPr>
              <a:t>at @100..103, </a:t>
            </a:r>
            <a:endParaRPr lang="en-US" sz="2000" dirty="0" smtClean="0">
              <a:latin typeface="+mj-lt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B </a:t>
            </a:r>
            <a:r>
              <a:rPr lang="en-US" sz="2000" dirty="0">
                <a:latin typeface="+mj-lt"/>
                <a:cs typeface="Courier New" panose="02070309020205020404" pitchFamily="49" charset="0"/>
              </a:rPr>
              <a:t>at @104..107, </a:t>
            </a:r>
            <a:endParaRPr lang="en-US" sz="2000" dirty="0" smtClean="0">
              <a:latin typeface="+mj-lt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C </a:t>
            </a:r>
            <a:r>
              <a:rPr lang="en-US" sz="2000" dirty="0">
                <a:latin typeface="+mj-lt"/>
                <a:cs typeface="Courier New" panose="02070309020205020404" pitchFamily="49" charset="0"/>
              </a:rPr>
              <a:t>at @108..111, </a:t>
            </a:r>
            <a:endParaRPr lang="en-US" sz="2000" dirty="0" smtClean="0">
              <a:latin typeface="+mj-lt"/>
              <a:cs typeface="Courier New" panose="02070309020205020404" pitchFamily="49" charset="0"/>
            </a:endParaRPr>
          </a:p>
          <a:p>
            <a:endParaRPr lang="en-US" sz="2000" dirty="0">
              <a:latin typeface="+mj-lt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use </a:t>
            </a:r>
          </a:p>
          <a:p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R[2</a:t>
            </a:r>
            <a:r>
              <a:rPr lang="en-US" sz="2000" dirty="0">
                <a:latin typeface="+mj-lt"/>
                <a:cs typeface="Courier New" panose="02070309020205020404" pitchFamily="49" charset="0"/>
              </a:rPr>
              <a:t>] for A, </a:t>
            </a:r>
            <a:endParaRPr lang="en-US" sz="2000" dirty="0" smtClean="0">
              <a:latin typeface="+mj-lt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R[0</a:t>
            </a:r>
            <a:r>
              <a:rPr lang="en-US" sz="2000" dirty="0">
                <a:latin typeface="+mj-lt"/>
                <a:cs typeface="Courier New" panose="02070309020205020404" pitchFamily="49" charset="0"/>
              </a:rPr>
              <a:t>] for B, </a:t>
            </a:r>
          </a:p>
          <a:p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R[1</a:t>
            </a:r>
            <a:r>
              <a:rPr lang="en-US" sz="2000" dirty="0">
                <a:latin typeface="+mj-lt"/>
                <a:cs typeface="Courier New" panose="02070309020205020404" pitchFamily="49" charset="0"/>
              </a:rPr>
              <a:t>] for 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149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100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 0 0 0      ; A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 2 3 4      ; B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3 4 5      ; C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.end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430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with </a:t>
            </a:r>
            <a:r>
              <a:rPr lang="en-US" dirty="0" err="1" smtClean="0"/>
              <a:t>jmp</a:t>
            </a:r>
            <a:r>
              <a:rPr lang="en-US" dirty="0"/>
              <a:t>, </a:t>
            </a:r>
            <a:r>
              <a:rPr lang="en-US" dirty="0" err="1"/>
              <a:t>jz</a:t>
            </a:r>
            <a:r>
              <a:rPr lang="en-US" dirty="0"/>
              <a:t>, </a:t>
            </a:r>
            <a:r>
              <a:rPr lang="en-US" dirty="0" err="1" smtClean="0"/>
              <a:t>jnz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Because </a:t>
            </a:r>
            <a:r>
              <a:rPr lang="en-US" dirty="0"/>
              <a:t>NPU is SIMD (single instruction, multiple data) the condition zero/not-zero must be true for all PEs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work in </a:t>
            </a:r>
            <a:r>
              <a:rPr lang="en-US" dirty="0" smtClean="0"/>
              <a:t>lock-step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clr</a:t>
            </a: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0" indent="0"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 2 #n</a:t>
            </a:r>
          </a:p>
          <a:p>
            <a:pPr marL="0" indent="0"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:loop</a:t>
            </a:r>
          </a:p>
          <a:p>
            <a:pPr marL="0" indent="0"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; perform some action</a:t>
            </a:r>
          </a:p>
          <a:p>
            <a:pPr marL="0" indent="0"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</a:t>
            </a:r>
          </a:p>
          <a:p>
            <a:pPr marL="0" indent="0">
              <a:buNone/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jnz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 @loop</a:t>
            </a:r>
          </a:p>
        </p:txBody>
      </p:sp>
    </p:spTree>
    <p:extLst>
      <p:ext uri="{BB962C8B-B14F-4D97-AF65-F5344CB8AC3E}">
        <p14:creationId xmlns:p14="http://schemas.microsoft.com/office/powerpoint/2010/main" val="233452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an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LS to indirectly address memory. </a:t>
            </a:r>
            <a:endParaRPr lang="en-US" dirty="0" smtClean="0"/>
          </a:p>
          <a:p>
            <a:r>
              <a:rPr lang="en-US" dirty="0"/>
              <a:t>access to memory must be "</a:t>
            </a:r>
            <a:r>
              <a:rPr lang="en-US" dirty="0" err="1" smtClean="0"/>
              <a:t>serialised</a:t>
            </a:r>
            <a:r>
              <a:rPr lang="en-US" dirty="0" smtClean="0"/>
              <a:t>“</a:t>
            </a:r>
          </a:p>
          <a:p>
            <a:endParaRPr lang="en-US" dirty="0"/>
          </a:p>
          <a:p>
            <a:pPr marL="0" indent="0">
              <a:buNone/>
            </a:pPr>
            <a:r>
              <a:rPr lang="pt-B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ldx ls r1 r2        </a:t>
            </a:r>
            <a:r>
              <a:rPr lang="pt-B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LS[ls</a:t>
            </a: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M[ R[r1]+R[r2] </a:t>
            </a:r>
            <a:r>
              <a:rPr lang="pt-B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stx ls r1 r2        </a:t>
            </a:r>
            <a:r>
              <a:rPr lang="pt-B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 R[r1] + R[r2] ] = LS[ls</a:t>
            </a:r>
            <a:r>
              <a:rPr lang="pt-B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endParaRPr lang="pt-B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08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 all </a:t>
            </a:r>
            <a:r>
              <a:rPr lang="en-US" dirty="0"/>
              <a:t>elements in an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9106" y="1825625"/>
            <a:ext cx="625624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array </a:t>
            </a:r>
            <a:r>
              <a:rPr lang="en-US" dirty="0"/>
              <a:t>is terminated with 0.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 = 0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 ax[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!= 0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 = s + ax[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</a:p>
        </p:txBody>
      </p:sp>
    </p:spTree>
    <p:extLst>
      <p:ext uri="{BB962C8B-B14F-4D97-AF65-F5344CB8AC3E}">
        <p14:creationId xmlns:p14="http://schemas.microsoft.com/office/powerpoint/2010/main" val="2747911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uses </a:t>
            </a:r>
            <a:r>
              <a:rPr lang="en-US" dirty="0"/>
              <a:t>all </a:t>
            </a:r>
            <a:r>
              <a:rPr lang="en-US" dirty="0" smtClean="0"/>
              <a:t>PEs </a:t>
            </a:r>
            <a:r>
              <a:rPr lang="en-US" dirty="0"/>
              <a:t>to do the same </a:t>
            </a:r>
            <a:r>
              <a:rPr lang="en-US" dirty="0" smtClean="0"/>
              <a:t>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04104"/>
            <a:ext cx="4502748" cy="5032375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    </a:t>
            </a:r>
            <a:r>
              <a:rPr lang="en-US" sz="43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4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clr</a:t>
            </a: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        ; </a:t>
            </a:r>
            <a:r>
              <a:rPr lang="en-US" sz="4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pPr marL="0" indent="0">
              <a:buNone/>
            </a:pP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4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clr</a:t>
            </a: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        ; s = 0</a:t>
            </a:r>
          </a:p>
          <a:p>
            <a:pPr marL="0" indent="0">
              <a:buNone/>
            </a:pP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4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clr</a:t>
            </a: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5   </a:t>
            </a:r>
          </a:p>
          <a:p>
            <a:pPr marL="0" indent="0">
              <a:buNone/>
            </a:pP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4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5 5 #100 ; base &amp;ax</a:t>
            </a:r>
          </a:p>
          <a:p>
            <a:pPr marL="0" indent="0">
              <a:buNone/>
            </a:pP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:loop</a:t>
            </a:r>
          </a:p>
          <a:p>
            <a:pPr marL="0" indent="0">
              <a:buNone/>
            </a:pP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4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ldx</a:t>
            </a: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 5 2    ; get ax[</a:t>
            </a:r>
            <a:r>
              <a:rPr lang="en-US" sz="4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to all cores</a:t>
            </a:r>
          </a:p>
          <a:p>
            <a:pPr marL="0" indent="0">
              <a:buNone/>
            </a:pP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4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ldx</a:t>
            </a: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1 5 2</a:t>
            </a:r>
          </a:p>
          <a:p>
            <a:pPr marL="0" indent="0">
              <a:buNone/>
            </a:pP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4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ldx</a:t>
            </a: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2 5 2</a:t>
            </a:r>
          </a:p>
          <a:p>
            <a:pPr marL="0" indent="0">
              <a:buNone/>
            </a:pP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4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ldx</a:t>
            </a: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3 5 2</a:t>
            </a:r>
          </a:p>
          <a:p>
            <a:pPr marL="0" indent="0">
              <a:buNone/>
            </a:pP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4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ldr</a:t>
            </a: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3        ; to r3</a:t>
            </a:r>
          </a:p>
          <a:p>
            <a:pPr marL="0" indent="0">
              <a:buNone/>
            </a:pP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4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jz</a:t>
            </a: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3 @exit    ; ax[</a:t>
            </a:r>
            <a:r>
              <a:rPr lang="en-US" sz="4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== 0 ?</a:t>
            </a:r>
          </a:p>
          <a:p>
            <a:pPr marL="0" indent="0">
              <a:buNone/>
            </a:pP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1 1 3    ; s += ax[</a:t>
            </a:r>
            <a:r>
              <a:rPr lang="en-US" sz="4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4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inc</a:t>
            </a: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        ; </a:t>
            </a:r>
            <a:r>
              <a:rPr lang="en-US" sz="4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</a:p>
          <a:p>
            <a:pPr marL="0" indent="0">
              <a:buNone/>
            </a:pP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4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@loop</a:t>
            </a:r>
          </a:p>
          <a:p>
            <a:pPr marL="0" indent="0">
              <a:buNone/>
            </a:pP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:exit</a:t>
            </a:r>
          </a:p>
          <a:p>
            <a:pPr marL="0" indent="0">
              <a:buNone/>
            </a:pP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sys 4</a:t>
            </a:r>
          </a:p>
          <a:p>
            <a:pPr marL="0" indent="0">
              <a:buNone/>
            </a:pPr>
            <a:r>
              <a:rPr lang="en-US" sz="4300" b="1" dirty="0">
                <a:latin typeface="Courier New" panose="02070309020205020404" pitchFamily="49" charset="0"/>
                <a:cs typeface="Courier New" panose="02070309020205020404" pitchFamily="49" charset="0"/>
              </a:rPr>
              <a:t>.end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81252" y="1904104"/>
            <a:ext cx="280774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r1 </a:t>
            </a:r>
            <a:r>
              <a:rPr lang="en-US" dirty="0"/>
              <a:t>s, r2 </a:t>
            </a:r>
            <a:r>
              <a:rPr lang="en-US" dirty="0" err="1"/>
              <a:t>i</a:t>
            </a:r>
            <a:r>
              <a:rPr lang="en-US" dirty="0"/>
              <a:t>, r3 ax[</a:t>
            </a:r>
            <a:r>
              <a:rPr lang="en-US" dirty="0" err="1"/>
              <a:t>i</a:t>
            </a:r>
            <a:r>
              <a:rPr lang="en-US" dirty="0"/>
              <a:t>], r5 &amp;ax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413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831" y="160730"/>
            <a:ext cx="7886700" cy="1325563"/>
          </a:xfrm>
        </p:spPr>
        <p:txBody>
          <a:bodyPr/>
          <a:lstStyle/>
          <a:p>
            <a:r>
              <a:rPr lang="en-US" dirty="0" smtClean="0"/>
              <a:t>Striping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408" y="1486293"/>
            <a:ext cx="5696846" cy="31444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array  0  1  2  3  4  5  6  7  8 . . .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P0 P1 P2 P3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P0 P1 P2 P3  </a:t>
            </a:r>
          </a:p>
          <a:p>
            <a:pPr marL="0" indent="0">
              <a:buNone/>
            </a:pP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Px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repeat: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sx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ax[.]</a:t>
            </a:r>
          </a:p>
          <a:p>
            <a:pPr marL="0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PE0 PE1 PE2 PE3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partial sum       s0  s1  s2  s3</a:t>
            </a:r>
          </a:p>
          <a:p>
            <a:pPr marL="0" indent="0"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9408" y="4894729"/>
            <a:ext cx="33241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reduction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s += s0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s += s1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s += s2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s += s3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996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each PE sums different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70380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:main</a:t>
            </a:r>
            <a:b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;  initialize base and index, r1 base, r2 index</a:t>
            </a:r>
            <a:b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ldw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@100         ; @100 stores base address</a:t>
            </a:r>
            <a:b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            ; r1 -- base address</a:t>
            </a:r>
            <a:b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 @101        ; @101 stores 0  initial index</a:t>
            </a:r>
            <a:b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 @102        ; @102 stores 1</a:t>
            </a:r>
            <a:b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 @103        ; @103 stores 2</a:t>
            </a:r>
            <a:b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3 @104        ; @104 stores 3</a:t>
            </a:r>
            <a:b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            ; r2 -- index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6848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892" y="427131"/>
            <a:ext cx="7886700" cy="599518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           ; r4 -- sum = 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8 4 #2      ; r8 -- loop count #2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;  fetch n elements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:loop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 1 2        ;  ax[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1 1 2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2 1 2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3 1 2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ldr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3            ;  r3 = ax[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4 4 3        ;  sum += ax[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 2 #4      ;  index += 4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8            ;  loop count --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jnz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8 @loop</a:t>
            </a:r>
          </a:p>
        </p:txBody>
      </p:sp>
    </p:spTree>
    <p:extLst>
      <p:ext uri="{BB962C8B-B14F-4D97-AF65-F5344CB8AC3E}">
        <p14:creationId xmlns:p14="http://schemas.microsoft.com/office/powerpoint/2010/main" val="2249313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simple GPU with four 32-bit </a:t>
            </a:r>
            <a:r>
              <a:rPr lang="en-US" dirty="0" smtClean="0"/>
              <a:t>cores</a:t>
            </a:r>
          </a:p>
          <a:p>
            <a:r>
              <a:rPr lang="en-US" dirty="0"/>
              <a:t>4 Processing Elements (PE or core</a:t>
            </a:r>
            <a:r>
              <a:rPr lang="en-US" dirty="0" smtClean="0"/>
              <a:t>)</a:t>
            </a:r>
          </a:p>
          <a:p>
            <a:r>
              <a:rPr lang="en-US" dirty="0"/>
              <a:t>Each PE has 32 registers,  one ALU and Local data store  (LS</a:t>
            </a:r>
            <a:r>
              <a:rPr lang="en-US" dirty="0" smtClean="0"/>
              <a:t>)</a:t>
            </a:r>
          </a:p>
          <a:p>
            <a:r>
              <a:rPr lang="en-US" dirty="0"/>
              <a:t>16Kx32 bits of </a:t>
            </a:r>
            <a:r>
              <a:rPr lang="en-US" dirty="0" smtClean="0"/>
              <a:t>memory (14-bit address)</a:t>
            </a:r>
          </a:p>
          <a:p>
            <a:r>
              <a:rPr lang="en-US" dirty="0"/>
              <a:t>Memory Interface (MI) connected to Local Store (LS</a:t>
            </a:r>
            <a:r>
              <a:rPr lang="en-US" dirty="0" smtClean="0"/>
              <a:t>)</a:t>
            </a:r>
          </a:p>
          <a:p>
            <a:r>
              <a:rPr lang="en-US" dirty="0"/>
              <a:t>LS communicates to all PEs in </a:t>
            </a:r>
            <a:r>
              <a:rPr lang="en-US" dirty="0" smtClean="0"/>
              <a:t>parallel</a:t>
            </a:r>
          </a:p>
          <a:p>
            <a:r>
              <a:rPr lang="en-US" dirty="0"/>
              <a:t>instruction has fixed size of 32 bits</a:t>
            </a:r>
          </a:p>
        </p:txBody>
      </p:sp>
    </p:spTree>
    <p:extLst>
      <p:ext uri="{BB962C8B-B14F-4D97-AF65-F5344CB8AC3E}">
        <p14:creationId xmlns:p14="http://schemas.microsoft.com/office/powerpoint/2010/main" val="16930643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666974"/>
            <a:ext cx="4900781" cy="550998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6    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r6 sum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0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4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5 0   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r5s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r4_pe0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6 6 5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5 1   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r5s = r4_pe1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6 6 5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5 2   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r5s = r4_pe2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6 6 5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5 3   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r5s = r4_pe3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6 6 5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6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0 @105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;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@105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sys 4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.end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47765" y="1968649"/>
            <a:ext cx="3141233" cy="25853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2400" dirty="0" smtClean="0"/>
              <a:t>now </a:t>
            </a:r>
            <a:r>
              <a:rPr lang="en-US" sz="2400" dirty="0"/>
              <a:t>partial sum is in r4</a:t>
            </a:r>
          </a:p>
          <a:p>
            <a:r>
              <a:rPr lang="en-US" sz="2400" dirty="0" smtClean="0"/>
              <a:t>how </a:t>
            </a:r>
            <a:r>
              <a:rPr lang="en-US" sz="2400" dirty="0"/>
              <a:t>to sum all r4s </a:t>
            </a:r>
          </a:p>
          <a:p>
            <a:r>
              <a:rPr lang="en-US" sz="2400" dirty="0"/>
              <a:t> </a:t>
            </a:r>
            <a:endParaRPr lang="en-US" sz="2400" dirty="0" smtClean="0"/>
          </a:p>
          <a:p>
            <a:r>
              <a:rPr lang="en-US" sz="2400" dirty="0" smtClean="0"/>
              <a:t>accumulate </a:t>
            </a:r>
            <a:r>
              <a:rPr lang="en-US" sz="2400" dirty="0"/>
              <a:t>it in r6</a:t>
            </a:r>
          </a:p>
          <a:p>
            <a:r>
              <a:rPr lang="en-US" sz="2400" dirty="0" smtClean="0"/>
              <a:t>broadcast </a:t>
            </a:r>
            <a:r>
              <a:rPr lang="en-US" sz="2400" dirty="0"/>
              <a:t>each r4 to r5 and r6 += r5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419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@100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106 0 1 2 3 0     ; base address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0,1,2,3, result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11 22 33 44       ; @106  ax[.]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55 66 77 88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.end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6396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98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NPU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269" y="1539748"/>
            <a:ext cx="5559462" cy="4295948"/>
          </a:xfrm>
        </p:spPr>
      </p:pic>
    </p:spTree>
    <p:extLst>
      <p:ext uri="{BB962C8B-B14F-4D97-AF65-F5344CB8AC3E}">
        <p14:creationId xmlns:p14="http://schemas.microsoft.com/office/powerpoint/2010/main" val="173591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PEs are similar to general </a:t>
            </a:r>
            <a:r>
              <a:rPr lang="en-US" dirty="0" smtClean="0"/>
              <a:t>cores</a:t>
            </a:r>
          </a:p>
          <a:p>
            <a:r>
              <a:rPr lang="en-US" dirty="0" smtClean="0"/>
              <a:t>They </a:t>
            </a:r>
            <a:r>
              <a:rPr lang="en-US" dirty="0"/>
              <a:t>share the same Program memory (stored program), Program counter and Instruction Register</a:t>
            </a:r>
          </a:p>
          <a:p>
            <a:r>
              <a:rPr lang="en-US" dirty="0"/>
              <a:t>All PEs run the same </a:t>
            </a:r>
            <a:r>
              <a:rPr lang="en-US" dirty="0" smtClean="0"/>
              <a:t>instruction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578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PE has three distinct units: Register, ALU and Address Unit (AU). </a:t>
            </a:r>
            <a:endParaRPr lang="en-US" dirty="0" smtClean="0"/>
          </a:p>
          <a:p>
            <a:r>
              <a:rPr lang="en-US" dirty="0"/>
              <a:t>Registers of each PE connects to its Local Store (LS) </a:t>
            </a:r>
            <a:endParaRPr lang="en-US" dirty="0" smtClean="0"/>
          </a:p>
          <a:p>
            <a:r>
              <a:rPr lang="en-US" dirty="0"/>
              <a:t>AU outputs effective address (for index addressing)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961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and Local 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Memory Interface is a big highway to connect Main Memory to Local </a:t>
            </a:r>
            <a:r>
              <a:rPr lang="en-US" dirty="0" smtClean="0"/>
              <a:t>Store </a:t>
            </a:r>
          </a:p>
          <a:p>
            <a:r>
              <a:rPr lang="en-US" dirty="0"/>
              <a:t>moving data </a:t>
            </a:r>
            <a:r>
              <a:rPr lang="en-US" dirty="0" smtClean="0"/>
              <a:t>Main to LS is </a:t>
            </a:r>
            <a:r>
              <a:rPr lang="en-US" dirty="0"/>
              <a:t>a serial </a:t>
            </a:r>
            <a:r>
              <a:rPr lang="en-US" dirty="0" smtClean="0"/>
              <a:t>operation</a:t>
            </a:r>
          </a:p>
          <a:p>
            <a:r>
              <a:rPr lang="en-US" dirty="0"/>
              <a:t>moving LS to R is simultaneous for all PEs</a:t>
            </a:r>
          </a:p>
        </p:txBody>
      </p:sp>
    </p:spTree>
    <p:extLst>
      <p:ext uri="{BB962C8B-B14F-4D97-AF65-F5344CB8AC3E}">
        <p14:creationId xmlns:p14="http://schemas.microsoft.com/office/powerpoint/2010/main" val="249145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Exchange data between 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</a:t>
            </a:r>
            <a:r>
              <a:rPr lang="en-US" dirty="0"/>
              <a:t>unique instructions for NPU (with respect to CPU</a:t>
            </a:r>
            <a:r>
              <a:rPr lang="en-US" dirty="0" smtClean="0"/>
              <a:t>)</a:t>
            </a:r>
          </a:p>
          <a:p>
            <a:r>
              <a:rPr lang="en-US" dirty="0"/>
              <a:t>Load wide (</a:t>
            </a:r>
            <a:r>
              <a:rPr lang="en-US" dirty="0" err="1"/>
              <a:t>ldw</a:t>
            </a:r>
            <a:r>
              <a:rPr lang="en-US" dirty="0"/>
              <a:t>) sends M to all LS at once. </a:t>
            </a:r>
            <a:endParaRPr lang="en-US" dirty="0" smtClean="0"/>
          </a:p>
          <a:p>
            <a:r>
              <a:rPr lang="en-US" dirty="0"/>
              <a:t>Broadcast (</a:t>
            </a:r>
            <a:r>
              <a:rPr lang="en-US" dirty="0" err="1"/>
              <a:t>bc</a:t>
            </a:r>
            <a:r>
              <a:rPr lang="en-US" dirty="0"/>
              <a:t>) instruction sends an LS to R of all PEs.</a:t>
            </a:r>
            <a:endParaRPr lang="en-US" dirty="0" smtClean="0"/>
          </a:p>
          <a:p>
            <a:r>
              <a:rPr lang="en-US" dirty="0"/>
              <a:t>This allows PEs to exchange data without going through main memory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393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41525"/>
            <a:ext cx="7886700" cy="5109882"/>
          </a:xfrm>
        </p:spPr>
        <p:txBody>
          <a:bodyPr>
            <a:normAutofit fontScale="62500" lnSpcReduction="20000"/>
          </a:bodyPr>
          <a:lstStyle/>
          <a:p>
            <a:r>
              <a:rPr lang="en-US" sz="3200" b="1" dirty="0"/>
              <a:t>Instruction format</a:t>
            </a:r>
          </a:p>
          <a:p>
            <a:pPr marL="0" indent="0">
              <a:buNone/>
            </a:pPr>
            <a:r>
              <a:rPr lang="en-US" sz="3200" b="1" dirty="0">
                <a:latin typeface="Courier New" panose="02070309020205020404" pitchFamily="49" charset="0"/>
                <a:cs typeface="Courier New" panose="02070309020205020404" pitchFamily="49" charset="0"/>
              </a:rPr>
              <a:t>op:8 a1:14 a2:5 a3:5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b="1" dirty="0" smtClean="0"/>
              <a:t>Data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</a:t>
            </a:r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ls @ads      LS[ls] = M[ads]     </a:t>
            </a:r>
            <a:r>
              <a:rPr lang="en-US" sz="2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ls </a:t>
            </a:r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0,1,2,3</a:t>
            </a:r>
          </a:p>
          <a:p>
            <a:pPr marL="0" indent="0">
              <a:buNone/>
            </a:pPr>
            <a:r>
              <a:rPr lang="en-US" sz="2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ls @ads      M[ads] = LS[ls]</a:t>
            </a:r>
          </a:p>
          <a:p>
            <a:pPr marL="0" indent="0">
              <a:buNone/>
            </a:pPr>
            <a:r>
              <a:rPr lang="en-US" sz="2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ldr</a:t>
            </a:r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           R[r] = LS         </a:t>
            </a:r>
            <a:r>
              <a:rPr lang="en-US" sz="2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r </a:t>
            </a:r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0..31</a:t>
            </a:r>
          </a:p>
          <a:p>
            <a:pPr marL="0" indent="0">
              <a:buNone/>
            </a:pPr>
            <a:r>
              <a:rPr lang="en-US" sz="2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           LS = R[r]</a:t>
            </a:r>
          </a:p>
          <a:p>
            <a:pPr marL="0" indent="0">
              <a:buNone/>
            </a:pPr>
            <a:r>
              <a:rPr lang="en-US" sz="2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ldx</a:t>
            </a:r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ls r1 r2    LS[ls] = M[R[r1]+R[r2]]   load index</a:t>
            </a:r>
          </a:p>
          <a:p>
            <a:pPr marL="0" indent="0">
              <a:buNone/>
            </a:pPr>
            <a:r>
              <a:rPr lang="en-US" sz="2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stx</a:t>
            </a:r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ls r1 r2    M[R[r1]+R[r2]] = LS[ls]   store index</a:t>
            </a:r>
          </a:p>
          <a:p>
            <a:pPr marL="0" indent="0">
              <a:buNone/>
            </a:pPr>
            <a:r>
              <a:rPr lang="en-US" sz="2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ldw</a:t>
            </a:r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@ads        LS = M[ads]         </a:t>
            </a:r>
            <a:r>
              <a:rPr lang="en-US" sz="2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load </a:t>
            </a:r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wide</a:t>
            </a:r>
          </a:p>
          <a:p>
            <a:pPr marL="0" indent="0">
              <a:buNone/>
            </a:pPr>
            <a:r>
              <a:rPr lang="en-US" sz="2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bc</a:t>
            </a:r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 ls         R[r] = LS[ls]       </a:t>
            </a:r>
            <a:r>
              <a:rPr lang="en-US" sz="2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broadcast</a:t>
            </a:r>
            <a:endParaRPr lang="en-US" sz="2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217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ALU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t-B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 </a:t>
            </a: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r3 r1 r2    R[r3] = R[r1] + R[r2]</a:t>
            </a:r>
          </a:p>
          <a:p>
            <a:pPr marL="0" indent="0">
              <a:buNone/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sub r3 r1 r2    R[r3] = R[r1] - R[r2]</a:t>
            </a:r>
          </a:p>
          <a:p>
            <a:pPr marL="0" indent="0">
              <a:buNone/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mul r3 r1 r2    R[r3] = R[r1] * R[r2]</a:t>
            </a:r>
          </a:p>
          <a:p>
            <a:pPr marL="0" indent="0">
              <a:buNone/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ashr r3 r1 #n   R[r3] = R[r1] &gt;&gt; n</a:t>
            </a:r>
          </a:p>
          <a:p>
            <a:pPr marL="0" indent="0">
              <a:buNone/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addi r3 r1 #n   R[r3] = R[r1] + n</a:t>
            </a:r>
          </a:p>
          <a:p>
            <a:pPr marL="0" indent="0">
              <a:buNone/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and r3 r1 r2    R[r3] = R[r1] &amp; R[r2]</a:t>
            </a:r>
          </a:p>
          <a:p>
            <a:pPr marL="0" indent="0">
              <a:buNone/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or  r3 r1 r2    R[r3] = R[r1] | R[r2]</a:t>
            </a:r>
          </a:p>
          <a:p>
            <a:pPr marL="0" indent="0">
              <a:buNone/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xor r3 r1 r2    R[r3] = R[r1] ^ R[r2]</a:t>
            </a:r>
          </a:p>
          <a:p>
            <a:pPr marL="0" indent="0">
              <a:buNone/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lt r3 r1 r2     R[r3] = R[r1] &lt;  R[r2]</a:t>
            </a:r>
          </a:p>
          <a:p>
            <a:pPr marL="0" indent="0">
              <a:buNone/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le r3 r1 r2     R[r3] = R[r1] &lt;= R[r2]</a:t>
            </a:r>
          </a:p>
          <a:p>
            <a:pPr marL="0" indent="0">
              <a:buNone/>
            </a:pP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eq r3 r1 r2     R[r3] = R[r1] == R[r2]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528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</TotalTime>
  <Words>1427</Words>
  <Application>Microsoft Office PowerPoint</Application>
  <PresentationFormat>On-screen Show (4:3)</PresentationFormat>
  <Paragraphs>199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Office Theme</vt:lpstr>
      <vt:lpstr>Programming  Graphics Processing Unit</vt:lpstr>
      <vt:lpstr>NPU</vt:lpstr>
      <vt:lpstr>NPU</vt:lpstr>
      <vt:lpstr>Processing Elements</vt:lpstr>
      <vt:lpstr>Processing Elements</vt:lpstr>
      <vt:lpstr>Memory and Local Store</vt:lpstr>
      <vt:lpstr>Exchange data between PEs</vt:lpstr>
      <vt:lpstr>Instruction set</vt:lpstr>
      <vt:lpstr>ALU operations</vt:lpstr>
      <vt:lpstr>Control</vt:lpstr>
      <vt:lpstr>Multiply two vectors  A = B * C  </vt:lpstr>
      <vt:lpstr>data</vt:lpstr>
      <vt:lpstr>Loop with jmp, jz, jnz  </vt:lpstr>
      <vt:lpstr>Accessing an array</vt:lpstr>
      <vt:lpstr>Sum all elements in an array</vt:lpstr>
      <vt:lpstr>uses all PEs to do the same task</vt:lpstr>
      <vt:lpstr>Striping</vt:lpstr>
      <vt:lpstr>each PE sums different data</vt:lpstr>
      <vt:lpstr>PowerPoint Presentation</vt:lpstr>
      <vt:lpstr>PowerPoint Presentation</vt:lpstr>
      <vt:lpstr>data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Graphic Processing Units</dc:title>
  <dc:creator>Prabhas Chongstitvatana</dc:creator>
  <cp:lastModifiedBy>Prabhas Chongstitvatana</cp:lastModifiedBy>
  <cp:revision>15</cp:revision>
  <dcterms:created xsi:type="dcterms:W3CDTF">2020-04-06T14:05:42Z</dcterms:created>
  <dcterms:modified xsi:type="dcterms:W3CDTF">2020-04-07T04:58:53Z</dcterms:modified>
</cp:coreProperties>
</file>