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sldIdLst>
    <p:sldId id="333" r:id="rId2"/>
    <p:sldId id="380" r:id="rId3"/>
    <p:sldId id="260" r:id="rId4"/>
    <p:sldId id="261" r:id="rId5"/>
    <p:sldId id="258" r:id="rId6"/>
    <p:sldId id="262" r:id="rId7"/>
    <p:sldId id="376" r:id="rId8"/>
    <p:sldId id="267" r:id="rId9"/>
    <p:sldId id="366" r:id="rId10"/>
    <p:sldId id="281" r:id="rId11"/>
    <p:sldId id="282" r:id="rId12"/>
    <p:sldId id="340" r:id="rId13"/>
    <p:sldId id="269" r:id="rId14"/>
    <p:sldId id="270" r:id="rId15"/>
    <p:sldId id="278" r:id="rId16"/>
    <p:sldId id="279" r:id="rId17"/>
    <p:sldId id="271" r:id="rId18"/>
    <p:sldId id="259" r:id="rId19"/>
    <p:sldId id="276" r:id="rId20"/>
    <p:sldId id="272" r:id="rId21"/>
    <p:sldId id="287" r:id="rId22"/>
    <p:sldId id="342" r:id="rId23"/>
    <p:sldId id="343" r:id="rId24"/>
    <p:sldId id="344" r:id="rId25"/>
    <p:sldId id="273" r:id="rId26"/>
    <p:sldId id="288" r:id="rId27"/>
    <p:sldId id="289" r:id="rId28"/>
    <p:sldId id="290" r:id="rId29"/>
    <p:sldId id="284" r:id="rId30"/>
    <p:sldId id="285" r:id="rId31"/>
    <p:sldId id="368" r:id="rId32"/>
    <p:sldId id="369" r:id="rId33"/>
    <p:sldId id="370" r:id="rId34"/>
    <p:sldId id="371" r:id="rId35"/>
    <p:sldId id="372" r:id="rId36"/>
    <p:sldId id="373" r:id="rId37"/>
    <p:sldId id="381" r:id="rId38"/>
    <p:sldId id="378" r:id="rId39"/>
    <p:sldId id="379" r:id="rId40"/>
    <p:sldId id="374" r:id="rId41"/>
    <p:sldId id="377" r:id="rId42"/>
    <p:sldId id="367" r:id="rId43"/>
    <p:sldId id="375" r:id="rId44"/>
    <p:sldId id="286" r:id="rId45"/>
    <p:sldId id="34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0037-E9E4-4EBD-8295-303FD5C0C86C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358A-DF0B-49E9-8A14-A456A6C3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4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4" y="4385737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3" y="5870580"/>
            <a:ext cx="1212173" cy="377825"/>
          </a:xfrm>
        </p:spPr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5" y="5870580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80"/>
            <a:ext cx="417516" cy="377825"/>
          </a:xfrm>
        </p:spPr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1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609606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8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2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7" y="609606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3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8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2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8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2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7" y="609606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2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9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2" y="609606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2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41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8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5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4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80" y="609604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5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4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72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3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5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5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2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9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6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1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30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30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5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72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4" y="5870580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256F23-4E36-4F5E-99C6-6295528B309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5870580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80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2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7.03044" TargetMode="External"/><Relationship Id="rId2" Type="http://schemas.openxmlformats.org/officeDocument/2006/relationships/hyperlink" Target="http://www.cp.eng.chula.ac.th/~piak/paper/2012/jcsse-quantum-cga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3" y="2209802"/>
            <a:ext cx="7772401" cy="1185331"/>
          </a:xfrm>
        </p:spPr>
        <p:txBody>
          <a:bodyPr>
            <a:normAutofit/>
          </a:bodyPr>
          <a:lstStyle/>
          <a:p>
            <a:r>
              <a:rPr lang="en-US" sz="4000" dirty="0"/>
              <a:t>Future of Quantum Computers</a:t>
            </a:r>
            <a:endParaRPr lang="th-TH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117" y="4419602"/>
            <a:ext cx="7618971" cy="1405467"/>
          </a:xfrm>
        </p:spPr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75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02" y="2141539"/>
            <a:ext cx="4571601" cy="3649663"/>
          </a:xfrm>
        </p:spPr>
      </p:pic>
    </p:spTree>
    <p:extLst>
      <p:ext uri="{BB962C8B-B14F-4D97-AF65-F5344CB8AC3E}">
        <p14:creationId xmlns:p14="http://schemas.microsoft.com/office/powerpoint/2010/main" val="17983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84" y="2141539"/>
            <a:ext cx="6162832" cy="3649663"/>
          </a:xfrm>
        </p:spPr>
      </p:pic>
    </p:spTree>
    <p:extLst>
      <p:ext uri="{BB962C8B-B14F-4D97-AF65-F5344CB8AC3E}">
        <p14:creationId xmlns:p14="http://schemas.microsoft.com/office/powerpoint/2010/main" val="14056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1" y="247634"/>
            <a:ext cx="4508500" cy="6125679"/>
          </a:xfrm>
        </p:spPr>
      </p:pic>
    </p:spTree>
    <p:extLst>
      <p:ext uri="{BB962C8B-B14F-4D97-AF65-F5344CB8AC3E}">
        <p14:creationId xmlns:p14="http://schemas.microsoft.com/office/powerpoint/2010/main" val="3680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9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amous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Shor's integer factorization</a:t>
            </a:r>
          </a:p>
          <a:p>
            <a:endParaRPr lang="en-US" sz="4000" dirty="0"/>
          </a:p>
          <a:p>
            <a:r>
              <a:rPr lang="en-US" sz="4000" dirty="0"/>
              <a:t>Given an integer N, find its prime factors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7180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05001"/>
            <a:ext cx="5334000" cy="4202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32" indent="-742932">
              <a:buAutoNum type="arabicPlain" startAt="1994"/>
            </a:pPr>
            <a:r>
              <a:rPr lang="en-US" sz="4000" dirty="0"/>
              <a:t>   Peter Shor </a:t>
            </a:r>
          </a:p>
          <a:p>
            <a:pPr marL="0" indent="0">
              <a:buNone/>
            </a:pPr>
            <a:r>
              <a:rPr lang="en-US" sz="4000" dirty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20905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The factorization also needs huge amount of </a:t>
            </a:r>
            <a:r>
              <a:rPr lang="en-US" sz="4000" dirty="0">
                <a:hlinkClick r:id="rId2" tooltip="Quantum gate"/>
              </a:rPr>
              <a:t>quantum gates</a:t>
            </a:r>
            <a:r>
              <a:rPr lang="en-US" sz="4000" dirty="0"/>
              <a:t>. It increases with </a:t>
            </a:r>
            <a:r>
              <a:rPr lang="en-US" sz="4000" i="1" dirty="0"/>
              <a:t>N</a:t>
            </a:r>
            <a:r>
              <a:rPr lang="en-US" sz="4000" dirty="0"/>
              <a:t> as (log </a:t>
            </a:r>
            <a:r>
              <a:rPr lang="en-US" sz="4000" i="1" dirty="0"/>
              <a:t>N</a:t>
            </a:r>
            <a:r>
              <a:rPr lang="en-US" sz="4000" dirty="0"/>
              <a:t>)</a:t>
            </a:r>
            <a:r>
              <a:rPr lang="en-US" sz="4000" baseline="30000" dirty="0"/>
              <a:t>3</a:t>
            </a:r>
            <a:r>
              <a:rPr lang="en-US" sz="4000" dirty="0"/>
              <a:t>.</a:t>
            </a:r>
            <a:r>
              <a:rPr lang="en-US" sz="4000" baseline="30000" dirty="0"/>
              <a:t> </a:t>
            </a:r>
            <a:r>
              <a:rPr lang="en-US" sz="4000" dirty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of 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/>
              <a:t>ibm</a:t>
            </a:r>
            <a:r>
              <a:rPr lang="en-US" sz="4000" dirty="0"/>
              <a:t> 5 qubits</a:t>
            </a:r>
          </a:p>
          <a:p>
            <a:r>
              <a:rPr lang="en-US" sz="4000" dirty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 qubits processor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7378" y="2141539"/>
            <a:ext cx="3712049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501" y="2226469"/>
            <a:ext cx="464700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get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17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google quantum lab's paper</a:t>
            </a:r>
          </a:p>
          <a:p>
            <a:endParaRPr lang="en-US" sz="4000" dirty="0"/>
          </a:p>
          <a:p>
            <a:r>
              <a:rPr lang="en-US" sz="4000" dirty="0"/>
              <a:t>claim of 100,000,000x speed up</a:t>
            </a:r>
          </a:p>
        </p:txBody>
      </p:sp>
    </p:spTree>
    <p:extLst>
      <p:ext uri="{BB962C8B-B14F-4D97-AF65-F5344CB8AC3E}">
        <p14:creationId xmlns:p14="http://schemas.microsoft.com/office/powerpoint/2010/main" val="5069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33403"/>
            <a:ext cx="8584267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3" y="609604"/>
            <a:ext cx="4352925" cy="5779307"/>
          </a:xfrm>
        </p:spPr>
      </p:pic>
    </p:spTree>
    <p:extLst>
      <p:ext uri="{BB962C8B-B14F-4D97-AF65-F5344CB8AC3E}">
        <p14:creationId xmlns:p14="http://schemas.microsoft.com/office/powerpoint/2010/main" val="17197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447801"/>
            <a:ext cx="5996581" cy="3985420"/>
          </a:xfrm>
        </p:spPr>
      </p:pic>
    </p:spTree>
    <p:extLst>
      <p:ext uri="{BB962C8B-B14F-4D97-AF65-F5344CB8AC3E}">
        <p14:creationId xmlns:p14="http://schemas.microsoft.com/office/powerpoint/2010/main" val="11410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0" y="1143001"/>
            <a:ext cx="7578725" cy="4716732"/>
          </a:xfrm>
        </p:spPr>
      </p:pic>
    </p:spTree>
    <p:extLst>
      <p:ext uri="{BB962C8B-B14F-4D97-AF65-F5344CB8AC3E}">
        <p14:creationId xmlns:p14="http://schemas.microsoft.com/office/powerpoint/2010/main" val="13335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own example of quantum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compact genetic algorithm by quantum computers</a:t>
            </a:r>
          </a:p>
          <a:p>
            <a:r>
              <a:rPr lang="en-US" sz="4000" dirty="0"/>
              <a:t>exponential speedup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0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1219203"/>
            <a:ext cx="8507963" cy="45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1) </a:t>
            </a:r>
            <a:r>
              <a:rPr lang="en-US" sz="3600" dirty="0" err="1"/>
              <a:t>initialze</a:t>
            </a:r>
            <a:r>
              <a:rPr lang="en-US" sz="3600" dirty="0"/>
              <a:t> </a:t>
            </a:r>
            <a:r>
              <a:rPr lang="en-US" sz="3600" dirty="0" err="1"/>
              <a:t>qureg</a:t>
            </a:r>
            <a:r>
              <a:rPr lang="en-US" sz="3600" dirty="0"/>
              <a:t> x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2) generate two individuals from </a:t>
            </a:r>
            <a:r>
              <a:rPr lang="en-US" sz="3600" dirty="0" err="1">
                <a:solidFill>
                  <a:srgbClr val="FFFF00"/>
                </a:solidFill>
              </a:rPr>
              <a:t>qureg</a:t>
            </a: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3) let them compete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4) update </a:t>
            </a:r>
            <a:r>
              <a:rPr lang="en-US" sz="3600" dirty="0" err="1">
                <a:solidFill>
                  <a:srgbClr val="FFFF00"/>
                </a:solidFill>
              </a:rPr>
              <a:t>qureg</a:t>
            </a:r>
            <a:r>
              <a:rPr lang="en-US" sz="3600" dirty="0">
                <a:solidFill>
                  <a:srgbClr val="FFFF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600" dirty="0"/>
              <a:t>5) repeat step 2..4 for k times</a:t>
            </a:r>
          </a:p>
          <a:p>
            <a:pPr marL="0" indent="0">
              <a:buNone/>
            </a:pPr>
            <a:r>
              <a:rPr lang="en-US" sz="3600" dirty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2"/>
            <a:ext cx="7772400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quantum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2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1) </a:t>
            </a:r>
            <a:r>
              <a:rPr lang="en-US" sz="3200" dirty="0" err="1"/>
              <a:t>initialze</a:t>
            </a:r>
            <a:r>
              <a:rPr lang="en-US" sz="3200" dirty="0"/>
              <a:t> </a:t>
            </a:r>
            <a:r>
              <a:rPr lang="en-US" sz="3200" dirty="0" err="1"/>
              <a:t>qureg</a:t>
            </a:r>
            <a:r>
              <a:rPr lang="en-US" sz="3200" dirty="0"/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2) generate the first individual from </a:t>
            </a:r>
            <a:r>
              <a:rPr lang="en-US" sz="3200" dirty="0" err="1">
                <a:solidFill>
                  <a:srgbClr val="FFFF00"/>
                </a:solidFill>
              </a:rPr>
              <a:t>qureg</a:t>
            </a:r>
            <a:r>
              <a:rPr lang="en-US" sz="3200" dirty="0">
                <a:solidFill>
                  <a:srgbClr val="FFFF00"/>
                </a:solidFill>
              </a:rPr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4) let them compete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5) update </a:t>
            </a:r>
            <a:r>
              <a:rPr lang="en-US" sz="3200" dirty="0" err="1">
                <a:solidFill>
                  <a:srgbClr val="FFFF00"/>
                </a:solidFill>
              </a:rPr>
              <a:t>qureg</a:t>
            </a:r>
            <a:r>
              <a:rPr lang="en-US" sz="3200" dirty="0">
                <a:solidFill>
                  <a:srgbClr val="FFFF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200" dirty="0"/>
              <a:t>6) repeat step 2..5 for k times</a:t>
            </a:r>
          </a:p>
          <a:p>
            <a:pPr marL="0" indent="0">
              <a:buNone/>
            </a:pPr>
            <a:r>
              <a:rPr lang="en-US" sz="3200" dirty="0"/>
              <a:t>7) generate the final result</a:t>
            </a:r>
          </a:p>
        </p:txBody>
      </p:sp>
    </p:spTree>
    <p:extLst>
      <p:ext uri="{BB962C8B-B14F-4D97-AF65-F5344CB8AC3E}">
        <p14:creationId xmlns:p14="http://schemas.microsoft.com/office/powerpoint/2010/main" val="35511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300" y="2257177"/>
            <a:ext cx="3286607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640" y="2257177"/>
            <a:ext cx="350914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computer that relies on special memory, "quantum bit", to perform massively parallel computing.</a:t>
            </a:r>
          </a:p>
        </p:txBody>
      </p:sp>
    </p:spTree>
    <p:extLst>
      <p:ext uri="{BB962C8B-B14F-4D97-AF65-F5344CB8AC3E}">
        <p14:creationId xmlns:p14="http://schemas.microsoft.com/office/powerpoint/2010/main" val="24785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08" y="2226469"/>
            <a:ext cx="3448995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85" y="2226469"/>
            <a:ext cx="294576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Approach to build quantum computers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91" y="2141539"/>
            <a:ext cx="4263623" cy="3649663"/>
          </a:xfrm>
        </p:spPr>
      </p:pic>
    </p:spTree>
    <p:extLst>
      <p:ext uri="{BB962C8B-B14F-4D97-AF65-F5344CB8AC3E}">
        <p14:creationId xmlns:p14="http://schemas.microsoft.com/office/powerpoint/2010/main" val="42698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2" y="838201"/>
            <a:ext cx="5895191" cy="4977227"/>
          </a:xfrm>
        </p:spPr>
      </p:pic>
    </p:spTree>
    <p:extLst>
      <p:ext uri="{BB962C8B-B14F-4D97-AF65-F5344CB8AC3E}">
        <p14:creationId xmlns:p14="http://schemas.microsoft.com/office/powerpoint/2010/main" val="14455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3" y="1066802"/>
            <a:ext cx="6493101" cy="4545171"/>
          </a:xfrm>
        </p:spPr>
      </p:pic>
    </p:spTree>
    <p:extLst>
      <p:ext uri="{BB962C8B-B14F-4D97-AF65-F5344CB8AC3E}">
        <p14:creationId xmlns:p14="http://schemas.microsoft.com/office/powerpoint/2010/main" val="7829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array of ion-trap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1"/>
            <a:ext cx="4724400" cy="4870396"/>
          </a:xfrm>
        </p:spPr>
      </p:pic>
    </p:spTree>
    <p:extLst>
      <p:ext uri="{BB962C8B-B14F-4D97-AF65-F5344CB8AC3E}">
        <p14:creationId xmlns:p14="http://schemas.microsoft.com/office/powerpoint/2010/main" val="23516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1219200"/>
            <a:ext cx="7682575" cy="4343400"/>
          </a:xfrm>
        </p:spPr>
      </p:pic>
    </p:spTree>
    <p:extLst>
      <p:ext uri="{BB962C8B-B14F-4D97-AF65-F5344CB8AC3E}">
        <p14:creationId xmlns:p14="http://schemas.microsoft.com/office/powerpoint/2010/main" val="24945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6791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713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5"/>
            <a:ext cx="5743427" cy="5420834"/>
          </a:xfrm>
        </p:spPr>
      </p:pic>
    </p:spTree>
    <p:extLst>
      <p:ext uri="{BB962C8B-B14F-4D97-AF65-F5344CB8AC3E}">
        <p14:creationId xmlns:p14="http://schemas.microsoft.com/office/powerpoint/2010/main" val="1557914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50 qubits quantum computer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065869"/>
            <a:ext cx="8097545" cy="4038600"/>
          </a:xfrm>
        </p:spPr>
      </p:pic>
    </p:spTree>
    <p:extLst>
      <p:ext uri="{BB962C8B-B14F-4D97-AF65-F5344CB8AC3E}">
        <p14:creationId xmlns:p14="http://schemas.microsoft.com/office/powerpoint/2010/main" val="2822949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609604"/>
            <a:ext cx="4263796" cy="5686839"/>
          </a:xfrm>
        </p:spPr>
      </p:pic>
    </p:spTree>
    <p:extLst>
      <p:ext uri="{BB962C8B-B14F-4D97-AF65-F5344CB8AC3E}">
        <p14:creationId xmlns:p14="http://schemas.microsoft.com/office/powerpoint/2010/main" val="156276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2"/>
            <a:ext cx="7772400" cy="1456267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 basic unit of memory that uses superposition of "quantum" effect (entanglement) to store information.</a:t>
            </a:r>
          </a:p>
          <a:p>
            <a:r>
              <a:rPr lang="en-US" sz="4000" dirty="0"/>
              <a:t>a "qubit" stores the probability of information.  It represents both "1" and "0"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7916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772399" cy="3951727"/>
          </a:xfrm>
        </p:spPr>
      </p:pic>
    </p:spTree>
    <p:extLst>
      <p:ext uri="{BB962C8B-B14F-4D97-AF65-F5344CB8AC3E}">
        <p14:creationId xmlns:p14="http://schemas.microsoft.com/office/powerpoint/2010/main" val="29076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clock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10445"/>
            <a:ext cx="4038600" cy="3025745"/>
          </a:xfrm>
        </p:spPr>
      </p:pic>
      <p:sp>
        <p:nvSpPr>
          <p:cNvPr id="5" name="TextBox 4"/>
          <p:cNvSpPr txBox="1"/>
          <p:nvPr/>
        </p:nvSpPr>
        <p:spPr>
          <a:xfrm>
            <a:off x="990600" y="2065869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heart of an optical atomic clock is a highly stable reference frequency provided by a narrow optical absorption in an atom or ion. </a:t>
            </a:r>
          </a:p>
          <a:p>
            <a:endParaRPr lang="en-US" sz="2000" dirty="0"/>
          </a:p>
          <a:p>
            <a:r>
              <a:rPr lang="en-US" sz="2000" dirty="0"/>
              <a:t>NPL is developing optical frequency standards based on transitions in single trapped ions of strontium and ytterbium, and neutral strontium atoms confined in an optical lattice.</a:t>
            </a:r>
          </a:p>
        </p:txBody>
      </p:sp>
    </p:spTree>
    <p:extLst>
      <p:ext uri="{BB962C8B-B14F-4D97-AF65-F5344CB8AC3E}">
        <p14:creationId xmlns:p14="http://schemas.microsoft.com/office/powerpoint/2010/main" val="1287364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into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Studying quantum computer give rise to new ideas</a:t>
            </a:r>
          </a:p>
          <a:p>
            <a:r>
              <a:rPr lang="en-US" sz="2800" dirty="0"/>
              <a:t>Quantum “thinking” promises a new kind of method to solve really difficult problems</a:t>
            </a:r>
          </a:p>
          <a:p>
            <a:r>
              <a:rPr lang="en-US" sz="2800" dirty="0"/>
              <a:t>We don’t know whether the effort in building quantum computer will bear any practical results</a:t>
            </a:r>
          </a:p>
          <a:p>
            <a:r>
              <a:rPr lang="en-US" sz="2800" dirty="0"/>
              <a:t>But we do know that it will change the face of computing forever</a:t>
            </a:r>
          </a:p>
        </p:txBody>
      </p:sp>
    </p:spTree>
    <p:extLst>
      <p:ext uri="{BB962C8B-B14F-4D97-AF65-F5344CB8AC3E}">
        <p14:creationId xmlns:p14="http://schemas.microsoft.com/office/powerpoint/2010/main" val="15397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Yingchareonthawornchai</a:t>
            </a:r>
            <a:r>
              <a:rPr lang="en-US" dirty="0"/>
              <a:t>, S., </a:t>
            </a:r>
            <a:r>
              <a:rPr lang="en-US" dirty="0" err="1"/>
              <a:t>Aporntewan</a:t>
            </a:r>
            <a:r>
              <a:rPr lang="en-US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://www.cp.eng.chula.ac.th</a:t>
            </a:r>
            <a:r>
              <a:rPr lang="en-US">
                <a:hlinkClick r:id="rId2"/>
              </a:rPr>
              <a:t>/~</a:t>
            </a:r>
            <a:r>
              <a:rPr lang="en-US" smtClean="0">
                <a:hlinkClick r:id="rId2"/>
              </a:rPr>
              <a:t>piak/paper/2012/jcsse-quantum-cga.pdf</a:t>
            </a:r>
            <a:endParaRPr lang="en-US" dirty="0" smtClean="0"/>
          </a:p>
          <a:p>
            <a:r>
              <a:rPr lang="en-US" dirty="0" smtClean="0"/>
              <a:t>Cold matter, assemble atom by </a:t>
            </a:r>
            <a:r>
              <a:rPr lang="en-US" dirty="0"/>
              <a:t>atom </a:t>
            </a:r>
            <a:r>
              <a:rPr lang="en-US" u="sng" dirty="0">
                <a:solidFill>
                  <a:srgbClr val="9E5ECE"/>
                </a:solidFill>
                <a:hlinkClick r:id="rId3"/>
              </a:rPr>
              <a:t>https://</a:t>
            </a:r>
            <a:r>
              <a:rPr lang="en-US" u="sng" dirty="0" smtClean="0">
                <a:solidFill>
                  <a:srgbClr val="9E5ECE"/>
                </a:solidFill>
                <a:hlinkClick r:id="rId3"/>
              </a:rPr>
              <a:t>arxiv.org/abs/1607.03044</a:t>
            </a:r>
            <a:endParaRPr lang="en-US" u="sng" dirty="0">
              <a:solidFill>
                <a:srgbClr val="9E5ECE"/>
              </a:solidFill>
            </a:endParaRPr>
          </a:p>
          <a:p>
            <a:r>
              <a:rPr lang="en-US" dirty="0"/>
              <a:t>Optical Atomic Clock</a:t>
            </a:r>
          </a:p>
          <a:p>
            <a:r>
              <a:rPr lang="en-US" u="sng" dirty="0" smtClean="0">
                <a:solidFill>
                  <a:srgbClr val="9E5ECE"/>
                </a:solidFill>
              </a:rPr>
              <a:t>http</a:t>
            </a:r>
            <a:r>
              <a:rPr lang="en-US" u="sng" dirty="0">
                <a:solidFill>
                  <a:srgbClr val="9E5ECE"/>
                </a:solidFill>
              </a:rPr>
              <a:t>://www.npl.co.uk/science-technology/time-frequency/research/optical-frequency-standards/</a:t>
            </a:r>
          </a:p>
        </p:txBody>
      </p:sp>
    </p:spTree>
    <p:extLst>
      <p:ext uri="{BB962C8B-B14F-4D97-AF65-F5344CB8AC3E}">
        <p14:creationId xmlns:p14="http://schemas.microsoft.com/office/powerpoint/2010/main" val="42672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17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19" y="1066800"/>
            <a:ext cx="6731793" cy="5029200"/>
          </a:xfrm>
        </p:spPr>
      </p:pic>
    </p:spTree>
    <p:extLst>
      <p:ext uri="{BB962C8B-B14F-4D97-AF65-F5344CB8AC3E}">
        <p14:creationId xmlns:p14="http://schemas.microsoft.com/office/powerpoint/2010/main" val="39319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828800"/>
            <a:ext cx="3708427" cy="361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advantage?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 is very </a:t>
            </a:r>
            <a:r>
              <a:rPr lang="en-US" sz="4000" dirty="0" err="1"/>
              <a:t>very</a:t>
            </a:r>
            <a:r>
              <a:rPr lang="en-US" sz="4000" dirty="0"/>
              <a:t> fast compared to conventional computers</a:t>
            </a:r>
          </a:p>
          <a:p>
            <a:r>
              <a:rPr lang="en-US" sz="4000" dirty="0"/>
              <a:t>It has very large memory, example 10-qubit is ….</a:t>
            </a:r>
          </a:p>
        </p:txBody>
      </p:sp>
    </p:spTree>
    <p:extLst>
      <p:ext uri="{BB962C8B-B14F-4D97-AF65-F5344CB8AC3E}">
        <p14:creationId xmlns:p14="http://schemas.microsoft.com/office/powerpoint/2010/main" val="23473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Qubits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&gt;&gt;&gt; print(2**(2**10))</a:t>
            </a:r>
          </a:p>
          <a:p>
            <a:r>
              <a:rPr lang="en-US" sz="2400" dirty="0"/>
              <a:t>179769313486231590772930519078902473361797697894230657273430081157732675805500963132708477322407536021120113879871393357658789768814416622492847430639474124377767893424865485276302219601246094119453082952085005768838150682342462881473913110540827237163350510684586298239947245938479716304835356329624224137216</a:t>
            </a:r>
          </a:p>
          <a:p>
            <a:r>
              <a:rPr lang="en-US" sz="2400" dirty="0"/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27558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to make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"quantum effect"</a:t>
            </a:r>
          </a:p>
          <a:p>
            <a:r>
              <a:rPr lang="en-US" sz="4000" dirty="0"/>
              <a:t>photon entanglement</a:t>
            </a:r>
          </a:p>
          <a:p>
            <a:r>
              <a:rPr lang="en-US" sz="4000" dirty="0"/>
              <a:t>cold atom</a:t>
            </a:r>
          </a:p>
          <a:p>
            <a:r>
              <a:rPr lang="en-US" sz="4000" dirty="0"/>
              <a:t>electron spin</a:t>
            </a:r>
          </a:p>
        </p:txBody>
      </p:sp>
    </p:spTree>
    <p:extLst>
      <p:ext uri="{BB962C8B-B14F-4D97-AF65-F5344CB8AC3E}">
        <p14:creationId xmlns:p14="http://schemas.microsoft.com/office/powerpoint/2010/main" val="32448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to implement Quantum bits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2" y="1905002"/>
            <a:ext cx="6645391" cy="418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1670</TotalTime>
  <Words>540</Words>
  <Application>Microsoft Office PowerPoint</Application>
  <PresentationFormat>On-screen Show (4:3)</PresentationFormat>
  <Paragraphs>89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Angsana New</vt:lpstr>
      <vt:lpstr>Arial</vt:lpstr>
      <vt:lpstr>Calibri</vt:lpstr>
      <vt:lpstr>Calibri Light</vt:lpstr>
      <vt:lpstr>Cordia New</vt:lpstr>
      <vt:lpstr>Celestial</vt:lpstr>
      <vt:lpstr>Future of Quantum Computers</vt:lpstr>
      <vt:lpstr>You can get this presentation</vt:lpstr>
      <vt:lpstr>What is a quantum computer?</vt:lpstr>
      <vt:lpstr>What is a quantum bit?</vt:lpstr>
      <vt:lpstr>PowerPoint Presentation</vt:lpstr>
      <vt:lpstr>What is the advantage?</vt:lpstr>
      <vt:lpstr>10 Qubits </vt:lpstr>
      <vt:lpstr>How to make a quantum bit?</vt:lpstr>
      <vt:lpstr>Technology to implement Quantum bits</vt:lpstr>
      <vt:lpstr>Quantum circuits</vt:lpstr>
      <vt:lpstr>Quantum circuits</vt:lpstr>
      <vt:lpstr>PowerPoint Presentation</vt:lpstr>
      <vt:lpstr>Quantum algorithms</vt:lpstr>
      <vt:lpstr>Famous algorithms</vt:lpstr>
      <vt:lpstr>Quantum Algorithms</vt:lpstr>
      <vt:lpstr>Shor’s algorithm</vt:lpstr>
      <vt:lpstr>Example of quantum computers</vt:lpstr>
      <vt:lpstr>IBM  5 qubits processor</vt:lpstr>
      <vt:lpstr>Google Nasa,  D-Wave 2x machine</vt:lpstr>
      <vt:lpstr>Recent work</vt:lpstr>
      <vt:lpstr>PowerPoint Presentation</vt:lpstr>
      <vt:lpstr>PowerPoint Presentation</vt:lpstr>
      <vt:lpstr>PowerPoint Presentation</vt:lpstr>
      <vt:lpstr>PowerPoint Presentation</vt:lpstr>
      <vt:lpstr>My own example of quantum computation</vt:lpstr>
      <vt:lpstr>PowerPoint Presentation</vt:lpstr>
      <vt:lpstr>Normal</vt:lpstr>
      <vt:lpstr>quantum speedup</vt:lpstr>
      <vt:lpstr>output</vt:lpstr>
      <vt:lpstr>output</vt:lpstr>
      <vt:lpstr>AN Approach to build quantum computers</vt:lpstr>
      <vt:lpstr>PowerPoint Presentation</vt:lpstr>
      <vt:lpstr>PowerPoint Presentation</vt:lpstr>
      <vt:lpstr>Large array of ion-trap system</vt:lpstr>
      <vt:lpstr>PowerPoint Presentation</vt:lpstr>
      <vt:lpstr>PowerPoint Presentation</vt:lpstr>
      <vt:lpstr>PowerPoint Presentation</vt:lpstr>
      <vt:lpstr>IBM  50 qubits quantum computer</vt:lpstr>
      <vt:lpstr>PowerPoint Presentation</vt:lpstr>
      <vt:lpstr>PowerPoint Presentation</vt:lpstr>
      <vt:lpstr>Atomic clock</vt:lpstr>
      <vt:lpstr>Looking into the future</vt:lpstr>
      <vt:lpstr>References</vt:lpstr>
      <vt:lpstr>More Information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Prabhas Chongstitvatana</cp:lastModifiedBy>
  <cp:revision>38</cp:revision>
  <dcterms:created xsi:type="dcterms:W3CDTF">2016-07-13T15:36:01Z</dcterms:created>
  <dcterms:modified xsi:type="dcterms:W3CDTF">2017-11-15T04:20:55Z</dcterms:modified>
</cp:coreProperties>
</file>