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77" r:id="rId13"/>
    <p:sldId id="268" r:id="rId14"/>
    <p:sldId id="269" r:id="rId15"/>
    <p:sldId id="270" r:id="rId16"/>
    <p:sldId id="271" r:id="rId17"/>
    <p:sldId id="272" r:id="rId18"/>
    <p:sldId id="273" r:id="rId19"/>
    <p:sldId id="263" r:id="rId20"/>
    <p:sldId id="274" r:id="rId21"/>
    <p:sldId id="275" r:id="rId22"/>
    <p:sldId id="276" r:id="rId2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89" autoAdjust="0"/>
    <p:restoredTop sz="94660"/>
  </p:normalViewPr>
  <p:slideViewPr>
    <p:cSldViewPr snapToGrid="0">
      <p:cViewPr varScale="1">
        <p:scale>
          <a:sx n="85" d="100"/>
          <a:sy n="85" d="100"/>
        </p:scale>
        <p:origin x="3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77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95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04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68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59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4666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548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975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09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87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430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45B9A2-4A02-4583-A9C8-A2146E9364A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DD1C86-4AF2-45D4-8942-DF75F6B299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72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3047" y="1767822"/>
            <a:ext cx="7772400" cy="1739171"/>
          </a:xfrm>
        </p:spPr>
        <p:txBody>
          <a:bodyPr/>
          <a:lstStyle/>
          <a:p>
            <a:r>
              <a:rPr lang="en-US" dirty="0" smtClean="0"/>
              <a:t>Programming </a:t>
            </a:r>
            <a:br>
              <a:rPr lang="en-US" dirty="0" smtClean="0"/>
            </a:br>
            <a:r>
              <a:rPr lang="en-US" dirty="0" smtClean="0"/>
              <a:t>Graphics </a:t>
            </a:r>
            <a:r>
              <a:rPr lang="en-US" dirty="0" smtClean="0"/>
              <a:t>Processing </a:t>
            </a:r>
            <a:r>
              <a:rPr lang="en-US" dirty="0" smtClean="0"/>
              <a:t>Unit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041309"/>
            <a:ext cx="6858000" cy="1655762"/>
          </a:xfrm>
        </p:spPr>
        <p:txBody>
          <a:bodyPr/>
          <a:lstStyle/>
          <a:p>
            <a:r>
              <a:rPr lang="en-US" dirty="0" smtClean="0"/>
              <a:t>Prabhas Chongstitvatana</a:t>
            </a:r>
          </a:p>
          <a:p>
            <a:r>
              <a:rPr lang="en-US" dirty="0" err="1" smtClean="0"/>
              <a:t>Chulalongkorn</a:t>
            </a:r>
            <a:r>
              <a:rPr lang="en-US" dirty="0" smtClean="0"/>
              <a:t>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299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jmp </a:t>
            </a: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@ads        pc = ads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jz r @ads       if R[r] == 0, pc = ads</a:t>
            </a: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jnz r @ads      if R[r] != 0, pc = </a:t>
            </a:r>
            <a:r>
              <a:rPr lang="pt-BR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ads</a:t>
            </a:r>
            <a:endParaRPr lang="pt-BR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pt-BR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sys 4           stop simulation</a:t>
            </a:r>
          </a:p>
          <a:p>
            <a:endParaRPr lang="pt-BR" dirty="0"/>
          </a:p>
          <a:p>
            <a:r>
              <a:rPr lang="pt-BR" b="1" dirty="0"/>
              <a:t>equivalent</a:t>
            </a:r>
          </a:p>
          <a:p>
            <a:pPr marL="0" indent="0">
              <a:buNone/>
            </a:pPr>
            <a:r>
              <a:rPr lang="pt-BR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inc r           addi r r #1</a:t>
            </a:r>
          </a:p>
          <a:p>
            <a:pPr marL="0" indent="0">
              <a:buNone/>
            </a:pPr>
            <a:r>
              <a:rPr lang="pt-BR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dec r           addi r r #-1</a:t>
            </a:r>
          </a:p>
          <a:p>
            <a:pPr marL="0" indent="0">
              <a:buNone/>
            </a:pPr>
            <a:r>
              <a:rPr lang="pt-BR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clr r           xor r r r</a:t>
            </a:r>
          </a:p>
          <a:p>
            <a:pPr marL="0" indent="0">
              <a:buNone/>
            </a:pPr>
            <a:r>
              <a:rPr lang="pt-BR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mov r3 r1       addi r3 r1 #0</a:t>
            </a:r>
            <a:endParaRPr lang="en-US" sz="2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5383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1325563"/>
          </a:xfrm>
        </p:spPr>
        <p:txBody>
          <a:bodyPr>
            <a:normAutofit/>
          </a:bodyPr>
          <a:lstStyle/>
          <a:p>
            <a:r>
              <a:rPr lang="en-US" dirty="0" smtClean="0"/>
              <a:t>Multiply </a:t>
            </a:r>
            <a:r>
              <a:rPr lang="en-US" dirty="0"/>
              <a:t>two </a:t>
            </a:r>
            <a:r>
              <a:rPr lang="en-US" dirty="0" smtClean="0"/>
              <a:t>vectors  A </a:t>
            </a:r>
            <a:r>
              <a:rPr lang="en-US" dirty="0"/>
              <a:t>= B * C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52282"/>
            <a:ext cx="5277298" cy="5206701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en-US" sz="34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 @104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@105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@106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@107    ; load B from Mem to LDS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       ; move LDS to R[0]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@108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@109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@110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@111    ; load C from Mem to LDS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       ; move LS to R[1]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mul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0 1    ; R[2] = R[0] * R[1]  all cores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       ; move R[2] to LS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@100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@101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@102</a:t>
            </a:r>
          </a:p>
          <a:p>
            <a:pPr marL="0" indent="0">
              <a:buNone/>
            </a:pPr>
            <a:r>
              <a:rPr lang="en-US" sz="3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@103    ; store LS to Mem</a:t>
            </a:r>
          </a:p>
          <a:p>
            <a:pPr marL="0" indent="0">
              <a:buNone/>
            </a:pP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sys 4        ; stop simulation</a:t>
            </a:r>
          </a:p>
          <a:p>
            <a:pPr marL="0" indent="0">
              <a:buNone/>
            </a:pPr>
            <a:r>
              <a:rPr lang="en-US" sz="3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755341" y="1712204"/>
            <a:ext cx="2760009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+mj-lt"/>
                <a:cs typeface="Courier New" panose="02070309020205020404" pitchFamily="49" charset="0"/>
              </a:rPr>
              <a:t>Let 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A 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at @100..103, 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B 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at @104..107, 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C 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at @108..111, 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endParaRPr lang="en-US" sz="2000" dirty="0">
              <a:latin typeface="+mj-lt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use </a:t>
            </a: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R[2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] for A, </a:t>
            </a:r>
            <a:endParaRPr lang="en-US" sz="2000" dirty="0" smtClean="0">
              <a:latin typeface="+mj-lt"/>
              <a:cs typeface="Courier New" panose="02070309020205020404" pitchFamily="49" charset="0"/>
            </a:endParaRP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R[0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] for B, </a:t>
            </a:r>
          </a:p>
          <a:p>
            <a:r>
              <a:rPr lang="en-US" sz="2000" dirty="0" smtClean="0">
                <a:latin typeface="+mj-lt"/>
                <a:cs typeface="Courier New" panose="02070309020205020404" pitchFamily="49" charset="0"/>
              </a:rPr>
              <a:t>R[1</a:t>
            </a:r>
            <a:r>
              <a:rPr lang="en-US" sz="2000" dirty="0">
                <a:latin typeface="+mj-lt"/>
                <a:cs typeface="Courier New" panose="02070309020205020404" pitchFamily="49" charset="0"/>
              </a:rPr>
              <a:t>] for 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149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@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 0 0 0      ; A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1 2 3 4      ; B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2 3 4 5      ; C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43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with </a:t>
            </a:r>
            <a:r>
              <a:rPr lang="en-US" dirty="0" err="1" smtClean="0"/>
              <a:t>jmp</a:t>
            </a:r>
            <a:r>
              <a:rPr lang="en-US" dirty="0"/>
              <a:t>, </a:t>
            </a:r>
            <a:r>
              <a:rPr lang="en-US" dirty="0" err="1"/>
              <a:t>jz</a:t>
            </a:r>
            <a:r>
              <a:rPr lang="en-US" dirty="0"/>
              <a:t>, </a:t>
            </a:r>
            <a:r>
              <a:rPr lang="en-US" dirty="0" err="1" smtClean="0"/>
              <a:t>jnz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Because </a:t>
            </a:r>
            <a:r>
              <a:rPr lang="en-US" dirty="0"/>
              <a:t>NPU is SIMD (single instruction, multiple data) the condition zero/not-zero must be true for all PEs </a:t>
            </a:r>
            <a:endParaRPr lang="en-US" dirty="0" smtClean="0"/>
          </a:p>
          <a:p>
            <a:r>
              <a:rPr lang="en-US" dirty="0" smtClean="0"/>
              <a:t>they </a:t>
            </a:r>
            <a:r>
              <a:rPr lang="en-US" dirty="0"/>
              <a:t>work in </a:t>
            </a:r>
            <a:r>
              <a:rPr lang="en-US" dirty="0" smtClean="0"/>
              <a:t>lock-step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clr</a:t>
            </a:r>
            <a:r>
              <a:rPr lang="en-US" sz="2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0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2 #n</a:t>
            </a:r>
          </a:p>
          <a:p>
            <a:pPr marL="0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:loop</a:t>
            </a:r>
          </a:p>
          <a:p>
            <a:pPr marL="0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; perform some action</a:t>
            </a:r>
          </a:p>
          <a:p>
            <a:pPr marL="0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</a:t>
            </a:r>
          </a:p>
          <a:p>
            <a:pPr marL="0" indent="0">
              <a:buNone/>
            </a:pP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jnz</a:t>
            </a:r>
            <a:r>
              <a:rPr lang="en-US" sz="2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@loop</a:t>
            </a:r>
          </a:p>
        </p:txBody>
      </p:sp>
    </p:spTree>
    <p:extLst>
      <p:ext uri="{BB962C8B-B14F-4D97-AF65-F5344CB8AC3E}">
        <p14:creationId xmlns:p14="http://schemas.microsoft.com/office/powerpoint/2010/main" val="2334523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Accessing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LS to indirectly address memory. </a:t>
            </a:r>
            <a:endParaRPr lang="en-US" dirty="0" smtClean="0"/>
          </a:p>
          <a:p>
            <a:r>
              <a:rPr lang="en-US" dirty="0"/>
              <a:t>access to memory must be "</a:t>
            </a:r>
            <a:r>
              <a:rPr lang="en-US" dirty="0" err="1" smtClean="0"/>
              <a:t>serialised</a:t>
            </a:r>
            <a:r>
              <a:rPr lang="en-US" dirty="0" smtClean="0"/>
              <a:t>“</a:t>
            </a:r>
          </a:p>
          <a:p>
            <a:endParaRPr lang="en-US" dirty="0"/>
          </a:p>
          <a:p>
            <a:pPr marL="0" indent="0">
              <a:buNone/>
            </a:pPr>
            <a:r>
              <a:rPr lang="pt-B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ldx ls r1 r2       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LS[ls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 M[ R[r1]+R[r2]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stx ls r1 r2        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[ R[r1] + R[r2] ] = LS[ls</a:t>
            </a: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pt-B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5087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all </a:t>
            </a:r>
            <a:r>
              <a:rPr lang="en-US" dirty="0"/>
              <a:t>elements in an array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9106" y="1825625"/>
            <a:ext cx="625624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array </a:t>
            </a:r>
            <a:r>
              <a:rPr lang="en-US" dirty="0"/>
              <a:t>is terminated with 0.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 = 0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while ax[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!= 0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 = s + ax[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</a:p>
        </p:txBody>
      </p:sp>
    </p:spTree>
    <p:extLst>
      <p:ext uri="{BB962C8B-B14F-4D97-AF65-F5344CB8AC3E}">
        <p14:creationId xmlns:p14="http://schemas.microsoft.com/office/powerpoint/2010/main" val="27479116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uses </a:t>
            </a:r>
            <a:r>
              <a:rPr lang="en-US" dirty="0"/>
              <a:t>all </a:t>
            </a:r>
            <a:r>
              <a:rPr lang="en-US" dirty="0" smtClean="0"/>
              <a:t>PEs </a:t>
            </a:r>
            <a:r>
              <a:rPr lang="en-US" dirty="0"/>
              <a:t>to do the same </a:t>
            </a:r>
            <a:r>
              <a:rPr lang="en-US" dirty="0" smtClean="0"/>
              <a:t>task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04104"/>
            <a:ext cx="4502748" cy="503237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    </a:t>
            </a:r>
            <a:r>
              <a:rPr lang="en-US" sz="43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clr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       ;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clr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       ; s = 0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clr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5   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5 5 #100 ; base &amp;ax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:loop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5 2    ; get ax[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to all cores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1 5 2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2 5 2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3 5 2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       ; to r3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jz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@exit    ; ax[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] == 0 ?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add 1 1 3    ; s += ax[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inc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       ;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++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43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@loop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:exit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sys 4</a:t>
            </a:r>
          </a:p>
          <a:p>
            <a:pPr marL="0" indent="0">
              <a:buNone/>
            </a:pPr>
            <a:r>
              <a:rPr lang="en-US" sz="43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81252" y="1904104"/>
            <a:ext cx="2807746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dirty="0" smtClean="0"/>
              <a:t>  r1 </a:t>
            </a:r>
            <a:r>
              <a:rPr lang="en-US" dirty="0"/>
              <a:t>s, r2 </a:t>
            </a:r>
            <a:r>
              <a:rPr lang="en-US" dirty="0" err="1"/>
              <a:t>i</a:t>
            </a:r>
            <a:r>
              <a:rPr lang="en-US" dirty="0"/>
              <a:t>, r3 ax[</a:t>
            </a:r>
            <a:r>
              <a:rPr lang="en-US" dirty="0" err="1"/>
              <a:t>i</a:t>
            </a:r>
            <a:r>
              <a:rPr lang="en-US" dirty="0"/>
              <a:t>], r5 &amp;ax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413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831" y="160730"/>
            <a:ext cx="7886700" cy="1325563"/>
          </a:xfrm>
        </p:spPr>
        <p:txBody>
          <a:bodyPr/>
          <a:lstStyle/>
          <a:p>
            <a:r>
              <a:rPr lang="en-US" dirty="0" smtClean="0"/>
              <a:t>Striping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408" y="1486293"/>
            <a:ext cx="5696846" cy="31444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array  0  1  2  3  4  5  6  7  8 . . .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P0 P1 P2 P3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P0 P1 P2 P3  </a:t>
            </a:r>
          </a:p>
          <a:p>
            <a:pPr marL="0" indent="0">
              <a:buNone/>
            </a:pPr>
            <a:endParaRPr lang="en-US" sz="18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Px</a:t>
            </a:r>
            <a:r>
              <a:rPr lang="en-US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repeat: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sx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+= ax[.]</a:t>
            </a:r>
          </a:p>
          <a:p>
            <a:pPr marL="0" indent="0">
              <a:buNone/>
            </a:pP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PE0 PE1 PE2 PE3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partial sum       s0  s1  s2  s3</a:t>
            </a:r>
          </a:p>
          <a:p>
            <a:pPr marL="0" indent="0">
              <a:buNone/>
            </a:pP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9408" y="4894729"/>
            <a:ext cx="33241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reduction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s += s0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s += s1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s += s2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s += s3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996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PE sums different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03806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:main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;  initialize base and index, r1 base, r2 index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/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ldw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@100         ; @100 stores base address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            ; r1 -- base address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@101        ; @101 stores 0  initial index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@102        ; @102 stores 1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@103        ; @103 stores 2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@104        ; @104 stores 3</a:t>
            </a:r>
            <a:b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            ; r2 -- index</a:t>
            </a:r>
            <a:r>
              <a:rPr lang="en-US" dirty="0"/>
              <a:t/>
            </a:r>
            <a:br>
              <a:rPr lang="en-US" dirty="0"/>
            </a:b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684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892" y="427131"/>
            <a:ext cx="7886700" cy="599518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clr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4            ; r4 -- 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8 4 #2      ; r8 -- loop count #2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;  fetch n elements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:loop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0 1 2        ;  ax[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1 1 2 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2 1 2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3 1 2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3            ;  r3 = ax[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add 4 4 3        ;  sum += ax[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addi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2 2 #4      ;  index +=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dec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8            ;  loop count --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jnz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8 @loop</a:t>
            </a:r>
          </a:p>
        </p:txBody>
      </p:sp>
    </p:spTree>
    <p:extLst>
      <p:ext uri="{BB962C8B-B14F-4D97-AF65-F5344CB8AC3E}">
        <p14:creationId xmlns:p14="http://schemas.microsoft.com/office/powerpoint/2010/main" val="2249313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simple GPU with four 32-bit </a:t>
            </a:r>
            <a:r>
              <a:rPr lang="en-US" dirty="0" smtClean="0"/>
              <a:t>cores</a:t>
            </a:r>
          </a:p>
          <a:p>
            <a:r>
              <a:rPr lang="en-US" dirty="0"/>
              <a:t>4 Processing Elements (PE or core</a:t>
            </a:r>
            <a:r>
              <a:rPr lang="en-US" dirty="0" smtClean="0"/>
              <a:t>)</a:t>
            </a:r>
          </a:p>
          <a:p>
            <a:r>
              <a:rPr lang="en-US" dirty="0"/>
              <a:t>Each PE has 32 registers,  one ALU and Local data store  (LS</a:t>
            </a:r>
            <a:r>
              <a:rPr lang="en-US" dirty="0" smtClean="0"/>
              <a:t>)</a:t>
            </a:r>
          </a:p>
          <a:p>
            <a:r>
              <a:rPr lang="en-US" dirty="0"/>
              <a:t>16Kx32 bits of </a:t>
            </a:r>
            <a:r>
              <a:rPr lang="en-US" dirty="0" smtClean="0"/>
              <a:t>memory (14-bit address)</a:t>
            </a:r>
          </a:p>
          <a:p>
            <a:r>
              <a:rPr lang="en-US" dirty="0"/>
              <a:t>Memory Interface (MI) connected to Local Store (LS</a:t>
            </a:r>
            <a:r>
              <a:rPr lang="en-US" dirty="0" smtClean="0"/>
              <a:t>)</a:t>
            </a:r>
          </a:p>
          <a:p>
            <a:r>
              <a:rPr lang="en-US" dirty="0"/>
              <a:t>LS communicates to all PEs in </a:t>
            </a:r>
            <a:r>
              <a:rPr lang="en-US" dirty="0" smtClean="0"/>
              <a:t>parallel</a:t>
            </a:r>
          </a:p>
          <a:p>
            <a:r>
              <a:rPr lang="en-US" dirty="0"/>
              <a:t>instruction has fixed size of 32 bits</a:t>
            </a:r>
          </a:p>
        </p:txBody>
      </p:sp>
    </p:spTree>
    <p:extLst>
      <p:ext uri="{BB962C8B-B14F-4D97-AF65-F5344CB8AC3E}">
        <p14:creationId xmlns:p14="http://schemas.microsoft.com/office/powerpoint/2010/main" val="16930643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666974"/>
            <a:ext cx="4900781" cy="550998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clr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6 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r6 sum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0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5 0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r5s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r4_pe0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add 6 6 5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5 1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r5s = r4_pe1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add 6 6 5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5 2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r5s = r4_pe2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add 6 6 5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5 3    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r5s = r4_pe3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add 6 6 5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6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0 @105  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@105 </a:t>
            </a:r>
            <a:r>
              <a:rPr lang="en-US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sys 4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47765" y="1968649"/>
            <a:ext cx="3141233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2400" dirty="0" smtClean="0"/>
              <a:t>now </a:t>
            </a:r>
            <a:r>
              <a:rPr lang="en-US" sz="2400" dirty="0"/>
              <a:t>partial sum is in r4</a:t>
            </a:r>
          </a:p>
          <a:p>
            <a:r>
              <a:rPr lang="en-US" sz="2400" dirty="0" smtClean="0"/>
              <a:t>how </a:t>
            </a:r>
            <a:r>
              <a:rPr lang="en-US" sz="2400" dirty="0"/>
              <a:t>to sum all r4s </a:t>
            </a:r>
          </a:p>
          <a:p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accumulate </a:t>
            </a:r>
            <a:r>
              <a:rPr lang="en-US" sz="2400" dirty="0"/>
              <a:t>it in r6</a:t>
            </a:r>
          </a:p>
          <a:p>
            <a:r>
              <a:rPr lang="en-US" sz="2400" dirty="0" smtClean="0"/>
              <a:t>broadcast </a:t>
            </a:r>
            <a:r>
              <a:rPr lang="en-US" sz="2400" dirty="0"/>
              <a:t>each r4 to r5 and r6 += r5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419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@100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106 0 1 2 3 0     ; base address</a:t>
            </a:r>
            <a:r>
              <a:rPr lang="en-US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0,1,2,3, result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11 22 33 44       ; @106  ax[.]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 55 66 77 88</a:t>
            </a:r>
          </a:p>
          <a:p>
            <a:pPr marL="0" indent="0">
              <a:buNone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639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98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NPU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2269" y="1539748"/>
            <a:ext cx="5559462" cy="4295948"/>
          </a:xfrm>
        </p:spPr>
      </p:pic>
    </p:spTree>
    <p:extLst>
      <p:ext uri="{BB962C8B-B14F-4D97-AF65-F5344CB8AC3E}">
        <p14:creationId xmlns:p14="http://schemas.microsoft.com/office/powerpoint/2010/main" val="17359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PEs are similar to general </a:t>
            </a:r>
            <a:r>
              <a:rPr lang="en-US" dirty="0" smtClean="0"/>
              <a:t>cores</a:t>
            </a:r>
          </a:p>
          <a:p>
            <a:r>
              <a:rPr lang="en-US" dirty="0" smtClean="0"/>
              <a:t>They </a:t>
            </a:r>
            <a:r>
              <a:rPr lang="en-US" dirty="0"/>
              <a:t>share the same Program memory (stored program), Program counter and Instruction Register</a:t>
            </a:r>
          </a:p>
          <a:p>
            <a:r>
              <a:rPr lang="en-US" dirty="0"/>
              <a:t>All PEs run the same </a:t>
            </a:r>
            <a:r>
              <a:rPr lang="en-US" dirty="0" smtClean="0"/>
              <a:t>instruction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578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PE has three distinct units: Register, ALU and Address Unit (AU). </a:t>
            </a:r>
            <a:endParaRPr lang="en-US" dirty="0" smtClean="0"/>
          </a:p>
          <a:p>
            <a:r>
              <a:rPr lang="en-US" dirty="0"/>
              <a:t>Registers of each PE connects to its Local Store (LS) </a:t>
            </a:r>
            <a:endParaRPr lang="en-US" dirty="0" smtClean="0"/>
          </a:p>
          <a:p>
            <a:r>
              <a:rPr lang="en-US" dirty="0"/>
              <a:t>AU outputs effective address (for index addressing)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89617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and Local Store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Memory Interface is a big highway to connect Main Memory to Local </a:t>
            </a:r>
            <a:r>
              <a:rPr lang="en-US" dirty="0" smtClean="0"/>
              <a:t>Store </a:t>
            </a:r>
          </a:p>
          <a:p>
            <a:r>
              <a:rPr lang="en-US" dirty="0"/>
              <a:t>moving data </a:t>
            </a:r>
            <a:r>
              <a:rPr lang="en-US" dirty="0" smtClean="0"/>
              <a:t>Main to LS is </a:t>
            </a:r>
            <a:r>
              <a:rPr lang="en-US" dirty="0"/>
              <a:t>a serial </a:t>
            </a:r>
            <a:r>
              <a:rPr lang="en-US" dirty="0" smtClean="0"/>
              <a:t>operation</a:t>
            </a:r>
          </a:p>
          <a:p>
            <a:r>
              <a:rPr lang="en-US" dirty="0"/>
              <a:t>moving LS to R is simultaneous for all PEs</a:t>
            </a:r>
          </a:p>
        </p:txBody>
      </p:sp>
    </p:spTree>
    <p:extLst>
      <p:ext uri="{BB962C8B-B14F-4D97-AF65-F5344CB8AC3E}">
        <p14:creationId xmlns:p14="http://schemas.microsoft.com/office/powerpoint/2010/main" val="2491452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Exchange data between 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</a:t>
            </a:r>
            <a:r>
              <a:rPr lang="en-US" dirty="0"/>
              <a:t>unique instructions for NPU (with respect to CPU</a:t>
            </a:r>
            <a:r>
              <a:rPr lang="en-US" dirty="0" smtClean="0"/>
              <a:t>)</a:t>
            </a:r>
          </a:p>
          <a:p>
            <a:r>
              <a:rPr lang="en-US" dirty="0"/>
              <a:t>Load wide (</a:t>
            </a:r>
            <a:r>
              <a:rPr lang="en-US" dirty="0" err="1"/>
              <a:t>ldw</a:t>
            </a:r>
            <a:r>
              <a:rPr lang="en-US" dirty="0"/>
              <a:t>) sends M to all LS at once. </a:t>
            </a:r>
            <a:endParaRPr lang="en-US" dirty="0" smtClean="0"/>
          </a:p>
          <a:p>
            <a:r>
              <a:rPr lang="en-US" dirty="0"/>
              <a:t>Broadcast (</a:t>
            </a:r>
            <a:r>
              <a:rPr lang="en-US" dirty="0" err="1"/>
              <a:t>bc</a:t>
            </a:r>
            <a:r>
              <a:rPr lang="en-US" dirty="0"/>
              <a:t>) instruction sends an LS to R of all PEs.</a:t>
            </a:r>
            <a:endParaRPr lang="en-US" dirty="0" smtClean="0"/>
          </a:p>
          <a:p>
            <a:r>
              <a:rPr lang="en-US" dirty="0"/>
              <a:t>This allows PEs to exchange data without going through main memory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1393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1525"/>
            <a:ext cx="7886700" cy="5109882"/>
          </a:xfrm>
        </p:spPr>
        <p:txBody>
          <a:bodyPr>
            <a:normAutofit fontScale="62500" lnSpcReduction="20000"/>
          </a:bodyPr>
          <a:lstStyle/>
          <a:p>
            <a:r>
              <a:rPr lang="en-US" sz="3200" b="1" dirty="0"/>
              <a:t>Instruction format</a:t>
            </a:r>
          </a:p>
          <a:p>
            <a:pPr marL="0" indent="0">
              <a:buNone/>
            </a:pPr>
            <a:r>
              <a:rPr lang="en-US" sz="3200" b="1" dirty="0">
                <a:latin typeface="Courier New" panose="02070309020205020404" pitchFamily="49" charset="0"/>
                <a:cs typeface="Courier New" panose="02070309020205020404" pitchFamily="49" charset="0"/>
              </a:rPr>
              <a:t>op:8 a1:14 a2:5 a3:5</a:t>
            </a:r>
          </a:p>
          <a:p>
            <a:pPr marL="0" indent="0">
              <a:buNone/>
            </a:pPr>
            <a:endParaRPr lang="en-US" sz="3200" dirty="0"/>
          </a:p>
          <a:p>
            <a:r>
              <a:rPr lang="en-US" sz="3200" b="1" dirty="0" smtClean="0"/>
              <a:t>Data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ls @ads      LS[ls] = M[ads]     </a:t>
            </a:r>
            <a:r>
              <a:rPr lang="en-US" sz="2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ls 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0,1,2,3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ls @ads      M[ads] = LS[ls]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ldr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           R[r] = LS         </a:t>
            </a:r>
            <a:r>
              <a:rPr lang="en-US" sz="2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r 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= 0..31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           LS = R[r]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ldx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ls r1 r2    LS[ls] = M[R[r1]+R[r2]]   load index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stx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ls r1 r2    M[R[r1]+R[r2]] = LS[ls]   store index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ldw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@ads        LS = M[ads]         </a:t>
            </a:r>
            <a:r>
              <a:rPr lang="en-US" sz="2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load 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wide</a:t>
            </a:r>
          </a:p>
          <a:p>
            <a:pPr marL="0" indent="0">
              <a:buNone/>
            </a:pPr>
            <a:r>
              <a:rPr lang="en-US" sz="29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bc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 r ls         R[r] = LS[ls]       </a:t>
            </a:r>
            <a:r>
              <a:rPr lang="en-US" sz="29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broadcast</a:t>
            </a:r>
            <a:endParaRPr lang="en-US" sz="29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21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ALU operations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pt-BR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r3 r1 r2    R[r3] = R[r1] +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sub r3 r1 r2    R[r3] = R[r1] -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mul r3 r1 r2    R[r3] = R[r1] *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ashr r3 r1 #n   R[r3] = R[r1] &gt;&gt; n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addi r3 r1 #n   R[r3] = R[r1] + n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and r3 r1 r2    R[r3] = R[r1] &amp;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or  r3 r1 r2    R[r3] = R[r1] |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xor r3 r1 r2    R[r3] = R[r1] ^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lt r3 r1 r2     R[r3] = R[r1] &lt; 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le r3 r1 r2     R[r3] = R[r1] &lt;= R[r2]</a:t>
            </a:r>
          </a:p>
          <a:p>
            <a:pPr marL="0" indent="0">
              <a:buNone/>
            </a:pPr>
            <a:r>
              <a:rPr lang="pt-BR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eq r3 r1 r2     R[r3] = R[r1] == R[r2]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1528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109</TotalTime>
  <Words>1427</Words>
  <Application>Microsoft Office PowerPoint</Application>
  <PresentationFormat>On-screen Show (4:3)</PresentationFormat>
  <Paragraphs>199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Courier New</vt:lpstr>
      <vt:lpstr>Office Theme</vt:lpstr>
      <vt:lpstr>Programming  Graphics Processing Unit</vt:lpstr>
      <vt:lpstr>NPU</vt:lpstr>
      <vt:lpstr>NPU</vt:lpstr>
      <vt:lpstr>Processing Elements</vt:lpstr>
      <vt:lpstr>Processing Elements</vt:lpstr>
      <vt:lpstr>Memory and Local Store</vt:lpstr>
      <vt:lpstr>Exchange data between PEs</vt:lpstr>
      <vt:lpstr>Instruction set</vt:lpstr>
      <vt:lpstr>ALU operations</vt:lpstr>
      <vt:lpstr>Control</vt:lpstr>
      <vt:lpstr>Multiply two vectors  A = B * C  </vt:lpstr>
      <vt:lpstr>data</vt:lpstr>
      <vt:lpstr>Loop with jmp, jz, jnz  </vt:lpstr>
      <vt:lpstr>Accessing an array</vt:lpstr>
      <vt:lpstr>Sum all elements in an array</vt:lpstr>
      <vt:lpstr>uses all PEs to do the same task</vt:lpstr>
      <vt:lpstr>Striping</vt:lpstr>
      <vt:lpstr>each PE sums different data</vt:lpstr>
      <vt:lpstr>PowerPoint Presentation</vt:lpstr>
      <vt:lpstr>PowerPoint Presentation</vt:lpstr>
      <vt:lpstr>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Processing Units</dc:title>
  <dc:creator>Prabhas Chongstitvatana</dc:creator>
  <cp:lastModifiedBy>Prabhas Chongstitvatana</cp:lastModifiedBy>
  <cp:revision>15</cp:revision>
  <dcterms:created xsi:type="dcterms:W3CDTF">2020-04-06T14:05:42Z</dcterms:created>
  <dcterms:modified xsi:type="dcterms:W3CDTF">2020-04-07T04:58:53Z</dcterms:modified>
</cp:coreProperties>
</file>