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9862" autoAdjust="0"/>
  </p:normalViewPr>
  <p:slideViewPr>
    <p:cSldViewPr snapToGrid="0">
      <p:cViewPr varScale="1">
        <p:scale>
          <a:sx n="96" d="100"/>
          <a:sy n="96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13B3-10EF-4F0B-8798-99E9A521B7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00D36-D051-49EF-8040-F76B58261D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From bits to qubits: Dirac notation, density matrices, measurement, Bloch sphere</a:t>
          </a:r>
        </a:p>
      </dgm:t>
    </dgm:pt>
    <dgm:pt modelId="{FC60DB6A-DBCB-4855-8202-C7BEB74FA4B9}" type="parTrans" cxnId="{5A7710D0-EBAC-4789-8D73-BDCA72E95F7C}">
      <dgm:prSet/>
      <dgm:spPr/>
      <dgm:t>
        <a:bodyPr/>
        <a:lstStyle/>
        <a:p>
          <a:endParaRPr lang="en-US"/>
        </a:p>
      </dgm:t>
    </dgm:pt>
    <dgm:pt modelId="{64576BC0-EFC9-47CB-8DBE-5D126B449738}" type="sibTrans" cxnId="{5A7710D0-EBAC-4789-8D73-BDCA72E95F7C}">
      <dgm:prSet/>
      <dgm:spPr/>
      <dgm:t>
        <a:bodyPr/>
        <a:lstStyle/>
        <a:p>
          <a:endParaRPr lang="en-US"/>
        </a:p>
      </dgm:t>
    </dgm:pt>
    <dgm:pt modelId="{5E3DC944-FC83-4142-8712-E0D19C491E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Quantum circuits: basic single-qubit &amp; two-qubit gates, multipartite quantum states</a:t>
          </a:r>
        </a:p>
      </dgm:t>
    </dgm:pt>
    <dgm:pt modelId="{A9289000-FF02-4BC6-990A-A4400F8930B2}" type="parTrans" cxnId="{C488B120-FB75-44F5-AE19-826345B066D8}">
      <dgm:prSet/>
      <dgm:spPr/>
      <dgm:t>
        <a:bodyPr/>
        <a:lstStyle/>
        <a:p>
          <a:endParaRPr lang="en-US"/>
        </a:p>
      </dgm:t>
    </dgm:pt>
    <dgm:pt modelId="{52E5C2D8-1E16-481C-98D9-398611307799}" type="sibTrans" cxnId="{C488B120-FB75-44F5-AE19-826345B066D8}">
      <dgm:prSet/>
      <dgm:spPr/>
      <dgm:t>
        <a:bodyPr/>
        <a:lstStyle/>
        <a:p>
          <a:endParaRPr lang="en-US"/>
        </a:p>
      </dgm:t>
    </dgm:pt>
    <dgm:pt modelId="{8A9618ED-9FDF-4ABF-8463-FA0A84EBDA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Entanglement: Bell states, Teleportation</a:t>
          </a:r>
        </a:p>
      </dgm:t>
    </dgm:pt>
    <dgm:pt modelId="{2793DD23-B308-4B6D-AD2B-B1111136225F}" type="parTrans" cxnId="{99DF3E7E-612E-4DC5-859A-9EA23EB8B031}">
      <dgm:prSet/>
      <dgm:spPr/>
      <dgm:t>
        <a:bodyPr/>
        <a:lstStyle/>
        <a:p>
          <a:endParaRPr lang="en-US"/>
        </a:p>
      </dgm:t>
    </dgm:pt>
    <dgm:pt modelId="{C1610F7A-68F8-4742-B2AA-B04C4A978AB0}" type="sibTrans" cxnId="{99DF3E7E-612E-4DC5-859A-9EA23EB8B031}">
      <dgm:prSet/>
      <dgm:spPr/>
      <dgm:t>
        <a:bodyPr/>
        <a:lstStyle/>
        <a:p>
          <a:endParaRPr lang="en-US"/>
        </a:p>
      </dgm:t>
    </dgm:pt>
    <dgm:pt modelId="{3DBBC7FF-4365-4841-9EDF-416070C2C3EA}" type="pres">
      <dgm:prSet presAssocID="{CABE13B3-10EF-4F0B-8798-99E9A521B747}" presName="root" presStyleCnt="0">
        <dgm:presLayoutVars>
          <dgm:dir/>
          <dgm:resizeHandles val="exact"/>
        </dgm:presLayoutVars>
      </dgm:prSet>
      <dgm:spPr/>
    </dgm:pt>
    <dgm:pt modelId="{C6C95CA8-3C48-424E-9CB7-9C9F3CCA706F}" type="pres">
      <dgm:prSet presAssocID="{9F000D36-D051-49EF-8040-F76B58261DD1}" presName="compNode" presStyleCnt="0"/>
      <dgm:spPr/>
    </dgm:pt>
    <dgm:pt modelId="{9DD4B522-5E27-4282-BE33-9CD1EB9B9D44}" type="pres">
      <dgm:prSet presAssocID="{9F000D36-D051-49EF-8040-F76B58261DD1}" presName="bgRect" presStyleLbl="bgShp" presStyleIdx="0" presStyleCnt="3"/>
      <dgm:spPr/>
    </dgm:pt>
    <dgm:pt modelId="{C037A85D-D726-410A-8C47-144642B0D9F0}" type="pres">
      <dgm:prSet presAssocID="{9F000D36-D051-49EF-8040-F76B58261D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CF4F14B1-FE76-4D31-BE41-46A0A7719545}" type="pres">
      <dgm:prSet presAssocID="{9F000D36-D051-49EF-8040-F76B58261DD1}" presName="spaceRect" presStyleCnt="0"/>
      <dgm:spPr/>
    </dgm:pt>
    <dgm:pt modelId="{1D271891-96E3-4B6B-A269-CA77B7550B69}" type="pres">
      <dgm:prSet presAssocID="{9F000D36-D051-49EF-8040-F76B58261DD1}" presName="parTx" presStyleLbl="revTx" presStyleIdx="0" presStyleCnt="3">
        <dgm:presLayoutVars>
          <dgm:chMax val="0"/>
          <dgm:chPref val="0"/>
        </dgm:presLayoutVars>
      </dgm:prSet>
      <dgm:spPr/>
    </dgm:pt>
    <dgm:pt modelId="{E1408682-CD5A-4877-AB2E-38E1F0A7357D}" type="pres">
      <dgm:prSet presAssocID="{64576BC0-EFC9-47CB-8DBE-5D126B449738}" presName="sibTrans" presStyleCnt="0"/>
      <dgm:spPr/>
    </dgm:pt>
    <dgm:pt modelId="{4FCCE0C4-43AA-4BB3-8F52-ED1026363C74}" type="pres">
      <dgm:prSet presAssocID="{5E3DC944-FC83-4142-8712-E0D19C491E68}" presName="compNode" presStyleCnt="0"/>
      <dgm:spPr/>
    </dgm:pt>
    <dgm:pt modelId="{816099AE-13FF-40F6-A377-9BA2A5D43773}" type="pres">
      <dgm:prSet presAssocID="{5E3DC944-FC83-4142-8712-E0D19C491E68}" presName="bgRect" presStyleLbl="bgShp" presStyleIdx="1" presStyleCnt="3"/>
      <dgm:spPr/>
    </dgm:pt>
    <dgm:pt modelId="{D3AAC3BC-AD37-44E3-BFAE-D385336FBC3B}" type="pres">
      <dgm:prSet presAssocID="{5E3DC944-FC83-4142-8712-E0D19C491E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776F9B2-ED7F-4B4B-9A5F-F3E6A794B89E}" type="pres">
      <dgm:prSet presAssocID="{5E3DC944-FC83-4142-8712-E0D19C491E68}" presName="spaceRect" presStyleCnt="0"/>
      <dgm:spPr/>
    </dgm:pt>
    <dgm:pt modelId="{4FE94CFF-3E8F-446B-9458-7E07B6675249}" type="pres">
      <dgm:prSet presAssocID="{5E3DC944-FC83-4142-8712-E0D19C491E68}" presName="parTx" presStyleLbl="revTx" presStyleIdx="1" presStyleCnt="3">
        <dgm:presLayoutVars>
          <dgm:chMax val="0"/>
          <dgm:chPref val="0"/>
        </dgm:presLayoutVars>
      </dgm:prSet>
      <dgm:spPr/>
    </dgm:pt>
    <dgm:pt modelId="{B107EC33-193F-49F3-A8DD-48B67B7A97A9}" type="pres">
      <dgm:prSet presAssocID="{52E5C2D8-1E16-481C-98D9-398611307799}" presName="sibTrans" presStyleCnt="0"/>
      <dgm:spPr/>
    </dgm:pt>
    <dgm:pt modelId="{22A19E70-CEFB-4687-8729-DC9E15A67869}" type="pres">
      <dgm:prSet presAssocID="{8A9618ED-9FDF-4ABF-8463-FA0A84EBDAA0}" presName="compNode" presStyleCnt="0"/>
      <dgm:spPr/>
    </dgm:pt>
    <dgm:pt modelId="{85263BAE-67A4-4841-B129-ADF1EAE56819}" type="pres">
      <dgm:prSet presAssocID="{8A9618ED-9FDF-4ABF-8463-FA0A84EBDAA0}" presName="bgRect" presStyleLbl="bgShp" presStyleIdx="2" presStyleCnt="3"/>
      <dgm:spPr/>
    </dgm:pt>
    <dgm:pt modelId="{2A3ABF77-5A44-4E2F-9335-4000A686AA91}" type="pres">
      <dgm:prSet presAssocID="{8A9618ED-9FDF-4ABF-8463-FA0A84EBDA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F24519C0-8D22-4DD7-BA5C-6CB5179AD670}" type="pres">
      <dgm:prSet presAssocID="{8A9618ED-9FDF-4ABF-8463-FA0A84EBDAA0}" presName="spaceRect" presStyleCnt="0"/>
      <dgm:spPr/>
    </dgm:pt>
    <dgm:pt modelId="{F9486F5A-D9CF-44DF-AF93-302227F67C5F}" type="pres">
      <dgm:prSet presAssocID="{8A9618ED-9FDF-4ABF-8463-FA0A84EBDA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88B120-FB75-44F5-AE19-826345B066D8}" srcId="{CABE13B3-10EF-4F0B-8798-99E9A521B747}" destId="{5E3DC944-FC83-4142-8712-E0D19C491E68}" srcOrd="1" destOrd="0" parTransId="{A9289000-FF02-4BC6-990A-A4400F8930B2}" sibTransId="{52E5C2D8-1E16-481C-98D9-398611307799}"/>
    <dgm:cxn modelId="{5236195C-1134-47D3-941B-943FF60B96B1}" type="presOf" srcId="{8A9618ED-9FDF-4ABF-8463-FA0A84EBDAA0}" destId="{F9486F5A-D9CF-44DF-AF93-302227F67C5F}" srcOrd="0" destOrd="0" presId="urn:microsoft.com/office/officeart/2018/2/layout/IconVerticalSolidList"/>
    <dgm:cxn modelId="{C901D357-60D4-4DC7-B4F3-6917BCAFA73D}" type="presOf" srcId="{5E3DC944-FC83-4142-8712-E0D19C491E68}" destId="{4FE94CFF-3E8F-446B-9458-7E07B6675249}" srcOrd="0" destOrd="0" presId="urn:microsoft.com/office/officeart/2018/2/layout/IconVerticalSolidList"/>
    <dgm:cxn modelId="{99DF3E7E-612E-4DC5-859A-9EA23EB8B031}" srcId="{CABE13B3-10EF-4F0B-8798-99E9A521B747}" destId="{8A9618ED-9FDF-4ABF-8463-FA0A84EBDAA0}" srcOrd="2" destOrd="0" parTransId="{2793DD23-B308-4B6D-AD2B-B1111136225F}" sibTransId="{C1610F7A-68F8-4742-B2AA-B04C4A978AB0}"/>
    <dgm:cxn modelId="{7EA484A4-9604-4DAB-B1DC-5ABC4D09831C}" type="presOf" srcId="{9F000D36-D051-49EF-8040-F76B58261DD1}" destId="{1D271891-96E3-4B6B-A269-CA77B7550B69}" srcOrd="0" destOrd="0" presId="urn:microsoft.com/office/officeart/2018/2/layout/IconVerticalSolidList"/>
    <dgm:cxn modelId="{5A7710D0-EBAC-4789-8D73-BDCA72E95F7C}" srcId="{CABE13B3-10EF-4F0B-8798-99E9A521B747}" destId="{9F000D36-D051-49EF-8040-F76B58261DD1}" srcOrd="0" destOrd="0" parTransId="{FC60DB6A-DBCB-4855-8202-C7BEB74FA4B9}" sibTransId="{64576BC0-EFC9-47CB-8DBE-5D126B449738}"/>
    <dgm:cxn modelId="{B8003EFF-CD5D-4E05-A5B2-B952662F2984}" type="presOf" srcId="{CABE13B3-10EF-4F0B-8798-99E9A521B747}" destId="{3DBBC7FF-4365-4841-9EDF-416070C2C3EA}" srcOrd="0" destOrd="0" presId="urn:microsoft.com/office/officeart/2018/2/layout/IconVerticalSolidList"/>
    <dgm:cxn modelId="{51753549-6231-4D0C-A16D-AC7D20FE8213}" type="presParOf" srcId="{3DBBC7FF-4365-4841-9EDF-416070C2C3EA}" destId="{C6C95CA8-3C48-424E-9CB7-9C9F3CCA706F}" srcOrd="0" destOrd="0" presId="urn:microsoft.com/office/officeart/2018/2/layout/IconVerticalSolidList"/>
    <dgm:cxn modelId="{6A568599-F6AF-44C8-BD86-79849E788284}" type="presParOf" srcId="{C6C95CA8-3C48-424E-9CB7-9C9F3CCA706F}" destId="{9DD4B522-5E27-4282-BE33-9CD1EB9B9D44}" srcOrd="0" destOrd="0" presId="urn:microsoft.com/office/officeart/2018/2/layout/IconVerticalSolidList"/>
    <dgm:cxn modelId="{A5935A90-F558-4778-824B-3BBB44BA60A6}" type="presParOf" srcId="{C6C95CA8-3C48-424E-9CB7-9C9F3CCA706F}" destId="{C037A85D-D726-410A-8C47-144642B0D9F0}" srcOrd="1" destOrd="0" presId="urn:microsoft.com/office/officeart/2018/2/layout/IconVerticalSolidList"/>
    <dgm:cxn modelId="{6DA9B7C7-672E-4BA7-999A-5F54FBAFE89E}" type="presParOf" srcId="{C6C95CA8-3C48-424E-9CB7-9C9F3CCA706F}" destId="{CF4F14B1-FE76-4D31-BE41-46A0A7719545}" srcOrd="2" destOrd="0" presId="urn:microsoft.com/office/officeart/2018/2/layout/IconVerticalSolidList"/>
    <dgm:cxn modelId="{EF35F14C-3AB9-44FD-BE79-2502B05B6823}" type="presParOf" srcId="{C6C95CA8-3C48-424E-9CB7-9C9F3CCA706F}" destId="{1D271891-96E3-4B6B-A269-CA77B7550B69}" srcOrd="3" destOrd="0" presId="urn:microsoft.com/office/officeart/2018/2/layout/IconVerticalSolidList"/>
    <dgm:cxn modelId="{588C0030-AEC3-4D06-AA4B-1D6D79BEBB0D}" type="presParOf" srcId="{3DBBC7FF-4365-4841-9EDF-416070C2C3EA}" destId="{E1408682-CD5A-4877-AB2E-38E1F0A7357D}" srcOrd="1" destOrd="0" presId="urn:microsoft.com/office/officeart/2018/2/layout/IconVerticalSolidList"/>
    <dgm:cxn modelId="{E4C69C87-250B-4753-B751-F9432242004E}" type="presParOf" srcId="{3DBBC7FF-4365-4841-9EDF-416070C2C3EA}" destId="{4FCCE0C4-43AA-4BB3-8F52-ED1026363C74}" srcOrd="2" destOrd="0" presId="urn:microsoft.com/office/officeart/2018/2/layout/IconVerticalSolidList"/>
    <dgm:cxn modelId="{82B7872F-81A0-4159-99A3-F552960A946F}" type="presParOf" srcId="{4FCCE0C4-43AA-4BB3-8F52-ED1026363C74}" destId="{816099AE-13FF-40F6-A377-9BA2A5D43773}" srcOrd="0" destOrd="0" presId="urn:microsoft.com/office/officeart/2018/2/layout/IconVerticalSolidList"/>
    <dgm:cxn modelId="{FE85F260-D762-44BE-8A16-D91B4D9A1B6E}" type="presParOf" srcId="{4FCCE0C4-43AA-4BB3-8F52-ED1026363C74}" destId="{D3AAC3BC-AD37-44E3-BFAE-D385336FBC3B}" srcOrd="1" destOrd="0" presId="urn:microsoft.com/office/officeart/2018/2/layout/IconVerticalSolidList"/>
    <dgm:cxn modelId="{B860A5E5-A8D6-41F0-85D8-01DB636B0BC2}" type="presParOf" srcId="{4FCCE0C4-43AA-4BB3-8F52-ED1026363C74}" destId="{A776F9B2-ED7F-4B4B-9A5F-F3E6A794B89E}" srcOrd="2" destOrd="0" presId="urn:microsoft.com/office/officeart/2018/2/layout/IconVerticalSolidList"/>
    <dgm:cxn modelId="{E11210F8-66DF-4510-9DD0-0951978FD478}" type="presParOf" srcId="{4FCCE0C4-43AA-4BB3-8F52-ED1026363C74}" destId="{4FE94CFF-3E8F-446B-9458-7E07B6675249}" srcOrd="3" destOrd="0" presId="urn:microsoft.com/office/officeart/2018/2/layout/IconVerticalSolidList"/>
    <dgm:cxn modelId="{29888DC1-1B93-4AB4-892D-868892284EB6}" type="presParOf" srcId="{3DBBC7FF-4365-4841-9EDF-416070C2C3EA}" destId="{B107EC33-193F-49F3-A8DD-48B67B7A97A9}" srcOrd="3" destOrd="0" presId="urn:microsoft.com/office/officeart/2018/2/layout/IconVerticalSolidList"/>
    <dgm:cxn modelId="{9148554A-A7A8-4172-B37C-0BEE6A585A17}" type="presParOf" srcId="{3DBBC7FF-4365-4841-9EDF-416070C2C3EA}" destId="{22A19E70-CEFB-4687-8729-DC9E15A67869}" srcOrd="4" destOrd="0" presId="urn:microsoft.com/office/officeart/2018/2/layout/IconVerticalSolidList"/>
    <dgm:cxn modelId="{8C6AB066-5049-41B0-AA57-41DF1682D785}" type="presParOf" srcId="{22A19E70-CEFB-4687-8729-DC9E15A67869}" destId="{85263BAE-67A4-4841-B129-ADF1EAE56819}" srcOrd="0" destOrd="0" presId="urn:microsoft.com/office/officeart/2018/2/layout/IconVerticalSolidList"/>
    <dgm:cxn modelId="{35855260-7584-4F27-BD48-7BE7579342F7}" type="presParOf" srcId="{22A19E70-CEFB-4687-8729-DC9E15A67869}" destId="{2A3ABF77-5A44-4E2F-9335-4000A686AA91}" srcOrd="1" destOrd="0" presId="urn:microsoft.com/office/officeart/2018/2/layout/IconVerticalSolidList"/>
    <dgm:cxn modelId="{21D27B85-0B45-49B4-B02D-B4D8A3934C75}" type="presParOf" srcId="{22A19E70-CEFB-4687-8729-DC9E15A67869}" destId="{F24519C0-8D22-4DD7-BA5C-6CB5179AD670}" srcOrd="2" destOrd="0" presId="urn:microsoft.com/office/officeart/2018/2/layout/IconVerticalSolidList"/>
    <dgm:cxn modelId="{3BCE7B46-B4E6-4EB0-B9FF-348EE6A96E4F}" type="presParOf" srcId="{22A19E70-CEFB-4687-8729-DC9E15A67869}" destId="{F9486F5A-D9CF-44DF-AF93-302227F67C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B522-5E27-4282-BE33-9CD1EB9B9D44}">
      <dsp:nvSpPr>
        <dsp:cNvPr id="0" name=""/>
        <dsp:cNvSpPr/>
      </dsp:nvSpPr>
      <dsp:spPr>
        <a:xfrm>
          <a:off x="0" y="349"/>
          <a:ext cx="9839647" cy="8173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7A85D-D726-410A-8C47-144642B0D9F0}">
      <dsp:nvSpPr>
        <dsp:cNvPr id="0" name=""/>
        <dsp:cNvSpPr/>
      </dsp:nvSpPr>
      <dsp:spPr>
        <a:xfrm>
          <a:off x="247241" y="184248"/>
          <a:ext cx="449530" cy="449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71891-96E3-4B6B-A269-CA77B7550B69}">
      <dsp:nvSpPr>
        <dsp:cNvPr id="0" name=""/>
        <dsp:cNvSpPr/>
      </dsp:nvSpPr>
      <dsp:spPr>
        <a:xfrm>
          <a:off x="944014" y="349"/>
          <a:ext cx="8895632" cy="81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1" tIns="86501" rIns="86501" bIns="8650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From bits to qubits: Dirac notation, density matrices, measurement, Bloch sphere</a:t>
          </a:r>
        </a:p>
      </dsp:txBody>
      <dsp:txXfrm>
        <a:off x="944014" y="349"/>
        <a:ext cx="8895632" cy="817328"/>
      </dsp:txXfrm>
    </dsp:sp>
    <dsp:sp modelId="{816099AE-13FF-40F6-A377-9BA2A5D43773}">
      <dsp:nvSpPr>
        <dsp:cNvPr id="0" name=""/>
        <dsp:cNvSpPr/>
      </dsp:nvSpPr>
      <dsp:spPr>
        <a:xfrm>
          <a:off x="0" y="1022010"/>
          <a:ext cx="9839647" cy="8173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AC3BC-AD37-44E3-BFAE-D385336FBC3B}">
      <dsp:nvSpPr>
        <dsp:cNvPr id="0" name=""/>
        <dsp:cNvSpPr/>
      </dsp:nvSpPr>
      <dsp:spPr>
        <a:xfrm>
          <a:off x="247241" y="1205909"/>
          <a:ext cx="449530" cy="449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94CFF-3E8F-446B-9458-7E07B6675249}">
      <dsp:nvSpPr>
        <dsp:cNvPr id="0" name=""/>
        <dsp:cNvSpPr/>
      </dsp:nvSpPr>
      <dsp:spPr>
        <a:xfrm>
          <a:off x="944014" y="1022010"/>
          <a:ext cx="8895632" cy="81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1" tIns="86501" rIns="86501" bIns="8650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Quantum circuits: basic single-qubit &amp; two-qubit gates, multipartite quantum states</a:t>
          </a:r>
        </a:p>
      </dsp:txBody>
      <dsp:txXfrm>
        <a:off x="944014" y="1022010"/>
        <a:ext cx="8895632" cy="817328"/>
      </dsp:txXfrm>
    </dsp:sp>
    <dsp:sp modelId="{85263BAE-67A4-4841-B129-ADF1EAE56819}">
      <dsp:nvSpPr>
        <dsp:cNvPr id="0" name=""/>
        <dsp:cNvSpPr/>
      </dsp:nvSpPr>
      <dsp:spPr>
        <a:xfrm>
          <a:off x="0" y="2043671"/>
          <a:ext cx="9839647" cy="8173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ABF77-5A44-4E2F-9335-4000A686AA91}">
      <dsp:nvSpPr>
        <dsp:cNvPr id="0" name=""/>
        <dsp:cNvSpPr/>
      </dsp:nvSpPr>
      <dsp:spPr>
        <a:xfrm>
          <a:off x="247241" y="2227569"/>
          <a:ext cx="449530" cy="4495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86F5A-D9CF-44DF-AF93-302227F67C5F}">
      <dsp:nvSpPr>
        <dsp:cNvPr id="0" name=""/>
        <dsp:cNvSpPr/>
      </dsp:nvSpPr>
      <dsp:spPr>
        <a:xfrm>
          <a:off x="944014" y="2043671"/>
          <a:ext cx="8895632" cy="81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1" tIns="86501" rIns="86501" bIns="8650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Entanglement: Bell states, Teleportation</a:t>
          </a:r>
        </a:p>
      </dsp:txBody>
      <dsp:txXfrm>
        <a:off x="944014" y="2043671"/>
        <a:ext cx="8895632" cy="817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BD76-5418-4377-A965-5858CDB721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125F-06FB-4DE8-BAF9-C776CDB60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การสูญเสียความเป็นคลื่นของสถานะทางควอนตัมที่เกิดจากสัญญาณรบกวนโดยธรรมชาติ และความไม่สมบูรณ์ของระบบที่ใช้ควบคุม สามารถแก้ไขได้โดย</a:t>
            </a:r>
            <a:r>
              <a:rPr lang="th-TH" dirty="0" err="1"/>
              <a:t>การทำ</a:t>
            </a:r>
            <a:r>
              <a:rPr lang="th-TH" dirty="0"/>
              <a:t> </a:t>
            </a:r>
            <a:r>
              <a:rPr lang="en-US" dirty="0"/>
              <a:t>error correction </a:t>
            </a:r>
            <a:r>
              <a:rPr lang="th-TH" dirty="0"/>
              <a:t>หรือง่ายกว่านั้นคือ ถ้าเรารู้ </a:t>
            </a:r>
            <a:r>
              <a:rPr lang="en-US" dirty="0"/>
              <a:t>topology </a:t>
            </a:r>
            <a:r>
              <a:rPr lang="th-TH" dirty="0"/>
              <a:t>ของเครื่องที่เราใช้งานอยู่ เราสามารถเลือกที่จะใช้งาน </a:t>
            </a:r>
            <a:r>
              <a:rPr lang="en-US" dirty="0"/>
              <a:t>qubit </a:t>
            </a:r>
            <a:r>
              <a:rPr lang="th-TH" dirty="0"/>
              <a:t>ที่มี </a:t>
            </a:r>
            <a:r>
              <a:rPr lang="en-US" dirty="0"/>
              <a:t>error </a:t>
            </a:r>
            <a:r>
              <a:rPr lang="th-TH" dirty="0"/>
              <a:t>ต่ำได้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D125F-06FB-4DE8-BAF9-C776CDB608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4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3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0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91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6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8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2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0/folders/1e1jL8Xpg-4RuU6rJxrChVmys1se6Hpj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0BAF5666-5E63-7384-D032-387F538B2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3" b="38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FBB9AF1-CE92-475C-A47B-5FC32922B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50988-3B9F-5705-3303-D8C4F3ADC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9052560" cy="35461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to Quantum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FFDB6-B7AE-2E91-4F2C-4B4AFC8C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9052560" cy="704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by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Kamonluk Suksen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DC520-843E-F6A6-165F-616FF562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355036"/>
            <a:ext cx="10355403" cy="1540106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circuits: single qubit gates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D19A-AD8E-6F61-6646-733D8EC6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72" y="1431439"/>
            <a:ext cx="10200138" cy="2861349"/>
          </a:xfrm>
        </p:spPr>
        <p:txBody>
          <a:bodyPr>
            <a:normAutofit/>
          </a:bodyPr>
          <a:lstStyle/>
          <a:p>
            <a:r>
              <a:rPr lang="en-US" b="1" dirty="0"/>
              <a:t>Circuit model</a:t>
            </a:r>
            <a:r>
              <a:rPr lang="en-US" dirty="0"/>
              <a:t>: sequence of building block that carry out computations, called </a:t>
            </a:r>
            <a:r>
              <a:rPr lang="en-US" b="1" dirty="0"/>
              <a:t>gates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Quantum gates </a:t>
            </a:r>
            <a:r>
              <a:rPr lang="en-US" dirty="0"/>
              <a:t>are represented by unitary matrices, A unitary matrix is a square matrix of complex numbers, whose inverse is equal to its conjugate transpose.</a:t>
            </a:r>
            <a:endParaRPr lang="en-US" b="1" dirty="0"/>
          </a:p>
          <a:p>
            <a:r>
              <a:rPr lang="en-US" b="1" dirty="0"/>
              <a:t>Single qubit gates</a:t>
            </a:r>
            <a:r>
              <a:rPr lang="en-US" dirty="0"/>
              <a:t>:</a:t>
            </a:r>
            <a:endParaRPr lang="en-US" b="1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59232A-47D6-93A5-BAF3-E1410C660FDF}"/>
              </a:ext>
            </a:extLst>
          </p:cNvPr>
          <p:cNvSpPr/>
          <p:nvPr/>
        </p:nvSpPr>
        <p:spPr>
          <a:xfrm>
            <a:off x="5450542" y="2010467"/>
            <a:ext cx="1290916" cy="484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algorithm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F152F2-24C1-7815-D9EF-686813CDC8A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894729" y="2252514"/>
            <a:ext cx="55581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812E19-B805-D993-8367-D0ABC4AD9E19}"/>
              </a:ext>
            </a:extLst>
          </p:cNvPr>
          <p:cNvSpPr txBox="1"/>
          <p:nvPr/>
        </p:nvSpPr>
        <p:spPr>
          <a:xfrm>
            <a:off x="4198836" y="206784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3F166-0CA1-8069-DA9D-4E846201FC3D}"/>
              </a:ext>
            </a:extLst>
          </p:cNvPr>
          <p:cNvSpPr txBox="1"/>
          <p:nvPr/>
        </p:nvSpPr>
        <p:spPr>
          <a:xfrm>
            <a:off x="7261412" y="206784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392D85-7F5C-9A55-514C-AC110611BF1A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6741458" y="2252514"/>
            <a:ext cx="51995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D4646B-0472-37CE-839C-D7980644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36" y="3633080"/>
            <a:ext cx="4134090" cy="31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70DB71-10EA-DB5D-A427-ADAA8D3857CD}"/>
              </a:ext>
            </a:extLst>
          </p:cNvPr>
          <p:cNvSpPr txBox="1"/>
          <p:nvPr/>
        </p:nvSpPr>
        <p:spPr>
          <a:xfrm>
            <a:off x="8395681" y="4212535"/>
            <a:ext cx="90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 flip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C928B-469E-3851-4C0E-176D44B0C3EB}"/>
              </a:ext>
            </a:extLst>
          </p:cNvPr>
          <p:cNvSpPr txBox="1"/>
          <p:nvPr/>
        </p:nvSpPr>
        <p:spPr>
          <a:xfrm>
            <a:off x="8415966" y="5273878"/>
            <a:ext cx="12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flip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54601D-E62D-DB83-216E-022129F75E41}"/>
              </a:ext>
            </a:extLst>
          </p:cNvPr>
          <p:cNvSpPr txBox="1"/>
          <p:nvPr/>
        </p:nvSpPr>
        <p:spPr>
          <a:xfrm>
            <a:off x="8395681" y="4750701"/>
            <a:ext cx="176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 &amp; phase flip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40B0F-E1FE-BA72-3D7E-4CDEE0CE5C4D}"/>
                  </a:ext>
                </a:extLst>
              </p:cNvPr>
              <p:cNvSpPr txBox="1"/>
              <p:nvPr/>
            </p:nvSpPr>
            <p:spPr>
              <a:xfrm>
                <a:off x="1068496" y="4212535"/>
                <a:ext cx="3064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rotation around X-axis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40B0F-E1FE-BA72-3D7E-4CDEE0CE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96" y="4212535"/>
                <a:ext cx="3064794" cy="369332"/>
              </a:xfrm>
              <a:prstGeom prst="rect">
                <a:avLst/>
              </a:prstGeom>
              <a:blipFill>
                <a:blip r:embed="rId3"/>
                <a:stretch>
                  <a:fillRect l="-159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A5587F-93D6-51AA-90C5-AC202A00E6D4}"/>
                  </a:ext>
                </a:extLst>
              </p:cNvPr>
              <p:cNvSpPr txBox="1"/>
              <p:nvPr/>
            </p:nvSpPr>
            <p:spPr>
              <a:xfrm>
                <a:off x="1068995" y="5253268"/>
                <a:ext cx="3064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rotation around Z-axis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A5587F-93D6-51AA-90C5-AC202A00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95" y="5253268"/>
                <a:ext cx="3064794" cy="369332"/>
              </a:xfrm>
              <a:prstGeom prst="rect">
                <a:avLst/>
              </a:prstGeom>
              <a:blipFill>
                <a:blip r:embed="rId4"/>
                <a:stretch>
                  <a:fillRect l="-1590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32F17-B904-85A4-26E2-A7CE0273EB2D}"/>
                  </a:ext>
                </a:extLst>
              </p:cNvPr>
              <p:cNvSpPr txBox="1"/>
              <p:nvPr/>
            </p:nvSpPr>
            <p:spPr>
              <a:xfrm>
                <a:off x="1068496" y="4750115"/>
                <a:ext cx="3064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rotation around Y-axis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032F17-B904-85A4-26E2-A7CE0273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96" y="4750115"/>
                <a:ext cx="3064794" cy="369332"/>
              </a:xfrm>
              <a:prstGeom prst="rect">
                <a:avLst/>
              </a:prstGeom>
              <a:blipFill>
                <a:blip r:embed="rId5"/>
                <a:stretch>
                  <a:fillRect l="-159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FDD872-13A5-891D-0CB8-0FAACF5AC5FD}"/>
              </a:ext>
            </a:extLst>
          </p:cNvPr>
          <p:cNvSpPr txBox="1"/>
          <p:nvPr/>
        </p:nvSpPr>
        <p:spPr>
          <a:xfrm>
            <a:off x="8395681" y="3702470"/>
            <a:ext cx="245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superposition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88DE67-0A4A-8260-6D26-84C52A22E746}"/>
              </a:ext>
            </a:extLst>
          </p:cNvPr>
          <p:cNvSpPr txBox="1"/>
          <p:nvPr/>
        </p:nvSpPr>
        <p:spPr>
          <a:xfrm>
            <a:off x="8415966" y="5746511"/>
            <a:ext cx="360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to change from Z to Y-basis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23EB4-1BD0-C823-03B5-AF7071B491B1}"/>
              </a:ext>
            </a:extLst>
          </p:cNvPr>
          <p:cNvCxnSpPr>
            <a:cxnSpLocks/>
          </p:cNvCxnSpPr>
          <p:nvPr/>
        </p:nvCxnSpPr>
        <p:spPr>
          <a:xfrm>
            <a:off x="4102754" y="4425176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100D46-9A48-504B-B041-CA98C8D66DC5}"/>
              </a:ext>
            </a:extLst>
          </p:cNvPr>
          <p:cNvCxnSpPr>
            <a:cxnSpLocks/>
          </p:cNvCxnSpPr>
          <p:nvPr/>
        </p:nvCxnSpPr>
        <p:spPr>
          <a:xfrm>
            <a:off x="4102754" y="4949329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A044C8-B32A-195C-747B-7CECB1F68CF0}"/>
              </a:ext>
            </a:extLst>
          </p:cNvPr>
          <p:cNvCxnSpPr>
            <a:cxnSpLocks/>
          </p:cNvCxnSpPr>
          <p:nvPr/>
        </p:nvCxnSpPr>
        <p:spPr>
          <a:xfrm>
            <a:off x="4102754" y="5468327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076D36-2200-67CB-E1EA-5B00BE39B3AC}"/>
              </a:ext>
            </a:extLst>
          </p:cNvPr>
          <p:cNvCxnSpPr>
            <a:cxnSpLocks/>
          </p:cNvCxnSpPr>
          <p:nvPr/>
        </p:nvCxnSpPr>
        <p:spPr>
          <a:xfrm flipH="1">
            <a:off x="8068235" y="3896100"/>
            <a:ext cx="36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40FEA4-DAFC-7B1E-B856-1FACAB73B22E}"/>
              </a:ext>
            </a:extLst>
          </p:cNvPr>
          <p:cNvCxnSpPr>
            <a:cxnSpLocks/>
          </p:cNvCxnSpPr>
          <p:nvPr/>
        </p:nvCxnSpPr>
        <p:spPr>
          <a:xfrm flipH="1">
            <a:off x="8059270" y="4425176"/>
            <a:ext cx="36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74413F-5918-0468-FE8E-DFC0E87003C1}"/>
              </a:ext>
            </a:extLst>
          </p:cNvPr>
          <p:cNvCxnSpPr>
            <a:cxnSpLocks/>
          </p:cNvCxnSpPr>
          <p:nvPr/>
        </p:nvCxnSpPr>
        <p:spPr>
          <a:xfrm flipH="1">
            <a:off x="8059270" y="4954754"/>
            <a:ext cx="36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341E85-58E1-4179-52EA-1DEB4520E678}"/>
              </a:ext>
            </a:extLst>
          </p:cNvPr>
          <p:cNvCxnSpPr>
            <a:cxnSpLocks/>
          </p:cNvCxnSpPr>
          <p:nvPr/>
        </p:nvCxnSpPr>
        <p:spPr>
          <a:xfrm flipH="1">
            <a:off x="8068235" y="5482717"/>
            <a:ext cx="36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31C9AA-54DC-C588-1E82-1725C0CAFD97}"/>
              </a:ext>
            </a:extLst>
          </p:cNvPr>
          <p:cNvCxnSpPr>
            <a:cxnSpLocks/>
          </p:cNvCxnSpPr>
          <p:nvPr/>
        </p:nvCxnSpPr>
        <p:spPr>
          <a:xfrm flipH="1">
            <a:off x="8077200" y="5940053"/>
            <a:ext cx="365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423E4-18C7-CE0B-E37A-635B03E2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301255"/>
            <a:ext cx="10355403" cy="1043451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circuits: single qubit gates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B89842-7337-CA36-E7CE-34176FB2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96" y="1450629"/>
            <a:ext cx="5305409" cy="1493913"/>
          </a:xfr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2B40C-B230-610F-DFE8-A32FBDFE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96" y="2944542"/>
            <a:ext cx="6372206" cy="1555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388A0-A6D8-4C47-B456-F87423AF0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906" y="2357717"/>
            <a:ext cx="5410106" cy="5868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5A8A4E-203B-F434-4C77-86337731B2B7}"/>
              </a:ext>
            </a:extLst>
          </p:cNvPr>
          <p:cNvSpPr/>
          <p:nvPr/>
        </p:nvSpPr>
        <p:spPr>
          <a:xfrm>
            <a:off x="6373905" y="1450629"/>
            <a:ext cx="5410106" cy="907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5057A7-4269-AF13-F123-F9EB64CA7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702" y="3385291"/>
            <a:ext cx="4343309" cy="11147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C559E8-D7ED-995E-C465-894328631EDE}"/>
              </a:ext>
            </a:extLst>
          </p:cNvPr>
          <p:cNvSpPr/>
          <p:nvPr/>
        </p:nvSpPr>
        <p:spPr>
          <a:xfrm>
            <a:off x="7440702" y="2944542"/>
            <a:ext cx="4343309" cy="434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863305-78DE-D1F3-B06B-FA76EF5B5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501" y="4492363"/>
            <a:ext cx="10715509" cy="18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9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666AE-2B66-5A5A-0A01-88F6F41D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650878"/>
            <a:ext cx="10355403" cy="1540106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circuits: </a:t>
            </a:r>
            <a:br>
              <a:rPr lang="en-US" dirty="0"/>
            </a:br>
            <a:r>
              <a:rPr lang="en-US" dirty="0"/>
              <a:t>multipartite quantum states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FA2C-3DBD-A56C-81BA-810D52A537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5" y="2494116"/>
                <a:ext cx="10478043" cy="35480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use tensor product to describe multiple states: 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Example: system A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i="0" dirty="0"/>
                  <a:t> and system B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den>
                        </m:f>
                      </m:e>
                    </m:d>
                  </m:oMath>
                </a14:m>
                <a:r>
                  <a:rPr lang="en-US" i="0" dirty="0"/>
                  <a:t>, states of this form are called </a:t>
                </a:r>
                <a:r>
                  <a:rPr lang="en-US" b="1" i="0" dirty="0"/>
                  <a:t>uncorrelated</a:t>
                </a:r>
                <a:r>
                  <a:rPr lang="en-US" i="0" dirty="0"/>
                  <a:t>. 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But there are also bipartite states that cannot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i="0" dirty="0"/>
                  <a:t>. These states are </a:t>
                </a:r>
                <a:r>
                  <a:rPr lang="en-US" b="1" i="0" dirty="0"/>
                  <a:t>correlated</a:t>
                </a:r>
                <a:r>
                  <a:rPr lang="en-US" i="0" dirty="0"/>
                  <a:t> and sometimes even entangled (very strong correlation), e.g.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(00)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den>
                        </m:f>
                      </m:e>
                    </m:d>
                  </m:oMath>
                </a14:m>
                <a:r>
                  <a:rPr lang="en-US" i="0" dirty="0"/>
                  <a:t>, it so called Bell state, used for teleportation, cryptography, Bell tests,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3FA2C-3DBD-A56C-81BA-810D52A53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5" y="2494116"/>
                <a:ext cx="10478043" cy="3548092"/>
              </a:xfrm>
              <a:blipFill>
                <a:blip r:embed="rId2"/>
                <a:stretch>
                  <a:fillRect l="-407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27365-4BB8-CC5B-B50C-568F223B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45" y="434061"/>
            <a:ext cx="10355403" cy="1540106"/>
          </a:xfrm>
        </p:spPr>
        <p:txBody>
          <a:bodyPr>
            <a:noAutofit/>
          </a:bodyPr>
          <a:lstStyle/>
          <a:p>
            <a:r>
              <a:rPr lang="en-US" sz="4800" dirty="0"/>
              <a:t>Quantum circuits: multiple-qubit gates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4107FF-4882-BCFA-B762-BDD9988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46" y="1366070"/>
            <a:ext cx="6091236" cy="52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27365-4BB8-CC5B-B50C-568F223B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45" y="434061"/>
            <a:ext cx="10355403" cy="1540106"/>
          </a:xfrm>
        </p:spPr>
        <p:txBody>
          <a:bodyPr>
            <a:normAutofit fontScale="90000"/>
          </a:bodyPr>
          <a:lstStyle/>
          <a:p>
            <a:r>
              <a:rPr lang="en-US" dirty="0"/>
              <a:t>Quantum circuits: two-qubit gates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9A2508-DBCB-0B3B-DDFA-3F01125AF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66" y="3813212"/>
            <a:ext cx="2691639" cy="26760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BBD038-D96F-0CB3-CFE7-CEFC64DD5906}"/>
              </a:ext>
            </a:extLst>
          </p:cNvPr>
          <p:cNvSpPr txBox="1"/>
          <p:nvPr/>
        </p:nvSpPr>
        <p:spPr>
          <a:xfrm>
            <a:off x="869183" y="1598798"/>
            <a:ext cx="10563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Classical example: XOR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as quantum theory is unitary, we only consider unitary and therefore reversible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example: CNOT gate</a:t>
            </a:r>
          </a:p>
          <a:p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2BD7F4-CD5F-9CC7-11F5-BEDC7D283738}"/>
              </a:ext>
            </a:extLst>
          </p:cNvPr>
          <p:cNvSpPr/>
          <p:nvPr/>
        </p:nvSpPr>
        <p:spPr>
          <a:xfrm>
            <a:off x="2692242" y="2194052"/>
            <a:ext cx="1340847" cy="502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XOR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E85A4F-E3F9-9E38-C732-804A1842CD40}"/>
              </a:ext>
            </a:extLst>
          </p:cNvPr>
          <p:cNvCxnSpPr/>
          <p:nvPr/>
        </p:nvCxnSpPr>
        <p:spPr>
          <a:xfrm>
            <a:off x="2303929" y="2357717"/>
            <a:ext cx="38831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161660-39D5-FC66-D94F-5FA9819EEFD1}"/>
              </a:ext>
            </a:extLst>
          </p:cNvPr>
          <p:cNvCxnSpPr/>
          <p:nvPr/>
        </p:nvCxnSpPr>
        <p:spPr>
          <a:xfrm>
            <a:off x="2303929" y="2554941"/>
            <a:ext cx="38831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FF46A0-C88E-AF20-D933-FC4272B701B4}"/>
              </a:ext>
            </a:extLst>
          </p:cNvPr>
          <p:cNvCxnSpPr/>
          <p:nvPr/>
        </p:nvCxnSpPr>
        <p:spPr>
          <a:xfrm>
            <a:off x="4033089" y="2445063"/>
            <a:ext cx="388313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6C7B40-17EC-CB38-7150-31B0E20BEFCB}"/>
              </a:ext>
            </a:extLst>
          </p:cNvPr>
          <p:cNvSpPr txBox="1"/>
          <p:nvPr/>
        </p:nvSpPr>
        <p:spPr>
          <a:xfrm>
            <a:off x="1987527" y="2165595"/>
            <a:ext cx="3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X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EBB55-CD3A-381D-5CFD-AB853E5928AC}"/>
              </a:ext>
            </a:extLst>
          </p:cNvPr>
          <p:cNvSpPr txBox="1"/>
          <p:nvPr/>
        </p:nvSpPr>
        <p:spPr>
          <a:xfrm>
            <a:off x="1987527" y="2401052"/>
            <a:ext cx="3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0B7AA-3B95-4755-9055-B2544EA766D2}"/>
              </a:ext>
            </a:extLst>
          </p:cNvPr>
          <p:cNvSpPr txBox="1"/>
          <p:nvPr/>
        </p:nvSpPr>
        <p:spPr>
          <a:xfrm>
            <a:off x="4358647" y="2291174"/>
            <a:ext cx="57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X</a:t>
            </a:r>
            <a:r>
              <a:rPr lang="en-US" sz="1400" dirty="0">
                <a:sym typeface="Symbol" panose="05050102010706020507" pitchFamily="18" charset="2"/>
              </a:rPr>
              <a:t>Y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B3F09-94CB-5B31-F43A-11D470A3C8DC}"/>
              </a:ext>
            </a:extLst>
          </p:cNvPr>
          <p:cNvSpPr txBox="1"/>
          <p:nvPr/>
        </p:nvSpPr>
        <p:spPr>
          <a:xfrm>
            <a:off x="5184351" y="2250140"/>
            <a:ext cx="642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irreversible</a:t>
            </a:r>
            <a:r>
              <a:rPr lang="en-US" dirty="0"/>
              <a:t>: given the output, we cannot recover the input. 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DF1901-3718-6272-B4BD-D4F69382A829}"/>
              </a:ext>
            </a:extLst>
          </p:cNvPr>
          <p:cNvSpPr txBox="1"/>
          <p:nvPr/>
        </p:nvSpPr>
        <p:spPr>
          <a:xfrm>
            <a:off x="5184351" y="4828056"/>
            <a:ext cx="456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circuits can perform all function </a:t>
            </a:r>
          </a:p>
          <a:p>
            <a:r>
              <a:rPr lang="en-US" dirty="0"/>
              <a:t>that can be calculated classically.</a:t>
            </a:r>
          </a:p>
        </p:txBody>
      </p:sp>
    </p:spTree>
    <p:extLst>
      <p:ext uri="{BB962C8B-B14F-4D97-AF65-F5344CB8AC3E}">
        <p14:creationId xmlns:p14="http://schemas.microsoft.com/office/powerpoint/2010/main" val="342025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B070-2865-3DAE-EBD1-14A6FEC0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Entanglement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1466C-5625-944E-E5A9-0AC0146B7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2372158"/>
                <a:ext cx="10433221" cy="34225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a pure state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en-US" dirty="0"/>
                  <a:t>on system A,B cannot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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it is entangled.</a:t>
                </a:r>
              </a:p>
              <a:p>
                <a:r>
                  <a:rPr lang="en-US" dirty="0"/>
                  <a:t>These are four so called </a:t>
                </a:r>
                <a:r>
                  <a:rPr lang="en-US" b="1" dirty="0"/>
                  <a:t>Bell states</a:t>
                </a:r>
                <a:r>
                  <a:rPr lang="en-US" dirty="0"/>
                  <a:t> that are maximally entangled and build on orthonormal basis: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,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,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,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𝟏𝟏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1466C-5625-944E-E5A9-0AC0146B7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2372158"/>
                <a:ext cx="10433221" cy="3422586"/>
              </a:xfrm>
              <a:blipFill>
                <a:blip r:embed="rId2"/>
                <a:stretch>
                  <a:fillRect l="-526" t="-14235" b="-17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B070-2865-3DAE-EBD1-14A6FEC0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Entanglement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1466C-5625-944E-E5A9-0AC0146B7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1999129"/>
                <a:ext cx="10433221" cy="46035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Creation of Bell states: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𝐶𝑁𝑂𝑇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d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</m:t>
                                  </m:r>
                                </m:e>
                                <m:sup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𝟎𝟎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𝐶𝑁𝑂𝑇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</m:t>
                                  </m:r>
                                </m:e>
                                <m:sup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𝐶𝑁𝑂𝑇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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𝟏𝟎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𝐶𝑁𝑂𝑇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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𝟏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1466C-5625-944E-E5A9-0AC0146B7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1999129"/>
                <a:ext cx="10433221" cy="4603585"/>
              </a:xfrm>
              <a:blipFill>
                <a:blip r:embed="rId2"/>
                <a:stretch>
                  <a:fillRect l="-409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DFFE64-063B-31FA-A486-3C440FA0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29" y="2409487"/>
            <a:ext cx="2097742" cy="13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04CAD-6969-5916-D1CA-C2AC352C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97360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Teleportation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7C0EB-8645-1131-3BB6-C1B0C99B7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2007863"/>
                <a:ext cx="10478026" cy="3931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Alice want to send her (unknown)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α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β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i="0" dirty="0"/>
                  <a:t> to Bob.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She can only send him two classical bits though. 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They both share the maximally entangled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0" dirty="0"/>
                  <a:t>.</a:t>
                </a:r>
              </a:p>
              <a:p>
                <a:r>
                  <a:rPr lang="en-US" dirty="0"/>
                  <a:t>Initial states of the total system: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7C0EB-8645-1131-3BB6-C1B0C99B7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2007863"/>
                <a:ext cx="10478026" cy="3931775"/>
              </a:xfrm>
              <a:blipFill>
                <a:blip r:embed="rId2"/>
                <a:stretch>
                  <a:fillRect l="-524" t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B6B22-930F-9750-B65C-886529E5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50" y="4245674"/>
            <a:ext cx="8034874" cy="25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04CAD-6969-5916-D1CA-C2AC352C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41268"/>
            <a:ext cx="10355403" cy="953568"/>
          </a:xfrm>
        </p:spPr>
        <p:txBody>
          <a:bodyPr>
            <a:normAutofit/>
          </a:bodyPr>
          <a:lstStyle/>
          <a:p>
            <a:r>
              <a:rPr lang="en-US" sz="4800" dirty="0"/>
              <a:t>Teleportation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7C0EB-8645-1131-3BB6-C1B0C99B7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806575"/>
                <a:ext cx="10478026" cy="6194857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Protocol: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Alice’s state collapsed during the measurement, so she doesn’t have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1600" dirty="0"/>
                  <a:t> anymore. </a:t>
                </a:r>
                <a:br>
                  <a:rPr lang="en-US" sz="1600" dirty="0"/>
                </a:br>
                <a:r>
                  <a:rPr lang="en-US" sz="1600" dirty="0"/>
                  <a:t>This is expected due to the no-cloning theorem, as she cannot copy her state, but just send her state to Bob when destroying her own.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37C0EB-8645-1131-3BB6-C1B0C99B7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806575"/>
                <a:ext cx="10478026" cy="6194857"/>
              </a:xfrm>
              <a:blipFill>
                <a:blip r:embed="rId2"/>
                <a:stretch>
                  <a:fillRect l="-233" t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4EDE63-2558-62EB-AB87-A9930760EE48}"/>
              </a:ext>
            </a:extLst>
          </p:cNvPr>
          <p:cNvGrpSpPr/>
          <p:nvPr/>
        </p:nvGrpSpPr>
        <p:grpSpPr>
          <a:xfrm>
            <a:off x="1276111" y="1181547"/>
            <a:ext cx="10156938" cy="2507023"/>
            <a:chOff x="1276110" y="2436626"/>
            <a:chExt cx="10579955" cy="25780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6DD202-9615-D9FC-64EC-9C731E30F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110" y="2436626"/>
              <a:ext cx="10579955" cy="25780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A62226-C698-7BAA-6921-3413E593E4E8}"/>
                </a:ext>
              </a:extLst>
            </p:cNvPr>
            <p:cNvSpPr/>
            <p:nvPr/>
          </p:nvSpPr>
          <p:spPr>
            <a:xfrm>
              <a:off x="1276110" y="2436626"/>
              <a:ext cx="591671" cy="44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6618418-C520-6B05-0AFD-8DBEC515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6"/>
          <a:stretch/>
        </p:blipFill>
        <p:spPr>
          <a:xfrm>
            <a:off x="1276110" y="3616855"/>
            <a:ext cx="10147788" cy="23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04CAD-6969-5916-D1CA-C2AC352C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57813"/>
            <a:ext cx="10355403" cy="953568"/>
          </a:xfrm>
        </p:spPr>
        <p:txBody>
          <a:bodyPr>
            <a:normAutofit/>
          </a:bodyPr>
          <a:lstStyle/>
          <a:p>
            <a:r>
              <a:rPr lang="en-US" sz="4800" dirty="0"/>
              <a:t>Teleportation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C0EB-8645-1131-3BB6-C1B0C99B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496" y="1286725"/>
            <a:ext cx="10478026" cy="4496839"/>
          </a:xfrm>
        </p:spPr>
        <p:txBody>
          <a:bodyPr>
            <a:normAutofit/>
          </a:bodyPr>
          <a:lstStyle/>
          <a:p>
            <a:r>
              <a:rPr lang="en-US" dirty="0"/>
              <a:t>Quantum circuit: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24E1E-E0D9-CAC9-28C2-41A22D28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24" y="2124397"/>
            <a:ext cx="7449590" cy="3000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6F3C60-6100-0CE9-50FE-C7DBE2660353}"/>
              </a:ext>
            </a:extLst>
          </p:cNvPr>
          <p:cNvSpPr txBox="1"/>
          <p:nvPr/>
        </p:nvSpPr>
        <p:spPr>
          <a:xfrm>
            <a:off x="1246342" y="2898845"/>
            <a:ext cx="151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Alice’s qubit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C81AA3-A486-D6F5-5C27-7A990826F944}"/>
              </a:ext>
            </a:extLst>
          </p:cNvPr>
          <p:cNvSpPr txBox="1"/>
          <p:nvPr/>
        </p:nvSpPr>
        <p:spPr>
          <a:xfrm>
            <a:off x="1246342" y="3436063"/>
            <a:ext cx="1512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Bob’s qubit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2C53B-2FBB-87E8-47BE-7EF0403C8CD9}"/>
              </a:ext>
            </a:extLst>
          </p:cNvPr>
          <p:cNvSpPr txBox="1"/>
          <p:nvPr/>
        </p:nvSpPr>
        <p:spPr>
          <a:xfrm>
            <a:off x="720039" y="2204851"/>
            <a:ext cx="230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qubit she is trying to send Bob.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8A0451-AF49-AAD7-F09B-D0492AEEFAA3}"/>
              </a:ext>
            </a:extLst>
          </p:cNvPr>
          <p:cNvCxnSpPr>
            <a:cxnSpLocks/>
          </p:cNvCxnSpPr>
          <p:nvPr/>
        </p:nvCxnSpPr>
        <p:spPr>
          <a:xfrm>
            <a:off x="2850558" y="2512310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77EDFC-D7B1-B90F-987E-FA481245CD1D}"/>
              </a:ext>
            </a:extLst>
          </p:cNvPr>
          <p:cNvCxnSpPr>
            <a:cxnSpLocks/>
          </p:cNvCxnSpPr>
          <p:nvPr/>
        </p:nvCxnSpPr>
        <p:spPr>
          <a:xfrm>
            <a:off x="2847196" y="3068122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9646E3-0B2C-E51B-B972-FE3894214F18}"/>
              </a:ext>
            </a:extLst>
          </p:cNvPr>
          <p:cNvCxnSpPr>
            <a:cxnSpLocks/>
          </p:cNvCxnSpPr>
          <p:nvPr/>
        </p:nvCxnSpPr>
        <p:spPr>
          <a:xfrm>
            <a:off x="2837681" y="3630371"/>
            <a:ext cx="353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5DDB06B-3F2D-E848-850C-812F4C495F7F}"/>
              </a:ext>
            </a:extLst>
          </p:cNvPr>
          <p:cNvSpPr/>
          <p:nvPr/>
        </p:nvSpPr>
        <p:spPr>
          <a:xfrm rot="16200000">
            <a:off x="7592768" y="1571413"/>
            <a:ext cx="313759" cy="97782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6538E-F312-30E5-D24E-5BFA756C4DB3}"/>
              </a:ext>
            </a:extLst>
          </p:cNvPr>
          <p:cNvSpPr txBox="1"/>
          <p:nvPr/>
        </p:nvSpPr>
        <p:spPr>
          <a:xfrm>
            <a:off x="6875716" y="1564890"/>
            <a:ext cx="1765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classical bits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964CE-1529-EDF4-F750-68E534A23ED7}"/>
              </a:ext>
            </a:extLst>
          </p:cNvPr>
          <p:cNvSpPr txBox="1"/>
          <p:nvPr/>
        </p:nvSpPr>
        <p:spPr>
          <a:xfrm>
            <a:off x="10184169" y="3662871"/>
            <a:ext cx="2062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00 </a:t>
            </a:r>
            <a:r>
              <a:rPr lang="en-US" sz="1600" dirty="0">
                <a:sym typeface="Symbol" panose="05050102010706020507" pitchFamily="18" charset="2"/>
              </a:rPr>
              <a:t> Do nothing</a:t>
            </a:r>
          </a:p>
          <a:p>
            <a:r>
              <a:rPr lang="en-US" sz="1600" dirty="0">
                <a:sym typeface="Symbol" panose="05050102010706020507" pitchFamily="18" charset="2"/>
              </a:rPr>
              <a:t>01  Apply X gate</a:t>
            </a:r>
          </a:p>
          <a:p>
            <a:r>
              <a:rPr lang="en-US" sz="1600" dirty="0">
                <a:sym typeface="Symbol" panose="05050102010706020507" pitchFamily="18" charset="2"/>
              </a:rPr>
              <a:t>10  Apply Z gate</a:t>
            </a:r>
          </a:p>
          <a:p>
            <a:r>
              <a:rPr lang="en-US" sz="1600" dirty="0">
                <a:sym typeface="Symbol" panose="05050102010706020507" pitchFamily="18" charset="2"/>
              </a:rPr>
              <a:t>11  Apply ZX gate</a:t>
            </a:r>
            <a:endParaRPr lang="en-US" sz="1600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A2270C8-3BE4-3DA5-6036-2BCE4C86523A}"/>
              </a:ext>
            </a:extLst>
          </p:cNvPr>
          <p:cNvSpPr/>
          <p:nvPr/>
        </p:nvSpPr>
        <p:spPr>
          <a:xfrm>
            <a:off x="10006849" y="3575890"/>
            <a:ext cx="313759" cy="1229483"/>
          </a:xfrm>
          <a:prstGeom prst="rightBrace">
            <a:avLst>
              <a:gd name="adj1" fmla="val 8333"/>
              <a:gd name="adj2" fmla="val 4927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64DB5-253F-6435-A8E1-887C0922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cxnSp>
        <p:nvCxnSpPr>
          <p:cNvPr id="43" name="Straight Connector 18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66A5529-A295-795A-A082-F11604DF5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12325"/>
              </p:ext>
            </p:extLst>
          </p:nvPr>
        </p:nvGraphicFramePr>
        <p:xfrm>
          <a:off x="1068495" y="2933390"/>
          <a:ext cx="9839647" cy="286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35AD4-1D1C-CF5F-984C-ED592BC0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5600"/>
              <a:t>Quantum programming using </a:t>
            </a:r>
            <a:r>
              <a:rPr lang="en-US" sz="5600" err="1"/>
              <a:t>Qiskit</a:t>
            </a:r>
            <a:endParaRPr lang="en-US" sz="5600"/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4D380E-58D6-DD12-69E1-03178B8F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888" y="2712261"/>
            <a:ext cx="5146441" cy="3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252A2BA5-E882-0C97-98FB-0199E55A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321" y="2701901"/>
            <a:ext cx="5073895" cy="3579788"/>
          </a:xfrm>
        </p:spPr>
        <p:txBody>
          <a:bodyPr>
            <a:normAutofit/>
          </a:bodyPr>
          <a:lstStyle/>
          <a:p>
            <a:r>
              <a:rPr lang="en-US" dirty="0"/>
              <a:t>0+0 = 00 (in decimal, this is 0+0 = 0)</a:t>
            </a:r>
          </a:p>
          <a:p>
            <a:r>
              <a:rPr lang="en-US" dirty="0"/>
              <a:t>0+1 = 01 (in decimal, this is 0+1 = 1)</a:t>
            </a:r>
          </a:p>
          <a:p>
            <a:r>
              <a:rPr lang="en-US" dirty="0"/>
              <a:t>1+0 = 01 (in decimal, this is 1+0 = 1)</a:t>
            </a:r>
          </a:p>
          <a:p>
            <a:r>
              <a:rPr lang="en-US" dirty="0"/>
              <a:t>1+1 = 10 (in decimal, this is 1+1 = 2)</a:t>
            </a:r>
          </a:p>
        </p:txBody>
      </p:sp>
      <p:sp>
        <p:nvSpPr>
          <p:cNvPr id="10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6C572-D732-1A6C-8EE6-71FB53091A4A}"/>
              </a:ext>
            </a:extLst>
          </p:cNvPr>
          <p:cNvSpPr txBox="1"/>
          <p:nvPr/>
        </p:nvSpPr>
        <p:spPr>
          <a:xfrm>
            <a:off x="1574854" y="2222570"/>
            <a:ext cx="368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Half adder circuit for input 11</a:t>
            </a:r>
          </a:p>
        </p:txBody>
      </p:sp>
    </p:spTree>
    <p:extLst>
      <p:ext uri="{BB962C8B-B14F-4D97-AF65-F5344CB8AC3E}">
        <p14:creationId xmlns:p14="http://schemas.microsoft.com/office/powerpoint/2010/main" val="406014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35AD4-1D1C-CF5F-984C-ED592BC0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5600"/>
              <a:t>Quantum programming using </a:t>
            </a:r>
            <a:r>
              <a:rPr lang="en-US" sz="5600" err="1"/>
              <a:t>Qiskit</a:t>
            </a:r>
            <a:endParaRPr lang="en-US" sz="5600"/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6C572-D732-1A6C-8EE6-71FB53091A4A}"/>
              </a:ext>
            </a:extLst>
          </p:cNvPr>
          <p:cNvSpPr txBox="1"/>
          <p:nvPr/>
        </p:nvSpPr>
        <p:spPr>
          <a:xfrm>
            <a:off x="1081552" y="2433030"/>
            <a:ext cx="36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Half adder circuit for input 11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6C7A9D-EE58-08FB-3F3F-F47B40AA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0" y="2922850"/>
            <a:ext cx="43529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8E8A48-F494-7684-064E-B3336C29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15" y="2617696"/>
            <a:ext cx="6009225" cy="31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6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35AD4-1D1C-CF5F-984C-ED592BC0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5600"/>
              <a:t>Quantum programming using </a:t>
            </a:r>
            <a:r>
              <a:rPr lang="en-US" sz="5600" err="1"/>
              <a:t>Qiskit</a:t>
            </a:r>
            <a:endParaRPr lang="en-US" sz="5600"/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6C572-D732-1A6C-8EE6-71FB53091A4A}"/>
              </a:ext>
            </a:extLst>
          </p:cNvPr>
          <p:cNvSpPr txBox="1"/>
          <p:nvPr/>
        </p:nvSpPr>
        <p:spPr>
          <a:xfrm>
            <a:off x="1081552" y="2433030"/>
            <a:ext cx="36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Half adder circuit for input 11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054256-F859-27B8-2C4A-CE3531A7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4" y="2921594"/>
            <a:ext cx="47910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3295F-FEB5-7AD4-40C3-B9B2FC735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33"/>
          <a:stretch/>
        </p:blipFill>
        <p:spPr>
          <a:xfrm>
            <a:off x="5774783" y="2518271"/>
            <a:ext cx="5764944" cy="32845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C67BBE-9FB6-ED2B-306E-92144DCF7734}"/>
              </a:ext>
            </a:extLst>
          </p:cNvPr>
          <p:cNvSpPr txBox="1"/>
          <p:nvPr/>
        </p:nvSpPr>
        <p:spPr>
          <a:xfrm>
            <a:off x="7294678" y="4340422"/>
            <a:ext cx="146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Add toffoli gate</a:t>
            </a:r>
          </a:p>
        </p:txBody>
      </p:sp>
    </p:spTree>
    <p:extLst>
      <p:ext uri="{BB962C8B-B14F-4D97-AF65-F5344CB8AC3E}">
        <p14:creationId xmlns:p14="http://schemas.microsoft.com/office/powerpoint/2010/main" val="244796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35AD4-1D1C-CF5F-984C-ED592BC0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4700"/>
              <a:t>How the noise properties affect the result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D956-A5C8-5B11-A3EB-B249419C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30" y="2202301"/>
            <a:ext cx="4588080" cy="4019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There are often optimizations that the </a:t>
            </a:r>
            <a:r>
              <a:rPr lang="en-US" sz="1800" dirty="0" err="1"/>
              <a:t>transpiler</a:t>
            </a:r>
            <a:r>
              <a:rPr lang="en-US" sz="1800" dirty="0"/>
              <a:t> can perform that reduce the overall gate count, and thus total length of the input circuits.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Qiskit</a:t>
            </a:r>
            <a:r>
              <a:rPr lang="en-US" sz="1800" dirty="0"/>
              <a:t> library has a command “backend” to show the chosen backend information graphically such as “Error Map”.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We can select a good initial layout considering connectivity and error information that you can find from the map to initial layout onto the physical qubits with at least noise.</a:t>
            </a:r>
          </a:p>
        </p:txBody>
      </p:sp>
      <p:sp>
        <p:nvSpPr>
          <p:cNvPr id="105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C45F0-B742-764A-BFA1-AB4FC5CD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87" y="2168064"/>
            <a:ext cx="5944053" cy="44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0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35AD4-1D1C-CF5F-984C-ED592BC0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sz="5600" dirty="0"/>
              <a:t>Assignment I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D956-A5C8-5B11-A3EB-B249419C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8" y="2218708"/>
            <a:ext cx="10281312" cy="3626279"/>
          </a:xfrm>
        </p:spPr>
        <p:txBody>
          <a:bodyPr>
            <a:normAutofit/>
          </a:bodyPr>
          <a:lstStyle/>
          <a:p>
            <a:r>
              <a:rPr lang="en-US" dirty="0"/>
              <a:t>Required: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i="0" dirty="0"/>
              <a:t>Go to https://quantum-computing.ibm.com/ 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i="0" dirty="0"/>
              <a:t>Register </a:t>
            </a:r>
            <a:r>
              <a:rPr lang="en-US" i="0" dirty="0" err="1"/>
              <a:t>IBMid</a:t>
            </a:r>
            <a:r>
              <a:rPr lang="en-US" i="0" dirty="0"/>
              <a:t> account or sign in with Google, </a:t>
            </a:r>
            <a:r>
              <a:rPr lang="en-US" i="0" dirty="0" err="1"/>
              <a:t>Github</a:t>
            </a:r>
            <a:r>
              <a:rPr lang="en-US" i="0" dirty="0"/>
              <a:t>, LinkedIn, and Twitter.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i="0" dirty="0"/>
              <a:t>Download source codes at </a:t>
            </a:r>
            <a:r>
              <a:rPr lang="en-US" i="0" dirty="0">
                <a:hlinkClick r:id="rId2"/>
              </a:rPr>
              <a:t>t.ly/M8Qg</a:t>
            </a:r>
            <a:r>
              <a:rPr lang="en-US" i="0" dirty="0"/>
              <a:t> and upload files “</a:t>
            </a:r>
            <a:r>
              <a:rPr lang="en-US" b="1" i="0" dirty="0"/>
              <a:t>Lab-1.ipynb</a:t>
            </a:r>
            <a:r>
              <a:rPr lang="en-US" i="0" dirty="0"/>
              <a:t>” and “</a:t>
            </a:r>
            <a:r>
              <a:rPr lang="en-US" b="1" i="0" dirty="0"/>
              <a:t>Lab-2.ipynb</a:t>
            </a:r>
            <a:r>
              <a:rPr lang="en-US" i="0" dirty="0"/>
              <a:t>” into IBM Quantum Lab.</a:t>
            </a:r>
          </a:p>
        </p:txBody>
      </p:sp>
    </p:spTree>
    <p:extLst>
      <p:ext uri="{BB962C8B-B14F-4D97-AF65-F5344CB8AC3E}">
        <p14:creationId xmlns:p14="http://schemas.microsoft.com/office/powerpoint/2010/main" val="422354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709B8-E9CC-9BFE-0BB7-460BA721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bits to qubits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C1329F-6380-7110-E8F2-CAC7D035D3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838" y="432148"/>
            <a:ext cx="5640399" cy="39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7BC27-DE52-7BDF-9AAE-5A2B1599398C}"/>
              </a:ext>
            </a:extLst>
          </p:cNvPr>
          <p:cNvSpPr txBox="1"/>
          <p:nvPr/>
        </p:nvSpPr>
        <p:spPr>
          <a:xfrm>
            <a:off x="5268066" y="4697365"/>
            <a:ext cx="6515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Superpositions allow to perform calculations on many states at the same time.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Quantum algorithms with </a:t>
            </a:r>
            <a:r>
              <a:rPr lang="en-US" b="1" dirty="0"/>
              <a:t>exponential speed-up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But: Once we measure the superposition state, it collapse to one of its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use </a:t>
            </a:r>
            <a:r>
              <a:rPr lang="en-US" b="1" dirty="0"/>
              <a:t>interference effects</a:t>
            </a:r>
            <a:r>
              <a:rPr lang="en-US" dirty="0"/>
              <a:t> to keep the right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FE936-7C2F-4A4E-C259-A81B8A36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Dirac notation &amp; density matrices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1C377-0E10-D998-BE9A-68C54A2605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5" y="2933390"/>
                <a:ext cx="10784521" cy="28613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It used to describe quantum states: Let a, b are 2-dimensional vector with complex entries.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 err="1"/>
                  <a:t>ket</a:t>
                </a:r>
                <a:r>
                  <a:rPr lang="en-US" i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bra: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h-TH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bra-</a:t>
                </a:r>
                <a:r>
                  <a:rPr lang="en-US" i="0" dirty="0" err="1"/>
                  <a:t>ket</a:t>
                </a:r>
                <a:r>
                  <a:rPr lang="en-US" i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∈∁</m:t>
                    </m:r>
                  </m:oMath>
                </a14:m>
                <a:r>
                  <a:rPr lang="en-US" i="0" dirty="0"/>
                  <a:t> (inner product)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 err="1"/>
                  <a:t>ket</a:t>
                </a:r>
                <a:r>
                  <a:rPr lang="en-US" i="0" dirty="0"/>
                  <a:t>-bra: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i="0" dirty="0"/>
                  <a:t>  (2x2 matrix)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1C377-0E10-D998-BE9A-68C54A2605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5" y="2933390"/>
                <a:ext cx="10784521" cy="2861349"/>
              </a:xfrm>
              <a:blipFill>
                <a:blip r:embed="rId2"/>
                <a:stretch>
                  <a:fillRect l="-509" t="-638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DAEA2-6BF4-81C2-CB29-F58A2103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Dirac notation &amp; density matrices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192A9-2C12-87F8-CEE0-7391FA4F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2252071"/>
                <a:ext cx="10486989" cy="435064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pure states are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which are orthogonal: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=1.0+0.1=0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d>
                      <m:dPr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ym typeface="Symbol" panose="05050102010706020507" pitchFamily="18" charset="2"/>
                                    </a:rPr>
                                    <m:t>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ym typeface="Symbol" panose="05050102010706020507" pitchFamily="18" charset="2"/>
                                    </a:rPr>
                                    <m:t>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ym typeface="Symbol" panose="05050102010706020507" pitchFamily="18" charset="2"/>
                                    </a:rPr>
                                    <m:t>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ym typeface="Symbol" panose="05050102010706020507" pitchFamily="18" charset="2"/>
                                    </a:rPr>
                                    <m:t>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All quantum states can be described by density matrices.</a:t>
                </a:r>
              </a:p>
              <a:p>
                <a:r>
                  <a:rPr lang="en-US" dirty="0"/>
                  <a:t>All quantum states are normalized, i.e.,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density matrix is pure,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ym typeface="Symbol" panose="05050102010706020507" pitchFamily="18" charset="2"/>
                      </a:rPr>
                      <m:t>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otherwise it is mixed.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Symbol" panose="05050102010706020507" pitchFamily="18" charset="2"/>
                      </a:rPr>
                      <m:t>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Pure</m:t>
                    </m:r>
                  </m:oMath>
                </a14:m>
                <a:r>
                  <a:rPr lang="en-US" i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sym typeface="Symbol" panose="05050102010706020507" pitchFamily="18" charset="2"/>
                      </a:rPr>
                      <m:t>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Pure</m:t>
                    </m:r>
                  </m:oMath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Symbol" panose="05050102010706020507" pitchFamily="18" charset="2"/>
                      </a:rPr>
                      <m:t>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Mixed</m:t>
                    </m:r>
                  </m:oMath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sym typeface="Symbol" panose="05050102010706020507" pitchFamily="18" charset="2"/>
                      </a:rPr>
                      <m:t>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⟨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Pure</m:t>
                    </m:r>
                  </m:oMath>
                </a14:m>
                <a:endParaRPr lang="en-US" i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0192A9-2C12-87F8-CEE0-7391FA4F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2252071"/>
                <a:ext cx="10486989" cy="4350643"/>
              </a:xfrm>
              <a:blipFill>
                <a:blip r:embed="rId2"/>
                <a:stretch>
                  <a:fillRect l="-1104" t="-9104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1490E-F525-B140-CB75-8367D674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Measurement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40469-2F67-B0D4-FD85-787D14D2C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6" y="2603362"/>
                <a:ext cx="9689149" cy="33760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choose orthogonal base to describe and measure quantum states (projective measurement).</a:t>
                </a:r>
              </a:p>
              <a:p>
                <a:r>
                  <a:rPr lang="en-US" dirty="0"/>
                  <a:t>During a measurement onto the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the states will collapse into either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as those are the eigenstates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dirty="0"/>
                  <a:t>, we call this a Z-measurement.</a:t>
                </a:r>
              </a:p>
              <a:p>
                <a:r>
                  <a:rPr lang="en-US" dirty="0"/>
                  <a:t>Other different bases are: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i="0" dirty="0"/>
                  <a:t>corresponding to the eigenstates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0" dirty="0"/>
                  <a:t>,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i="0" dirty="0"/>
                  <a:t>corresponding to the eigenstates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40469-2F67-B0D4-FD85-787D14D2C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6" y="2603362"/>
                <a:ext cx="9689149" cy="3376097"/>
              </a:xfrm>
              <a:blipFill>
                <a:blip r:embed="rId2"/>
                <a:stretch>
                  <a:fillRect l="-566" t="-542" r="-755" b="-9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4F0D50-0B7F-8EC1-D7E5-55CDBD35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309" y="545304"/>
            <a:ext cx="2539773" cy="25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FEE2A-8B78-5675-0884-82D9C593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Measurement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0D323-CAA8-4992-AA51-2AE85E8248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5" y="2474259"/>
                <a:ext cx="10715513" cy="369345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Born rule</a:t>
                </a:r>
                <a:r>
                  <a:rPr lang="en-US" dirty="0"/>
                  <a:t>: the probability that a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collapses during a project measurement onto the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   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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/>
                  <a:t> to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 is measured in the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:</a:t>
                </a: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 is measured in the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i="0" dirty="0"/>
                  <a:t>:</a:t>
                </a:r>
              </a:p>
              <a:p>
                <a:pPr lvl="1"/>
                <a:r>
                  <a:rPr lang="en-US" i="0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expected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as</m:t>
                    </m:r>
                  </m:oMath>
                </a14:m>
                <a:r>
                  <a:rPr lang="en-US" i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0" dirty="0"/>
                  <a:t>,</a:t>
                </a:r>
              </a:p>
              <a:p>
                <a:pPr lvl="1"/>
                <a:r>
                  <a:rPr lang="en-US" i="0" dirty="0"/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0" dirty="0"/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endParaRPr lang="en-US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0D323-CAA8-4992-AA51-2AE85E8248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5" y="2474259"/>
                <a:ext cx="10715513" cy="3693459"/>
              </a:xfrm>
              <a:blipFill>
                <a:blip r:embed="rId2"/>
                <a:stretch>
                  <a:fillRect l="-284" t="-1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926A4-A3B6-7D6D-2A07-A82CDAE2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540106"/>
          </a:xfrm>
        </p:spPr>
        <p:txBody>
          <a:bodyPr>
            <a:normAutofit/>
          </a:bodyPr>
          <a:lstStyle/>
          <a:p>
            <a:r>
              <a:rPr lang="en-US" dirty="0"/>
              <a:t>Bloch sphere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CA05D-96DC-F00D-059E-44600E31F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495" y="2788024"/>
                <a:ext cx="10715509" cy="30067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write any normalized </a:t>
                </a:r>
                <a:r>
                  <a:rPr lang="en-US" b="1" dirty="0"/>
                  <a:t>pure state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describes the relative phase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determines the probability to measure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All normalized pure states can be illustrated on the surface of a sphere with radius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which we call the </a:t>
                </a:r>
                <a:r>
                  <a:rPr lang="en-US" b="1" dirty="0"/>
                  <a:t>Bloch sphere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coordinates of such a state are given by the Bloch vector: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5CA05D-96DC-F00D-059E-44600E31F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495" y="2788024"/>
                <a:ext cx="10715509" cy="3006715"/>
              </a:xfrm>
              <a:blipFill>
                <a:blip r:embed="rId2"/>
                <a:stretch>
                  <a:fillRect l="-398" t="-1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0C46FC-A0D7-A40B-57EC-1BB2E547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16" y="258583"/>
            <a:ext cx="2314325" cy="24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2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A2F8D-B81F-1637-1D3B-83DE3FC0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 dirty="0"/>
              <a:t>Bloch sphere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B58377B-E6CC-8E87-8E71-6464BC67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91" y="2472335"/>
            <a:ext cx="7322610" cy="3236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DFF91-E418-6B2A-ECD3-FCACBB5A57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7301" y="2300913"/>
                <a:ext cx="3895344" cy="35797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Be careful</a:t>
                </a:r>
                <a:r>
                  <a:rPr lang="en-US" dirty="0"/>
                  <a:t>: On the Bloch sphere, angles are twice as big as in Hilbert space: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e.g.,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0" dirty="0"/>
                  <a:t>are orthogonal, but on the Bloch sphere their angle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468630" lvl="1" indent="-285750">
                  <a:buFont typeface="Wingdings" panose="05000000000000000000" pitchFamily="2" charset="2"/>
                  <a:buChar char="Ø"/>
                </a:pPr>
                <a:r>
                  <a:rPr lang="en-US" i="0" dirty="0"/>
                  <a:t>For a general state,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i="0" dirty="0"/>
                  <a:t>is the angle on the Bloch sphere,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0" dirty="0"/>
                  <a:t> is the actual angle in Hilbert space!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DFF91-E418-6B2A-ECD3-FCACBB5A57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7301" y="2300913"/>
                <a:ext cx="3895344" cy="3579788"/>
              </a:xfrm>
              <a:blipFill>
                <a:blip r:embed="rId3"/>
                <a:stretch>
                  <a:fillRect l="-1252" t="-680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435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1491</Words>
  <Application>Microsoft Office PowerPoint</Application>
  <PresentationFormat>Widescreen</PresentationFormat>
  <Paragraphs>166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Calibri</vt:lpstr>
      <vt:lpstr>Cambria Math</vt:lpstr>
      <vt:lpstr>Sitka Banner</vt:lpstr>
      <vt:lpstr>Wingdings</vt:lpstr>
      <vt:lpstr>HeadlinesVTI</vt:lpstr>
      <vt:lpstr>Introduction to Quantum Computing</vt:lpstr>
      <vt:lpstr>Overview</vt:lpstr>
      <vt:lpstr>From bits to qubits</vt:lpstr>
      <vt:lpstr>Dirac notation &amp; density matrices</vt:lpstr>
      <vt:lpstr>Dirac notation &amp; density matrices</vt:lpstr>
      <vt:lpstr>Measurement</vt:lpstr>
      <vt:lpstr>Measurement</vt:lpstr>
      <vt:lpstr>Bloch sphere</vt:lpstr>
      <vt:lpstr>Bloch sphere</vt:lpstr>
      <vt:lpstr>Quantum circuits: single qubit gates</vt:lpstr>
      <vt:lpstr>Quantum circuits: single qubit gates</vt:lpstr>
      <vt:lpstr>Quantum circuits:  multipartite quantum states</vt:lpstr>
      <vt:lpstr>Quantum circuits: multiple-qubit gates</vt:lpstr>
      <vt:lpstr>Quantum circuits: two-qubit gates</vt:lpstr>
      <vt:lpstr>Entanglement</vt:lpstr>
      <vt:lpstr>Entanglement</vt:lpstr>
      <vt:lpstr>Teleportation</vt:lpstr>
      <vt:lpstr>Teleportation</vt:lpstr>
      <vt:lpstr>Teleportation</vt:lpstr>
      <vt:lpstr>Quantum programming using Qiskit</vt:lpstr>
      <vt:lpstr>Quantum programming using Qiskit</vt:lpstr>
      <vt:lpstr>Quantum programming using Qiskit</vt:lpstr>
      <vt:lpstr>How the noise properties affect the result</vt:lpstr>
      <vt:lpstr>Assignment 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Quantum Computing</dc:title>
  <dc:creator>Kamonluk Suksen</dc:creator>
  <cp:lastModifiedBy>Kamonluk Suksen</cp:lastModifiedBy>
  <cp:revision>9</cp:revision>
  <dcterms:created xsi:type="dcterms:W3CDTF">2022-11-01T03:03:47Z</dcterms:created>
  <dcterms:modified xsi:type="dcterms:W3CDTF">2022-11-03T01:24:51Z</dcterms:modified>
</cp:coreProperties>
</file>