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  <p:sldId id="270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9" autoAdjust="0"/>
    <p:restoredTop sz="94660"/>
  </p:normalViewPr>
  <p:slideViewPr>
    <p:cSldViewPr snapToGrid="0">
      <p:cViewPr varScale="1">
        <p:scale>
          <a:sx n="85" d="100"/>
          <a:sy n="85" d="100"/>
        </p:scale>
        <p:origin x="35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6AC1-E556-4E3B-B77C-13A49D9DC05F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B853-6672-4AA7-BFFB-7821A09D1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03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6AC1-E556-4E3B-B77C-13A49D9DC05F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B853-6672-4AA7-BFFB-7821A09D1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85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6AC1-E556-4E3B-B77C-13A49D9DC05F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B853-6672-4AA7-BFFB-7821A09D1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297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6AC1-E556-4E3B-B77C-13A49D9DC05F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B853-6672-4AA7-BFFB-7821A09D1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58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6AC1-E556-4E3B-B77C-13A49D9DC05F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B853-6672-4AA7-BFFB-7821A09D1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015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6AC1-E556-4E3B-B77C-13A49D9DC05F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B853-6672-4AA7-BFFB-7821A09D1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48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6AC1-E556-4E3B-B77C-13A49D9DC05F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B853-6672-4AA7-BFFB-7821A09D1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6AC1-E556-4E3B-B77C-13A49D9DC05F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B853-6672-4AA7-BFFB-7821A09D1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14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6AC1-E556-4E3B-B77C-13A49D9DC05F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B853-6672-4AA7-BFFB-7821A09D1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34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6AC1-E556-4E3B-B77C-13A49D9DC05F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B853-6672-4AA7-BFFB-7821A09D1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857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6AC1-E556-4E3B-B77C-13A49D9DC05F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B853-6672-4AA7-BFFB-7821A09D1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03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B6AC1-E556-4E3B-B77C-13A49D9DC05F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EB853-6672-4AA7-BFFB-7821A09D1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70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RTC experiment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74875"/>
            <a:ext cx="6858000" cy="1655762"/>
          </a:xfrm>
        </p:spPr>
        <p:txBody>
          <a:bodyPr/>
          <a:lstStyle/>
          <a:p>
            <a:r>
              <a:rPr lang="en-US" dirty="0"/>
              <a:t>Prabhas Chongstitvatana</a:t>
            </a:r>
          </a:p>
        </p:txBody>
      </p:sp>
    </p:spTree>
    <p:extLst>
      <p:ext uri="{BB962C8B-B14F-4D97-AF65-F5344CB8AC3E}">
        <p14:creationId xmlns:p14="http://schemas.microsoft.com/office/powerpoint/2010/main" val="4095233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22C27-2920-43A2-B6FB-11A947704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up the board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CDE5743-D32A-4738-9C8F-576B33F34F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547" y="2161743"/>
            <a:ext cx="4820803" cy="3615602"/>
          </a:xfrm>
        </p:spPr>
      </p:pic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3E41DAB3-78C4-401A-A372-3F08F0DC27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539781"/>
              </p:ext>
            </p:extLst>
          </p:nvPr>
        </p:nvGraphicFramePr>
        <p:xfrm>
          <a:off x="429492" y="2161743"/>
          <a:ext cx="304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4055562012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14465938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DS1307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Atmega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0769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vcc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+5v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477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digital-2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493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analog-4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180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analog-5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760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06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268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EBC98-7311-4339-89E7-08F730FF6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653" y="138277"/>
            <a:ext cx="4966662" cy="1325563"/>
          </a:xfrm>
        </p:spPr>
        <p:txBody>
          <a:bodyPr/>
          <a:lstStyle/>
          <a:p>
            <a:r>
              <a:rPr lang="en-US" dirty="0"/>
              <a:t>Set Int0 pin </a:t>
            </a:r>
          </a:p>
        </p:txBody>
      </p:sp>
      <p:pic>
        <p:nvPicPr>
          <p:cNvPr id="5" name="Content Placeholder 4" descr="A circuit board&#10;&#10;Description automatically generated">
            <a:extLst>
              <a:ext uri="{FF2B5EF4-FFF2-40B4-BE49-F238E27FC236}">
                <a16:creationId xmlns:a16="http://schemas.microsoft.com/office/drawing/2014/main" id="{2A74C4D6-165C-4FF9-A0ED-4C653D41B9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9518" y="1444625"/>
            <a:ext cx="2346228" cy="1759671"/>
          </a:xfrm>
        </p:spPr>
      </p:pic>
      <p:pic>
        <p:nvPicPr>
          <p:cNvPr id="7" name="Picture 6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914E041D-FA5D-4C58-8B2A-D04E9CA634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854" y="3446259"/>
            <a:ext cx="5860473" cy="306601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63CD06A-F537-4267-90BD-6770DED0AA5D}"/>
              </a:ext>
            </a:extLst>
          </p:cNvPr>
          <p:cNvSpPr txBox="1"/>
          <p:nvPr/>
        </p:nvSpPr>
        <p:spPr>
          <a:xfrm>
            <a:off x="685993" y="1444624"/>
            <a:ext cx="49666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 The pin PD2, digital-2 on </a:t>
            </a:r>
            <a:r>
              <a:rPr lang="en-US" dirty="0" err="1"/>
              <a:t>Atmega</a:t>
            </a:r>
            <a:r>
              <a:rPr lang="en-US" dirty="0"/>
              <a:t> is connected to Int0 (interrupt 0) and is pull-up by a resistor and connected to a push switch.</a:t>
            </a:r>
          </a:p>
          <a:p>
            <a:endParaRPr lang="en-US" dirty="0"/>
          </a:p>
          <a:p>
            <a:r>
              <a:rPr lang="en-US" dirty="0" smtClean="0"/>
              <a:t>2.  To </a:t>
            </a:r>
            <a:r>
              <a:rPr lang="en-US" dirty="0"/>
              <a:t>connect the output INT of DS1307 to </a:t>
            </a:r>
            <a:r>
              <a:rPr lang="en-US" dirty="0" err="1"/>
              <a:t>Atmega</a:t>
            </a:r>
            <a:r>
              <a:rPr lang="en-US" dirty="0"/>
              <a:t>  you must “open” the jumper (2</a:t>
            </a:r>
            <a:r>
              <a:rPr lang="en-US" dirty="0" smtClean="0"/>
              <a:t>).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65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notice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You have to detach the wire to pin digital-2 before upload program to </a:t>
            </a:r>
            <a:r>
              <a:rPr lang="en-US" dirty="0" err="1">
                <a:solidFill>
                  <a:srgbClr val="FF0000"/>
                </a:solidFill>
              </a:rPr>
              <a:t>Atmega</a:t>
            </a:r>
            <a:r>
              <a:rPr lang="en-US" dirty="0">
                <a:solidFill>
                  <a:srgbClr val="FF0000"/>
                </a:solidFill>
              </a:rPr>
              <a:t> and reattach it later. 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Otherwise </a:t>
            </a:r>
            <a:r>
              <a:rPr lang="en-US" dirty="0">
                <a:solidFill>
                  <a:srgbClr val="FF0000"/>
                </a:solidFill>
              </a:rPr>
              <a:t>it will interfere with the upload process as the pin PD2 is the actual interrupt pin, the previous state of INT of DS1307 board will affect it.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429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B1E80-4468-4458-9686-64C978F88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341" y="137568"/>
            <a:ext cx="7886700" cy="1325563"/>
          </a:xfrm>
        </p:spPr>
        <p:txBody>
          <a:bodyPr/>
          <a:lstStyle/>
          <a:p>
            <a:r>
              <a:rPr lang="en-US" dirty="0"/>
              <a:t>Set control register of DS1307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7B33E742-0FAC-483E-AAF3-91FC0144FE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745" y="2587201"/>
            <a:ext cx="6752059" cy="4133231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7CF2855-1DEE-4E53-ABD9-E602F85F6B3E}"/>
              </a:ext>
            </a:extLst>
          </p:cNvPr>
          <p:cNvSpPr txBox="1"/>
          <p:nvPr/>
        </p:nvSpPr>
        <p:spPr>
          <a:xfrm>
            <a:off x="1186745" y="1219200"/>
            <a:ext cx="57219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Set bit 7 (OUT) to 0</a:t>
            </a:r>
          </a:p>
          <a:p>
            <a:r>
              <a:rPr lang="en-US" dirty="0"/>
              <a:t>Set bit 4 (SQWE) to 1</a:t>
            </a:r>
          </a:p>
          <a:p>
            <a:r>
              <a:rPr lang="en-US" dirty="0"/>
              <a:t>Set bit 1, bit 0 (RS1,RS0) to 00</a:t>
            </a:r>
          </a:p>
          <a:p>
            <a:r>
              <a:rPr lang="en-US" dirty="0"/>
              <a:t>=  output square wave 1 Hz to pin INT of board DS1307 </a:t>
            </a:r>
          </a:p>
        </p:txBody>
      </p:sp>
    </p:spTree>
    <p:extLst>
      <p:ext uri="{BB962C8B-B14F-4D97-AF65-F5344CB8AC3E}">
        <p14:creationId xmlns:p14="http://schemas.microsoft.com/office/powerpoint/2010/main" val="2837750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27567-8DC0-4517-A198-F1F6F490E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2724150" cy="1325563"/>
          </a:xfrm>
        </p:spPr>
        <p:txBody>
          <a:bodyPr/>
          <a:lstStyle/>
          <a:p>
            <a:r>
              <a:rPr lang="en-US" dirty="0"/>
              <a:t>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FBC09-3FCF-4CCE-BC16-39E7B764C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0841" y="739199"/>
            <a:ext cx="4655127" cy="5994111"/>
          </a:xfrm>
        </p:spPr>
        <p:txBody>
          <a:bodyPr>
            <a:noAutofit/>
          </a:bodyPr>
          <a:lstStyle/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endParaRPr lang="en-US" sz="1000" dirty="0"/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Wire.h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ledp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13;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intp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2;          // dig port int0:PD2 (dig-2)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volatile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ledst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LOW;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volatile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intst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LOW;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void setup(){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pinMode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ledp,OUTPUT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pinMode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intp,INPUT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sec = 0x55;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xmin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0x59;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hour = 0x23;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ctrl = 0x10;     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&lt;&lt;&lt;&lt;--------------  (1)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SetClock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100" dirty="0" err="1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attachInterrupt</a:t>
            </a:r>
            <a:r>
              <a:rPr lang="en-US" sz="1100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(0,RTCint, CHANGE);  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&lt;&lt;&lt; ---- (2)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RTCint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if(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digitalRead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intp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 == LOW){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intst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HIGH;             // set interrupt status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digitalWrite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ledp,HIGH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}else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digitalWrite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ledp,LOW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void loop(){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while(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intst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== 0)           // wait for interrupt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GetClock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printhex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(hour);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intst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= 0;                  // reset int status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endParaRPr lang="en-US" sz="1200" dirty="0"/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endParaRPr lang="en-US" sz="1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B2BB57-B7F7-4E4A-9379-4D8906A0DC47}"/>
              </a:ext>
            </a:extLst>
          </p:cNvPr>
          <p:cNvSpPr txBox="1"/>
          <p:nvPr/>
        </p:nvSpPr>
        <p:spPr>
          <a:xfrm>
            <a:off x="628650" y="1718833"/>
            <a:ext cx="246610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  You need to send the correct control value.</a:t>
            </a:r>
          </a:p>
          <a:p>
            <a:endParaRPr lang="en-US" sz="2000" dirty="0"/>
          </a:p>
          <a:p>
            <a:r>
              <a:rPr lang="en-US" sz="2000" dirty="0"/>
              <a:t>2  To set up interrupt service routine, </a:t>
            </a:r>
            <a:r>
              <a:rPr lang="en-US" sz="2000" dirty="0" err="1"/>
              <a:t>RTCint</a:t>
            </a:r>
            <a:r>
              <a:rPr lang="en-US" sz="2000" dirty="0"/>
              <a:t> is attached to int0 and trigger by change (which is a 1 Hz square wave from DS1307</a:t>
            </a:r>
          </a:p>
        </p:txBody>
      </p:sp>
    </p:spTree>
    <p:extLst>
      <p:ext uri="{BB962C8B-B14F-4D97-AF65-F5344CB8AC3E}">
        <p14:creationId xmlns:p14="http://schemas.microsoft.com/office/powerpoint/2010/main" val="2091560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D2DB3-0F1E-4420-848E-57F3FBDF2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189D4-1673-49F3-A72C-3C14313CB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152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DS1307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70623"/>
            <a:ext cx="7886700" cy="4351338"/>
          </a:xfrm>
        </p:spPr>
        <p:txBody>
          <a:bodyPr/>
          <a:lstStyle/>
          <a:p>
            <a:r>
              <a:rPr lang="en-US" dirty="0"/>
              <a:t>The DS1307 serial real-time clock (RTC) is a </a:t>
            </a:r>
            <a:r>
              <a:rPr lang="en-US" dirty="0" err="1"/>
              <a:t>lowpower</a:t>
            </a:r>
            <a:r>
              <a:rPr lang="en-US" dirty="0"/>
              <a:t>, full binary-coded decimal (BCD) clock/calendar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515" y="3025140"/>
            <a:ext cx="6301740" cy="3832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523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604" y="1856040"/>
            <a:ext cx="4586792" cy="3465576"/>
          </a:xfrm>
        </p:spPr>
      </p:pic>
    </p:spTree>
    <p:extLst>
      <p:ext uri="{BB962C8B-B14F-4D97-AF65-F5344CB8AC3E}">
        <p14:creationId xmlns:p14="http://schemas.microsoft.com/office/powerpoint/2010/main" val="1688692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write to RTC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control byte  DS1307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1101000X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 start condition</a:t>
            </a:r>
          </a:p>
          <a:p>
            <a:pPr marL="0" indent="0">
              <a:buNone/>
            </a:pPr>
            <a:r>
              <a:rPr lang="en-US" dirty="0"/>
              <a:t>2 send control byte write</a:t>
            </a:r>
          </a:p>
          <a:p>
            <a:pPr marL="0" indent="0">
              <a:buNone/>
            </a:pPr>
            <a:r>
              <a:rPr lang="en-US" dirty="0"/>
              <a:t>3 send address</a:t>
            </a:r>
          </a:p>
          <a:p>
            <a:pPr marL="0" indent="0">
              <a:buNone/>
            </a:pPr>
            <a:r>
              <a:rPr lang="en-US" dirty="0"/>
              <a:t>4 send data</a:t>
            </a:r>
          </a:p>
          <a:p>
            <a:pPr marL="0" indent="0">
              <a:buNone/>
            </a:pPr>
            <a:r>
              <a:rPr lang="en-US" dirty="0"/>
              <a:t>5 send another data or stop condition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757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read from RTC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 start condition</a:t>
            </a:r>
          </a:p>
          <a:p>
            <a:pPr marL="0" indent="0">
              <a:buNone/>
            </a:pPr>
            <a:r>
              <a:rPr lang="en-US" dirty="0"/>
              <a:t>2 send control byte read</a:t>
            </a:r>
          </a:p>
          <a:p>
            <a:pPr marL="0" indent="0">
              <a:buNone/>
            </a:pPr>
            <a:r>
              <a:rPr lang="en-US" dirty="0"/>
              <a:t>3 send address</a:t>
            </a:r>
          </a:p>
          <a:p>
            <a:pPr marL="0" indent="0">
              <a:buNone/>
            </a:pPr>
            <a:r>
              <a:rPr lang="en-US" dirty="0"/>
              <a:t>4 start condition</a:t>
            </a:r>
          </a:p>
          <a:p>
            <a:pPr marL="0" indent="0">
              <a:buNone/>
            </a:pPr>
            <a:r>
              <a:rPr lang="en-US" dirty="0"/>
              <a:t>5 send control byte</a:t>
            </a:r>
          </a:p>
          <a:p>
            <a:pPr marL="0" indent="0">
              <a:buNone/>
            </a:pPr>
            <a:r>
              <a:rPr lang="en-US" dirty="0"/>
              <a:t>6 read first byte</a:t>
            </a:r>
          </a:p>
          <a:p>
            <a:pPr marL="0" indent="0">
              <a:buNone/>
            </a:pPr>
            <a:r>
              <a:rPr lang="en-US" dirty="0"/>
              <a:t>7 read another byte or stop condition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554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DS1307 registers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75" y="1968650"/>
            <a:ext cx="7982400" cy="3767763"/>
          </a:xfrm>
        </p:spPr>
      </p:pic>
    </p:spTree>
    <p:extLst>
      <p:ext uri="{BB962C8B-B14F-4D97-AF65-F5344CB8AC3E}">
        <p14:creationId xmlns:p14="http://schemas.microsoft.com/office/powerpoint/2010/main" val="405617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DS1307 experiment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61002" y="1481473"/>
            <a:ext cx="4021995" cy="4655763"/>
          </a:xfrm>
        </p:spPr>
      </p:pic>
    </p:spTree>
    <p:extLst>
      <p:ext uri="{BB962C8B-B14F-4D97-AF65-F5344CB8AC3E}">
        <p14:creationId xmlns:p14="http://schemas.microsoft.com/office/powerpoint/2010/main" val="4196629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4133" y="763535"/>
            <a:ext cx="4319707" cy="5574798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34263D-259B-4B69-906F-3BE6FF966F0C}"/>
              </a:ext>
            </a:extLst>
          </p:cNvPr>
          <p:cNvSpPr txBox="1"/>
          <p:nvPr/>
        </p:nvSpPr>
        <p:spPr>
          <a:xfrm>
            <a:off x="628650" y="1911926"/>
            <a:ext cx="25717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Master (Arduino)</a:t>
            </a:r>
          </a:p>
          <a:p>
            <a:r>
              <a:rPr lang="en-US" dirty="0"/>
              <a:t>1 setup RTC</a:t>
            </a:r>
          </a:p>
          <a:p>
            <a:r>
              <a:rPr lang="en-US" dirty="0"/>
              <a:t>2 main loop</a:t>
            </a:r>
          </a:p>
          <a:p>
            <a:r>
              <a:rPr lang="en-US" dirty="0"/>
              <a:t>2.1 read clock</a:t>
            </a:r>
          </a:p>
          <a:p>
            <a:r>
              <a:rPr lang="en-US" dirty="0"/>
              <a:t>2.2 print time </a:t>
            </a:r>
          </a:p>
          <a:p>
            <a:r>
              <a:rPr lang="en-US" dirty="0"/>
              <a:t>2.3 wait 1 second</a:t>
            </a:r>
          </a:p>
        </p:txBody>
      </p:sp>
    </p:spTree>
    <p:extLst>
      <p:ext uri="{BB962C8B-B14F-4D97-AF65-F5344CB8AC3E}">
        <p14:creationId xmlns:p14="http://schemas.microsoft.com/office/powerpoint/2010/main" val="3248037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RTC with interrupt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79B2EE-16BC-446B-8402-A5AE7D9DA2B2}"/>
              </a:ext>
            </a:extLst>
          </p:cNvPr>
          <p:cNvSpPr txBox="1"/>
          <p:nvPr/>
        </p:nvSpPr>
        <p:spPr>
          <a:xfrm>
            <a:off x="628650" y="1871761"/>
            <a:ext cx="746644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Using interrupt</a:t>
            </a:r>
          </a:p>
          <a:p>
            <a:r>
              <a:rPr lang="en-US" sz="2000" dirty="0"/>
              <a:t>Master</a:t>
            </a:r>
          </a:p>
          <a:p>
            <a:pPr marL="342900" indent="-342900">
              <a:buAutoNum type="arabicPlain"/>
            </a:pPr>
            <a:r>
              <a:rPr lang="en-US" sz="2000" dirty="0"/>
              <a:t>Setup RTC with square wave out at pin INT (use CTRL = 0x10)</a:t>
            </a:r>
          </a:p>
          <a:p>
            <a:pPr marL="342900" indent="-342900">
              <a:buAutoNum type="arabicPlain"/>
            </a:pPr>
            <a:r>
              <a:rPr lang="en-US" sz="2000" dirty="0"/>
              <a:t>We get interrupt signal from RTC (pin INT) to Arduino pin digital-2</a:t>
            </a:r>
          </a:p>
          <a:p>
            <a:pPr marL="342900" indent="-342900">
              <a:buAutoNum type="arabicPlain" startAt="3"/>
            </a:pPr>
            <a:r>
              <a:rPr lang="en-US" sz="2000" dirty="0"/>
              <a:t>Attach interrupt service routine </a:t>
            </a:r>
          </a:p>
          <a:p>
            <a:r>
              <a:rPr lang="en-US" sz="2000" dirty="0"/>
              <a:t>4    in ISR  if interrupt occurs set </a:t>
            </a:r>
            <a:r>
              <a:rPr lang="en-US" sz="2000" dirty="0" err="1"/>
              <a:t>int_status</a:t>
            </a:r>
            <a:r>
              <a:rPr lang="en-US" sz="2000" dirty="0"/>
              <a:t> </a:t>
            </a:r>
          </a:p>
          <a:p>
            <a:pPr marL="342900" indent="-342900">
              <a:buAutoNum type="arabicPlain" startAt="5"/>
            </a:pPr>
            <a:r>
              <a:rPr lang="en-US" sz="2000" dirty="0"/>
              <a:t>Main loop</a:t>
            </a:r>
          </a:p>
          <a:p>
            <a:r>
              <a:rPr lang="en-US" sz="2000" dirty="0"/>
              <a:t>5.1 Wait for interrupt by checking </a:t>
            </a:r>
            <a:r>
              <a:rPr lang="en-US" sz="2000" dirty="0" err="1"/>
              <a:t>int_status</a:t>
            </a:r>
            <a:endParaRPr lang="en-US" sz="2000" dirty="0"/>
          </a:p>
          <a:p>
            <a:r>
              <a:rPr lang="en-US" sz="2000" dirty="0"/>
              <a:t>5.2 Then read clock</a:t>
            </a:r>
          </a:p>
          <a:p>
            <a:r>
              <a:rPr lang="en-US" sz="2000" dirty="0"/>
              <a:t>5.3 Print time</a:t>
            </a:r>
          </a:p>
          <a:p>
            <a:r>
              <a:rPr lang="en-US" sz="2000" dirty="0"/>
              <a:t>5.4 Reset </a:t>
            </a:r>
            <a:r>
              <a:rPr lang="en-US" sz="2000" dirty="0" err="1"/>
              <a:t>int_status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0351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528</Words>
  <Application>Microsoft Office PowerPoint</Application>
  <PresentationFormat>On-screen Show (4:3)</PresentationFormat>
  <Paragraphs>109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Office Theme</vt:lpstr>
      <vt:lpstr>RTC experiment</vt:lpstr>
      <vt:lpstr>DS1307</vt:lpstr>
      <vt:lpstr>PowerPoint Presentation</vt:lpstr>
      <vt:lpstr>to write to RTC</vt:lpstr>
      <vt:lpstr>to read from RTC</vt:lpstr>
      <vt:lpstr>DS1307 registers</vt:lpstr>
      <vt:lpstr>DS1307 experiment</vt:lpstr>
      <vt:lpstr>polling</vt:lpstr>
      <vt:lpstr>Read RTC with interrupt</vt:lpstr>
      <vt:lpstr>Setting up the board</vt:lpstr>
      <vt:lpstr>Set Int0 pin </vt:lpstr>
      <vt:lpstr>Important notice</vt:lpstr>
      <vt:lpstr>Set control register of DS1307</vt:lpstr>
      <vt:lpstr>program</vt:lpstr>
      <vt:lpstr>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RTC experiment</dc:title>
  <dc:creator>Prabhas Chongstitvatana</dc:creator>
  <cp:lastModifiedBy>Prabhas Chongstitvatana</cp:lastModifiedBy>
  <cp:revision>13</cp:revision>
  <dcterms:created xsi:type="dcterms:W3CDTF">2020-04-12T07:13:05Z</dcterms:created>
  <dcterms:modified xsi:type="dcterms:W3CDTF">2020-04-13T02:36:39Z</dcterms:modified>
</cp:coreProperties>
</file>