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70" r:id="rId5"/>
    <p:sldId id="256" r:id="rId6"/>
    <p:sldId id="257" r:id="rId7"/>
    <p:sldId id="258" r:id="rId8"/>
    <p:sldId id="265" r:id="rId9"/>
    <p:sldId id="264" r:id="rId10"/>
    <p:sldId id="263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8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3C9E-1323-44EB-9843-7F799B9E5F2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3734-ECF8-4497-A35F-FD8C2B97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6D385A-5A70-405D-92CF-47BEE103888A}" type="slidenum">
              <a:rPr lang="en-US" altLang="en-US" sz="1400"/>
              <a:pPr/>
              <a:t>1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Analog-to-digital converters</a:t>
            </a:r>
          </a:p>
        </p:txBody>
      </p:sp>
      <p:grpSp>
        <p:nvGrpSpPr>
          <p:cNvPr id="26628" name="Group 130"/>
          <p:cNvGrpSpPr>
            <a:grpSpLocks/>
          </p:cNvGrpSpPr>
          <p:nvPr/>
        </p:nvGrpSpPr>
        <p:grpSpPr bwMode="auto">
          <a:xfrm>
            <a:off x="257175" y="1936750"/>
            <a:ext cx="2208213" cy="3762375"/>
            <a:chOff x="162" y="1220"/>
            <a:chExt cx="1391" cy="2370"/>
          </a:xfrm>
        </p:grpSpPr>
        <p:sp>
          <p:nvSpPr>
            <p:cNvPr id="26700" name="Text Box 5"/>
            <p:cNvSpPr txBox="1">
              <a:spLocks noChangeArrowheads="1"/>
            </p:cNvSpPr>
            <p:nvPr/>
          </p:nvSpPr>
          <p:spPr bwMode="auto">
            <a:xfrm>
              <a:off x="416" y="3428"/>
              <a:ext cx="113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 b="1"/>
                <a:t>proportionality</a:t>
              </a:r>
            </a:p>
          </p:txBody>
        </p:sp>
        <p:sp>
          <p:nvSpPr>
            <p:cNvPr id="26701" name="Text Box 6"/>
            <p:cNvSpPr txBox="1">
              <a:spLocks noChangeArrowheads="1"/>
            </p:cNvSpPr>
            <p:nvPr/>
          </p:nvSpPr>
          <p:spPr bwMode="auto">
            <a:xfrm>
              <a:off x="162" y="1220"/>
              <a:ext cx="57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V</a:t>
              </a:r>
              <a:r>
                <a:rPr lang="en-US" altLang="en-US" sz="1200" baseline="-25000"/>
                <a:t>max </a:t>
              </a:r>
              <a:r>
                <a:rPr lang="en-US" altLang="en-US" sz="1200"/>
                <a:t>= 7.5V</a:t>
              </a:r>
              <a:endParaRPr lang="en-US" altLang="en-US" sz="1200" baseline="-25000"/>
            </a:p>
          </p:txBody>
        </p:sp>
        <p:sp>
          <p:nvSpPr>
            <p:cNvPr id="26702" name="Text Box 7"/>
            <p:cNvSpPr txBox="1">
              <a:spLocks noChangeArrowheads="1"/>
            </p:cNvSpPr>
            <p:nvPr/>
          </p:nvSpPr>
          <p:spPr bwMode="auto">
            <a:xfrm>
              <a:off x="458" y="3127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0V</a:t>
              </a:r>
              <a:endParaRPr lang="en-US" altLang="en-US" sz="1200" baseline="-25000"/>
            </a:p>
          </p:txBody>
        </p:sp>
        <p:sp>
          <p:nvSpPr>
            <p:cNvPr id="26703" name="Line 8"/>
            <p:cNvSpPr>
              <a:spLocks noChangeShapeType="1"/>
            </p:cNvSpPr>
            <p:nvPr/>
          </p:nvSpPr>
          <p:spPr bwMode="auto">
            <a:xfrm flipH="1">
              <a:off x="960" y="1261"/>
              <a:ext cx="0" cy="1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9"/>
            <p:cNvSpPr>
              <a:spLocks noChangeShapeType="1"/>
            </p:cNvSpPr>
            <p:nvPr/>
          </p:nvSpPr>
          <p:spPr bwMode="auto">
            <a:xfrm>
              <a:off x="809" y="1302"/>
              <a:ext cx="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10"/>
            <p:cNvSpPr>
              <a:spLocks noChangeShapeType="1"/>
            </p:cNvSpPr>
            <p:nvPr/>
          </p:nvSpPr>
          <p:spPr bwMode="auto">
            <a:xfrm>
              <a:off x="804" y="1429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11"/>
            <p:cNvSpPr>
              <a:spLocks noChangeShapeType="1"/>
            </p:cNvSpPr>
            <p:nvPr/>
          </p:nvSpPr>
          <p:spPr bwMode="auto">
            <a:xfrm>
              <a:off x="804" y="1556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12"/>
            <p:cNvSpPr>
              <a:spLocks noChangeShapeType="1"/>
            </p:cNvSpPr>
            <p:nvPr/>
          </p:nvSpPr>
          <p:spPr bwMode="auto">
            <a:xfrm>
              <a:off x="804" y="1683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13"/>
            <p:cNvSpPr>
              <a:spLocks noChangeShapeType="1"/>
            </p:cNvSpPr>
            <p:nvPr/>
          </p:nvSpPr>
          <p:spPr bwMode="auto">
            <a:xfrm>
              <a:off x="804" y="1810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14"/>
            <p:cNvSpPr>
              <a:spLocks noChangeShapeType="1"/>
            </p:cNvSpPr>
            <p:nvPr/>
          </p:nvSpPr>
          <p:spPr bwMode="auto">
            <a:xfrm>
              <a:off x="804" y="1938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15"/>
            <p:cNvSpPr>
              <a:spLocks noChangeShapeType="1"/>
            </p:cNvSpPr>
            <p:nvPr/>
          </p:nvSpPr>
          <p:spPr bwMode="auto">
            <a:xfrm>
              <a:off x="804" y="2064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16"/>
            <p:cNvSpPr>
              <a:spLocks noChangeShapeType="1"/>
            </p:cNvSpPr>
            <p:nvPr/>
          </p:nvSpPr>
          <p:spPr bwMode="auto">
            <a:xfrm>
              <a:off x="804" y="2192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17"/>
            <p:cNvSpPr>
              <a:spLocks noChangeShapeType="1"/>
            </p:cNvSpPr>
            <p:nvPr/>
          </p:nvSpPr>
          <p:spPr bwMode="auto">
            <a:xfrm>
              <a:off x="804" y="2319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18"/>
            <p:cNvSpPr>
              <a:spLocks noChangeShapeType="1"/>
            </p:cNvSpPr>
            <p:nvPr/>
          </p:nvSpPr>
          <p:spPr bwMode="auto">
            <a:xfrm>
              <a:off x="804" y="2446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19"/>
            <p:cNvSpPr>
              <a:spLocks noChangeShapeType="1"/>
            </p:cNvSpPr>
            <p:nvPr/>
          </p:nvSpPr>
          <p:spPr bwMode="auto">
            <a:xfrm>
              <a:off x="804" y="2573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20"/>
            <p:cNvSpPr>
              <a:spLocks noChangeShapeType="1"/>
            </p:cNvSpPr>
            <p:nvPr/>
          </p:nvSpPr>
          <p:spPr bwMode="auto">
            <a:xfrm>
              <a:off x="804" y="2700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21"/>
            <p:cNvSpPr>
              <a:spLocks noChangeShapeType="1"/>
            </p:cNvSpPr>
            <p:nvPr/>
          </p:nvSpPr>
          <p:spPr bwMode="auto">
            <a:xfrm>
              <a:off x="804" y="2827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22"/>
            <p:cNvSpPr>
              <a:spLocks noChangeShapeType="1"/>
            </p:cNvSpPr>
            <p:nvPr/>
          </p:nvSpPr>
          <p:spPr bwMode="auto">
            <a:xfrm>
              <a:off x="804" y="2954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23"/>
            <p:cNvSpPr>
              <a:spLocks noChangeShapeType="1"/>
            </p:cNvSpPr>
            <p:nvPr/>
          </p:nvSpPr>
          <p:spPr bwMode="auto">
            <a:xfrm>
              <a:off x="804" y="3082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24"/>
            <p:cNvSpPr>
              <a:spLocks noChangeShapeType="1"/>
            </p:cNvSpPr>
            <p:nvPr/>
          </p:nvSpPr>
          <p:spPr bwMode="auto">
            <a:xfrm>
              <a:off x="804" y="3209"/>
              <a:ext cx="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Text Box 25"/>
            <p:cNvSpPr txBox="1">
              <a:spLocks noChangeArrowheads="1"/>
            </p:cNvSpPr>
            <p:nvPr/>
          </p:nvSpPr>
          <p:spPr bwMode="auto">
            <a:xfrm>
              <a:off x="1161" y="1221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1111</a:t>
              </a:r>
              <a:endParaRPr lang="en-US" altLang="en-US" sz="1200" baseline="-25000"/>
            </a:p>
          </p:txBody>
        </p:sp>
        <p:sp>
          <p:nvSpPr>
            <p:cNvPr id="26721" name="Text Box 26"/>
            <p:cNvSpPr txBox="1">
              <a:spLocks noChangeArrowheads="1"/>
            </p:cNvSpPr>
            <p:nvPr/>
          </p:nvSpPr>
          <p:spPr bwMode="auto">
            <a:xfrm>
              <a:off x="1161" y="1350"/>
              <a:ext cx="27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1110</a:t>
              </a:r>
              <a:endParaRPr lang="en-US" altLang="en-US" sz="1200" baseline="-25000"/>
            </a:p>
          </p:txBody>
        </p:sp>
        <p:sp>
          <p:nvSpPr>
            <p:cNvPr id="26722" name="Text Box 27"/>
            <p:cNvSpPr txBox="1">
              <a:spLocks noChangeArrowheads="1"/>
            </p:cNvSpPr>
            <p:nvPr/>
          </p:nvSpPr>
          <p:spPr bwMode="auto">
            <a:xfrm>
              <a:off x="1161" y="3168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0000</a:t>
              </a:r>
              <a:endParaRPr lang="en-US" altLang="en-US" sz="1200" baseline="-25000"/>
            </a:p>
          </p:txBody>
        </p:sp>
        <p:sp>
          <p:nvSpPr>
            <p:cNvPr id="26723" name="Text Box 28"/>
            <p:cNvSpPr txBox="1">
              <a:spLocks noChangeArrowheads="1"/>
            </p:cNvSpPr>
            <p:nvPr/>
          </p:nvSpPr>
          <p:spPr bwMode="auto">
            <a:xfrm>
              <a:off x="1161" y="2908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0010</a:t>
              </a:r>
              <a:endParaRPr lang="en-US" altLang="en-US" sz="1200" baseline="-25000"/>
            </a:p>
          </p:txBody>
        </p:sp>
        <p:sp>
          <p:nvSpPr>
            <p:cNvPr id="26724" name="Text Box 29"/>
            <p:cNvSpPr txBox="1">
              <a:spLocks noChangeArrowheads="1"/>
            </p:cNvSpPr>
            <p:nvPr/>
          </p:nvSpPr>
          <p:spPr bwMode="auto">
            <a:xfrm>
              <a:off x="1161" y="2648"/>
              <a:ext cx="27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0100</a:t>
              </a:r>
              <a:endParaRPr lang="en-US" altLang="en-US" sz="1200" baseline="-25000"/>
            </a:p>
          </p:txBody>
        </p:sp>
        <p:sp>
          <p:nvSpPr>
            <p:cNvPr id="26725" name="Text Box 30"/>
            <p:cNvSpPr txBox="1">
              <a:spLocks noChangeArrowheads="1"/>
            </p:cNvSpPr>
            <p:nvPr/>
          </p:nvSpPr>
          <p:spPr bwMode="auto">
            <a:xfrm>
              <a:off x="1161" y="2389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0110</a:t>
              </a:r>
              <a:endParaRPr lang="en-US" altLang="en-US" sz="1200" baseline="-25000"/>
            </a:p>
          </p:txBody>
        </p:sp>
        <p:sp>
          <p:nvSpPr>
            <p:cNvPr id="26726" name="Text Box 31"/>
            <p:cNvSpPr txBox="1">
              <a:spLocks noChangeArrowheads="1"/>
            </p:cNvSpPr>
            <p:nvPr/>
          </p:nvSpPr>
          <p:spPr bwMode="auto">
            <a:xfrm>
              <a:off x="1161" y="2129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1000</a:t>
              </a:r>
              <a:endParaRPr lang="en-US" altLang="en-US" sz="1200" baseline="-25000"/>
            </a:p>
          </p:txBody>
        </p:sp>
        <p:sp>
          <p:nvSpPr>
            <p:cNvPr id="26727" name="Text Box 32"/>
            <p:cNvSpPr txBox="1">
              <a:spLocks noChangeArrowheads="1"/>
            </p:cNvSpPr>
            <p:nvPr/>
          </p:nvSpPr>
          <p:spPr bwMode="auto">
            <a:xfrm>
              <a:off x="1161" y="1869"/>
              <a:ext cx="27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1010</a:t>
              </a:r>
              <a:endParaRPr lang="en-US" altLang="en-US" sz="1200" baseline="-25000"/>
            </a:p>
          </p:txBody>
        </p:sp>
        <p:sp>
          <p:nvSpPr>
            <p:cNvPr id="26728" name="Text Box 33"/>
            <p:cNvSpPr txBox="1">
              <a:spLocks noChangeArrowheads="1"/>
            </p:cNvSpPr>
            <p:nvPr/>
          </p:nvSpPr>
          <p:spPr bwMode="auto">
            <a:xfrm>
              <a:off x="1161" y="1610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1100</a:t>
              </a:r>
              <a:endParaRPr lang="en-US" altLang="en-US" sz="1200" baseline="-25000"/>
            </a:p>
          </p:txBody>
        </p:sp>
        <p:sp>
          <p:nvSpPr>
            <p:cNvPr id="26729" name="Text Box 34"/>
            <p:cNvSpPr txBox="1">
              <a:spLocks noChangeArrowheads="1"/>
            </p:cNvSpPr>
            <p:nvPr/>
          </p:nvSpPr>
          <p:spPr bwMode="auto">
            <a:xfrm>
              <a:off x="1161" y="3038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0001</a:t>
              </a:r>
              <a:endParaRPr lang="en-US" altLang="en-US" sz="1200" baseline="-25000"/>
            </a:p>
          </p:txBody>
        </p:sp>
        <p:sp>
          <p:nvSpPr>
            <p:cNvPr id="26730" name="Text Box 35"/>
            <p:cNvSpPr txBox="1">
              <a:spLocks noChangeArrowheads="1"/>
            </p:cNvSpPr>
            <p:nvPr/>
          </p:nvSpPr>
          <p:spPr bwMode="auto">
            <a:xfrm>
              <a:off x="1161" y="2778"/>
              <a:ext cx="27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0011</a:t>
              </a:r>
              <a:endParaRPr lang="en-US" altLang="en-US" sz="1200" baseline="-25000"/>
            </a:p>
          </p:txBody>
        </p:sp>
        <p:sp>
          <p:nvSpPr>
            <p:cNvPr id="26731" name="Text Box 36"/>
            <p:cNvSpPr txBox="1">
              <a:spLocks noChangeArrowheads="1"/>
            </p:cNvSpPr>
            <p:nvPr/>
          </p:nvSpPr>
          <p:spPr bwMode="auto">
            <a:xfrm>
              <a:off x="1161" y="2519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0101</a:t>
              </a:r>
              <a:endParaRPr lang="en-US" altLang="en-US" sz="1200" baseline="-25000"/>
            </a:p>
          </p:txBody>
        </p:sp>
        <p:sp>
          <p:nvSpPr>
            <p:cNvPr id="26732" name="Text Box 37"/>
            <p:cNvSpPr txBox="1">
              <a:spLocks noChangeArrowheads="1"/>
            </p:cNvSpPr>
            <p:nvPr/>
          </p:nvSpPr>
          <p:spPr bwMode="auto">
            <a:xfrm>
              <a:off x="1161" y="2259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0111</a:t>
              </a:r>
              <a:endParaRPr lang="en-US" altLang="en-US" sz="1200" baseline="-25000"/>
            </a:p>
          </p:txBody>
        </p:sp>
        <p:sp>
          <p:nvSpPr>
            <p:cNvPr id="26733" name="Text Box 38"/>
            <p:cNvSpPr txBox="1">
              <a:spLocks noChangeArrowheads="1"/>
            </p:cNvSpPr>
            <p:nvPr/>
          </p:nvSpPr>
          <p:spPr bwMode="auto">
            <a:xfrm>
              <a:off x="1161" y="2000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1001</a:t>
              </a:r>
              <a:endParaRPr lang="en-US" altLang="en-US" sz="1200" baseline="-25000"/>
            </a:p>
          </p:txBody>
        </p:sp>
        <p:sp>
          <p:nvSpPr>
            <p:cNvPr id="26734" name="Text Box 39"/>
            <p:cNvSpPr txBox="1">
              <a:spLocks noChangeArrowheads="1"/>
            </p:cNvSpPr>
            <p:nvPr/>
          </p:nvSpPr>
          <p:spPr bwMode="auto">
            <a:xfrm>
              <a:off x="1161" y="1740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1011</a:t>
              </a:r>
              <a:endParaRPr lang="en-US" altLang="en-US" sz="1200" baseline="-25000"/>
            </a:p>
          </p:txBody>
        </p:sp>
        <p:sp>
          <p:nvSpPr>
            <p:cNvPr id="26735" name="Text Box 40"/>
            <p:cNvSpPr txBox="1">
              <a:spLocks noChangeArrowheads="1"/>
            </p:cNvSpPr>
            <p:nvPr/>
          </p:nvSpPr>
          <p:spPr bwMode="auto">
            <a:xfrm>
              <a:off x="1161" y="1480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/>
                <a:t>1101</a:t>
              </a:r>
              <a:endParaRPr lang="en-US" altLang="en-US" sz="1200" baseline="-25000"/>
            </a:p>
          </p:txBody>
        </p:sp>
        <p:sp>
          <p:nvSpPr>
            <p:cNvPr id="26736" name="Text Box 41"/>
            <p:cNvSpPr txBox="1">
              <a:spLocks noChangeArrowheads="1"/>
            </p:cNvSpPr>
            <p:nvPr/>
          </p:nvSpPr>
          <p:spPr bwMode="auto">
            <a:xfrm>
              <a:off x="458" y="3006"/>
              <a:ext cx="27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0.5V</a:t>
              </a:r>
              <a:endParaRPr lang="en-US" altLang="en-US" sz="1200" baseline="-25000"/>
            </a:p>
          </p:txBody>
        </p:sp>
        <p:sp>
          <p:nvSpPr>
            <p:cNvPr id="26737" name="Text Box 42"/>
            <p:cNvSpPr txBox="1">
              <a:spLocks noChangeArrowheads="1"/>
            </p:cNvSpPr>
            <p:nvPr/>
          </p:nvSpPr>
          <p:spPr bwMode="auto">
            <a:xfrm>
              <a:off x="458" y="2884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1.0V</a:t>
              </a:r>
              <a:endParaRPr lang="en-US" altLang="en-US" sz="1200" baseline="-25000"/>
            </a:p>
          </p:txBody>
        </p:sp>
        <p:sp>
          <p:nvSpPr>
            <p:cNvPr id="26738" name="Text Box 43"/>
            <p:cNvSpPr txBox="1">
              <a:spLocks noChangeArrowheads="1"/>
            </p:cNvSpPr>
            <p:nvPr/>
          </p:nvSpPr>
          <p:spPr bwMode="auto">
            <a:xfrm>
              <a:off x="458" y="2762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1.5V</a:t>
              </a:r>
              <a:endParaRPr lang="en-US" altLang="en-US" sz="1200" baseline="-25000"/>
            </a:p>
          </p:txBody>
        </p:sp>
        <p:sp>
          <p:nvSpPr>
            <p:cNvPr id="26739" name="Text Box 44"/>
            <p:cNvSpPr txBox="1">
              <a:spLocks noChangeArrowheads="1"/>
            </p:cNvSpPr>
            <p:nvPr/>
          </p:nvSpPr>
          <p:spPr bwMode="auto">
            <a:xfrm>
              <a:off x="458" y="2640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2.0V</a:t>
              </a:r>
              <a:endParaRPr lang="en-US" altLang="en-US" sz="1200" baseline="-25000"/>
            </a:p>
          </p:txBody>
        </p:sp>
        <p:sp>
          <p:nvSpPr>
            <p:cNvPr id="26740" name="Text Box 45"/>
            <p:cNvSpPr txBox="1">
              <a:spLocks noChangeArrowheads="1"/>
            </p:cNvSpPr>
            <p:nvPr/>
          </p:nvSpPr>
          <p:spPr bwMode="auto">
            <a:xfrm>
              <a:off x="458" y="2519"/>
              <a:ext cx="27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2.5V</a:t>
              </a:r>
              <a:endParaRPr lang="en-US" altLang="en-US" sz="1200" baseline="-25000"/>
            </a:p>
          </p:txBody>
        </p:sp>
        <p:sp>
          <p:nvSpPr>
            <p:cNvPr id="26741" name="Text Box 46"/>
            <p:cNvSpPr txBox="1">
              <a:spLocks noChangeArrowheads="1"/>
            </p:cNvSpPr>
            <p:nvPr/>
          </p:nvSpPr>
          <p:spPr bwMode="auto">
            <a:xfrm>
              <a:off x="458" y="2397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3.0V</a:t>
              </a:r>
              <a:endParaRPr lang="en-US" altLang="en-US" sz="1200" baseline="-25000"/>
            </a:p>
          </p:txBody>
        </p:sp>
        <p:sp>
          <p:nvSpPr>
            <p:cNvPr id="26742" name="Text Box 47"/>
            <p:cNvSpPr txBox="1">
              <a:spLocks noChangeArrowheads="1"/>
            </p:cNvSpPr>
            <p:nvPr/>
          </p:nvSpPr>
          <p:spPr bwMode="auto">
            <a:xfrm>
              <a:off x="458" y="2235"/>
              <a:ext cx="27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3.5V</a:t>
              </a:r>
              <a:endParaRPr lang="en-US" altLang="en-US" sz="1200" baseline="-25000"/>
            </a:p>
          </p:txBody>
        </p:sp>
        <p:sp>
          <p:nvSpPr>
            <p:cNvPr id="26743" name="Text Box 48"/>
            <p:cNvSpPr txBox="1">
              <a:spLocks noChangeArrowheads="1"/>
            </p:cNvSpPr>
            <p:nvPr/>
          </p:nvSpPr>
          <p:spPr bwMode="auto">
            <a:xfrm>
              <a:off x="458" y="2113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4.0V</a:t>
              </a:r>
              <a:endParaRPr lang="en-US" altLang="en-US" sz="1200" baseline="-25000"/>
            </a:p>
          </p:txBody>
        </p:sp>
        <p:sp>
          <p:nvSpPr>
            <p:cNvPr id="26744" name="Text Box 49"/>
            <p:cNvSpPr txBox="1">
              <a:spLocks noChangeArrowheads="1"/>
            </p:cNvSpPr>
            <p:nvPr/>
          </p:nvSpPr>
          <p:spPr bwMode="auto">
            <a:xfrm>
              <a:off x="458" y="1991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4.5V</a:t>
              </a:r>
              <a:endParaRPr lang="en-US" altLang="en-US" sz="1200" baseline="-25000"/>
            </a:p>
          </p:txBody>
        </p:sp>
        <p:sp>
          <p:nvSpPr>
            <p:cNvPr id="26745" name="Text Box 50"/>
            <p:cNvSpPr txBox="1">
              <a:spLocks noChangeArrowheads="1"/>
            </p:cNvSpPr>
            <p:nvPr/>
          </p:nvSpPr>
          <p:spPr bwMode="auto">
            <a:xfrm>
              <a:off x="458" y="1869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5.0V</a:t>
              </a:r>
              <a:endParaRPr lang="en-US" altLang="en-US" sz="1200" baseline="-25000"/>
            </a:p>
          </p:txBody>
        </p:sp>
        <p:sp>
          <p:nvSpPr>
            <p:cNvPr id="26746" name="Text Box 51"/>
            <p:cNvSpPr txBox="1">
              <a:spLocks noChangeArrowheads="1"/>
            </p:cNvSpPr>
            <p:nvPr/>
          </p:nvSpPr>
          <p:spPr bwMode="auto">
            <a:xfrm>
              <a:off x="458" y="1707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5.5V</a:t>
              </a:r>
              <a:endParaRPr lang="en-US" altLang="en-US" sz="1200" baseline="-25000"/>
            </a:p>
          </p:txBody>
        </p:sp>
        <p:sp>
          <p:nvSpPr>
            <p:cNvPr id="26747" name="Text Box 52"/>
            <p:cNvSpPr txBox="1">
              <a:spLocks noChangeArrowheads="1"/>
            </p:cNvSpPr>
            <p:nvPr/>
          </p:nvSpPr>
          <p:spPr bwMode="auto">
            <a:xfrm>
              <a:off x="458" y="1585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6.0V</a:t>
              </a:r>
              <a:endParaRPr lang="en-US" altLang="en-US" sz="1200" baseline="-25000"/>
            </a:p>
          </p:txBody>
        </p:sp>
        <p:sp>
          <p:nvSpPr>
            <p:cNvPr id="26748" name="Text Box 53"/>
            <p:cNvSpPr txBox="1">
              <a:spLocks noChangeArrowheads="1"/>
            </p:cNvSpPr>
            <p:nvPr/>
          </p:nvSpPr>
          <p:spPr bwMode="auto">
            <a:xfrm>
              <a:off x="458" y="1463"/>
              <a:ext cx="27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6.5V</a:t>
              </a:r>
              <a:endParaRPr lang="en-US" altLang="en-US" sz="1200" baseline="-25000"/>
            </a:p>
          </p:txBody>
        </p:sp>
        <p:sp>
          <p:nvSpPr>
            <p:cNvPr id="26749" name="Text Box 54"/>
            <p:cNvSpPr txBox="1">
              <a:spLocks noChangeArrowheads="1"/>
            </p:cNvSpPr>
            <p:nvPr/>
          </p:nvSpPr>
          <p:spPr bwMode="auto">
            <a:xfrm>
              <a:off x="458" y="1342"/>
              <a:ext cx="27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7.0V</a:t>
              </a:r>
              <a:endParaRPr lang="en-US" altLang="en-US" sz="1200" baseline="-25000"/>
            </a:p>
          </p:txBody>
        </p:sp>
      </p:grpSp>
      <p:grpSp>
        <p:nvGrpSpPr>
          <p:cNvPr id="26629" name="Group 131"/>
          <p:cNvGrpSpPr>
            <a:grpSpLocks/>
          </p:cNvGrpSpPr>
          <p:nvPr/>
        </p:nvGrpSpPr>
        <p:grpSpPr bwMode="auto">
          <a:xfrm>
            <a:off x="2876550" y="1936750"/>
            <a:ext cx="2589213" cy="3762375"/>
            <a:chOff x="1812" y="1220"/>
            <a:chExt cx="1631" cy="2370"/>
          </a:xfrm>
        </p:grpSpPr>
        <p:sp>
          <p:nvSpPr>
            <p:cNvPr id="26669" name="Text Box 56"/>
            <p:cNvSpPr txBox="1">
              <a:spLocks noChangeArrowheads="1"/>
            </p:cNvSpPr>
            <p:nvPr/>
          </p:nvSpPr>
          <p:spPr bwMode="auto">
            <a:xfrm>
              <a:off x="2122" y="3400"/>
              <a:ext cx="123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 b="1"/>
                <a:t>analog to digital</a:t>
              </a:r>
            </a:p>
          </p:txBody>
        </p:sp>
        <p:sp>
          <p:nvSpPr>
            <p:cNvPr id="26670" name="Text Box 59"/>
            <p:cNvSpPr txBox="1">
              <a:spLocks noChangeArrowheads="1"/>
            </p:cNvSpPr>
            <p:nvPr/>
          </p:nvSpPr>
          <p:spPr bwMode="auto">
            <a:xfrm>
              <a:off x="1857" y="1220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4</a:t>
              </a:r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1857" y="1505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3</a:t>
              </a:r>
            </a:p>
          </p:txBody>
        </p:sp>
        <p:sp>
          <p:nvSpPr>
            <p:cNvPr id="26672" name="Text Box 61"/>
            <p:cNvSpPr txBox="1">
              <a:spLocks noChangeArrowheads="1"/>
            </p:cNvSpPr>
            <p:nvPr/>
          </p:nvSpPr>
          <p:spPr bwMode="auto">
            <a:xfrm>
              <a:off x="1857" y="1790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2</a:t>
              </a:r>
            </a:p>
          </p:txBody>
        </p:sp>
        <p:sp>
          <p:nvSpPr>
            <p:cNvPr id="26673" name="Text Box 62"/>
            <p:cNvSpPr txBox="1">
              <a:spLocks noChangeArrowheads="1"/>
            </p:cNvSpPr>
            <p:nvPr/>
          </p:nvSpPr>
          <p:spPr bwMode="auto">
            <a:xfrm>
              <a:off x="1857" y="2075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1</a:t>
              </a:r>
            </a:p>
          </p:txBody>
        </p:sp>
        <p:sp>
          <p:nvSpPr>
            <p:cNvPr id="26674" name="Line 63"/>
            <p:cNvSpPr>
              <a:spLocks noChangeShapeType="1"/>
            </p:cNvSpPr>
            <p:nvPr/>
          </p:nvSpPr>
          <p:spPr bwMode="auto">
            <a:xfrm>
              <a:off x="2081" y="1220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64"/>
            <p:cNvSpPr>
              <a:spLocks noChangeShapeType="1"/>
            </p:cNvSpPr>
            <p:nvPr/>
          </p:nvSpPr>
          <p:spPr bwMode="auto">
            <a:xfrm rot="5400000">
              <a:off x="2687" y="1754"/>
              <a:ext cx="0" cy="12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65"/>
            <p:cNvSpPr>
              <a:spLocks/>
            </p:cNvSpPr>
            <p:nvPr/>
          </p:nvSpPr>
          <p:spPr bwMode="auto">
            <a:xfrm>
              <a:off x="2081" y="1238"/>
              <a:ext cx="1211" cy="932"/>
            </a:xfrm>
            <a:custGeom>
              <a:avLst/>
              <a:gdLst>
                <a:gd name="T0" fmla="*/ 0 w 1728"/>
                <a:gd name="T1" fmla="*/ 615 h 1412"/>
                <a:gd name="T2" fmla="*/ 348 w 1728"/>
                <a:gd name="T3" fmla="*/ 63 h 1412"/>
                <a:gd name="T4" fmla="*/ 531 w 1728"/>
                <a:gd name="T5" fmla="*/ 239 h 1412"/>
                <a:gd name="T6" fmla="*/ 849 w 1728"/>
                <a:gd name="T7" fmla="*/ 364 h 14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1412"/>
                <a:gd name="T14" fmla="*/ 1728 w 1728"/>
                <a:gd name="T15" fmla="*/ 1412 h 14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1412">
                  <a:moveTo>
                    <a:pt x="0" y="1412"/>
                  </a:moveTo>
                  <a:cubicBezTo>
                    <a:pt x="118" y="1201"/>
                    <a:pt x="528" y="288"/>
                    <a:pt x="708" y="144"/>
                  </a:cubicBezTo>
                  <a:cubicBezTo>
                    <a:pt x="888" y="0"/>
                    <a:pt x="910" y="433"/>
                    <a:pt x="1080" y="548"/>
                  </a:cubicBezTo>
                  <a:cubicBezTo>
                    <a:pt x="1250" y="663"/>
                    <a:pt x="1620" y="788"/>
                    <a:pt x="1728" y="8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7" name="Line 66"/>
            <p:cNvSpPr>
              <a:spLocks noChangeShapeType="1"/>
            </p:cNvSpPr>
            <p:nvPr/>
          </p:nvSpPr>
          <p:spPr bwMode="auto">
            <a:xfrm>
              <a:off x="2081" y="2170"/>
              <a:ext cx="12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67"/>
            <p:cNvSpPr>
              <a:spLocks noChangeShapeType="1"/>
            </p:cNvSpPr>
            <p:nvPr/>
          </p:nvSpPr>
          <p:spPr bwMode="auto">
            <a:xfrm>
              <a:off x="2081" y="1885"/>
              <a:ext cx="12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68"/>
            <p:cNvSpPr>
              <a:spLocks noChangeShapeType="1"/>
            </p:cNvSpPr>
            <p:nvPr/>
          </p:nvSpPr>
          <p:spPr bwMode="auto">
            <a:xfrm>
              <a:off x="2081" y="1600"/>
              <a:ext cx="12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69"/>
            <p:cNvSpPr>
              <a:spLocks noChangeShapeType="1"/>
            </p:cNvSpPr>
            <p:nvPr/>
          </p:nvSpPr>
          <p:spPr bwMode="auto">
            <a:xfrm>
              <a:off x="2081" y="1315"/>
              <a:ext cx="12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70"/>
            <p:cNvSpPr>
              <a:spLocks noChangeShapeType="1"/>
            </p:cNvSpPr>
            <p:nvPr/>
          </p:nvSpPr>
          <p:spPr bwMode="auto">
            <a:xfrm>
              <a:off x="2283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71"/>
            <p:cNvSpPr>
              <a:spLocks noChangeShapeType="1"/>
            </p:cNvSpPr>
            <p:nvPr/>
          </p:nvSpPr>
          <p:spPr bwMode="auto">
            <a:xfrm>
              <a:off x="2535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72"/>
            <p:cNvSpPr>
              <a:spLocks noChangeShapeType="1"/>
            </p:cNvSpPr>
            <p:nvPr/>
          </p:nvSpPr>
          <p:spPr bwMode="auto">
            <a:xfrm>
              <a:off x="2787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73"/>
            <p:cNvSpPr>
              <a:spLocks noChangeShapeType="1"/>
            </p:cNvSpPr>
            <p:nvPr/>
          </p:nvSpPr>
          <p:spPr bwMode="auto">
            <a:xfrm>
              <a:off x="3039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Text Box 74"/>
            <p:cNvSpPr txBox="1">
              <a:spLocks noChangeArrowheads="1"/>
            </p:cNvSpPr>
            <p:nvPr/>
          </p:nvSpPr>
          <p:spPr bwMode="auto">
            <a:xfrm>
              <a:off x="2059" y="2455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t1</a:t>
              </a:r>
            </a:p>
          </p:txBody>
        </p:sp>
        <p:sp>
          <p:nvSpPr>
            <p:cNvPr id="26686" name="Text Box 75"/>
            <p:cNvSpPr txBox="1">
              <a:spLocks noChangeArrowheads="1"/>
            </p:cNvSpPr>
            <p:nvPr/>
          </p:nvSpPr>
          <p:spPr bwMode="auto">
            <a:xfrm>
              <a:off x="2283" y="2455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t2</a:t>
              </a:r>
            </a:p>
          </p:txBody>
        </p:sp>
        <p:sp>
          <p:nvSpPr>
            <p:cNvPr id="26687" name="Text Box 76"/>
            <p:cNvSpPr txBox="1">
              <a:spLocks noChangeArrowheads="1"/>
            </p:cNvSpPr>
            <p:nvPr/>
          </p:nvSpPr>
          <p:spPr bwMode="auto">
            <a:xfrm>
              <a:off x="2585" y="2455"/>
              <a:ext cx="35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t3</a:t>
              </a:r>
            </a:p>
          </p:txBody>
        </p:sp>
        <p:sp>
          <p:nvSpPr>
            <p:cNvPr id="26688" name="Text Box 77"/>
            <p:cNvSpPr txBox="1">
              <a:spLocks noChangeArrowheads="1"/>
            </p:cNvSpPr>
            <p:nvPr/>
          </p:nvSpPr>
          <p:spPr bwMode="auto">
            <a:xfrm>
              <a:off x="2888" y="2473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t4</a:t>
              </a:r>
            </a:p>
          </p:txBody>
        </p:sp>
        <p:sp>
          <p:nvSpPr>
            <p:cNvPr id="26689" name="Text Box 78"/>
            <p:cNvSpPr txBox="1">
              <a:spLocks noChangeArrowheads="1"/>
            </p:cNvSpPr>
            <p:nvPr/>
          </p:nvSpPr>
          <p:spPr bwMode="auto">
            <a:xfrm>
              <a:off x="1980" y="262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0100</a:t>
              </a:r>
            </a:p>
          </p:txBody>
        </p:sp>
        <p:sp>
          <p:nvSpPr>
            <p:cNvPr id="26690" name="Text Box 79"/>
            <p:cNvSpPr txBox="1">
              <a:spLocks noChangeArrowheads="1"/>
            </p:cNvSpPr>
            <p:nvPr/>
          </p:nvSpPr>
          <p:spPr bwMode="auto">
            <a:xfrm>
              <a:off x="2283" y="262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1000</a:t>
              </a:r>
            </a:p>
          </p:txBody>
        </p:sp>
        <p:sp>
          <p:nvSpPr>
            <p:cNvPr id="26691" name="Text Box 80"/>
            <p:cNvSpPr txBox="1">
              <a:spLocks noChangeArrowheads="1"/>
            </p:cNvSpPr>
            <p:nvPr/>
          </p:nvSpPr>
          <p:spPr bwMode="auto">
            <a:xfrm>
              <a:off x="2585" y="2626"/>
              <a:ext cx="35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0110</a:t>
              </a:r>
            </a:p>
          </p:txBody>
        </p:sp>
        <p:sp>
          <p:nvSpPr>
            <p:cNvPr id="26692" name="Text Box 81"/>
            <p:cNvSpPr txBox="1">
              <a:spLocks noChangeArrowheads="1"/>
            </p:cNvSpPr>
            <p:nvPr/>
          </p:nvSpPr>
          <p:spPr bwMode="auto">
            <a:xfrm>
              <a:off x="2888" y="262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0101</a:t>
              </a:r>
            </a:p>
          </p:txBody>
        </p:sp>
        <p:sp>
          <p:nvSpPr>
            <p:cNvPr id="26693" name="Text Box 82"/>
            <p:cNvSpPr txBox="1">
              <a:spLocks noChangeArrowheads="1"/>
            </p:cNvSpPr>
            <p:nvPr/>
          </p:nvSpPr>
          <p:spPr bwMode="auto">
            <a:xfrm>
              <a:off x="3090" y="2378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time</a:t>
              </a:r>
            </a:p>
          </p:txBody>
        </p:sp>
        <p:sp>
          <p:nvSpPr>
            <p:cNvPr id="26694" name="Text Box 83"/>
            <p:cNvSpPr txBox="1">
              <a:spLocks noChangeArrowheads="1"/>
            </p:cNvSpPr>
            <p:nvPr/>
          </p:nvSpPr>
          <p:spPr bwMode="auto">
            <a:xfrm rot="-5400000">
              <a:off x="1390" y="1797"/>
              <a:ext cx="100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analog input (V)</a:t>
              </a:r>
            </a:p>
          </p:txBody>
        </p:sp>
        <p:sp>
          <p:nvSpPr>
            <p:cNvPr id="26695" name="Text Box 84"/>
            <p:cNvSpPr txBox="1">
              <a:spLocks noChangeArrowheads="1"/>
            </p:cNvSpPr>
            <p:nvPr/>
          </p:nvSpPr>
          <p:spPr bwMode="auto">
            <a:xfrm>
              <a:off x="2038" y="2756"/>
              <a:ext cx="131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Digital output</a:t>
              </a:r>
            </a:p>
          </p:txBody>
        </p:sp>
        <p:sp>
          <p:nvSpPr>
            <p:cNvPr id="26696" name="Freeform 85"/>
            <p:cNvSpPr>
              <a:spLocks/>
            </p:cNvSpPr>
            <p:nvPr/>
          </p:nvSpPr>
          <p:spPr bwMode="auto">
            <a:xfrm>
              <a:off x="2283" y="1856"/>
              <a:ext cx="151" cy="760"/>
            </a:xfrm>
            <a:custGeom>
              <a:avLst/>
              <a:gdLst>
                <a:gd name="T0" fmla="*/ 0 w 216"/>
                <a:gd name="T1" fmla="*/ 0 h 1152"/>
                <a:gd name="T2" fmla="*/ 106 w 216"/>
                <a:gd name="T3" fmla="*/ 219 h 1152"/>
                <a:gd name="T4" fmla="*/ 0 w 216"/>
                <a:gd name="T5" fmla="*/ 501 h 1152"/>
                <a:gd name="T6" fmla="*/ 0 60000 65536"/>
                <a:gd name="T7" fmla="*/ 0 60000 65536"/>
                <a:gd name="T8" fmla="*/ 0 60000 65536"/>
                <a:gd name="T9" fmla="*/ 0 w 216"/>
                <a:gd name="T10" fmla="*/ 0 h 1152"/>
                <a:gd name="T11" fmla="*/ 216 w 216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152">
                  <a:moveTo>
                    <a:pt x="0" y="0"/>
                  </a:moveTo>
                  <a:cubicBezTo>
                    <a:pt x="108" y="156"/>
                    <a:pt x="216" y="312"/>
                    <a:pt x="216" y="504"/>
                  </a:cubicBezTo>
                  <a:cubicBezTo>
                    <a:pt x="216" y="696"/>
                    <a:pt x="108" y="924"/>
                    <a:pt x="0" y="11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7" name="Freeform 86"/>
            <p:cNvSpPr>
              <a:spLocks/>
            </p:cNvSpPr>
            <p:nvPr/>
          </p:nvSpPr>
          <p:spPr bwMode="auto">
            <a:xfrm>
              <a:off x="2434" y="1476"/>
              <a:ext cx="252" cy="1140"/>
            </a:xfrm>
            <a:custGeom>
              <a:avLst/>
              <a:gdLst>
                <a:gd name="T0" fmla="*/ 0 w 216"/>
                <a:gd name="T1" fmla="*/ 0 h 1152"/>
                <a:gd name="T2" fmla="*/ 294 w 216"/>
                <a:gd name="T3" fmla="*/ 494 h 1152"/>
                <a:gd name="T4" fmla="*/ 0 w 216"/>
                <a:gd name="T5" fmla="*/ 1128 h 1152"/>
                <a:gd name="T6" fmla="*/ 0 60000 65536"/>
                <a:gd name="T7" fmla="*/ 0 60000 65536"/>
                <a:gd name="T8" fmla="*/ 0 60000 65536"/>
                <a:gd name="T9" fmla="*/ 0 w 216"/>
                <a:gd name="T10" fmla="*/ 0 h 1152"/>
                <a:gd name="T11" fmla="*/ 216 w 216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152">
                  <a:moveTo>
                    <a:pt x="0" y="0"/>
                  </a:moveTo>
                  <a:cubicBezTo>
                    <a:pt x="108" y="156"/>
                    <a:pt x="216" y="312"/>
                    <a:pt x="216" y="504"/>
                  </a:cubicBezTo>
                  <a:cubicBezTo>
                    <a:pt x="216" y="696"/>
                    <a:pt x="108" y="924"/>
                    <a:pt x="0" y="11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8" name="Freeform 87"/>
            <p:cNvSpPr>
              <a:spLocks/>
            </p:cNvSpPr>
            <p:nvPr/>
          </p:nvSpPr>
          <p:spPr bwMode="auto">
            <a:xfrm>
              <a:off x="2787" y="1571"/>
              <a:ext cx="252" cy="1045"/>
            </a:xfrm>
            <a:custGeom>
              <a:avLst/>
              <a:gdLst>
                <a:gd name="T0" fmla="*/ 0 w 216"/>
                <a:gd name="T1" fmla="*/ 0 h 1152"/>
                <a:gd name="T2" fmla="*/ 294 w 216"/>
                <a:gd name="T3" fmla="*/ 415 h 1152"/>
                <a:gd name="T4" fmla="*/ 0 w 216"/>
                <a:gd name="T5" fmla="*/ 948 h 1152"/>
                <a:gd name="T6" fmla="*/ 0 60000 65536"/>
                <a:gd name="T7" fmla="*/ 0 60000 65536"/>
                <a:gd name="T8" fmla="*/ 0 60000 65536"/>
                <a:gd name="T9" fmla="*/ 0 w 216"/>
                <a:gd name="T10" fmla="*/ 0 h 1152"/>
                <a:gd name="T11" fmla="*/ 216 w 216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152">
                  <a:moveTo>
                    <a:pt x="0" y="0"/>
                  </a:moveTo>
                  <a:cubicBezTo>
                    <a:pt x="108" y="156"/>
                    <a:pt x="216" y="312"/>
                    <a:pt x="216" y="504"/>
                  </a:cubicBezTo>
                  <a:cubicBezTo>
                    <a:pt x="216" y="696"/>
                    <a:pt x="108" y="924"/>
                    <a:pt x="0" y="11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9" name="Freeform 88"/>
            <p:cNvSpPr>
              <a:spLocks/>
            </p:cNvSpPr>
            <p:nvPr/>
          </p:nvSpPr>
          <p:spPr bwMode="auto">
            <a:xfrm>
              <a:off x="3140" y="1761"/>
              <a:ext cx="202" cy="855"/>
            </a:xfrm>
            <a:custGeom>
              <a:avLst/>
              <a:gdLst>
                <a:gd name="T0" fmla="*/ 0 w 216"/>
                <a:gd name="T1" fmla="*/ 0 h 1152"/>
                <a:gd name="T2" fmla="*/ 189 w 216"/>
                <a:gd name="T3" fmla="*/ 278 h 1152"/>
                <a:gd name="T4" fmla="*/ 0 w 216"/>
                <a:gd name="T5" fmla="*/ 635 h 1152"/>
                <a:gd name="T6" fmla="*/ 0 60000 65536"/>
                <a:gd name="T7" fmla="*/ 0 60000 65536"/>
                <a:gd name="T8" fmla="*/ 0 60000 65536"/>
                <a:gd name="T9" fmla="*/ 0 w 216"/>
                <a:gd name="T10" fmla="*/ 0 h 1152"/>
                <a:gd name="T11" fmla="*/ 216 w 216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152">
                  <a:moveTo>
                    <a:pt x="0" y="0"/>
                  </a:moveTo>
                  <a:cubicBezTo>
                    <a:pt x="108" y="156"/>
                    <a:pt x="216" y="312"/>
                    <a:pt x="216" y="504"/>
                  </a:cubicBezTo>
                  <a:cubicBezTo>
                    <a:pt x="216" y="696"/>
                    <a:pt x="108" y="924"/>
                    <a:pt x="0" y="11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grpSp>
        <p:nvGrpSpPr>
          <p:cNvPr id="26630" name="Group 132"/>
          <p:cNvGrpSpPr>
            <a:grpSpLocks/>
          </p:cNvGrpSpPr>
          <p:nvPr/>
        </p:nvGrpSpPr>
        <p:grpSpPr bwMode="auto">
          <a:xfrm>
            <a:off x="5911850" y="1936750"/>
            <a:ext cx="2687638" cy="3762375"/>
            <a:chOff x="3724" y="1220"/>
            <a:chExt cx="1693" cy="2370"/>
          </a:xfrm>
        </p:grpSpPr>
        <p:sp>
          <p:nvSpPr>
            <p:cNvPr id="26631" name="Text Box 90"/>
            <p:cNvSpPr txBox="1">
              <a:spLocks noChangeArrowheads="1"/>
            </p:cNvSpPr>
            <p:nvPr/>
          </p:nvSpPr>
          <p:spPr bwMode="auto">
            <a:xfrm>
              <a:off x="3865" y="3400"/>
              <a:ext cx="14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 b="1"/>
                <a:t>digital to analog</a:t>
              </a:r>
            </a:p>
          </p:txBody>
        </p:sp>
        <p:sp>
          <p:nvSpPr>
            <p:cNvPr id="26632" name="Text Box 93"/>
            <p:cNvSpPr txBox="1">
              <a:spLocks noChangeArrowheads="1"/>
            </p:cNvSpPr>
            <p:nvPr/>
          </p:nvSpPr>
          <p:spPr bwMode="auto">
            <a:xfrm>
              <a:off x="3803" y="1220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4</a:t>
              </a:r>
            </a:p>
          </p:txBody>
        </p:sp>
        <p:sp>
          <p:nvSpPr>
            <p:cNvPr id="26633" name="Text Box 94"/>
            <p:cNvSpPr txBox="1">
              <a:spLocks noChangeArrowheads="1"/>
            </p:cNvSpPr>
            <p:nvPr/>
          </p:nvSpPr>
          <p:spPr bwMode="auto">
            <a:xfrm>
              <a:off x="3803" y="1505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3</a:t>
              </a:r>
            </a:p>
          </p:txBody>
        </p:sp>
        <p:sp>
          <p:nvSpPr>
            <p:cNvPr id="26634" name="Text Box 95"/>
            <p:cNvSpPr txBox="1">
              <a:spLocks noChangeArrowheads="1"/>
            </p:cNvSpPr>
            <p:nvPr/>
          </p:nvSpPr>
          <p:spPr bwMode="auto">
            <a:xfrm>
              <a:off x="3803" y="1790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2</a:t>
              </a:r>
            </a:p>
          </p:txBody>
        </p:sp>
        <p:sp>
          <p:nvSpPr>
            <p:cNvPr id="26635" name="Text Box 96"/>
            <p:cNvSpPr txBox="1">
              <a:spLocks noChangeArrowheads="1"/>
            </p:cNvSpPr>
            <p:nvPr/>
          </p:nvSpPr>
          <p:spPr bwMode="auto">
            <a:xfrm>
              <a:off x="3803" y="2075"/>
              <a:ext cx="20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1</a:t>
              </a:r>
            </a:p>
          </p:txBody>
        </p:sp>
        <p:sp>
          <p:nvSpPr>
            <p:cNvPr id="26636" name="Line 97"/>
            <p:cNvSpPr>
              <a:spLocks noChangeShapeType="1"/>
            </p:cNvSpPr>
            <p:nvPr/>
          </p:nvSpPr>
          <p:spPr bwMode="auto">
            <a:xfrm>
              <a:off x="4028" y="1220"/>
              <a:ext cx="0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98"/>
            <p:cNvSpPr>
              <a:spLocks noChangeShapeType="1"/>
            </p:cNvSpPr>
            <p:nvPr/>
          </p:nvSpPr>
          <p:spPr bwMode="auto">
            <a:xfrm rot="5400000">
              <a:off x="4633" y="1755"/>
              <a:ext cx="0" cy="1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99"/>
            <p:cNvSpPr>
              <a:spLocks noChangeShapeType="1"/>
            </p:cNvSpPr>
            <p:nvPr/>
          </p:nvSpPr>
          <p:spPr bwMode="auto">
            <a:xfrm>
              <a:off x="4028" y="2170"/>
              <a:ext cx="1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00"/>
            <p:cNvSpPr>
              <a:spLocks noChangeShapeType="1"/>
            </p:cNvSpPr>
            <p:nvPr/>
          </p:nvSpPr>
          <p:spPr bwMode="auto">
            <a:xfrm>
              <a:off x="4028" y="1885"/>
              <a:ext cx="1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01"/>
            <p:cNvSpPr>
              <a:spLocks noChangeShapeType="1"/>
            </p:cNvSpPr>
            <p:nvPr/>
          </p:nvSpPr>
          <p:spPr bwMode="auto">
            <a:xfrm>
              <a:off x="4028" y="1600"/>
              <a:ext cx="1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02"/>
            <p:cNvSpPr>
              <a:spLocks noChangeShapeType="1"/>
            </p:cNvSpPr>
            <p:nvPr/>
          </p:nvSpPr>
          <p:spPr bwMode="auto">
            <a:xfrm>
              <a:off x="4028" y="1315"/>
              <a:ext cx="1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03"/>
            <p:cNvSpPr>
              <a:spLocks noChangeShapeType="1"/>
            </p:cNvSpPr>
            <p:nvPr/>
          </p:nvSpPr>
          <p:spPr bwMode="auto">
            <a:xfrm>
              <a:off x="4229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04"/>
            <p:cNvSpPr>
              <a:spLocks noChangeShapeType="1"/>
            </p:cNvSpPr>
            <p:nvPr/>
          </p:nvSpPr>
          <p:spPr bwMode="auto">
            <a:xfrm>
              <a:off x="4481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05"/>
            <p:cNvSpPr>
              <a:spLocks noChangeShapeType="1"/>
            </p:cNvSpPr>
            <p:nvPr/>
          </p:nvSpPr>
          <p:spPr bwMode="auto">
            <a:xfrm>
              <a:off x="4733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06"/>
            <p:cNvSpPr>
              <a:spLocks noChangeShapeType="1"/>
            </p:cNvSpPr>
            <p:nvPr/>
          </p:nvSpPr>
          <p:spPr bwMode="auto">
            <a:xfrm>
              <a:off x="4986" y="2265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07"/>
            <p:cNvSpPr>
              <a:spLocks noChangeShapeType="1"/>
            </p:cNvSpPr>
            <p:nvPr/>
          </p:nvSpPr>
          <p:spPr bwMode="auto">
            <a:xfrm flipV="1">
              <a:off x="4229" y="1885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108"/>
            <p:cNvSpPr>
              <a:spLocks noChangeShapeType="1"/>
            </p:cNvSpPr>
            <p:nvPr/>
          </p:nvSpPr>
          <p:spPr bwMode="auto">
            <a:xfrm>
              <a:off x="4229" y="1885"/>
              <a:ext cx="2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109"/>
            <p:cNvSpPr>
              <a:spLocks noChangeShapeType="1"/>
            </p:cNvSpPr>
            <p:nvPr/>
          </p:nvSpPr>
          <p:spPr bwMode="auto">
            <a:xfrm flipV="1">
              <a:off x="4481" y="1315"/>
              <a:ext cx="0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110"/>
            <p:cNvSpPr>
              <a:spLocks noChangeShapeType="1"/>
            </p:cNvSpPr>
            <p:nvPr/>
          </p:nvSpPr>
          <p:spPr bwMode="auto">
            <a:xfrm>
              <a:off x="4481" y="1315"/>
              <a:ext cx="2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111"/>
            <p:cNvSpPr>
              <a:spLocks noChangeShapeType="1"/>
            </p:cNvSpPr>
            <p:nvPr/>
          </p:nvSpPr>
          <p:spPr bwMode="auto">
            <a:xfrm>
              <a:off x="4733" y="1315"/>
              <a:ext cx="0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112"/>
            <p:cNvSpPr>
              <a:spLocks noChangeShapeType="1"/>
            </p:cNvSpPr>
            <p:nvPr/>
          </p:nvSpPr>
          <p:spPr bwMode="auto">
            <a:xfrm>
              <a:off x="4733" y="1600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113"/>
            <p:cNvSpPr>
              <a:spLocks noChangeShapeType="1"/>
            </p:cNvSpPr>
            <p:nvPr/>
          </p:nvSpPr>
          <p:spPr bwMode="auto">
            <a:xfrm>
              <a:off x="4986" y="1600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114"/>
            <p:cNvSpPr>
              <a:spLocks noChangeShapeType="1"/>
            </p:cNvSpPr>
            <p:nvPr/>
          </p:nvSpPr>
          <p:spPr bwMode="auto">
            <a:xfrm>
              <a:off x="4986" y="1742"/>
              <a:ext cx="2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Text Box 115"/>
            <p:cNvSpPr txBox="1">
              <a:spLocks noChangeArrowheads="1"/>
            </p:cNvSpPr>
            <p:nvPr/>
          </p:nvSpPr>
          <p:spPr bwMode="auto">
            <a:xfrm>
              <a:off x="3927" y="2627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0100</a:t>
              </a:r>
            </a:p>
          </p:txBody>
        </p:sp>
        <p:sp>
          <p:nvSpPr>
            <p:cNvPr id="26655" name="Text Box 116"/>
            <p:cNvSpPr txBox="1">
              <a:spLocks noChangeArrowheads="1"/>
            </p:cNvSpPr>
            <p:nvPr/>
          </p:nvSpPr>
          <p:spPr bwMode="auto">
            <a:xfrm>
              <a:off x="4229" y="2627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1000</a:t>
              </a:r>
            </a:p>
          </p:txBody>
        </p:sp>
        <p:sp>
          <p:nvSpPr>
            <p:cNvPr id="26656" name="Text Box 117"/>
            <p:cNvSpPr txBox="1">
              <a:spLocks noChangeArrowheads="1"/>
            </p:cNvSpPr>
            <p:nvPr/>
          </p:nvSpPr>
          <p:spPr bwMode="auto">
            <a:xfrm>
              <a:off x="4532" y="2627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0110</a:t>
              </a:r>
            </a:p>
          </p:txBody>
        </p:sp>
        <p:sp>
          <p:nvSpPr>
            <p:cNvPr id="26657" name="Text Box 118"/>
            <p:cNvSpPr txBox="1">
              <a:spLocks noChangeArrowheads="1"/>
            </p:cNvSpPr>
            <p:nvPr/>
          </p:nvSpPr>
          <p:spPr bwMode="auto">
            <a:xfrm>
              <a:off x="4834" y="2627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/>
                <a:t>0101</a:t>
              </a:r>
            </a:p>
          </p:txBody>
        </p:sp>
        <p:sp>
          <p:nvSpPr>
            <p:cNvPr id="26658" name="Text Box 119"/>
            <p:cNvSpPr txBox="1">
              <a:spLocks noChangeArrowheads="1"/>
            </p:cNvSpPr>
            <p:nvPr/>
          </p:nvSpPr>
          <p:spPr bwMode="auto">
            <a:xfrm>
              <a:off x="4005" y="243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t1</a:t>
              </a:r>
            </a:p>
          </p:txBody>
        </p:sp>
        <p:sp>
          <p:nvSpPr>
            <p:cNvPr id="26659" name="Text Box 120"/>
            <p:cNvSpPr txBox="1">
              <a:spLocks noChangeArrowheads="1"/>
            </p:cNvSpPr>
            <p:nvPr/>
          </p:nvSpPr>
          <p:spPr bwMode="auto">
            <a:xfrm>
              <a:off x="4280" y="243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t2</a:t>
              </a:r>
            </a:p>
          </p:txBody>
        </p:sp>
        <p:sp>
          <p:nvSpPr>
            <p:cNvPr id="26660" name="Text Box 121"/>
            <p:cNvSpPr txBox="1">
              <a:spLocks noChangeArrowheads="1"/>
            </p:cNvSpPr>
            <p:nvPr/>
          </p:nvSpPr>
          <p:spPr bwMode="auto">
            <a:xfrm>
              <a:off x="4582" y="243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t3</a:t>
              </a:r>
            </a:p>
          </p:txBody>
        </p:sp>
        <p:sp>
          <p:nvSpPr>
            <p:cNvPr id="26661" name="Text Box 122"/>
            <p:cNvSpPr txBox="1">
              <a:spLocks noChangeArrowheads="1"/>
            </p:cNvSpPr>
            <p:nvPr/>
          </p:nvSpPr>
          <p:spPr bwMode="auto">
            <a:xfrm>
              <a:off x="4885" y="2454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t4</a:t>
              </a:r>
            </a:p>
          </p:txBody>
        </p:sp>
        <p:sp>
          <p:nvSpPr>
            <p:cNvPr id="26662" name="Text Box 123"/>
            <p:cNvSpPr txBox="1">
              <a:spLocks noChangeArrowheads="1"/>
            </p:cNvSpPr>
            <p:nvPr/>
          </p:nvSpPr>
          <p:spPr bwMode="auto">
            <a:xfrm>
              <a:off x="5064" y="2386"/>
              <a:ext cx="3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time</a:t>
              </a:r>
            </a:p>
          </p:txBody>
        </p:sp>
        <p:sp>
          <p:nvSpPr>
            <p:cNvPr id="26663" name="Text Box 124"/>
            <p:cNvSpPr txBox="1">
              <a:spLocks noChangeArrowheads="1"/>
            </p:cNvSpPr>
            <p:nvPr/>
          </p:nvSpPr>
          <p:spPr bwMode="auto">
            <a:xfrm rot="-5400000">
              <a:off x="3297" y="1802"/>
              <a:ext cx="102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analog output (V)</a:t>
              </a:r>
            </a:p>
          </p:txBody>
        </p:sp>
        <p:sp>
          <p:nvSpPr>
            <p:cNvPr id="26664" name="Text Box 125"/>
            <p:cNvSpPr txBox="1">
              <a:spLocks noChangeArrowheads="1"/>
            </p:cNvSpPr>
            <p:nvPr/>
          </p:nvSpPr>
          <p:spPr bwMode="auto">
            <a:xfrm>
              <a:off x="3934" y="2738"/>
              <a:ext cx="131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200"/>
                <a:t>Digital input</a:t>
              </a:r>
            </a:p>
          </p:txBody>
        </p:sp>
        <p:sp>
          <p:nvSpPr>
            <p:cNvPr id="26665" name="Freeform 126"/>
            <p:cNvSpPr>
              <a:spLocks/>
            </p:cNvSpPr>
            <p:nvPr/>
          </p:nvSpPr>
          <p:spPr bwMode="auto">
            <a:xfrm>
              <a:off x="4229" y="1885"/>
              <a:ext cx="152" cy="712"/>
            </a:xfrm>
            <a:custGeom>
              <a:avLst/>
              <a:gdLst>
                <a:gd name="T0" fmla="*/ 0 w 216"/>
                <a:gd name="T1" fmla="*/ 469 h 1080"/>
                <a:gd name="T2" fmla="*/ 107 w 216"/>
                <a:gd name="T3" fmla="*/ 156 h 1080"/>
                <a:gd name="T4" fmla="*/ 0 w 216"/>
                <a:gd name="T5" fmla="*/ 0 h 1080"/>
                <a:gd name="T6" fmla="*/ 0 60000 65536"/>
                <a:gd name="T7" fmla="*/ 0 60000 65536"/>
                <a:gd name="T8" fmla="*/ 0 60000 65536"/>
                <a:gd name="T9" fmla="*/ 0 w 216"/>
                <a:gd name="T10" fmla="*/ 0 h 1080"/>
                <a:gd name="T11" fmla="*/ 216 w 216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080">
                  <a:moveTo>
                    <a:pt x="0" y="1080"/>
                  </a:moveTo>
                  <a:cubicBezTo>
                    <a:pt x="108" y="810"/>
                    <a:pt x="216" y="540"/>
                    <a:pt x="216" y="360"/>
                  </a:cubicBezTo>
                  <a:cubicBezTo>
                    <a:pt x="216" y="180"/>
                    <a:pt x="108" y="9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6" name="Freeform 127"/>
            <p:cNvSpPr>
              <a:spLocks/>
            </p:cNvSpPr>
            <p:nvPr/>
          </p:nvSpPr>
          <p:spPr bwMode="auto">
            <a:xfrm>
              <a:off x="4481" y="1315"/>
              <a:ext cx="152" cy="1282"/>
            </a:xfrm>
            <a:custGeom>
              <a:avLst/>
              <a:gdLst>
                <a:gd name="T0" fmla="*/ 0 w 216"/>
                <a:gd name="T1" fmla="*/ 1522 h 1080"/>
                <a:gd name="T2" fmla="*/ 107 w 216"/>
                <a:gd name="T3" fmla="*/ 507 h 1080"/>
                <a:gd name="T4" fmla="*/ 0 w 216"/>
                <a:gd name="T5" fmla="*/ 0 h 1080"/>
                <a:gd name="T6" fmla="*/ 0 60000 65536"/>
                <a:gd name="T7" fmla="*/ 0 60000 65536"/>
                <a:gd name="T8" fmla="*/ 0 60000 65536"/>
                <a:gd name="T9" fmla="*/ 0 w 216"/>
                <a:gd name="T10" fmla="*/ 0 h 1080"/>
                <a:gd name="T11" fmla="*/ 216 w 216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080">
                  <a:moveTo>
                    <a:pt x="0" y="1080"/>
                  </a:moveTo>
                  <a:cubicBezTo>
                    <a:pt x="108" y="810"/>
                    <a:pt x="216" y="540"/>
                    <a:pt x="216" y="360"/>
                  </a:cubicBezTo>
                  <a:cubicBezTo>
                    <a:pt x="216" y="180"/>
                    <a:pt x="108" y="9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7" name="Freeform 128"/>
            <p:cNvSpPr>
              <a:spLocks/>
            </p:cNvSpPr>
            <p:nvPr/>
          </p:nvSpPr>
          <p:spPr bwMode="auto">
            <a:xfrm>
              <a:off x="4683" y="1600"/>
              <a:ext cx="252" cy="997"/>
            </a:xfrm>
            <a:custGeom>
              <a:avLst/>
              <a:gdLst>
                <a:gd name="T0" fmla="*/ 0 w 216"/>
                <a:gd name="T1" fmla="*/ 920 h 1080"/>
                <a:gd name="T2" fmla="*/ 294 w 216"/>
                <a:gd name="T3" fmla="*/ 306 h 1080"/>
                <a:gd name="T4" fmla="*/ 0 w 216"/>
                <a:gd name="T5" fmla="*/ 0 h 1080"/>
                <a:gd name="T6" fmla="*/ 0 60000 65536"/>
                <a:gd name="T7" fmla="*/ 0 60000 65536"/>
                <a:gd name="T8" fmla="*/ 0 60000 65536"/>
                <a:gd name="T9" fmla="*/ 0 w 216"/>
                <a:gd name="T10" fmla="*/ 0 h 1080"/>
                <a:gd name="T11" fmla="*/ 216 w 216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080">
                  <a:moveTo>
                    <a:pt x="0" y="1080"/>
                  </a:moveTo>
                  <a:cubicBezTo>
                    <a:pt x="108" y="810"/>
                    <a:pt x="216" y="540"/>
                    <a:pt x="216" y="360"/>
                  </a:cubicBezTo>
                  <a:cubicBezTo>
                    <a:pt x="216" y="180"/>
                    <a:pt x="108" y="9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8" name="Freeform 129"/>
            <p:cNvSpPr>
              <a:spLocks/>
            </p:cNvSpPr>
            <p:nvPr/>
          </p:nvSpPr>
          <p:spPr bwMode="auto">
            <a:xfrm>
              <a:off x="5036" y="1742"/>
              <a:ext cx="252" cy="855"/>
            </a:xfrm>
            <a:custGeom>
              <a:avLst/>
              <a:gdLst>
                <a:gd name="T0" fmla="*/ 0 w 216"/>
                <a:gd name="T1" fmla="*/ 677 h 1080"/>
                <a:gd name="T2" fmla="*/ 294 w 216"/>
                <a:gd name="T3" fmla="*/ 226 h 1080"/>
                <a:gd name="T4" fmla="*/ 0 w 216"/>
                <a:gd name="T5" fmla="*/ 0 h 1080"/>
                <a:gd name="T6" fmla="*/ 0 60000 65536"/>
                <a:gd name="T7" fmla="*/ 0 60000 65536"/>
                <a:gd name="T8" fmla="*/ 0 60000 65536"/>
                <a:gd name="T9" fmla="*/ 0 w 216"/>
                <a:gd name="T10" fmla="*/ 0 h 1080"/>
                <a:gd name="T11" fmla="*/ 216 w 216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080">
                  <a:moveTo>
                    <a:pt x="0" y="1080"/>
                  </a:moveTo>
                  <a:cubicBezTo>
                    <a:pt x="108" y="810"/>
                    <a:pt x="216" y="540"/>
                    <a:pt x="216" y="360"/>
                  </a:cubicBezTo>
                  <a:cubicBezTo>
                    <a:pt x="216" y="180"/>
                    <a:pt x="108" y="9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14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866785"/>
            <a:ext cx="6912724" cy="29306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3797449"/>
            <a:ext cx="6649454" cy="29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E185-8B7F-4691-A678-7CA8CED6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33" y="1591497"/>
            <a:ext cx="2437279" cy="18832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Wiring diagram on the experimental board of MCP4922</a:t>
            </a:r>
            <a:endParaRPr lang="en-US" sz="2400" dirty="0"/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A665C26B-8895-4BDD-94F4-8C817B8D5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31" y="530645"/>
            <a:ext cx="4799099" cy="5888149"/>
          </a:xfrm>
        </p:spPr>
      </p:pic>
      <p:sp>
        <p:nvSpPr>
          <p:cNvPr id="3" name="TextBox 2"/>
          <p:cNvSpPr txBox="1"/>
          <p:nvPr/>
        </p:nvSpPr>
        <p:spPr>
          <a:xfrm>
            <a:off x="710005" y="3861995"/>
            <a:ext cx="2334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signals: CS/, SCK, SDI, LDAC/, SHDN/ are connected to </a:t>
            </a:r>
            <a:r>
              <a:rPr lang="en-US" dirty="0" err="1" smtClean="0"/>
              <a:t>digitial</a:t>
            </a:r>
            <a:r>
              <a:rPr lang="en-US" dirty="0" smtClean="0"/>
              <a:t> output bit 8..12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0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D49E-7DD6-45C5-A922-462CF914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74" y="1839558"/>
            <a:ext cx="2641675" cy="1463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wiring of the experimental board</a:t>
            </a:r>
            <a:endParaRPr lang="en-US" sz="2400" dirty="0"/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F2EEF294-D4C2-4490-909E-8891D983D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5" y="465588"/>
            <a:ext cx="4836179" cy="6091832"/>
          </a:xfrm>
        </p:spPr>
      </p:pic>
    </p:spTree>
    <p:extLst>
      <p:ext uri="{BB962C8B-B14F-4D97-AF65-F5344CB8AC3E}">
        <p14:creationId xmlns:p14="http://schemas.microsoft.com/office/powerpoint/2010/main" val="168277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2D4A20-63AC-4AE5-BE1B-D41DFA13CB97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098737"/>
            <a:ext cx="3990975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ramp A/D</a:t>
            </a:r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64973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FA6D53-1D6C-482B-8A67-3137158EADF5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Successive approximation A/D</a:t>
            </a:r>
            <a:endParaRPr lang="th-TH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33" y="1871139"/>
            <a:ext cx="4933443" cy="3055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0541" y="5585012"/>
            <a:ext cx="606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Lee, </a:t>
            </a:r>
            <a:r>
              <a:rPr lang="en-US" sz="1200" dirty="0" err="1"/>
              <a:t>Shuenn-Yuh</a:t>
            </a:r>
            <a:r>
              <a:rPr lang="en-US" sz="1200" dirty="0"/>
              <a:t> &amp; Hong, </a:t>
            </a:r>
            <a:r>
              <a:rPr lang="en-US" sz="1200" dirty="0" err="1"/>
              <a:t>Jia</a:t>
            </a:r>
            <a:r>
              <a:rPr lang="en-US" sz="1200" dirty="0"/>
              <a:t>-Hua &amp; Lee, </a:t>
            </a:r>
            <a:r>
              <a:rPr lang="en-US" sz="1200" dirty="0" err="1"/>
              <a:t>Jin-Ching</a:t>
            </a:r>
            <a:r>
              <a:rPr lang="en-US" sz="1200" dirty="0"/>
              <a:t> &amp; Fang, </a:t>
            </a:r>
            <a:r>
              <a:rPr lang="en-US" sz="1200" dirty="0" err="1"/>
              <a:t>Qiang</a:t>
            </a:r>
            <a:r>
              <a:rPr lang="en-US" sz="1200" dirty="0"/>
              <a:t>. (2012). An Analogue Front-End System with a Low-Power On-Chip Filter and ADC for Portable ECG Detection Devices. 10.5772/24678.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61247" y="2537012"/>
            <a:ext cx="570886" cy="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64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EAA2EF-C2A7-4EF2-844A-7B185A13889F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Flash A/D</a:t>
            </a:r>
            <a:endParaRPr lang="th-TH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10" y="789128"/>
            <a:ext cx="3740244" cy="53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7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F64A-C588-4907-8A45-46F01E81D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C0DE1-9498-4264-9EA5-BB69D584A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660E7C0-3DFB-444E-B269-5FF1C579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927100"/>
            <a:ext cx="75057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B54E-2047-41D1-9B23-F50CE605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curve 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8675CE-8E61-42BB-A6C0-A8DBBC759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8" y="1690689"/>
            <a:ext cx="6838143" cy="4807011"/>
          </a:xfrm>
        </p:spPr>
      </p:pic>
    </p:spTree>
    <p:extLst>
      <p:ext uri="{BB962C8B-B14F-4D97-AF65-F5344CB8AC3E}">
        <p14:creationId xmlns:p14="http://schemas.microsoft.com/office/powerpoint/2010/main" val="188704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CBEC-B550-4246-80A0-430E90F9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to Analog converter </a:t>
            </a:r>
            <a:endParaRPr lang="en-US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D25B3F2-0726-4168-8E94-7D9A3BBB5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71" y="1825625"/>
            <a:ext cx="5590057" cy="4351338"/>
          </a:xfrm>
        </p:spPr>
      </p:pic>
    </p:spTree>
    <p:extLst>
      <p:ext uri="{BB962C8B-B14F-4D97-AF65-F5344CB8AC3E}">
        <p14:creationId xmlns:p14="http://schemas.microsoft.com/office/powerpoint/2010/main" val="201591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MCP4922: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Dual </a:t>
            </a:r>
            <a:r>
              <a:rPr lang="en-US" dirty="0"/>
              <a:t>12-Bit Voltage Output DAC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0782"/>
            <a:ext cx="7886700" cy="2445162"/>
          </a:xfrm>
        </p:spPr>
        <p:txBody>
          <a:bodyPr/>
          <a:lstStyle/>
          <a:p>
            <a:r>
              <a:rPr lang="en-US" dirty="0"/>
              <a:t>SPI Interface with 20 MHz Clock Support</a:t>
            </a:r>
          </a:p>
          <a:p>
            <a:r>
              <a:rPr lang="en-US" dirty="0"/>
              <a:t>Fast Settling Time of 4.5 µs</a:t>
            </a:r>
          </a:p>
          <a:p>
            <a:r>
              <a:rPr lang="en-US" dirty="0"/>
              <a:t>Selectable Unity or 2x Gain Output</a:t>
            </a:r>
          </a:p>
          <a:p>
            <a:r>
              <a:rPr lang="en-US" dirty="0"/>
              <a:t>2.7V to 5.5V Single-Supply</a:t>
            </a:r>
          </a:p>
        </p:txBody>
      </p:sp>
    </p:spTree>
    <p:extLst>
      <p:ext uri="{BB962C8B-B14F-4D97-AF65-F5344CB8AC3E}">
        <p14:creationId xmlns:p14="http://schemas.microsoft.com/office/powerpoint/2010/main" val="426747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D03F-A13F-4597-9A1F-542932D0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92" y="1032100"/>
            <a:ext cx="2136065" cy="1108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MCP4922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7" y="677732"/>
            <a:ext cx="5593218" cy="5310141"/>
          </a:xfrm>
        </p:spPr>
      </p:pic>
    </p:spTree>
    <p:extLst>
      <p:ext uri="{BB962C8B-B14F-4D97-AF65-F5344CB8AC3E}">
        <p14:creationId xmlns:p14="http://schemas.microsoft.com/office/powerpoint/2010/main" val="71745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207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Times New Roman</vt:lpstr>
      <vt:lpstr>Office Theme</vt:lpstr>
      <vt:lpstr>Analog-to-digital converters</vt:lpstr>
      <vt:lpstr>Binary ramp A/D</vt:lpstr>
      <vt:lpstr>Successive approximation A/D</vt:lpstr>
      <vt:lpstr>Flash A/D</vt:lpstr>
      <vt:lpstr>PowerPoint Presentation</vt:lpstr>
      <vt:lpstr>Characteristics curve </vt:lpstr>
      <vt:lpstr>Digital to Analog converter </vt:lpstr>
      <vt:lpstr>MCP4922:  Dual 12-Bit Voltage Output DAC</vt:lpstr>
      <vt:lpstr>MCP4922</vt:lpstr>
      <vt:lpstr>PowerPoint Presentation</vt:lpstr>
      <vt:lpstr>Wiring diagram on the experimental board of MCP4922</vt:lpstr>
      <vt:lpstr>Physical wiring of the experimental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10</cp:revision>
  <dcterms:created xsi:type="dcterms:W3CDTF">2020-04-05T07:28:00Z</dcterms:created>
  <dcterms:modified xsi:type="dcterms:W3CDTF">2020-04-06T07:26:17Z</dcterms:modified>
</cp:coreProperties>
</file>