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18.wmf"/><Relationship Id="rId2" Type="http://schemas.openxmlformats.org/officeDocument/2006/relationships/image" Target="../media/image10.wmf"/><Relationship Id="rId1" Type="http://schemas.openxmlformats.org/officeDocument/2006/relationships/image" Target="../media/image6.wmf"/><Relationship Id="rId6" Type="http://schemas.openxmlformats.org/officeDocument/2006/relationships/image" Target="../media/image14.wmf"/><Relationship Id="rId11" Type="http://schemas.openxmlformats.org/officeDocument/2006/relationships/image" Target="../media/image17.wmf"/><Relationship Id="rId5" Type="http://schemas.openxmlformats.org/officeDocument/2006/relationships/image" Target="../media/image13.wmf"/><Relationship Id="rId10" Type="http://schemas.openxmlformats.org/officeDocument/2006/relationships/image" Target="../media/image16.wmf"/><Relationship Id="rId4" Type="http://schemas.openxmlformats.org/officeDocument/2006/relationships/image" Target="../media/image12.wmf"/><Relationship Id="rId9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3ECAB-3474-42AF-9A44-81D147AF4EE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8177-25D7-41E8-87AF-770764E8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3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4647DE-10A3-4341-8A18-40FF3EDCD71E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61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3110843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463CDC-8A8A-4CD5-B304-EB84731EADF4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415346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4C0226-2D2E-4CF3-A2AC-049B2D2473C9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201571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D4C74B-EAFC-4090-AE89-DA08003B650A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1449809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3A7B47-B9C4-492D-849D-9DA55CFE2FDB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98784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81B336-A5BD-4B4C-A0A3-3EDA3410D841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81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306927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E47E96-F866-4B3B-81E6-31BA3FF82252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02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02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193975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42C4D2-731C-440C-B329-ECE760214643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195608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0C9B1B-BBE1-4475-B595-6FF3B36E020C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212450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33691B-1927-41B7-9A1E-C1BB31416205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313052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49C322-80F1-4B8A-92C1-B9A5BAAA5FC3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103156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6B6F25-C84A-4009-B4EC-F67CACA54053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326972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C7AB88-95D8-442C-A888-EF7347145415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111228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4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8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7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5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2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1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7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1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8AA4-87ED-4994-A16F-84B3379B3B8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5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8AA4-87ED-4994-A16F-84B3379B3B8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7A9A1-B0B6-4FB3-81A3-EC9FFB2B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5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4" Type="http://schemas.openxmlformats.org/officeDocument/2006/relationships/image" Target="../media/image5.wmf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7.wmf"/><Relationship Id="rId26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20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wmf"/><Relationship Id="rId22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0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Embedded systems overview</a:t>
            </a:r>
          </a:p>
        </p:txBody>
      </p:sp>
      <p:sp>
        <p:nvSpPr>
          <p:cNvPr id="68611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Computing systems are everywhere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Most of us think of “desktop” computers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PC’s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Laptops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Mainframes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Servers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But there’s another type of computing system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Far more common...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400" i="1"/>
              <a:t>Slide credit Vahid/Givargis, Embedded Systems Design: A Unified Hardware/Software Introduction, 2000</a:t>
            </a:r>
          </a:p>
        </p:txBody>
      </p:sp>
      <p:sp>
        <p:nvSpPr>
          <p:cNvPr id="2765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FD795C2C-B5DD-470E-B4B8-3311283C236C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68614" name="Rectangle 1030"/>
          <p:cNvSpPr>
            <a:spLocks noChangeArrowheads="1"/>
          </p:cNvSpPr>
          <p:nvPr/>
        </p:nvSpPr>
        <p:spPr bwMode="auto">
          <a:xfrm>
            <a:off x="5334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33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Embedded systems overview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5802" y="1641477"/>
            <a:ext cx="5440363" cy="44545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Embedded computing systems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Computing systems embedded within electronic devices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Hard to define. Nearly any computing system other than a desktop computer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Billions of units produced yearly, versus millions of desktop units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Perhaps 50 per household and per automobile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400" i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400" i="1"/>
              <a:t>Slide credit Vahid/Givargis, Embedded Systems Design: A Unified Hardware/Software Introduction, 2000</a:t>
            </a:r>
          </a:p>
        </p:txBody>
      </p:sp>
      <p:sp>
        <p:nvSpPr>
          <p:cNvPr id="2867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A7EE513D-1608-443C-A476-41C54888F967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7848600" y="1905002"/>
          <a:ext cx="8763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877824" imgH="377952" progId="Word.Document.8">
                  <p:embed/>
                </p:oleObj>
              </mc:Choice>
              <mc:Fallback>
                <p:oleObj name="Document" r:id="rId3" imgW="877824" imgH="377952" progId="Word.Document.8">
                  <p:embed/>
                  <p:pic>
                    <p:nvPicPr>
                      <p:cNvPr id="2867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905002"/>
                        <a:ext cx="8763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5"/>
          <p:cNvGraphicFramePr>
            <a:graphicFrameLocks noChangeAspect="1"/>
          </p:cNvGraphicFramePr>
          <p:nvPr/>
        </p:nvGraphicFramePr>
        <p:xfrm>
          <a:off x="7924802" y="2362202"/>
          <a:ext cx="7461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5" imgW="639166" imgH="408737" progId="MS_ClipArt_Gallery.5">
                  <p:embed/>
                </p:oleObj>
              </mc:Choice>
              <mc:Fallback>
                <p:oleObj name="Clip" r:id="rId5" imgW="639166" imgH="408737" progId="MS_ClipArt_Gallery.5">
                  <p:embed/>
                  <p:pic>
                    <p:nvPicPr>
                      <p:cNvPr id="2867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2" y="2362202"/>
                        <a:ext cx="74612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8001000" y="2895600"/>
          <a:ext cx="552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7" imgW="1350569" imgH="1914754" progId="MS_ClipArt_Gallery.5">
                  <p:embed/>
                </p:oleObj>
              </mc:Choice>
              <mc:Fallback>
                <p:oleObj name="Clip" r:id="rId7" imgW="1350569" imgH="1914754" progId="MS_ClipArt_Gallery.5">
                  <p:embed/>
                  <p:pic>
                    <p:nvPicPr>
                      <p:cNvPr id="286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895600"/>
                        <a:ext cx="5524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6019800" y="19812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/>
              <a:t>Computers are in here...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6019800" y="24384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/>
              <a:t>and here...</a:t>
            </a: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6019800" y="30480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/>
              <a:t>and even here...</a:t>
            </a:r>
          </a:p>
        </p:txBody>
      </p:sp>
      <p:pic>
        <p:nvPicPr>
          <p:cNvPr id="28683" name="Picture 10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3429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1" descr="C:\My Documents\FrankWork\pc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2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6725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3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4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5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482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6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6482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7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6482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8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6482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19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6482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0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1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22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196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23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196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24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196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25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4196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Picture 26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910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Picture 27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910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Picture 28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1910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29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Picture 30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624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31" descr="C:\My Documents\FrankWork\ib_chip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962400"/>
            <a:ext cx="228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5" name="Text Box 32"/>
          <p:cNvSpPr txBox="1">
            <a:spLocks noChangeArrowheads="1"/>
          </p:cNvSpPr>
          <p:nvPr/>
        </p:nvSpPr>
        <p:spPr bwMode="auto">
          <a:xfrm>
            <a:off x="6858000" y="5029202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/>
              <a:t>Lots more of these, though they cost a lot less each.</a:t>
            </a: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609600" y="62484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17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“short list” of embedded systems</a:t>
            </a:r>
          </a:p>
        </p:txBody>
      </p:sp>
      <p:sp>
        <p:nvSpPr>
          <p:cNvPr id="70659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5334000"/>
            <a:ext cx="7772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/>
              <a:t>And the list goes on and 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1400" i="1"/>
              <a:t>Slide credit Vahid/Givargis, Embedded Systems Design: A Unified Hardware/Software Introduction, 2000</a:t>
            </a:r>
          </a:p>
        </p:txBody>
      </p:sp>
      <p:sp>
        <p:nvSpPr>
          <p:cNvPr id="2969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2AE18A2A-31A5-4F0B-9CDE-A713729E4A86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9701" name="Text Box 1028"/>
          <p:cNvSpPr txBox="1">
            <a:spLocks noChangeArrowheads="1"/>
          </p:cNvSpPr>
          <p:nvPr/>
        </p:nvSpPr>
        <p:spPr bwMode="auto">
          <a:xfrm>
            <a:off x="4232277" y="2333625"/>
            <a:ext cx="15843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000"/>
          </a:p>
        </p:txBody>
      </p:sp>
      <p:sp>
        <p:nvSpPr>
          <p:cNvPr id="29702" name="Text Box 1029"/>
          <p:cNvSpPr txBox="1">
            <a:spLocks noChangeArrowheads="1"/>
          </p:cNvSpPr>
          <p:nvPr/>
        </p:nvSpPr>
        <p:spPr bwMode="auto">
          <a:xfrm>
            <a:off x="5543552" y="1589088"/>
            <a:ext cx="1381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000"/>
          </a:p>
        </p:txBody>
      </p:sp>
      <p:sp>
        <p:nvSpPr>
          <p:cNvPr id="29703" name="Text Box 1030"/>
          <p:cNvSpPr txBox="1">
            <a:spLocks noChangeArrowheads="1"/>
          </p:cNvSpPr>
          <p:nvPr/>
        </p:nvSpPr>
        <p:spPr bwMode="auto">
          <a:xfrm>
            <a:off x="6708777" y="1524000"/>
            <a:ext cx="10636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000"/>
          </a:p>
        </p:txBody>
      </p:sp>
      <p:sp>
        <p:nvSpPr>
          <p:cNvPr id="29704" name="Text Box 1031"/>
          <p:cNvSpPr txBox="1">
            <a:spLocks noChangeArrowheads="1"/>
          </p:cNvSpPr>
          <p:nvPr/>
        </p:nvSpPr>
        <p:spPr bwMode="auto">
          <a:xfrm>
            <a:off x="4462465" y="1571625"/>
            <a:ext cx="114458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000"/>
          </a:p>
        </p:txBody>
      </p:sp>
      <p:sp>
        <p:nvSpPr>
          <p:cNvPr id="29705" name="Text Box 1032"/>
          <p:cNvSpPr txBox="1">
            <a:spLocks noChangeArrowheads="1"/>
          </p:cNvSpPr>
          <p:nvPr/>
        </p:nvSpPr>
        <p:spPr bwMode="auto">
          <a:xfrm>
            <a:off x="1066802" y="1524000"/>
            <a:ext cx="18335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Anti-lock brakes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Auto-focus cameras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Automatic teller machines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Automatic toll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Automatic transmission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Avionic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Battery chargers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Camcorders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Cell phones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Cell-phone base stations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Cordless phones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Cruise control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Curbside check-in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Digital cameras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Disk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Electronic card readers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Electronic instruments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Electronic toys/games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Factory control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Fax machines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Fingerprint identifiers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Home security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Life-support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Medical testing systems</a:t>
            </a:r>
            <a:endParaRPr lang="en-US" altLang="en-US" sz="900"/>
          </a:p>
        </p:txBody>
      </p:sp>
      <p:sp>
        <p:nvSpPr>
          <p:cNvPr id="29706" name="Text Box 1033"/>
          <p:cNvSpPr txBox="1">
            <a:spLocks noChangeArrowheads="1"/>
          </p:cNvSpPr>
          <p:nvPr/>
        </p:nvSpPr>
        <p:spPr bwMode="auto">
          <a:xfrm>
            <a:off x="2765427" y="1524002"/>
            <a:ext cx="1833563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Modems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MPEG decoders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Network cards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Network switches/routers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On-board navigation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Pagers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Photocopiers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Point-of-sale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Portable video games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Printers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Satellite phones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Scanners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Smart ovens/dishwashers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Speech recognizers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Stereo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Teleconferencing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Televisions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Temperature controllers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Theft tracking systems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TV set-top boxes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VCR’s, DVD players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Video game consoles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Video phones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Washers and dryers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graphicFrame>
        <p:nvGraphicFramePr>
          <p:cNvPr id="29707" name="Object 1034"/>
          <p:cNvGraphicFramePr>
            <a:graphicFrameLocks noChangeAspect="1"/>
          </p:cNvGraphicFramePr>
          <p:nvPr/>
        </p:nvGraphicFramePr>
        <p:xfrm>
          <a:off x="6867527" y="2430463"/>
          <a:ext cx="7461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3" imgW="639166" imgH="408737" progId="MS_ClipArt_Gallery.5">
                  <p:embed/>
                </p:oleObj>
              </mc:Choice>
              <mc:Fallback>
                <p:oleObj name="Clip" r:id="rId3" imgW="639166" imgH="408737" progId="MS_ClipArt_Gallery.5">
                  <p:embed/>
                  <p:pic>
                    <p:nvPicPr>
                      <p:cNvPr id="29707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7" y="2430463"/>
                        <a:ext cx="7461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035"/>
          <p:cNvGraphicFramePr>
            <a:graphicFrameLocks noChangeAspect="1"/>
          </p:cNvGraphicFramePr>
          <p:nvPr/>
        </p:nvGraphicFramePr>
        <p:xfrm>
          <a:off x="5832477" y="3851277"/>
          <a:ext cx="8048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5" imgW="1763878" imgH="1785823" progId="MS_ClipArt_Gallery.5">
                  <p:embed/>
                </p:oleObj>
              </mc:Choice>
              <mc:Fallback>
                <p:oleObj name="Clip" r:id="rId5" imgW="1763878" imgH="1785823" progId="MS_ClipArt_Gallery.5">
                  <p:embed/>
                  <p:pic>
                    <p:nvPicPr>
                      <p:cNvPr id="2970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7" y="3851277"/>
                        <a:ext cx="8048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1036"/>
          <p:cNvGraphicFramePr>
            <a:graphicFrameLocks noChangeAspect="1"/>
          </p:cNvGraphicFramePr>
          <p:nvPr/>
        </p:nvGraphicFramePr>
        <p:xfrm>
          <a:off x="6923088" y="3008313"/>
          <a:ext cx="6350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7" imgW="842162" imgH="903427" progId="MS_ClipArt_Gallery.5">
                  <p:embed/>
                </p:oleObj>
              </mc:Choice>
              <mc:Fallback>
                <p:oleObj name="Clip" r:id="rId7" imgW="842162" imgH="903427" progId="MS_ClipArt_Gallery.5">
                  <p:embed/>
                  <p:pic>
                    <p:nvPicPr>
                      <p:cNvPr id="29709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3008313"/>
                        <a:ext cx="63500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037"/>
          <p:cNvGraphicFramePr>
            <a:graphicFrameLocks noChangeAspect="1"/>
          </p:cNvGraphicFramePr>
          <p:nvPr/>
        </p:nvGraphicFramePr>
        <p:xfrm>
          <a:off x="5940425" y="3008313"/>
          <a:ext cx="5905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9" imgW="220370" imgH="253289" progId="MS_ClipArt_Gallery.5">
                  <p:embed/>
                </p:oleObj>
              </mc:Choice>
              <mc:Fallback>
                <p:oleObj name="Clip" r:id="rId9" imgW="220370" imgH="253289" progId="MS_ClipArt_Gallery.5">
                  <p:embed/>
                  <p:pic>
                    <p:nvPicPr>
                      <p:cNvPr id="2971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008313"/>
                        <a:ext cx="59055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1038"/>
          <p:cNvGraphicFramePr>
            <a:graphicFrameLocks noChangeAspect="1"/>
          </p:cNvGraphicFramePr>
          <p:nvPr/>
        </p:nvGraphicFramePr>
        <p:xfrm>
          <a:off x="4491040" y="3883027"/>
          <a:ext cx="10874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lip" r:id="rId11" imgW="930843" imgH="636700" progId="MS_ClipArt_Gallery.5">
                  <p:embed/>
                </p:oleObj>
              </mc:Choice>
              <mc:Fallback>
                <p:oleObj name="Clip" r:id="rId11" imgW="930843" imgH="636700" progId="MS_ClipArt_Gallery.5">
                  <p:embed/>
                  <p:pic>
                    <p:nvPicPr>
                      <p:cNvPr id="29711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40" y="3883027"/>
                        <a:ext cx="108743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2" name="Object 1039"/>
          <p:cNvGraphicFramePr>
            <a:graphicFrameLocks noChangeAspect="1"/>
          </p:cNvGraphicFramePr>
          <p:nvPr/>
        </p:nvGraphicFramePr>
        <p:xfrm>
          <a:off x="5794375" y="2460625"/>
          <a:ext cx="8826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13" imgW="1791310" imgH="828446" progId="MS_ClipArt_Gallery.5">
                  <p:embed/>
                </p:oleObj>
              </mc:Choice>
              <mc:Fallback>
                <p:oleObj name="Clip" r:id="rId13" imgW="1791310" imgH="828446" progId="MS_ClipArt_Gallery.5">
                  <p:embed/>
                  <p:pic>
                    <p:nvPicPr>
                      <p:cNvPr id="29712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2460625"/>
                        <a:ext cx="8826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3" name="Object 1040"/>
          <p:cNvGraphicFramePr>
            <a:graphicFrameLocks noChangeAspect="1"/>
          </p:cNvGraphicFramePr>
          <p:nvPr/>
        </p:nvGraphicFramePr>
        <p:xfrm>
          <a:off x="4592640" y="3017838"/>
          <a:ext cx="8842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15" imgW="1795882" imgH="1336853" progId="MS_ClipArt_Gallery.5">
                  <p:embed/>
                </p:oleObj>
              </mc:Choice>
              <mc:Fallback>
                <p:oleObj name="Clip" r:id="rId15" imgW="1795882" imgH="1336853" progId="MS_ClipArt_Gallery.5">
                  <p:embed/>
                  <p:pic>
                    <p:nvPicPr>
                      <p:cNvPr id="29713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40" y="3017838"/>
                        <a:ext cx="8842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4" name="Object 1041"/>
          <p:cNvGraphicFramePr>
            <a:graphicFrameLocks noChangeAspect="1"/>
          </p:cNvGraphicFramePr>
          <p:nvPr/>
        </p:nvGraphicFramePr>
        <p:xfrm>
          <a:off x="6880225" y="3762377"/>
          <a:ext cx="7191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17" imgW="1350569" imgH="1914754" progId="MS_ClipArt_Gallery.5">
                  <p:embed/>
                </p:oleObj>
              </mc:Choice>
              <mc:Fallback>
                <p:oleObj name="Clip" r:id="rId17" imgW="1350569" imgH="1914754" progId="MS_ClipArt_Gallery.5">
                  <p:embed/>
                  <p:pic>
                    <p:nvPicPr>
                      <p:cNvPr id="29714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225" y="3762377"/>
                        <a:ext cx="71913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5" name="Object 1042"/>
          <p:cNvGraphicFramePr>
            <a:graphicFrameLocks noChangeAspect="1"/>
          </p:cNvGraphicFramePr>
          <p:nvPr/>
        </p:nvGraphicFramePr>
        <p:xfrm>
          <a:off x="4572000" y="2362202"/>
          <a:ext cx="8763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19" imgW="877824" imgH="377952" progId="Word.Document.8">
                  <p:embed/>
                </p:oleObj>
              </mc:Choice>
              <mc:Fallback>
                <p:oleObj name="Document" r:id="rId19" imgW="877824" imgH="377952" progId="Word.Document.8">
                  <p:embed/>
                  <p:pic>
                    <p:nvPicPr>
                      <p:cNvPr id="29715" name="Object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2"/>
                        <a:ext cx="8763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6" name="Object 1043"/>
          <p:cNvGraphicFramePr>
            <a:graphicFrameLocks noChangeAspect="1"/>
          </p:cNvGraphicFramePr>
          <p:nvPr/>
        </p:nvGraphicFramePr>
        <p:xfrm>
          <a:off x="4724400" y="1600202"/>
          <a:ext cx="5794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21" imgW="581057" imgH="379216" progId="Word.Document.8">
                  <p:embed/>
                </p:oleObj>
              </mc:Choice>
              <mc:Fallback>
                <p:oleObj name="Document" r:id="rId21" imgW="581057" imgH="379216" progId="Word.Document.8">
                  <p:embed/>
                  <p:pic>
                    <p:nvPicPr>
                      <p:cNvPr id="29716" name="Object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00202"/>
                        <a:ext cx="57943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7" name="Object 1044"/>
          <p:cNvGraphicFramePr>
            <a:graphicFrameLocks noChangeAspect="1"/>
          </p:cNvGraphicFramePr>
          <p:nvPr/>
        </p:nvGraphicFramePr>
        <p:xfrm>
          <a:off x="5867402" y="1600200"/>
          <a:ext cx="7397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23" imgW="740664" imgH="350520" progId="Word.Document.8">
                  <p:embed/>
                </p:oleObj>
              </mc:Choice>
              <mc:Fallback>
                <p:oleObj name="Document" r:id="rId23" imgW="740664" imgH="350520" progId="Word.Document.8">
                  <p:embed/>
                  <p:pic>
                    <p:nvPicPr>
                      <p:cNvPr id="29717" name="Object 1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2" y="1600200"/>
                        <a:ext cx="7397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8" name="Object 1045"/>
          <p:cNvGraphicFramePr>
            <a:graphicFrameLocks noChangeAspect="1"/>
          </p:cNvGraphicFramePr>
          <p:nvPr/>
        </p:nvGraphicFramePr>
        <p:xfrm>
          <a:off x="6934202" y="1600200"/>
          <a:ext cx="5254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25" imgW="527304" imgH="451104" progId="Word.Document.8">
                  <p:embed/>
                </p:oleObj>
              </mc:Choice>
              <mc:Fallback>
                <p:oleObj name="Document" r:id="rId25" imgW="527304" imgH="451104" progId="Word.Document.8">
                  <p:embed/>
                  <p:pic>
                    <p:nvPicPr>
                      <p:cNvPr id="29718" name="Object 1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2" y="1600200"/>
                        <a:ext cx="5254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8" name="Rectangle 1046"/>
          <p:cNvSpPr>
            <a:spLocks noChangeArrowheads="1"/>
          </p:cNvSpPr>
          <p:nvPr/>
        </p:nvSpPr>
        <p:spPr bwMode="auto">
          <a:xfrm>
            <a:off x="533400" y="62484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461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How many do we use?</a:t>
            </a:r>
          </a:p>
        </p:txBody>
      </p:sp>
      <p:sp>
        <p:nvSpPr>
          <p:cNvPr id="75779" name="Rectangle 1027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7772400" cy="53340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en-US"/>
              <a:t>Average middle-class American home has 40 to 50 embedded processors in it 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/>
              <a:t>Microwave, washer, dryer, dishwasher, TV, VCR, stereo, hair dryer, coffee maker, remote control, humidifier, heater, toys, etc. 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en-US"/>
              <a:t>Luxury cars have over 60 embedded processors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/>
              <a:t>Brakes, steering, windows, locks, ignition, dashboard displays, transmission, mirrors, etc. 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en-US"/>
              <a:t>Personal computers have over 10 embedded processors 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/>
              <a:t>Graphics accelerator, mouse, keyboard, hard-drive, CD-ROM, bus interface, network card, etc.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200" i="1"/>
              <a:t>								- Mike Schulte</a:t>
            </a:r>
            <a:endParaRPr lang="en-GB" sz="1200" i="1"/>
          </a:p>
        </p:txBody>
      </p:sp>
      <p:sp>
        <p:nvSpPr>
          <p:cNvPr id="3072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5B6918FA-D165-4470-A508-24BFE3C61828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75780" name="Rectangle 1028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34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Embedded Systems</a:t>
            </a:r>
          </a:p>
        </p:txBody>
      </p:sp>
      <p:sp>
        <p:nvSpPr>
          <p:cNvPr id="39939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685800" y="6019800"/>
            <a:ext cx="7772400" cy="30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400" i="1"/>
              <a:t>Slide credit P Koopman, CMU</a:t>
            </a:r>
            <a:endParaRPr lang="en-GB" sz="1400" i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GB" i="1"/>
          </a:p>
        </p:txBody>
      </p:sp>
      <p:sp>
        <p:nvSpPr>
          <p:cNvPr id="3481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1798A60C-3784-45F8-875F-3AE057D0227E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4915"/>
            <a:ext cx="6438900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83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Embedded Systems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791200"/>
            <a:ext cx="7772400" cy="30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400" i="1"/>
              <a:t>Slide credit S. Kowalewski Aachen University</a:t>
            </a:r>
            <a:endParaRPr lang="en-GB" sz="1400" i="1"/>
          </a:p>
        </p:txBody>
      </p:sp>
      <p:sp>
        <p:nvSpPr>
          <p:cNvPr id="3686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4F0E6BDA-AF88-4578-A5D5-8BEF2B104768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2"/>
            <a:ext cx="67627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6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Typical Embedded Systems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 designed to observed (through sensors) and control something (through actuators)</a:t>
            </a:r>
          </a:p>
          <a:p>
            <a:pPr lvl="1" eaLnBrk="1" hangingPunct="1">
              <a:buFontTx/>
              <a:buNone/>
              <a:defRPr/>
            </a:pPr>
            <a:r>
              <a:rPr lang="en-US" smtClean="0"/>
              <a:t>E.g. air condition senses room temperature and maintains it at set temperature via thermostat.</a:t>
            </a:r>
            <a:endParaRPr lang="en-GB" smtClean="0"/>
          </a:p>
        </p:txBody>
      </p:sp>
      <p:sp>
        <p:nvSpPr>
          <p:cNvPr id="3891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76907509-2D33-40FF-BABC-5E61E03A49CD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26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Embedded System Block Diagram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867400"/>
            <a:ext cx="7772400" cy="38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200" i="1"/>
              <a:t>Slide credit Y Williams, GWU</a:t>
            </a:r>
            <a:endParaRPr lang="en-GB" sz="1200" i="1"/>
          </a:p>
        </p:txBody>
      </p:sp>
      <p:sp>
        <p:nvSpPr>
          <p:cNvPr id="4096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782F5426-1851-4973-85D0-6FF24D4AA836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1606550" y="2825750"/>
            <a:ext cx="1358900" cy="135890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Processor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4044950" y="4044950"/>
            <a:ext cx="977900" cy="1511300"/>
          </a:xfrm>
          <a:prstGeom prst="rect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mem</a:t>
            </a: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4038600" y="2743200"/>
            <a:ext cx="9906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Observe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(Input)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4038600" y="1600200"/>
            <a:ext cx="990600" cy="9906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Control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(Output)</a:t>
            </a: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3505200" y="1754188"/>
            <a:ext cx="0" cy="36560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0"/>
          <p:cNvSpPr>
            <a:spLocks noChangeShapeType="1"/>
          </p:cNvSpPr>
          <p:nvPr/>
        </p:nvSpPr>
        <p:spPr bwMode="auto">
          <a:xfrm>
            <a:off x="2973388" y="3505200"/>
            <a:ext cx="531812" cy="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1"/>
          <p:cNvSpPr>
            <a:spLocks noChangeShapeType="1"/>
          </p:cNvSpPr>
          <p:nvPr/>
        </p:nvSpPr>
        <p:spPr bwMode="auto">
          <a:xfrm>
            <a:off x="3506788" y="2209800"/>
            <a:ext cx="531812" cy="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2"/>
          <p:cNvSpPr>
            <a:spLocks noChangeShapeType="1"/>
          </p:cNvSpPr>
          <p:nvPr/>
        </p:nvSpPr>
        <p:spPr bwMode="auto">
          <a:xfrm>
            <a:off x="3506788" y="3352800"/>
            <a:ext cx="531812" cy="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3"/>
          <p:cNvSpPr>
            <a:spLocks noChangeShapeType="1"/>
          </p:cNvSpPr>
          <p:nvPr/>
        </p:nvSpPr>
        <p:spPr bwMode="auto">
          <a:xfrm>
            <a:off x="3506788" y="4648200"/>
            <a:ext cx="531812" cy="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Rectangle 14"/>
          <p:cNvSpPr>
            <a:spLocks noChangeArrowheads="1"/>
          </p:cNvSpPr>
          <p:nvPr/>
        </p:nvSpPr>
        <p:spPr bwMode="auto">
          <a:xfrm>
            <a:off x="1460500" y="1536700"/>
            <a:ext cx="4089400" cy="408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en-US" sz="2400"/>
          </a:p>
        </p:txBody>
      </p:sp>
      <p:sp>
        <p:nvSpPr>
          <p:cNvPr id="40976" name="Line 15"/>
          <p:cNvSpPr>
            <a:spLocks noChangeShapeType="1"/>
          </p:cNvSpPr>
          <p:nvPr/>
        </p:nvSpPr>
        <p:spPr bwMode="auto">
          <a:xfrm>
            <a:off x="5030788" y="2057400"/>
            <a:ext cx="1293812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 flipH="1">
            <a:off x="5030788" y="3200400"/>
            <a:ext cx="1293812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Rectangle 17"/>
          <p:cNvSpPr>
            <a:spLocks noChangeArrowheads="1"/>
          </p:cNvSpPr>
          <p:nvPr/>
        </p:nvSpPr>
        <p:spPr bwMode="auto">
          <a:xfrm>
            <a:off x="6330950" y="1835150"/>
            <a:ext cx="1663700" cy="673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Motor/Light</a:t>
            </a:r>
            <a:endParaRPr lang="en-US" altLang="en-US" sz="2400"/>
          </a:p>
        </p:txBody>
      </p:sp>
      <p:sp>
        <p:nvSpPr>
          <p:cNvPr id="40979" name="Rectangle 18"/>
          <p:cNvSpPr>
            <a:spLocks noChangeArrowheads="1"/>
          </p:cNvSpPr>
          <p:nvPr/>
        </p:nvSpPr>
        <p:spPr bwMode="auto">
          <a:xfrm>
            <a:off x="6330950" y="2901950"/>
            <a:ext cx="1663700" cy="673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Temperature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Sensor</a:t>
            </a:r>
            <a:endParaRPr lang="en-US" altLang="en-US" sz="2400"/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 rot="5400000">
            <a:off x="2930525" y="2962275"/>
            <a:ext cx="163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System Bus</a:t>
            </a:r>
          </a:p>
        </p:txBody>
      </p:sp>
    </p:spTree>
    <p:extLst>
      <p:ext uri="{BB962C8B-B14F-4D97-AF65-F5344CB8AC3E}">
        <p14:creationId xmlns:p14="http://schemas.microsoft.com/office/powerpoint/2010/main" val="59862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z="2800" b="1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64008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>
                <a:solidFill>
                  <a:schemeClr val="tx2"/>
                </a:solidFill>
              </a:rPr>
              <a:t>Introduction to Embedded Systems</a:t>
            </a:r>
            <a:endParaRPr lang="en-GB" sz="6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5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Objectives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Tx/>
              <a:buFontTx/>
              <a:buChar char="•"/>
              <a:defRPr/>
            </a:pPr>
            <a:r>
              <a:rPr lang="en-US" dirty="0" smtClean="0"/>
              <a:t>Introduction to embedded systems</a:t>
            </a:r>
          </a:p>
          <a:p>
            <a:pPr eaLnBrk="1" hangingPunct="1">
              <a:buSzTx/>
              <a:buFontTx/>
              <a:buChar char="•"/>
              <a:defRPr/>
            </a:pPr>
            <a:r>
              <a:rPr lang="en-US" dirty="0" smtClean="0"/>
              <a:t>Embedded system components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dirty="0" smtClean="0"/>
              <a:t>Hardware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dirty="0" smtClean="0"/>
              <a:t>Software</a:t>
            </a:r>
          </a:p>
          <a:p>
            <a:pPr eaLnBrk="1" hangingPunct="1">
              <a:buSzTx/>
              <a:buFontTx/>
              <a:buChar char="•"/>
              <a:defRPr/>
            </a:pPr>
            <a:r>
              <a:rPr lang="en-US" dirty="0" smtClean="0"/>
              <a:t>Embedded system programming</a:t>
            </a:r>
          </a:p>
          <a:p>
            <a:pPr eaLnBrk="1" hangingPunct="1">
              <a:buSzTx/>
              <a:buFontTx/>
              <a:buNone/>
              <a:defRPr/>
            </a:pPr>
            <a:r>
              <a:rPr lang="en-US" dirty="0" smtClean="0"/>
              <a:t>	</a:t>
            </a:r>
            <a:endParaRPr lang="en-GB" dirty="0" smtClean="0"/>
          </a:p>
        </p:txBody>
      </p:sp>
      <p:sp>
        <p:nvSpPr>
          <p:cNvPr id="717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9BADD201-D45B-4361-BB46-473BDCD82427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46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Contents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mtClean="0"/>
              <a:t>Introduction to embedded systems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Software engineering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Computer architecture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Operating systems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Digital systems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Programming practice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Theory for practical works</a:t>
            </a:r>
            <a:endParaRPr lang="en-GB" smtClean="0"/>
          </a:p>
        </p:txBody>
      </p:sp>
      <p:sp>
        <p:nvSpPr>
          <p:cNvPr id="921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4E7812C8-1769-4C45-8B69-EADF2B07CC71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53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6172200"/>
            <a:ext cx="7772400" cy="304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400" i="1"/>
              <a:t>Slide credit Y Williams, GWU</a:t>
            </a:r>
            <a:endParaRPr lang="en-GB" sz="1400" i="1"/>
          </a:p>
        </p:txBody>
      </p:sp>
      <p:sp>
        <p:nvSpPr>
          <p:cNvPr id="17410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5205BE70-BAE3-4A43-9178-C8904ED5BD74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pic>
        <p:nvPicPr>
          <p:cNvPr id="17413" name="Picture 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7620000" cy="5716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78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19800"/>
            <a:ext cx="7772400" cy="30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400" i="1"/>
              <a:t>Slide credit S. Kowalewski Aachen University</a:t>
            </a:r>
            <a:endParaRPr lang="en-GB" sz="1400" i="1"/>
          </a:p>
        </p:txBody>
      </p:sp>
      <p:sp>
        <p:nvSpPr>
          <p:cNvPr id="1945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23C45087-D6FB-4CED-9CF4-E44A9F06D9A9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138988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66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0"/>
            <a:ext cx="7772400" cy="381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400" i="1"/>
              <a:t>Slide credit P Koopman, CMU</a:t>
            </a:r>
          </a:p>
        </p:txBody>
      </p:sp>
      <p:sp>
        <p:nvSpPr>
          <p:cNvPr id="2150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468BA8C5-36AB-4FEC-B2A1-2196501681CC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2"/>
            <a:ext cx="79248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13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“</a:t>
            </a:r>
            <a:r>
              <a:rPr lang="en-US" smtClean="0">
                <a:latin typeface="Arial" pitchFamily="34" charset="0"/>
              </a:rPr>
              <a:t>Any sort of device which includes a programmable computer but itself is not intended to be a general-purpose computer</a:t>
            </a:r>
            <a:r>
              <a:rPr lang="en-US" smtClean="0"/>
              <a:t>”</a:t>
            </a:r>
            <a:endParaRPr lang="en-US" smtClean="0">
              <a:latin typeface="Arial" pitchFamily="34" charset="0"/>
            </a:endParaRPr>
          </a:p>
          <a:p>
            <a:pPr lvl="3" eaLnBrk="1" hangingPunct="1">
              <a:defRPr/>
            </a:pPr>
            <a:r>
              <a:rPr lang="en-US" smtClean="0">
                <a:latin typeface="Arial" pitchFamily="34" charset="0"/>
              </a:rPr>
              <a:t>Wayne Wolf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mtClean="0">
              <a:latin typeface="Arial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GB" smtClean="0"/>
          </a:p>
        </p:txBody>
      </p:sp>
      <p:sp>
        <p:nvSpPr>
          <p:cNvPr id="2355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7E3ECB56-4738-4143-AB58-BF44DD426CC4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79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</a:t>
            </a:r>
          </a:p>
        </p:txBody>
      </p:sp>
      <p:sp>
        <p:nvSpPr>
          <p:cNvPr id="1027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685800" y="5791200"/>
            <a:ext cx="7772400" cy="30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400"/>
              <a:t>Slide credit P Koopman, CMU</a:t>
            </a:r>
            <a:endParaRPr lang="en-GB" sz="1400"/>
          </a:p>
        </p:txBody>
      </p:sp>
      <p:sp>
        <p:nvSpPr>
          <p:cNvPr id="2560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FC9F88CF-435E-477A-8AD6-078F754299B6}" type="slidenum">
              <a:rPr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10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Embedded Systems			     Setha Pan-ngum	</a:t>
            </a:r>
            <a:endParaRPr lang="en-GB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8293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533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614</Words>
  <Application>Microsoft Office PowerPoint</Application>
  <PresentationFormat>On-screen Show (4:3)</PresentationFormat>
  <Paragraphs>169</Paragraphs>
  <Slides>17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Angsana New</vt:lpstr>
      <vt:lpstr>Arial</vt:lpstr>
      <vt:lpstr>Calibri</vt:lpstr>
      <vt:lpstr>Calibri Light</vt:lpstr>
      <vt:lpstr>Cordia New</vt:lpstr>
      <vt:lpstr>Times New Roman</vt:lpstr>
      <vt:lpstr>Wingdings</vt:lpstr>
      <vt:lpstr>Office Theme</vt:lpstr>
      <vt:lpstr>Microsoft Word Document</vt:lpstr>
      <vt:lpstr>Microsoft Clip Gallery</vt:lpstr>
      <vt:lpstr>PowerPoint Presentation</vt:lpstr>
      <vt:lpstr>PowerPoint Presentation</vt:lpstr>
      <vt:lpstr>Objectives</vt:lpstr>
      <vt:lpstr>Contents</vt:lpstr>
      <vt:lpstr>Slide credit Y Williams, GWU</vt:lpstr>
      <vt:lpstr>PowerPoint Presentation</vt:lpstr>
      <vt:lpstr>Slide credit P Koopman, CMU</vt:lpstr>
      <vt:lpstr>Definition</vt:lpstr>
      <vt:lpstr>Definition</vt:lpstr>
      <vt:lpstr>Embedded systems overview</vt:lpstr>
      <vt:lpstr>Embedded systems overview</vt:lpstr>
      <vt:lpstr>A “short list” of embedded systems</vt:lpstr>
      <vt:lpstr>How many do we use?</vt:lpstr>
      <vt:lpstr>Types of Embedded Systems</vt:lpstr>
      <vt:lpstr>Types of Embedded Systems</vt:lpstr>
      <vt:lpstr>Typical Embedded Systems</vt:lpstr>
      <vt:lpstr>Embedded System Block Diagram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 Chongstitvatana</dc:creator>
  <cp:lastModifiedBy>Prabhas Chongstitvatana</cp:lastModifiedBy>
  <cp:revision>1</cp:revision>
  <dcterms:created xsi:type="dcterms:W3CDTF">2019-01-15T03:44:21Z</dcterms:created>
  <dcterms:modified xsi:type="dcterms:W3CDTF">2019-01-15T03:46:20Z</dcterms:modified>
</cp:coreProperties>
</file>