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9" r:id="rId8"/>
    <p:sldId id="263" r:id="rId9"/>
    <p:sldId id="270" r:id="rId10"/>
    <p:sldId id="271" r:id="rId11"/>
    <p:sldId id="264" r:id="rId12"/>
    <p:sldId id="265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47" d="100"/>
          <a:sy n="47" d="100"/>
        </p:scale>
        <p:origin x="648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0DF4A3-09F6-46B1-A4E2-310F1972AB2E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570A7A-4EE9-4850-9AC4-14A8E35A9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550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73E16D9-D020-424E-9D94-F0397B4097C5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26001772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64E5CE2-1ADB-478D-871F-690D1A79D978}" type="slidenum">
              <a:rPr lang="en-GB" altLang="en-US"/>
              <a:pPr>
                <a:spcBef>
                  <a:spcPct val="0"/>
                </a:spcBef>
              </a:pPr>
              <a:t>14</a:t>
            </a:fld>
            <a:endParaRPr lang="en-GB" alt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6450814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D6F1EED-E95B-4311-9BBE-2D8ED4F5B910}" type="slidenum">
              <a:rPr lang="en-GB" altLang="en-US"/>
              <a:pPr>
                <a:spcBef>
                  <a:spcPct val="0"/>
                </a:spcBef>
              </a:pPr>
              <a:t>15</a:t>
            </a:fld>
            <a:endParaRPr lang="en-GB" alt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3288072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C152D72-F3FA-4CBC-A71E-6F2A3E39148D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23165207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238AB8D-9479-4120-84B7-5ED858555E47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32088582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90D29CB-A820-4C52-8EE3-C98985163608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5731949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245A7F7-FFF5-49C9-B641-4D07FCE11240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34644887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7C76E2C-CC68-4D8F-BF6F-482FBEAC9192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1631907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0DFCB94-CDCB-4C95-BF77-728E93951E2D}" type="slidenum">
              <a:rPr lang="en-GB" altLang="en-US"/>
              <a:pPr>
                <a:spcBef>
                  <a:spcPct val="0"/>
                </a:spcBef>
              </a:pPr>
              <a:t>11</a:t>
            </a:fld>
            <a:endParaRPr lang="en-GB" alt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37171314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3E65153-F13E-4F67-AC57-13317CCC347B}" type="slidenum">
              <a:rPr lang="en-GB" altLang="en-US"/>
              <a:pPr>
                <a:spcBef>
                  <a:spcPct val="0"/>
                </a:spcBef>
              </a:pPr>
              <a:t>12</a:t>
            </a:fld>
            <a:endParaRPr lang="en-GB" alt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4150143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2202FB9-41B6-4771-AB39-67B0150B889B}" type="slidenum">
              <a:rPr lang="en-GB" altLang="en-US"/>
              <a:pPr>
                <a:spcBef>
                  <a:spcPct val="0"/>
                </a:spcBef>
              </a:pPr>
              <a:t>13</a:t>
            </a:fld>
            <a:endParaRPr lang="en-GB" alt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39870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85C12-B2D4-4733-B5F9-A0C0F1534D9A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EC6A3-472A-4968-9AE2-939D18EEE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989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85C12-B2D4-4733-B5F9-A0C0F1534D9A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EC6A3-472A-4968-9AE2-939D18EEE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38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85C12-B2D4-4733-B5F9-A0C0F1534D9A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EC6A3-472A-4968-9AE2-939D18EEE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798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85C12-B2D4-4733-B5F9-A0C0F1534D9A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EC6A3-472A-4968-9AE2-939D18EEE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225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85C12-B2D4-4733-B5F9-A0C0F1534D9A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EC6A3-472A-4968-9AE2-939D18EEE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027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85C12-B2D4-4733-B5F9-A0C0F1534D9A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EC6A3-472A-4968-9AE2-939D18EEE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080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85C12-B2D4-4733-B5F9-A0C0F1534D9A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EC6A3-472A-4968-9AE2-939D18EEE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901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85C12-B2D4-4733-B5F9-A0C0F1534D9A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EC6A3-472A-4968-9AE2-939D18EEE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110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85C12-B2D4-4733-B5F9-A0C0F1534D9A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EC6A3-472A-4968-9AE2-939D18EEE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676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85C12-B2D4-4733-B5F9-A0C0F1534D9A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EC6A3-472A-4968-9AE2-939D18EEE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732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85C12-B2D4-4733-B5F9-A0C0F1534D9A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EC6A3-472A-4968-9AE2-939D18EEE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224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85C12-B2D4-4733-B5F9-A0C0F1534D9A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EC6A3-472A-4968-9AE2-939D18EEE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997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Embedded Processors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681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756" y="1027907"/>
            <a:ext cx="8176487" cy="4299063"/>
          </a:xfrm>
        </p:spPr>
      </p:pic>
    </p:spTree>
    <p:extLst>
      <p:ext uri="{BB962C8B-B14F-4D97-AF65-F5344CB8AC3E}">
        <p14:creationId xmlns:p14="http://schemas.microsoft.com/office/powerpoint/2010/main" val="2034066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D2D27DD0-7050-414E-8162-B477AE7480FA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Moore’s Law</a:t>
            </a:r>
          </a:p>
        </p:txBody>
      </p:sp>
      <p:sp>
        <p:nvSpPr>
          <p:cNvPr id="96259" name="AutoShape 3"/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685800" y="6019800"/>
            <a:ext cx="7772400" cy="30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1400" i="1" smtClean="0"/>
              <a:t>Slide credit – W Fornaciari</a:t>
            </a:r>
            <a:endParaRPr lang="en-GB" sz="1400" i="1" smtClean="0"/>
          </a:p>
        </p:txBody>
      </p:sp>
      <p:sp>
        <p:nvSpPr>
          <p:cNvPr id="96260" name="Rectangle 4"/>
          <p:cNvSpPr>
            <a:spLocks noChangeArrowheads="1"/>
          </p:cNvSpPr>
          <p:nvPr/>
        </p:nvSpPr>
        <p:spPr bwMode="auto">
          <a:xfrm>
            <a:off x="381000" y="63246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n-US" sz="1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Embedded Systems			     Setha Pan-ngum	</a:t>
            </a:r>
            <a:endParaRPr lang="en-GB" sz="18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57350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143000"/>
            <a:ext cx="68389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57351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538288"/>
            <a:ext cx="70866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01496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FBCEC387-4600-4F1F-9F39-E82C4385E5EF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Number of Transistors on Chips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019800"/>
            <a:ext cx="7772400" cy="30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1400" i="1" smtClean="0"/>
              <a:t>Slide credit – T Givargis</a:t>
            </a:r>
            <a:endParaRPr lang="en-GB" sz="1400" i="1" smtClean="0"/>
          </a:p>
        </p:txBody>
      </p:sp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381000" y="63246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n-US" sz="1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Embedded Systems			     Setha Pan-ngum	</a:t>
            </a:r>
            <a:endParaRPr lang="en-GB" sz="18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5939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8" y="1095375"/>
            <a:ext cx="8201025" cy="466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68215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784374D2-282A-4CF0-9277-B8DB6147BF8A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15769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5791200"/>
            <a:ext cx="7772400" cy="30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1400" i="1" smtClean="0"/>
              <a:t>Slide credit Vahid/Givargis, Embedded Systems Design: A Unified Hardware/Software Introduction, 2000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GB" sz="1400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GB" smtClean="0"/>
          </a:p>
        </p:txBody>
      </p:sp>
      <p:sp>
        <p:nvSpPr>
          <p:cNvPr id="157700" name="Rectangle 1028"/>
          <p:cNvSpPr>
            <a:spLocks noChangeArrowheads="1"/>
          </p:cNvSpPr>
          <p:nvPr/>
        </p:nvSpPr>
        <p:spPr bwMode="auto">
          <a:xfrm>
            <a:off x="381000" y="63246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n-US" sz="1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Embedded Systems			     Setha Pan-ngum	</a:t>
            </a:r>
            <a:endParaRPr lang="en-GB" sz="18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45" name="Rectangle 1029"/>
          <p:cNvSpPr>
            <a:spLocks noChangeArrowheads="1"/>
          </p:cNvSpPr>
          <p:nvPr/>
        </p:nvSpPr>
        <p:spPr bwMode="auto">
          <a:xfrm>
            <a:off x="990600" y="228600"/>
            <a:ext cx="746760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1" lang="en-US" altLang="en-US" sz="3600">
                <a:solidFill>
                  <a:schemeClr val="tx2"/>
                </a:solidFill>
              </a:rPr>
              <a:t>Graphical illustration of Moore’s law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endParaRPr kumimoji="1" lang="en-US" altLang="en-US" sz="2400"/>
          </a:p>
        </p:txBody>
      </p:sp>
      <p:sp>
        <p:nvSpPr>
          <p:cNvPr id="61446" name="Rectangle 1030"/>
          <p:cNvSpPr>
            <a:spLocks noChangeAspect="1" noChangeArrowheads="1"/>
          </p:cNvSpPr>
          <p:nvPr/>
        </p:nvSpPr>
        <p:spPr bwMode="auto">
          <a:xfrm>
            <a:off x="523875" y="2333625"/>
            <a:ext cx="1476375" cy="1476375"/>
          </a:xfrm>
          <a:prstGeom prst="rect">
            <a:avLst/>
          </a:prstGeom>
          <a:solidFill>
            <a:srgbClr val="C0C0C0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h-TH" altLang="en-US" sz="2400"/>
          </a:p>
        </p:txBody>
      </p:sp>
      <p:sp>
        <p:nvSpPr>
          <p:cNvPr id="61447" name="Rectangle 1031"/>
          <p:cNvSpPr>
            <a:spLocks noChangeAspect="1" noChangeArrowheads="1"/>
          </p:cNvSpPr>
          <p:nvPr/>
        </p:nvSpPr>
        <p:spPr bwMode="auto">
          <a:xfrm>
            <a:off x="2368550" y="2333625"/>
            <a:ext cx="738188" cy="738188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h-TH" altLang="en-US" sz="2400"/>
          </a:p>
        </p:txBody>
      </p:sp>
      <p:sp>
        <p:nvSpPr>
          <p:cNvPr id="61448" name="Rectangle 1032"/>
          <p:cNvSpPr>
            <a:spLocks noChangeAspect="1" noChangeArrowheads="1"/>
          </p:cNvSpPr>
          <p:nvPr/>
        </p:nvSpPr>
        <p:spPr bwMode="auto">
          <a:xfrm>
            <a:off x="3476625" y="2333625"/>
            <a:ext cx="368300" cy="3683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h-TH" altLang="en-US" sz="2400"/>
          </a:p>
        </p:txBody>
      </p:sp>
      <p:sp>
        <p:nvSpPr>
          <p:cNvPr id="61449" name="Rectangle 1033"/>
          <p:cNvSpPr>
            <a:spLocks noChangeAspect="1" noChangeArrowheads="1"/>
          </p:cNvSpPr>
          <p:nvPr/>
        </p:nvSpPr>
        <p:spPr bwMode="auto">
          <a:xfrm>
            <a:off x="4302125" y="2338388"/>
            <a:ext cx="185738" cy="18415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h-TH" altLang="en-US" sz="2400"/>
          </a:p>
        </p:txBody>
      </p:sp>
      <p:sp>
        <p:nvSpPr>
          <p:cNvPr id="61450" name="Rectangle 1034"/>
          <p:cNvSpPr>
            <a:spLocks noChangeAspect="1" noChangeArrowheads="1"/>
          </p:cNvSpPr>
          <p:nvPr/>
        </p:nvSpPr>
        <p:spPr bwMode="auto">
          <a:xfrm>
            <a:off x="4953000" y="2333625"/>
            <a:ext cx="92075" cy="92075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h-TH" altLang="en-US" sz="2400"/>
          </a:p>
        </p:txBody>
      </p:sp>
      <p:sp>
        <p:nvSpPr>
          <p:cNvPr id="61451" name="Rectangle 1035"/>
          <p:cNvSpPr>
            <a:spLocks noChangeAspect="1" noChangeArrowheads="1"/>
          </p:cNvSpPr>
          <p:nvPr/>
        </p:nvSpPr>
        <p:spPr bwMode="auto">
          <a:xfrm>
            <a:off x="5691188" y="2333625"/>
            <a:ext cx="53975" cy="53975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h-TH" altLang="en-US" sz="2400"/>
          </a:p>
        </p:txBody>
      </p:sp>
      <p:sp>
        <p:nvSpPr>
          <p:cNvPr id="61452" name="Rectangle 1036"/>
          <p:cNvSpPr>
            <a:spLocks noChangeAspect="1" noChangeArrowheads="1"/>
          </p:cNvSpPr>
          <p:nvPr/>
        </p:nvSpPr>
        <p:spPr bwMode="auto">
          <a:xfrm>
            <a:off x="6427788" y="2333625"/>
            <a:ext cx="38100" cy="36513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h-TH" altLang="en-US" sz="2400"/>
          </a:p>
        </p:txBody>
      </p:sp>
      <p:sp>
        <p:nvSpPr>
          <p:cNvPr id="61453" name="Rectangle 1037"/>
          <p:cNvSpPr>
            <a:spLocks noChangeAspect="1" noChangeArrowheads="1"/>
          </p:cNvSpPr>
          <p:nvPr/>
        </p:nvSpPr>
        <p:spPr bwMode="auto">
          <a:xfrm>
            <a:off x="7165975" y="2333625"/>
            <a:ext cx="19050" cy="17463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h-TH" altLang="en-US" sz="2400"/>
          </a:p>
        </p:txBody>
      </p:sp>
      <p:sp>
        <p:nvSpPr>
          <p:cNvPr id="61454" name="Text Box 1038"/>
          <p:cNvSpPr txBox="1">
            <a:spLocks noChangeAspect="1" noChangeArrowheads="1"/>
          </p:cNvSpPr>
          <p:nvPr/>
        </p:nvSpPr>
        <p:spPr bwMode="auto">
          <a:xfrm>
            <a:off x="1077913" y="1963738"/>
            <a:ext cx="5524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1981</a:t>
            </a:r>
          </a:p>
        </p:txBody>
      </p:sp>
      <p:sp>
        <p:nvSpPr>
          <p:cNvPr id="61455" name="Text Box 1039"/>
          <p:cNvSpPr txBox="1">
            <a:spLocks noChangeAspect="1" noChangeArrowheads="1"/>
          </p:cNvSpPr>
          <p:nvPr/>
        </p:nvSpPr>
        <p:spPr bwMode="auto">
          <a:xfrm>
            <a:off x="2368550" y="1963738"/>
            <a:ext cx="7381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1984</a:t>
            </a:r>
          </a:p>
        </p:txBody>
      </p:sp>
      <p:sp>
        <p:nvSpPr>
          <p:cNvPr id="61456" name="Text Box 1040"/>
          <p:cNvSpPr txBox="1">
            <a:spLocks noChangeAspect="1" noChangeArrowheads="1"/>
          </p:cNvSpPr>
          <p:nvPr/>
        </p:nvSpPr>
        <p:spPr bwMode="auto">
          <a:xfrm>
            <a:off x="3290888" y="1963738"/>
            <a:ext cx="7381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1987</a:t>
            </a:r>
          </a:p>
        </p:txBody>
      </p:sp>
      <p:sp>
        <p:nvSpPr>
          <p:cNvPr id="61457" name="Text Box 1041"/>
          <p:cNvSpPr txBox="1">
            <a:spLocks noChangeAspect="1" noChangeArrowheads="1"/>
          </p:cNvSpPr>
          <p:nvPr/>
        </p:nvSpPr>
        <p:spPr bwMode="auto">
          <a:xfrm>
            <a:off x="4029075" y="1963738"/>
            <a:ext cx="7381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1990</a:t>
            </a:r>
          </a:p>
        </p:txBody>
      </p:sp>
      <p:sp>
        <p:nvSpPr>
          <p:cNvPr id="61458" name="Text Box 1042"/>
          <p:cNvSpPr txBox="1">
            <a:spLocks noChangeAspect="1" noChangeArrowheads="1"/>
          </p:cNvSpPr>
          <p:nvPr/>
        </p:nvSpPr>
        <p:spPr bwMode="auto">
          <a:xfrm>
            <a:off x="4767263" y="1963738"/>
            <a:ext cx="7381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1993</a:t>
            </a:r>
          </a:p>
        </p:txBody>
      </p:sp>
      <p:sp>
        <p:nvSpPr>
          <p:cNvPr id="61459" name="Text Box 1043"/>
          <p:cNvSpPr txBox="1">
            <a:spLocks noChangeAspect="1" noChangeArrowheads="1"/>
          </p:cNvSpPr>
          <p:nvPr/>
        </p:nvSpPr>
        <p:spPr bwMode="auto">
          <a:xfrm>
            <a:off x="5505450" y="1963738"/>
            <a:ext cx="7381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1996</a:t>
            </a:r>
          </a:p>
        </p:txBody>
      </p:sp>
      <p:sp>
        <p:nvSpPr>
          <p:cNvPr id="61460" name="Text Box 1044"/>
          <p:cNvSpPr txBox="1">
            <a:spLocks noChangeAspect="1" noChangeArrowheads="1"/>
          </p:cNvSpPr>
          <p:nvPr/>
        </p:nvSpPr>
        <p:spPr bwMode="auto">
          <a:xfrm>
            <a:off x="6243638" y="1963738"/>
            <a:ext cx="7381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1999</a:t>
            </a:r>
          </a:p>
        </p:txBody>
      </p:sp>
      <p:sp>
        <p:nvSpPr>
          <p:cNvPr id="61461" name="Text Box 1045"/>
          <p:cNvSpPr txBox="1">
            <a:spLocks noChangeAspect="1" noChangeArrowheads="1"/>
          </p:cNvSpPr>
          <p:nvPr/>
        </p:nvSpPr>
        <p:spPr bwMode="auto">
          <a:xfrm>
            <a:off x="6981825" y="1963738"/>
            <a:ext cx="7381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2002</a:t>
            </a:r>
          </a:p>
        </p:txBody>
      </p:sp>
      <p:sp>
        <p:nvSpPr>
          <p:cNvPr id="61462" name="Text Box 1046"/>
          <p:cNvSpPr txBox="1">
            <a:spLocks noChangeAspect="1" noChangeArrowheads="1"/>
          </p:cNvSpPr>
          <p:nvPr/>
        </p:nvSpPr>
        <p:spPr bwMode="auto">
          <a:xfrm>
            <a:off x="523875" y="3255963"/>
            <a:ext cx="147637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i="1"/>
              <a:t>Leading edge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i="1"/>
              <a:t>chip in 1981</a:t>
            </a:r>
            <a:endParaRPr lang="en-US" altLang="en-US" sz="1400"/>
          </a:p>
        </p:txBody>
      </p:sp>
      <p:sp>
        <p:nvSpPr>
          <p:cNvPr id="61463" name="Text Box 1047"/>
          <p:cNvSpPr txBox="1">
            <a:spLocks noChangeAspect="1" noChangeArrowheads="1"/>
          </p:cNvSpPr>
          <p:nvPr/>
        </p:nvSpPr>
        <p:spPr bwMode="auto">
          <a:xfrm>
            <a:off x="523875" y="2517775"/>
            <a:ext cx="1476375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10,000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transistors</a:t>
            </a:r>
          </a:p>
        </p:txBody>
      </p:sp>
      <p:sp>
        <p:nvSpPr>
          <p:cNvPr id="61464" name="Rectangle 1048"/>
          <p:cNvSpPr>
            <a:spLocks noChangeAspect="1" noChangeArrowheads="1"/>
          </p:cNvSpPr>
          <p:nvPr/>
        </p:nvSpPr>
        <p:spPr bwMode="auto">
          <a:xfrm>
            <a:off x="6981825" y="2333625"/>
            <a:ext cx="1476375" cy="14763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h-TH" altLang="en-US" sz="2400"/>
          </a:p>
        </p:txBody>
      </p:sp>
      <p:sp>
        <p:nvSpPr>
          <p:cNvPr id="61465" name="Text Box 1049"/>
          <p:cNvSpPr txBox="1">
            <a:spLocks noChangeAspect="1" noChangeArrowheads="1"/>
          </p:cNvSpPr>
          <p:nvPr/>
        </p:nvSpPr>
        <p:spPr bwMode="auto">
          <a:xfrm>
            <a:off x="6981825" y="3255963"/>
            <a:ext cx="147637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i="1"/>
              <a:t>Leading edge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i="1"/>
              <a:t>chip in 2002</a:t>
            </a:r>
            <a:endParaRPr lang="en-US" altLang="en-US" sz="1200"/>
          </a:p>
        </p:txBody>
      </p:sp>
      <p:sp>
        <p:nvSpPr>
          <p:cNvPr id="61466" name="Text Box 1050"/>
          <p:cNvSpPr txBox="1">
            <a:spLocks noChangeAspect="1" noChangeArrowheads="1"/>
          </p:cNvSpPr>
          <p:nvPr/>
        </p:nvSpPr>
        <p:spPr bwMode="auto">
          <a:xfrm>
            <a:off x="6981825" y="2517775"/>
            <a:ext cx="1476375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150,000,000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transistors</a:t>
            </a:r>
          </a:p>
        </p:txBody>
      </p:sp>
      <p:sp>
        <p:nvSpPr>
          <p:cNvPr id="61467" name="Freeform 1051"/>
          <p:cNvSpPr>
            <a:spLocks noChangeAspect="1"/>
          </p:cNvSpPr>
          <p:nvPr/>
        </p:nvSpPr>
        <p:spPr bwMode="auto">
          <a:xfrm>
            <a:off x="1816100" y="2420938"/>
            <a:ext cx="5335588" cy="835025"/>
          </a:xfrm>
          <a:custGeom>
            <a:avLst/>
            <a:gdLst>
              <a:gd name="T0" fmla="*/ 0 w 4165"/>
              <a:gd name="T1" fmla="*/ 835025 h 652"/>
              <a:gd name="T2" fmla="*/ 4048129 w 4165"/>
              <a:gd name="T3" fmla="*/ 691585 h 652"/>
              <a:gd name="T4" fmla="*/ 5335588 w 4165"/>
              <a:gd name="T5" fmla="*/ 0 h 652"/>
              <a:gd name="T6" fmla="*/ 0 60000 65536"/>
              <a:gd name="T7" fmla="*/ 0 60000 65536"/>
              <a:gd name="T8" fmla="*/ 0 60000 65536"/>
              <a:gd name="T9" fmla="*/ 0 w 4165"/>
              <a:gd name="T10" fmla="*/ 0 h 652"/>
              <a:gd name="T11" fmla="*/ 4165 w 4165"/>
              <a:gd name="T12" fmla="*/ 652 h 65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165" h="652">
                <a:moveTo>
                  <a:pt x="0" y="652"/>
                </a:moveTo>
                <a:cubicBezTo>
                  <a:pt x="527" y="633"/>
                  <a:pt x="2466" y="649"/>
                  <a:pt x="3160" y="540"/>
                </a:cubicBezTo>
                <a:cubicBezTo>
                  <a:pt x="3854" y="431"/>
                  <a:pt x="3956" y="112"/>
                  <a:pt x="4165" y="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1047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66496C8C-249D-49ED-B601-F174FA546BD7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200" smtClean="0"/>
              <a:t>Some common characteristics of embedded systems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78486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Single-functioned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Executes a single program, repeatedly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Tightly-constrained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Low cost, low power, small, fast, etc.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Reactive and real-time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Continually reacts to changes in the system’s environment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Must compute certain results in real-time without delay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1600" i="1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1400" i="1" smtClean="0"/>
              <a:t>Slide credit Vahid/Givargis, Embedded Systems Design: A Unified Hardware/Software Introduction, 2000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GB" sz="1400" smtClean="0"/>
          </a:p>
        </p:txBody>
      </p:sp>
      <p:sp>
        <p:nvSpPr>
          <p:cNvPr id="100356" name="Rectangle 4"/>
          <p:cNvSpPr>
            <a:spLocks noChangeArrowheads="1"/>
          </p:cNvSpPr>
          <p:nvPr/>
        </p:nvSpPr>
        <p:spPr bwMode="auto">
          <a:xfrm>
            <a:off x="381000" y="63246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n-US" sz="1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Embedded Systems			     Setha Pan-ngum	</a:t>
            </a:r>
            <a:endParaRPr lang="en-GB" sz="18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701930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567ABF33-6237-4CC8-989D-9EA764252518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Characteristics of Embedded Systems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410200"/>
          </a:xfrm>
        </p:spPr>
        <p:txBody>
          <a:bodyPr/>
          <a:lstStyle/>
          <a:p>
            <a:pPr eaLnBrk="1" hangingPunct="1">
              <a:defRPr/>
            </a:pPr>
            <a:r>
              <a:rPr lang="en-US" sz="2200" smtClean="0"/>
              <a:t>Application-specific functionality – specialized for one or one class of applications</a:t>
            </a:r>
          </a:p>
          <a:p>
            <a:pPr eaLnBrk="1" hangingPunct="1">
              <a:defRPr/>
            </a:pPr>
            <a:r>
              <a:rPr lang="en-US" sz="2200" smtClean="0"/>
              <a:t>Deadline constrained operation – system may have to perform its function(s) within specific time periods to achieve successful results</a:t>
            </a:r>
          </a:p>
          <a:p>
            <a:pPr eaLnBrk="1" hangingPunct="1">
              <a:defRPr/>
            </a:pPr>
            <a:r>
              <a:rPr lang="en-US" sz="2200" smtClean="0"/>
              <a:t>Resource challenged – systems typically are configured with a modest set of resources to meet the performance objectives</a:t>
            </a:r>
          </a:p>
          <a:p>
            <a:pPr eaLnBrk="1" hangingPunct="1">
              <a:defRPr/>
            </a:pPr>
            <a:r>
              <a:rPr lang="en-US" sz="2200" smtClean="0"/>
              <a:t>Power efficient – many systems are battery-powered and must conserve power to maximize the usable life of the system.</a:t>
            </a:r>
          </a:p>
          <a:p>
            <a:pPr eaLnBrk="1" hangingPunct="1">
              <a:defRPr/>
            </a:pPr>
            <a:r>
              <a:rPr lang="en-US" sz="2200" smtClean="0"/>
              <a:t>Form factor – many systems are light weight and low volume to be used as components in host systems</a:t>
            </a:r>
          </a:p>
          <a:p>
            <a:pPr eaLnBrk="1" hangingPunct="1">
              <a:defRPr/>
            </a:pPr>
            <a:r>
              <a:rPr lang="en-US" sz="2200" smtClean="0"/>
              <a:t>Manufacturable – usually small and inexpensive to manufacture based on the size and low complexity of the hardware.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sz="1400" i="1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1400" i="1" smtClean="0"/>
              <a:t>Slide credit Y William, GWU</a:t>
            </a:r>
            <a:endParaRPr lang="en-GB" sz="1400" i="1" smtClean="0"/>
          </a:p>
        </p:txBody>
      </p:sp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381000" y="63246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n-US" sz="1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Embedded Systems			     Setha Pan-ngum	</a:t>
            </a:r>
            <a:endParaRPr lang="en-GB" sz="18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1519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D770B110-18D1-4A69-B36F-482B4A0F3419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Processors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Microprocessors for PCs</a:t>
            </a:r>
          </a:p>
          <a:p>
            <a:pPr eaLnBrk="1" hangingPunct="1">
              <a:defRPr/>
            </a:pPr>
            <a:r>
              <a:rPr lang="en-US" smtClean="0"/>
              <a:t>Embedded processors or Microcontrollers for embedded systems</a:t>
            </a:r>
          </a:p>
          <a:p>
            <a:pPr lvl="1" eaLnBrk="1" hangingPunct="1">
              <a:defRPr/>
            </a:pPr>
            <a:r>
              <a:rPr lang="en-US" smtClean="0"/>
              <a:t>Often with lower clock speeds </a:t>
            </a:r>
          </a:p>
          <a:p>
            <a:pPr lvl="1" eaLnBrk="1" hangingPunct="1">
              <a:defRPr/>
            </a:pPr>
            <a:r>
              <a:rPr lang="en-US" smtClean="0"/>
              <a:t>Integrated with memory and </a:t>
            </a:r>
          </a:p>
          <a:p>
            <a:pPr lvl="1" eaLnBrk="1" hangingPunct="1">
              <a:defRPr/>
            </a:pPr>
            <a:r>
              <a:rPr lang="en-US" smtClean="0"/>
              <a:t>I/O devices e.g. A/D D/A PWM CAN</a:t>
            </a:r>
          </a:p>
          <a:p>
            <a:pPr lvl="1" eaLnBrk="1" hangingPunct="1">
              <a:defRPr/>
            </a:pPr>
            <a:r>
              <a:rPr lang="en-US" smtClean="0"/>
              <a:t>Higher environmental specs</a:t>
            </a:r>
            <a:endParaRPr lang="en-GB" smtClean="0"/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381000" y="63246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n-US" sz="1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Embedded Systems			     Setha Pan-ngum	</a:t>
            </a:r>
            <a:endParaRPr lang="en-GB" sz="18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77482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DB0F7A8C-FDBE-47EB-BACF-FC9D4921D5CC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smtClean="0"/>
              <a:t>Microcontrollers dominates processor market</a:t>
            </a: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381000" y="63246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n-US" sz="1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Embedded Systems			     Setha Pan-ngum	</a:t>
            </a:r>
            <a:endParaRPr lang="en-GB" sz="18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506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990600"/>
            <a:ext cx="78486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617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A0B99D32-14F2-415F-9508-6D977D9C911E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200" smtClean="0"/>
              <a:t>There are so many microcontrollers in the world</a:t>
            </a: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381000" y="63246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n-US" sz="1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Embedded Systems			     Setha Pan-ngum	</a:t>
            </a:r>
            <a:endParaRPr lang="en-GB" sz="18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7109" name="Picture 5" descr="insects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8200" y="1066800"/>
            <a:ext cx="7086600" cy="52943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2292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56BE7E42-DC44-4C99-9F9A-0BCD2CDFD33B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Types of Embedded Processors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2000"/>
            <a:ext cx="7772400" cy="56388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smtClean="0"/>
              <a:t>Computational micros (32- or 64-bit datapaths)</a:t>
            </a:r>
          </a:p>
          <a:p>
            <a:pPr lvl="1" eaLnBrk="1" hangingPunct="1">
              <a:defRPr/>
            </a:pPr>
            <a:r>
              <a:rPr lang="en-US" sz="2000" smtClean="0"/>
              <a:t>CPU of workstations, PCs, or high-end portable devices (PDAs)</a:t>
            </a:r>
          </a:p>
          <a:p>
            <a:pPr lvl="1" eaLnBrk="1" hangingPunct="1">
              <a:defRPr/>
            </a:pPr>
            <a:r>
              <a:rPr lang="en-US" sz="2000" smtClean="0"/>
              <a:t>x86, PA-RISC, PowerPC, SPARC, etc. </a:t>
            </a:r>
          </a:p>
          <a:p>
            <a:pPr eaLnBrk="1" hangingPunct="1">
              <a:defRPr/>
            </a:pPr>
            <a:r>
              <a:rPr lang="en-US" sz="2400" smtClean="0"/>
              <a:t>Embedded general purpose micros (32-bit datapaths)</a:t>
            </a:r>
          </a:p>
          <a:p>
            <a:pPr lvl="1" eaLnBrk="1" hangingPunct="1">
              <a:defRPr/>
            </a:pPr>
            <a:r>
              <a:rPr lang="en-US" sz="2000" smtClean="0"/>
              <a:t>Designed for a wide range of embedded applications</a:t>
            </a:r>
          </a:p>
          <a:p>
            <a:pPr lvl="1" eaLnBrk="1" hangingPunct="1">
              <a:defRPr/>
            </a:pPr>
            <a:r>
              <a:rPr lang="en-US" sz="2000" smtClean="0"/>
              <a:t>Often scaled-down version of computational micros</a:t>
            </a:r>
          </a:p>
          <a:p>
            <a:pPr lvl="1" eaLnBrk="1" hangingPunct="1">
              <a:defRPr/>
            </a:pPr>
            <a:r>
              <a:rPr lang="en-US" sz="2000" smtClean="0"/>
              <a:t>ARM, PowerPC, MIPS, x86, 68K, etc. </a:t>
            </a:r>
          </a:p>
          <a:p>
            <a:pPr eaLnBrk="1" hangingPunct="1">
              <a:defRPr/>
            </a:pPr>
            <a:r>
              <a:rPr lang="en-US" sz="2400" smtClean="0"/>
              <a:t>Microcontrollers (4-, 8-, or 16-bit datapaths)</a:t>
            </a:r>
          </a:p>
          <a:p>
            <a:pPr lvl="1" eaLnBrk="1" hangingPunct="1">
              <a:defRPr/>
            </a:pPr>
            <a:r>
              <a:rPr lang="en-US" sz="2000" smtClean="0"/>
              <a:t>Integrate processing unit, memory, I/O buses, and peripherals</a:t>
            </a:r>
          </a:p>
          <a:p>
            <a:pPr lvl="1" eaLnBrk="1" hangingPunct="1">
              <a:defRPr/>
            </a:pPr>
            <a:r>
              <a:rPr lang="en-US" sz="2000" smtClean="0"/>
              <a:t>Often low-cost, high-volume devices</a:t>
            </a:r>
          </a:p>
          <a:p>
            <a:pPr eaLnBrk="1" hangingPunct="1">
              <a:defRPr/>
            </a:pPr>
            <a:r>
              <a:rPr lang="en-US" sz="2400" smtClean="0"/>
              <a:t>Domain-specific processors (datapath size varies greatly)</a:t>
            </a:r>
          </a:p>
          <a:p>
            <a:pPr lvl="1" eaLnBrk="1" hangingPunct="1">
              <a:defRPr/>
            </a:pPr>
            <a:r>
              <a:rPr lang="en-US" sz="2000" smtClean="0"/>
              <a:t>Designed for a particular application domain</a:t>
            </a:r>
          </a:p>
          <a:p>
            <a:pPr lvl="1" eaLnBrk="1" hangingPunct="1">
              <a:defRPr/>
            </a:pPr>
            <a:r>
              <a:rPr lang="en-US" sz="2000" smtClean="0"/>
              <a:t>Digital signal processors, multimedia processors, graphics processors, network processors, security processors, etc.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1200" i="1" smtClean="0"/>
              <a:t>Slide credit - Mike Schulte</a:t>
            </a:r>
            <a:endParaRPr lang="en-GB" sz="1200" i="1" smtClean="0"/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381000" y="63246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n-US" sz="1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Embedded Systems			     Setha Pan-ngum	</a:t>
            </a:r>
            <a:endParaRPr lang="en-GB" sz="18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26282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F21CAF61-2D8E-4B0C-A7B2-B7A9A85CB264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Processor Sales Data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096000"/>
            <a:ext cx="7772400" cy="2286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1200" i="1" smtClean="0"/>
              <a:t>Slide credit - Mike Schulte</a:t>
            </a:r>
            <a:endParaRPr lang="en-GB" sz="1200" i="1" smtClean="0"/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381000" y="63246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n-US" sz="1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Embedded Systems			     Setha Pan-ngum	</a:t>
            </a:r>
            <a:endParaRPr lang="en-GB" sz="18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51206" name="Picture 6" descr="total_sal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295400"/>
            <a:ext cx="6096000" cy="480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1516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432" y="4768283"/>
            <a:ext cx="7886700" cy="994172"/>
          </a:xfrm>
        </p:spPr>
        <p:txBody>
          <a:bodyPr>
            <a:normAutofit/>
          </a:bodyPr>
          <a:lstStyle/>
          <a:p>
            <a:r>
              <a:rPr lang="en-US" sz="1500" dirty="0"/>
              <a:t>https://epsnews.com/2020/09/14/total-microprocessor-sales-to-edge-slightly-higher-in-2020/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7297" y="1294634"/>
            <a:ext cx="7026575" cy="3714155"/>
          </a:xfrm>
        </p:spPr>
      </p:pic>
    </p:spTree>
    <p:extLst>
      <p:ext uri="{BB962C8B-B14F-4D97-AF65-F5344CB8AC3E}">
        <p14:creationId xmlns:p14="http://schemas.microsoft.com/office/powerpoint/2010/main" val="3001701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5C26F088-142A-42A9-B7D4-57D36714379C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smtClean="0"/>
              <a:t>Growing Demand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57800" y="1371600"/>
            <a:ext cx="3581400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/>
              <a:t>Embedded processors account for </a:t>
            </a:r>
          </a:p>
          <a:p>
            <a:pPr lvl="1" eaLnBrk="1" hangingPunct="1">
              <a:defRPr/>
            </a:pPr>
            <a:r>
              <a:rPr lang="en-US" sz="2400" smtClean="0"/>
              <a:t>Over 97% of total processors sold</a:t>
            </a:r>
          </a:p>
          <a:p>
            <a:pPr lvl="1" eaLnBrk="1" hangingPunct="1">
              <a:defRPr/>
            </a:pPr>
            <a:r>
              <a:rPr lang="en-US" sz="2400" smtClean="0"/>
              <a:t>Over 60% of total sales from processors </a:t>
            </a:r>
          </a:p>
          <a:p>
            <a:pPr eaLnBrk="1" hangingPunct="1">
              <a:defRPr/>
            </a:pPr>
            <a:r>
              <a:rPr lang="en-US" sz="2800" smtClean="0"/>
              <a:t>Sales expected to increase by roughly 15% each year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1400" i="1" smtClean="0"/>
              <a:t>Slide credit - Mike Schulte</a:t>
            </a:r>
            <a:endParaRPr lang="en-GB" sz="1400" i="1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GB" sz="2800" smtClean="0"/>
          </a:p>
        </p:txBody>
      </p:sp>
      <p:sp>
        <p:nvSpPr>
          <p:cNvPr id="94212" name="Rectangle 4"/>
          <p:cNvSpPr>
            <a:spLocks noChangeArrowheads="1"/>
          </p:cNvSpPr>
          <p:nvPr/>
        </p:nvSpPr>
        <p:spPr bwMode="auto">
          <a:xfrm>
            <a:off x="381000" y="63246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n-US" sz="1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Embedded Systems			     Setha Pan-ngum	</a:t>
            </a:r>
            <a:endParaRPr lang="en-GB" sz="18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55302" name="Picture 6" descr="market_growt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47800"/>
            <a:ext cx="4648200" cy="429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5639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1010" y="1001825"/>
            <a:ext cx="6391196" cy="4751717"/>
          </a:xfrm>
        </p:spPr>
      </p:pic>
    </p:spTree>
    <p:extLst>
      <p:ext uri="{BB962C8B-B14F-4D97-AF65-F5344CB8AC3E}">
        <p14:creationId xmlns:p14="http://schemas.microsoft.com/office/powerpoint/2010/main" val="354259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602</Words>
  <Application>Microsoft Office PowerPoint</Application>
  <PresentationFormat>On-screen Show (4:3)</PresentationFormat>
  <Paragraphs>108</Paragraphs>
  <Slides>15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Cordia New</vt:lpstr>
      <vt:lpstr>Times New Roman</vt:lpstr>
      <vt:lpstr>Wingdings</vt:lpstr>
      <vt:lpstr>Office Theme</vt:lpstr>
      <vt:lpstr>Embedded Processors</vt:lpstr>
      <vt:lpstr>Processors</vt:lpstr>
      <vt:lpstr>Microcontrollers dominates processor market</vt:lpstr>
      <vt:lpstr>There are so many microcontrollers in the world</vt:lpstr>
      <vt:lpstr>Types of Embedded Processors</vt:lpstr>
      <vt:lpstr>Processor Sales Data</vt:lpstr>
      <vt:lpstr>https://epsnews.com/2020/09/14/total-microprocessor-sales-to-edge-slightly-higher-in-2020/</vt:lpstr>
      <vt:lpstr>Growing Demand</vt:lpstr>
      <vt:lpstr>PowerPoint Presentation</vt:lpstr>
      <vt:lpstr>PowerPoint Presentation</vt:lpstr>
      <vt:lpstr>Moore’s Law</vt:lpstr>
      <vt:lpstr>Number of Transistors on Chips</vt:lpstr>
      <vt:lpstr>PowerPoint Presentation</vt:lpstr>
      <vt:lpstr>Some common characteristics of embedded systems</vt:lpstr>
      <vt:lpstr>Characteristics of Embedded Systems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Embedded Processors</dc:title>
  <dc:creator>Prabhas Chongstitvatana</dc:creator>
  <cp:lastModifiedBy>Prabhas Chongstitvatana</cp:lastModifiedBy>
  <cp:revision>4</cp:revision>
  <dcterms:created xsi:type="dcterms:W3CDTF">2019-01-15T03:48:13Z</dcterms:created>
  <dcterms:modified xsi:type="dcterms:W3CDTF">2021-01-23T05:08:20Z</dcterms:modified>
</cp:coreProperties>
</file>