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60" r:id="rId5"/>
    <p:sldId id="261" r:id="rId6"/>
    <p:sldId id="282" r:id="rId7"/>
    <p:sldId id="283" r:id="rId8"/>
    <p:sldId id="284" r:id="rId9"/>
    <p:sldId id="309" r:id="rId10"/>
    <p:sldId id="263" r:id="rId11"/>
    <p:sldId id="280" r:id="rId12"/>
    <p:sldId id="262" r:id="rId13"/>
    <p:sldId id="264" r:id="rId14"/>
    <p:sldId id="281" r:id="rId15"/>
    <p:sldId id="275" r:id="rId16"/>
    <p:sldId id="274" r:id="rId17"/>
    <p:sldId id="305" r:id="rId18"/>
    <p:sldId id="276" r:id="rId19"/>
    <p:sldId id="265" r:id="rId20"/>
    <p:sldId id="285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87" r:id="rId29"/>
    <p:sldId id="295" r:id="rId30"/>
    <p:sldId id="297" r:id="rId31"/>
    <p:sldId id="298" r:id="rId32"/>
    <p:sldId id="257" r:id="rId33"/>
    <p:sldId id="270" r:id="rId34"/>
    <p:sldId id="271" r:id="rId35"/>
    <p:sldId id="269" r:id="rId36"/>
    <p:sldId id="310" r:id="rId37"/>
    <p:sldId id="299" r:id="rId38"/>
    <p:sldId id="300" r:id="rId39"/>
    <p:sldId id="302" r:id="rId40"/>
    <p:sldId id="308" r:id="rId41"/>
    <p:sldId id="272" r:id="rId42"/>
    <p:sldId id="278" r:id="rId43"/>
    <p:sldId id="273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84" autoAdjust="0"/>
  </p:normalViewPr>
  <p:slideViewPr>
    <p:cSldViewPr>
      <p:cViewPr varScale="1">
        <p:scale>
          <a:sx n="70" d="100"/>
          <a:sy n="70" d="100"/>
        </p:scale>
        <p:origin x="-8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2EB5E-2879-4AF2-A992-CA661B257CBF}" type="datetimeFigureOut">
              <a:rPr lang="en-US" smtClean="0"/>
              <a:t>09-Oct-15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57FCE-4434-4B73-983B-25AFF306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5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C27E1-2935-4A99-BA7E-3DE0674BBF24}" type="datetimeFigureOut">
              <a:rPr lang="en-US" smtClean="0"/>
              <a:t>09-Oct-15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E05C5-E1B6-4FF1-856F-423F49164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80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EE66-F933-411D-ACEA-4A448872AFDA}" type="datetime1">
              <a:rPr lang="en-US" smtClean="0"/>
              <a:t>09-Oct-15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B93D-4EFC-4289-A0F5-4BB22A279A04}" type="datetime1">
              <a:rPr lang="en-US" smtClean="0"/>
              <a:t>09-Oct-15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22D-8255-43FB-B79B-E87A2CA8663C}" type="datetime1">
              <a:rPr lang="en-US" smtClean="0"/>
              <a:t>09-Oct-15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AACC-B718-4A80-AA0F-799A048F736D}" type="datetime1">
              <a:rPr lang="en-US" smtClean="0"/>
              <a:t>09-Oct-15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BACA-DAC3-4F97-AA8C-FF2668949844}" type="datetime1">
              <a:rPr lang="en-US" smtClean="0"/>
              <a:t>09-Oct-15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5D3A-CC27-4468-8CA3-9033936C7FFB}" type="datetime1">
              <a:rPr lang="en-US" smtClean="0"/>
              <a:t>09-Oct-15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6774-0841-48D4-8C52-C4B33E09AA2D}" type="datetime1">
              <a:rPr lang="en-US" smtClean="0"/>
              <a:t>09-Oct-15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7DE8-B406-405C-8714-39037AF1CF50}" type="datetime1">
              <a:rPr lang="en-US" smtClean="0"/>
              <a:t>09-Oct-15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7B24-9D63-44CE-BF79-1FE01496A084}" type="datetime1">
              <a:rPr lang="en-US" smtClean="0"/>
              <a:t>09-Oct-15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343E-DD23-4B64-BD8D-F1F7DFBA8033}" type="datetime1">
              <a:rPr lang="en-US" smtClean="0"/>
              <a:t>09-Oct-15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8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0DCE-263C-4158-A617-59EEE6F68425}" type="datetime1">
              <a:rPr lang="en-US" smtClean="0"/>
              <a:t>09-Oct-15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67B6-28BE-4C8E-AFFD-626B9CA8586E}" type="datetime1">
              <a:rPr lang="en-US" smtClean="0"/>
              <a:t>09-Oct-15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Internet of Things (IoT)   passcode 978324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CE66-36BE-486C-99C0-EAEE726A9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ii.cmu.edu/" TargetMode="External"/><Relationship Id="rId2" Type="http://schemas.openxmlformats.org/officeDocument/2006/relationships/hyperlink" Target="http://www.hcii.cmu.edu/people/anind-de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of_Things" TargetMode="External"/><Relationship Id="rId2" Type="http://schemas.openxmlformats.org/officeDocument/2006/relationships/hyperlink" Target="http://ieeexplore.ieee.org/stamp/stamp.jsp?arnumber=67408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oomberg.com/news/features/2015-07-23/how-berlin-s-futuristic-airport-became-a-6-billion-embarrassment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of Things:</a:t>
            </a:r>
            <a:br>
              <a:rPr lang="en-US" dirty="0" smtClean="0"/>
            </a:br>
            <a:r>
              <a:rPr lang="en-US" dirty="0" smtClean="0"/>
              <a:t>Connected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term "Internet of Things" is coined by Kevin Ashton 1999.</a:t>
            </a:r>
          </a:p>
          <a:p>
            <a:r>
              <a:rPr lang="en-US" dirty="0"/>
              <a:t>E</a:t>
            </a:r>
            <a:r>
              <a:rPr lang="en-US" dirty="0" smtClean="0"/>
              <a:t>arly example, 1982, Coke machine at Carnegie Mellon University was connected to internet: report its inventory and temperature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586133" cy="4267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Media</a:t>
            </a:r>
          </a:p>
          <a:p>
            <a:r>
              <a:rPr lang="en-US" dirty="0" smtClean="0"/>
              <a:t>Environmental monitoring</a:t>
            </a:r>
          </a:p>
          <a:p>
            <a:r>
              <a:rPr lang="en-US" dirty="0" smtClean="0"/>
              <a:t>Infrastructure management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Energy management</a:t>
            </a:r>
          </a:p>
          <a:p>
            <a:r>
              <a:rPr lang="en-US" dirty="0" smtClean="0"/>
              <a:t>Medical and health care systems</a:t>
            </a:r>
          </a:p>
          <a:p>
            <a:r>
              <a:rPr lang="en-US" dirty="0" smtClean="0"/>
              <a:t>Building and home automation</a:t>
            </a:r>
          </a:p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 </a:t>
            </a:r>
            <a:r>
              <a:rPr lang="en-US" dirty="0" err="1" smtClean="0"/>
              <a:t>IoT</a:t>
            </a:r>
            <a:r>
              <a:rPr lang="en-US" dirty="0" smtClean="0"/>
              <a:t> + Big Data </a:t>
            </a:r>
          </a:p>
          <a:p>
            <a:pPr marL="457200" lvl="1" indent="0">
              <a:buNone/>
            </a:pPr>
            <a:r>
              <a:rPr lang="en-US" dirty="0" smtClean="0"/>
              <a:t>target advertisement to customized content</a:t>
            </a:r>
          </a:p>
          <a:p>
            <a:endParaRPr lang="en-US" dirty="0" smtClean="0"/>
          </a:p>
          <a:p>
            <a:r>
              <a:rPr lang="en-US" dirty="0" smtClean="0"/>
              <a:t>Infrastructure management</a:t>
            </a:r>
          </a:p>
          <a:p>
            <a:pPr marL="457200" lvl="1" indent="0">
              <a:buNone/>
            </a:pPr>
            <a:r>
              <a:rPr lang="en-US" dirty="0" smtClean="0"/>
              <a:t>	monitoring structural condition, scheduling maintenance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aste management</a:t>
            </a:r>
          </a:p>
          <a:p>
            <a:endParaRPr lang="en-US" dirty="0" smtClean="0"/>
          </a:p>
          <a:p>
            <a:r>
              <a:rPr lang="en-US" dirty="0" smtClean="0"/>
              <a:t>Safety management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German Airport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Berlin Brandenburg International Airport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4" y="1600200"/>
            <a:ext cx="6792031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Berlin Brandenburg International 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600 million euros project</a:t>
            </a:r>
          </a:p>
          <a:p>
            <a:endParaRPr lang="en-US" dirty="0" smtClean="0"/>
          </a:p>
          <a:p>
            <a:r>
              <a:rPr lang="en-US" dirty="0" smtClean="0"/>
              <a:t>schedule to be opened in June 2012, now expected to be completed in 2017</a:t>
            </a:r>
          </a:p>
          <a:p>
            <a:endParaRPr lang="en-US" dirty="0"/>
          </a:p>
          <a:p>
            <a:r>
              <a:rPr lang="en-US" dirty="0" smtClean="0"/>
              <a:t>“Just months before the scheduled June 2012 opening, the terminal was a mess. Careless workers stepped on and shattered glass being installed by other companies. Heavy equipment rolled across the terminal floor, scratching expensive tiles. Tempers flared; small contractors complained they weren’t getting paid and threatened to walk off the job.”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077200" cy="868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Germany spends €16 million a month just to maintain the unfinished facility.</a:t>
            </a:r>
          </a:p>
          <a:p>
            <a:pPr marL="0" indent="0">
              <a:buNone/>
            </a:pPr>
            <a:r>
              <a:rPr lang="en-US" dirty="0"/>
              <a:t>Photographer: </a:t>
            </a:r>
            <a:r>
              <a:rPr lang="en-US" dirty="0" err="1"/>
              <a:t>Eriver</a:t>
            </a:r>
            <a:r>
              <a:rPr lang="en-US" dirty="0"/>
              <a:t> </a:t>
            </a:r>
            <a:r>
              <a:rPr lang="en-US" dirty="0" err="1"/>
              <a:t>Hijano</a:t>
            </a:r>
            <a:r>
              <a:rPr lang="en-US" dirty="0"/>
              <a:t> for Bloomberg Businessweek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766371" cy="45259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can be used to monitor and coordinate the construction site in real-time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  monitoring product demand</a:t>
            </a:r>
          </a:p>
          <a:p>
            <a:pPr lvl="1"/>
            <a:r>
              <a:rPr lang="en-US" dirty="0" smtClean="0"/>
              <a:t>  real-time manufacturing production</a:t>
            </a:r>
          </a:p>
          <a:p>
            <a:pPr lvl="1"/>
            <a:r>
              <a:rPr lang="en-US" dirty="0" smtClean="0"/>
              <a:t>  manage supply chain network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KuKa</a:t>
            </a:r>
            <a:r>
              <a:rPr lang="en-US" dirty="0" smtClean="0"/>
              <a:t> video&gt;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= Internet of Everything</a:t>
            </a:r>
          </a:p>
          <a:p>
            <a:endParaRPr lang="en-US" dirty="0" smtClean="0"/>
          </a:p>
          <a:p>
            <a:r>
              <a:rPr lang="en-US" dirty="0" smtClean="0"/>
              <a:t>M2M</a:t>
            </a:r>
          </a:p>
          <a:p>
            <a:endParaRPr lang="en-US" dirty="0" smtClean="0"/>
          </a:p>
          <a:p>
            <a:r>
              <a:rPr lang="en-US" dirty="0" smtClean="0"/>
              <a:t>Next information revolution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7" y="1219200"/>
            <a:ext cx="8987133" cy="505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Connected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019800" cy="23622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3886200"/>
            <a:ext cx="5943600" cy="2438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6232"/>
            <a:ext cx="8229600" cy="44138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 Narrow Band 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7479807" cy="4114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nwave.io/wp-content/uploads/2015/03/nw100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5329"/>
            <a:ext cx="327660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nwave.io/wp-content/uploads/2015/03/nwgw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07" y="2667000"/>
            <a:ext cx="5486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nwave.io/wp-content/uploads/2015/03/sparkit-new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03860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Chronocam</a:t>
            </a:r>
            <a:endParaRPr lang="en-US" dirty="0" smtClean="0"/>
          </a:p>
          <a:p>
            <a:r>
              <a:rPr lang="en-US" dirty="0" smtClean="0"/>
              <a:t>&lt;video&gt;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834775"/>
            <a:ext cx="8229600" cy="5181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glass-teardown-exploded-top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>
            <a:fillRect/>
          </a:stretch>
        </p:blipFill>
        <p:spPr bwMode="auto">
          <a:xfrm>
            <a:off x="1545771" y="2752290"/>
            <a:ext cx="5715000" cy="3668954"/>
          </a:xfrm>
          <a:prstGeom prst="rect">
            <a:avLst/>
          </a:prstGeom>
          <a:noFill/>
          <a:ln w="25400" cap="flat" cmpd="sng">
            <a:solidFill>
              <a:srgbClr val="F3F7F5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25400" dir="3599997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97632" y="89297"/>
            <a:ext cx="4045148" cy="2714625"/>
            <a:chOff x="-127000" y="-88900"/>
            <a:chExt cx="5753100" cy="3860800"/>
          </a:xfrm>
        </p:grpSpPr>
        <p:pic>
          <p:nvPicPr>
            <p:cNvPr id="15363" name="Picture 3" descr="gl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8" b="7198"/>
            <a:stretch>
              <a:fillRect/>
            </a:stretch>
          </p:blipFill>
          <p:spPr bwMode="auto">
            <a:xfrm>
              <a:off x="0" y="0"/>
              <a:ext cx="5499100" cy="353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" y="-88900"/>
              <a:ext cx="5753100" cy="386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4763989" y="106041"/>
            <a:ext cx="3990454" cy="2678906"/>
            <a:chOff x="-127001" y="-88901"/>
            <a:chExt cx="5673978" cy="3810001"/>
          </a:xfrm>
        </p:grpSpPr>
        <p:pic>
          <p:nvPicPr>
            <p:cNvPr id="15366" name="Picture 6" descr="Google-Glas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7" r="10997"/>
            <a:stretch>
              <a:fillRect/>
            </a:stretch>
          </p:blipFill>
          <p:spPr bwMode="auto">
            <a:xfrm>
              <a:off x="-1" y="0"/>
              <a:ext cx="5419978" cy="347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" y="-88900"/>
              <a:ext cx="5673977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   passcode 978324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9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6858000" cy="538861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1% of physical world is connected to Internet</a:t>
            </a:r>
          </a:p>
          <a:p>
            <a:r>
              <a:rPr lang="en-US" dirty="0" smtClean="0"/>
              <a:t>Huge potential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Potentials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nnovative business process</a:t>
            </a:r>
          </a:p>
          <a:p>
            <a:r>
              <a:rPr lang="en-US" dirty="0"/>
              <a:t>O</a:t>
            </a:r>
            <a:r>
              <a:rPr lang="en-US" dirty="0" smtClean="0"/>
              <a:t>perational efficiency</a:t>
            </a:r>
          </a:p>
          <a:p>
            <a:r>
              <a:rPr lang="en-US" dirty="0"/>
              <a:t>N</a:t>
            </a:r>
            <a:r>
              <a:rPr lang="en-US" dirty="0" smtClean="0"/>
              <a:t>ew customer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/>
              <a:t>“The goal of our project will be nothing less than to radically enhance human-to-human and human-to­-computer interaction through a large-scale deployment of the Internet of Things (</a:t>
            </a:r>
            <a:r>
              <a:rPr lang="en-US" dirty="0" err="1"/>
              <a:t>IoT</a:t>
            </a:r>
            <a:r>
              <a:rPr lang="en-US" dirty="0"/>
              <a:t>) that ensures privacy, accommodates new features over time and enables people to readily design applications for their own use,” said </a:t>
            </a:r>
            <a:r>
              <a:rPr lang="en-US" u="sng" dirty="0" err="1">
                <a:hlinkClick r:id="rId2"/>
              </a:rPr>
              <a:t>Anind</a:t>
            </a:r>
            <a:r>
              <a:rPr lang="en-US" u="sng" dirty="0">
                <a:hlinkClick r:id="rId2"/>
              </a:rPr>
              <a:t> K. </a:t>
            </a:r>
            <a:r>
              <a:rPr lang="en-US" u="sng" dirty="0" err="1">
                <a:hlinkClick r:id="rId2"/>
              </a:rPr>
              <a:t>Dey</a:t>
            </a:r>
            <a:r>
              <a:rPr lang="en-US" dirty="0"/>
              <a:t>, lead investigator of the expedition and director of CMU’s </a:t>
            </a:r>
            <a:r>
              <a:rPr lang="en-US" u="sng" dirty="0">
                <a:hlinkClick r:id="rId3"/>
              </a:rPr>
              <a:t>Human-Computer Interaction Institute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“We will demonstrate the use of personalized privacy assistants that help users configure the many privacy settings necessary to ensure that they retain adequate control over their data,”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"Snap2It" lets users link to a printer or projector simply by taking a smartphone photo of it.</a:t>
            </a:r>
          </a:p>
          <a:p>
            <a:endParaRPr lang="en-US" dirty="0"/>
          </a:p>
        </p:txBody>
      </p:sp>
      <p:pic>
        <p:nvPicPr>
          <p:cNvPr id="4" name="Content Placeholder 3" descr="Snap2It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47" y="3048000"/>
            <a:ext cx="47244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907143"/>
            <a:ext cx="2875870" cy="51126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843640"/>
            <a:ext cx="2911590" cy="517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6167"/>
            <a:ext cx="2865667" cy="50945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Civic engagement</a:t>
            </a:r>
          </a:p>
          <a:p>
            <a:r>
              <a:rPr lang="en-US" dirty="0" smtClean="0"/>
              <a:t>Privacy, autonomy and control</a:t>
            </a:r>
          </a:p>
          <a:p>
            <a:r>
              <a:rPr lang="en-US" dirty="0" smtClean="0"/>
              <a:t>technology &lt;&gt; just tools</a:t>
            </a:r>
          </a:p>
          <a:p>
            <a:r>
              <a:rPr lang="en-US" dirty="0" smtClean="0"/>
              <a:t>technology = active agent</a:t>
            </a:r>
          </a:p>
          <a:p>
            <a:endParaRPr lang="en-US" dirty="0" smtClean="0"/>
          </a:p>
          <a:p>
            <a:r>
              <a:rPr lang="en-US" dirty="0" err="1" smtClean="0"/>
              <a:t>IoT</a:t>
            </a:r>
            <a:r>
              <a:rPr lang="en-US" dirty="0" smtClean="0"/>
              <a:t> = Human augmentation  (Tim O Reilly)</a:t>
            </a:r>
          </a:p>
          <a:p>
            <a:r>
              <a:rPr lang="en-US" dirty="0" smtClean="0"/>
              <a:t>data-driven decision making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marL="400050" lvl="1" indent="0">
              <a:buNone/>
            </a:pPr>
            <a:r>
              <a:rPr lang="en-US" dirty="0" smtClean="0"/>
              <a:t>  cyber attack in Physical world</a:t>
            </a:r>
          </a:p>
          <a:p>
            <a:pPr marL="400050" lvl="1" indent="0">
              <a:buNone/>
            </a:pPr>
            <a:r>
              <a:rPr lang="en-US" dirty="0" smtClean="0"/>
              <a:t>  spy on people in their own homes</a:t>
            </a:r>
          </a:p>
          <a:p>
            <a:endParaRPr lang="en-US" dirty="0" smtClean="0"/>
          </a:p>
          <a:p>
            <a:r>
              <a:rPr lang="en-US" dirty="0" smtClean="0"/>
              <a:t>Increase in electronics waste  10x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50-100 Trillion objects, </a:t>
            </a:r>
          </a:p>
          <a:p>
            <a:r>
              <a:rPr lang="en-US" dirty="0" smtClean="0"/>
              <a:t>each person carries 1000-5000 trackable objects</a:t>
            </a:r>
          </a:p>
          <a:p>
            <a:endParaRPr lang="en-US" dirty="0" smtClean="0"/>
          </a:p>
          <a:p>
            <a:r>
              <a:rPr lang="en-US" dirty="0" smtClean="0"/>
              <a:t>computer manage and inventory objects and people </a:t>
            </a:r>
          </a:p>
          <a:p>
            <a:endParaRPr lang="en-US" dirty="0" smtClean="0"/>
          </a:p>
          <a:p>
            <a:r>
              <a:rPr lang="en-US" dirty="0" smtClean="0"/>
              <a:t>transform daily life</a:t>
            </a:r>
          </a:p>
          <a:p>
            <a:endParaRPr lang="en-US" dirty="0" smtClean="0"/>
          </a:p>
          <a:p>
            <a:r>
              <a:rPr lang="en-US" dirty="0" smtClean="0"/>
              <a:t>bottom up, convergence of data from </a:t>
            </a:r>
            <a:r>
              <a:rPr lang="en-US" dirty="0" err="1" smtClean="0"/>
              <a:t>IoT</a:t>
            </a:r>
            <a:r>
              <a:rPr lang="en-US" dirty="0" smtClean="0"/>
              <a:t> into applications, web-of-things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382000" cy="5105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Backbone (5G)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46" y="1600200"/>
            <a:ext cx="7365908" cy="45259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7268072" cy="49831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09600"/>
            <a:ext cx="7529738" cy="54403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Physical Objects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mbedded systems with electronics, software, sensors</a:t>
            </a:r>
          </a:p>
          <a:p>
            <a:r>
              <a:rPr lang="en-US" dirty="0"/>
              <a:t>E</a:t>
            </a:r>
            <a:r>
              <a:rPr lang="en-US" dirty="0" smtClean="0"/>
              <a:t>nable objects to exchange data with manufacturer, operator, other devices through network infrastructure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7621269" cy="52879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Cisco </a:t>
            </a:r>
            <a:r>
              <a:rPr lang="en-US" dirty="0" err="1" smtClean="0"/>
              <a:t>IoT</a:t>
            </a:r>
            <a:r>
              <a:rPr lang="en-US" dirty="0" smtClean="0"/>
              <a:t> Grand Challenge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IoT</a:t>
            </a:r>
            <a:r>
              <a:rPr lang="en-US" dirty="0" smtClean="0"/>
              <a:t> World Forum in Dubai</a:t>
            </a:r>
          </a:p>
          <a:p>
            <a:r>
              <a:rPr lang="en-US" dirty="0" smtClean="0"/>
              <a:t>  Intel </a:t>
            </a:r>
            <a:r>
              <a:rPr lang="en-US" dirty="0" err="1" smtClean="0"/>
              <a:t>IoT</a:t>
            </a:r>
            <a:r>
              <a:rPr lang="en-US" dirty="0" smtClean="0"/>
              <a:t> platform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6" y="1600200"/>
            <a:ext cx="8051067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Zanella</a:t>
            </a:r>
            <a:r>
              <a:rPr lang="en-US" sz="3000" dirty="0"/>
              <a:t>, Andrea; Bui, Nicola; Castellani, Angelo; </a:t>
            </a:r>
            <a:r>
              <a:rPr lang="en-US" sz="3000" dirty="0" err="1"/>
              <a:t>Vangelista</a:t>
            </a:r>
            <a:r>
              <a:rPr lang="en-US" sz="3000" dirty="0"/>
              <a:t>, Lorenzo &amp; </a:t>
            </a:r>
            <a:r>
              <a:rPr lang="en-US" sz="3000" dirty="0" err="1"/>
              <a:t>Zorzi</a:t>
            </a:r>
            <a:r>
              <a:rPr lang="en-US" sz="3000" dirty="0"/>
              <a:t>, Michele. </a:t>
            </a:r>
            <a:r>
              <a:rPr lang="en-US" sz="3000" dirty="0">
                <a:hlinkClick r:id="rId2"/>
              </a:rPr>
              <a:t>"Internet of Things for Smart Cities"</a:t>
            </a:r>
            <a:r>
              <a:rPr lang="en-US" sz="3000" dirty="0"/>
              <a:t>. IEEE Internet of Things Journal, VOL. 1, NO. 1, FEBRUARY 2014.</a:t>
            </a:r>
          </a:p>
          <a:p>
            <a:r>
              <a:rPr lang="en-US" sz="3000" dirty="0" smtClean="0">
                <a:hlinkClick r:id="rId3"/>
              </a:rPr>
              <a:t>https://en.wikipedia.org/wiki/Internet_of_Things</a:t>
            </a:r>
            <a:endParaRPr lang="en-US" sz="3000" dirty="0" smtClean="0"/>
          </a:p>
          <a:p>
            <a:r>
              <a:rPr lang="en-US" sz="3000" dirty="0" smtClean="0">
                <a:hlinkClick r:id="rId4"/>
              </a:rPr>
              <a:t>http://www.bloomberg.com/news/features/2015-07-23/how-berlin-s-futuristic-airport-became-a-6-billion-embarrassment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92" y="2909566"/>
            <a:ext cx="2528108" cy="26291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 remote control</a:t>
            </a:r>
          </a:p>
          <a:p>
            <a:r>
              <a:rPr lang="en-US" dirty="0"/>
              <a:t>D</a:t>
            </a:r>
            <a:r>
              <a:rPr lang="en-US" dirty="0" smtClean="0"/>
              <a:t>irect integration = computer + physical world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Result:  Automation in all fields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551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848600" cy="5638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382000" cy="5486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Rockwell Automation fuels the oil and gas industry with </a:t>
            </a:r>
            <a:r>
              <a:rPr lang="en-US" dirty="0" err="1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&lt;video&gt;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 (IoT)   passcode 978324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886</Words>
  <Application>Microsoft Office PowerPoint</Application>
  <PresentationFormat>On-screen Show (4:3)</PresentationFormat>
  <Paragraphs>164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Internet of Things: Connected World</vt:lpstr>
      <vt:lpstr>PowerPoint Presentation</vt:lpstr>
      <vt:lpstr>PowerPoint Presentation</vt:lpstr>
      <vt:lpstr>What is IoT</vt:lpstr>
      <vt:lpstr>PowerPoint Presentation</vt:lpstr>
      <vt:lpstr>PowerPoint Presentation</vt:lpstr>
      <vt:lpstr>PowerPoint Presentation</vt:lpstr>
      <vt:lpstr>PowerPoint Presentation</vt:lpstr>
      <vt:lpstr> Rockwell Automation fuels the oil and gas industry with IoT</vt:lpstr>
      <vt:lpstr>A bit of history</vt:lpstr>
      <vt:lpstr>PowerPoint Presentation</vt:lpstr>
      <vt:lpstr>Applications</vt:lpstr>
      <vt:lpstr>Applications (cont.)</vt:lpstr>
      <vt:lpstr>Example:  German Airport Problems</vt:lpstr>
      <vt:lpstr>Berlin Brandenburg International Airport </vt:lpstr>
      <vt:lpstr>Berlin Brandenburg International Airport</vt:lpstr>
      <vt:lpstr>PowerPoint Presentation</vt:lpstr>
      <vt:lpstr>PowerPoint Presentation</vt:lpstr>
      <vt:lpstr>Applications (cont.)</vt:lpstr>
      <vt:lpstr>Smart Cities</vt:lpstr>
      <vt:lpstr>Examples of Connected Devices</vt:lpstr>
      <vt:lpstr>Agriculture</vt:lpstr>
      <vt:lpstr>Intelligent Lighting</vt:lpstr>
      <vt:lpstr>Ultra Narrow Band Communication</vt:lpstr>
      <vt:lpstr>PowerPoint Presentation</vt:lpstr>
      <vt:lpstr>Intelligent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</vt:lpstr>
      <vt:lpstr>Impact (cont.)</vt:lpstr>
      <vt:lpstr>Technology roadmap</vt:lpstr>
      <vt:lpstr>PowerPoint Presentation</vt:lpstr>
      <vt:lpstr>Backbone (5G)</vt:lpstr>
      <vt:lpstr>PowerPoint Presentation</vt:lpstr>
      <vt:lpstr>PowerPoint Presentation</vt:lpstr>
      <vt:lpstr>PowerPoint Presentation</vt:lpstr>
      <vt:lpstr>Trending</vt:lpstr>
      <vt:lpstr>PowerPoint Presentation</vt:lpstr>
      <vt:lpstr>References</vt:lpstr>
      <vt:lpstr>More Information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 C</cp:lastModifiedBy>
  <cp:revision>23</cp:revision>
  <dcterms:created xsi:type="dcterms:W3CDTF">2015-07-24T03:30:22Z</dcterms:created>
  <dcterms:modified xsi:type="dcterms:W3CDTF">2015-10-09T03:09:38Z</dcterms:modified>
</cp:coreProperties>
</file>