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</p:sldIdLst>
  <p:sldSz cx="9144000" cy="6858000" type="screen4x3"/>
  <p:notesSz cx="12192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162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610" y="67"/>
      </p:cViewPr>
      <p:guideLst>
        <p:guide orient="horz" pos="2880"/>
        <p:guide pos="162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52145" y="547573"/>
            <a:ext cx="8039709" cy="635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8/18/2019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52145" y="547573"/>
            <a:ext cx="8039709" cy="461665"/>
          </a:xfrm>
        </p:spPr>
        <p:txBody>
          <a:bodyPr lIns="0" tIns="0" rIns="0" bIns="0"/>
          <a:lstStyle>
            <a:lvl1pPr>
              <a:defRPr sz="3000" b="0" i="0">
                <a:solidFill>
                  <a:srgbClr val="50B4C7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8/18/2019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52145" y="547573"/>
            <a:ext cx="8039709" cy="461665"/>
          </a:xfrm>
        </p:spPr>
        <p:txBody>
          <a:bodyPr lIns="0" tIns="0" rIns="0" bIns="0"/>
          <a:lstStyle>
            <a:lvl1pPr>
              <a:defRPr sz="3000" b="0" i="0">
                <a:solidFill>
                  <a:srgbClr val="50B4C7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8/18/2019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52145" y="547573"/>
            <a:ext cx="8039709" cy="461665"/>
          </a:xfrm>
        </p:spPr>
        <p:txBody>
          <a:bodyPr lIns="0" tIns="0" rIns="0" bIns="0"/>
          <a:lstStyle>
            <a:lvl1pPr>
              <a:defRPr sz="3000" b="0" i="0">
                <a:solidFill>
                  <a:srgbClr val="50B4C7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8/18/2019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8/18/2019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52145" y="547573"/>
            <a:ext cx="8039709" cy="635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000" b="0" i="0">
                <a:solidFill>
                  <a:srgbClr val="50B4C7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49272" y="3120389"/>
            <a:ext cx="7356634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6377940"/>
            <a:ext cx="292608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8/18/2019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6377940"/>
            <a:ext cx="210312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342900">
        <a:defRPr>
          <a:latin typeface="+mn-lt"/>
          <a:ea typeface="+mn-ea"/>
          <a:cs typeface="+mn-cs"/>
        </a:defRPr>
      </a:lvl2pPr>
      <a:lvl3pPr marL="685800">
        <a:defRPr>
          <a:latin typeface="+mn-lt"/>
          <a:ea typeface="+mn-ea"/>
          <a:cs typeface="+mn-cs"/>
        </a:defRPr>
      </a:lvl3pPr>
      <a:lvl4pPr marL="1028700">
        <a:defRPr>
          <a:latin typeface="+mn-lt"/>
          <a:ea typeface="+mn-ea"/>
          <a:cs typeface="+mn-cs"/>
        </a:defRPr>
      </a:lvl4pPr>
      <a:lvl5pPr marL="1371600">
        <a:defRPr>
          <a:latin typeface="+mn-lt"/>
          <a:ea typeface="+mn-ea"/>
          <a:cs typeface="+mn-cs"/>
        </a:defRPr>
      </a:lvl5pPr>
      <a:lvl6pPr marL="1714500">
        <a:defRPr>
          <a:latin typeface="+mn-lt"/>
          <a:ea typeface="+mn-ea"/>
          <a:cs typeface="+mn-cs"/>
        </a:defRPr>
      </a:lvl6pPr>
      <a:lvl7pPr marL="2057400">
        <a:defRPr>
          <a:latin typeface="+mn-lt"/>
          <a:ea typeface="+mn-ea"/>
          <a:cs typeface="+mn-cs"/>
        </a:defRPr>
      </a:lvl7pPr>
      <a:lvl8pPr marL="2400300">
        <a:defRPr>
          <a:latin typeface="+mn-lt"/>
          <a:ea typeface="+mn-ea"/>
          <a:cs typeface="+mn-cs"/>
        </a:defRPr>
      </a:lvl8pPr>
      <a:lvl9pPr marL="27432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342900">
        <a:defRPr>
          <a:latin typeface="+mn-lt"/>
          <a:ea typeface="+mn-ea"/>
          <a:cs typeface="+mn-cs"/>
        </a:defRPr>
      </a:lvl2pPr>
      <a:lvl3pPr marL="685800">
        <a:defRPr>
          <a:latin typeface="+mn-lt"/>
          <a:ea typeface="+mn-ea"/>
          <a:cs typeface="+mn-cs"/>
        </a:defRPr>
      </a:lvl3pPr>
      <a:lvl4pPr marL="1028700">
        <a:defRPr>
          <a:latin typeface="+mn-lt"/>
          <a:ea typeface="+mn-ea"/>
          <a:cs typeface="+mn-cs"/>
        </a:defRPr>
      </a:lvl4pPr>
      <a:lvl5pPr marL="1371600">
        <a:defRPr>
          <a:latin typeface="+mn-lt"/>
          <a:ea typeface="+mn-ea"/>
          <a:cs typeface="+mn-cs"/>
        </a:defRPr>
      </a:lvl5pPr>
      <a:lvl6pPr marL="1714500">
        <a:defRPr>
          <a:latin typeface="+mn-lt"/>
          <a:ea typeface="+mn-ea"/>
          <a:cs typeface="+mn-cs"/>
        </a:defRPr>
      </a:lvl6pPr>
      <a:lvl7pPr marL="2057400">
        <a:defRPr>
          <a:latin typeface="+mn-lt"/>
          <a:ea typeface="+mn-ea"/>
          <a:cs typeface="+mn-cs"/>
        </a:defRPr>
      </a:lvl7pPr>
      <a:lvl8pPr marL="2400300">
        <a:defRPr>
          <a:latin typeface="+mn-lt"/>
          <a:ea typeface="+mn-ea"/>
          <a:cs typeface="+mn-cs"/>
        </a:defRPr>
      </a:lvl8pPr>
      <a:lvl9pPr marL="27432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0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2.png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0.png"/><Relationship Id="rId4" Type="http://schemas.openxmlformats.org/officeDocument/2006/relationships/image" Target="../media/image29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7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88616" y="609600"/>
            <a:ext cx="3791256" cy="470802"/>
          </a:xfrm>
          <a:prstGeom prst="rect">
            <a:avLst/>
          </a:prstGeom>
        </p:spPr>
        <p:txBody>
          <a:bodyPr vert="horz" wrap="square" lIns="0" tIns="9049" rIns="0" bIns="0" rtlCol="0">
            <a:spAutoFit/>
          </a:bodyPr>
          <a:lstStyle/>
          <a:p>
            <a:pPr marL="9525">
              <a:spcBef>
                <a:spcPts val="71"/>
              </a:spcBef>
            </a:pPr>
            <a:r>
              <a:rPr dirty="0"/>
              <a:t>Names and Bindings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42403" y="1378385"/>
            <a:ext cx="8038843" cy="4253087"/>
          </a:xfrm>
          <a:prstGeom prst="rect">
            <a:avLst/>
          </a:prstGeom>
        </p:spPr>
        <p:txBody>
          <a:bodyPr vert="horz" wrap="square" lIns="0" tIns="97155" rIns="0" bIns="0" rtlCol="0">
            <a:spAutoFit/>
          </a:bodyPr>
          <a:lstStyle/>
          <a:p>
            <a:pPr marL="9525" marR="108109">
              <a:spcBef>
                <a:spcPts val="765"/>
              </a:spcBef>
            </a:pPr>
            <a:r>
              <a:rPr sz="1500" b="1" dirty="0">
                <a:solidFill>
                  <a:srgbClr val="0070C0"/>
                </a:solidFill>
                <a:latin typeface="+mj-lt"/>
                <a:cs typeface="Arial"/>
              </a:rPr>
              <a:t>Name</a:t>
            </a:r>
            <a:r>
              <a:rPr sz="1500" dirty="0">
                <a:solidFill>
                  <a:srgbClr val="252525"/>
                </a:solidFill>
                <a:latin typeface="+mj-lt"/>
                <a:cs typeface="Arial"/>
              </a:rPr>
              <a:t> is Symbolic identifier used to refer to variable, constant, operation, type etc., instead of  referring to low-level concepts like address or fragment of code</a:t>
            </a:r>
            <a:endParaRPr sz="1500" dirty="0">
              <a:latin typeface="+mj-lt"/>
              <a:cs typeface="Arial"/>
            </a:endParaRPr>
          </a:p>
          <a:p>
            <a:pPr>
              <a:spcBef>
                <a:spcPts val="4"/>
              </a:spcBef>
            </a:pPr>
            <a:endParaRPr sz="1500" dirty="0">
              <a:latin typeface="+mj-lt"/>
              <a:cs typeface="Times New Roman"/>
            </a:endParaRPr>
          </a:p>
          <a:p>
            <a:pPr marL="9525">
              <a:tabLst>
                <a:tab pos="2942272" algn="l"/>
              </a:tabLst>
            </a:pPr>
            <a:r>
              <a:rPr sz="1500" b="1" dirty="0">
                <a:solidFill>
                  <a:srgbClr val="0070C0"/>
                </a:solidFill>
                <a:latin typeface="+mj-lt"/>
                <a:cs typeface="Arial"/>
              </a:rPr>
              <a:t>Binding</a:t>
            </a:r>
            <a:r>
              <a:rPr sz="1500" dirty="0">
                <a:solidFill>
                  <a:srgbClr val="252525"/>
                </a:solidFill>
                <a:latin typeface="+mj-lt"/>
                <a:cs typeface="Arial"/>
              </a:rPr>
              <a:t> is An association </a:t>
            </a:r>
            <a:r>
              <a:rPr sz="1500" dirty="0" smtClean="0">
                <a:solidFill>
                  <a:srgbClr val="252525"/>
                </a:solidFill>
                <a:latin typeface="+mj-lt"/>
                <a:cs typeface="Arial"/>
              </a:rPr>
              <a:t>between</a:t>
            </a:r>
            <a:r>
              <a:rPr lang="en-US" sz="1500" dirty="0" smtClean="0">
                <a:solidFill>
                  <a:srgbClr val="252525"/>
                </a:solidFill>
                <a:latin typeface="+mj-lt"/>
                <a:cs typeface="Arial"/>
              </a:rPr>
              <a:t> </a:t>
            </a:r>
            <a:r>
              <a:rPr sz="1500" dirty="0" smtClean="0">
                <a:solidFill>
                  <a:srgbClr val="252525"/>
                </a:solidFill>
                <a:latin typeface="+mj-lt"/>
                <a:cs typeface="Arial"/>
              </a:rPr>
              <a:t>a </a:t>
            </a:r>
            <a:r>
              <a:rPr sz="1500" dirty="0">
                <a:solidFill>
                  <a:srgbClr val="252525"/>
                </a:solidFill>
                <a:latin typeface="+mj-lt"/>
                <a:cs typeface="Arial"/>
              </a:rPr>
              <a:t>name and the thing it names</a:t>
            </a:r>
            <a:endParaRPr sz="1500" dirty="0">
              <a:latin typeface="+mj-lt"/>
              <a:cs typeface="Arial"/>
            </a:endParaRPr>
          </a:p>
          <a:p>
            <a:endParaRPr sz="1500" dirty="0">
              <a:latin typeface="+mj-lt"/>
              <a:cs typeface="Times New Roman"/>
            </a:endParaRPr>
          </a:p>
          <a:p>
            <a:pPr marL="9525">
              <a:spcBef>
                <a:spcPts val="4"/>
              </a:spcBef>
            </a:pPr>
            <a:r>
              <a:rPr sz="1500" b="1" dirty="0">
                <a:solidFill>
                  <a:srgbClr val="0070C0"/>
                </a:solidFill>
                <a:latin typeface="+mj-lt"/>
                <a:cs typeface="Arial"/>
              </a:rPr>
              <a:t>Binding time </a:t>
            </a:r>
            <a:r>
              <a:rPr sz="1500" dirty="0">
                <a:solidFill>
                  <a:srgbClr val="252525"/>
                </a:solidFill>
                <a:latin typeface="+mj-lt"/>
                <a:cs typeface="Arial"/>
              </a:rPr>
              <a:t>is Time at which an association is created (or time at which any implementation</a:t>
            </a:r>
            <a:endParaRPr sz="1500" dirty="0">
              <a:latin typeface="+mj-lt"/>
              <a:cs typeface="Arial"/>
            </a:endParaRPr>
          </a:p>
          <a:p>
            <a:pPr marL="9525"/>
            <a:r>
              <a:rPr sz="1500" dirty="0">
                <a:solidFill>
                  <a:srgbClr val="252525"/>
                </a:solidFill>
                <a:latin typeface="+mj-lt"/>
                <a:cs typeface="Arial"/>
              </a:rPr>
              <a:t>decision is made)</a:t>
            </a:r>
            <a:endParaRPr sz="1500" dirty="0">
              <a:latin typeface="+mj-lt"/>
              <a:cs typeface="Arial"/>
            </a:endParaRPr>
          </a:p>
          <a:p>
            <a:pPr marL="270034" indent="-257175">
              <a:buChar char="•"/>
              <a:tabLst>
                <a:tab pos="270034" algn="l"/>
                <a:tab pos="270510" algn="l"/>
              </a:tabLst>
            </a:pPr>
            <a:r>
              <a:rPr sz="1500" b="1" dirty="0">
                <a:solidFill>
                  <a:srgbClr val="0070C0"/>
                </a:solidFill>
                <a:latin typeface="+mj-lt"/>
                <a:cs typeface="Arial"/>
              </a:rPr>
              <a:t>Static binding </a:t>
            </a:r>
            <a:r>
              <a:rPr sz="1500" dirty="0">
                <a:solidFill>
                  <a:srgbClr val="252525"/>
                </a:solidFill>
                <a:latin typeface="+mj-lt"/>
                <a:cs typeface="Arial"/>
              </a:rPr>
              <a:t>= Things are bound before run time (early binding)</a:t>
            </a:r>
            <a:endParaRPr sz="1500" dirty="0">
              <a:latin typeface="+mj-lt"/>
              <a:cs typeface="Arial"/>
            </a:endParaRPr>
          </a:p>
          <a:p>
            <a:pPr marL="421005" marR="3810" lvl="1" indent="-153353">
              <a:spcBef>
                <a:spcPts val="525"/>
              </a:spcBef>
              <a:buFont typeface="Wingdings"/>
              <a:buChar char=""/>
              <a:tabLst>
                <a:tab pos="421481" algn="l"/>
              </a:tabLst>
            </a:pPr>
            <a:r>
              <a:rPr sz="1500" i="1" dirty="0">
                <a:solidFill>
                  <a:srgbClr val="252525"/>
                </a:solidFill>
                <a:latin typeface="+mj-lt"/>
                <a:cs typeface="Trebuchet MS"/>
              </a:rPr>
              <a:t>Associated with greater efficiency, e.g. compiler decides on layout of variables in memory and generates  efficient code to access them.</a:t>
            </a:r>
            <a:endParaRPr sz="1500" dirty="0">
              <a:latin typeface="+mj-lt"/>
              <a:cs typeface="Trebuchet MS"/>
            </a:endParaRPr>
          </a:p>
          <a:p>
            <a:pPr marL="421005" lvl="1" indent="-153353">
              <a:buFont typeface="Wingdings"/>
              <a:buChar char=""/>
              <a:tabLst>
                <a:tab pos="421481" algn="l"/>
              </a:tabLst>
            </a:pPr>
            <a:r>
              <a:rPr sz="1500" i="1" dirty="0">
                <a:solidFill>
                  <a:srgbClr val="252525"/>
                </a:solidFill>
                <a:latin typeface="+mj-lt"/>
                <a:cs typeface="Trebuchet MS"/>
              </a:rPr>
              <a:t>Compiled languages tend to have early binding times.</a:t>
            </a:r>
            <a:endParaRPr sz="1500" dirty="0">
              <a:latin typeface="+mj-lt"/>
              <a:cs typeface="Trebuchet MS"/>
            </a:endParaRPr>
          </a:p>
          <a:p>
            <a:pPr marL="270034" indent="-257175">
              <a:buChar char="•"/>
              <a:tabLst>
                <a:tab pos="270034" algn="l"/>
                <a:tab pos="270510" algn="l"/>
              </a:tabLst>
            </a:pPr>
            <a:r>
              <a:rPr sz="1500" b="1" dirty="0">
                <a:solidFill>
                  <a:srgbClr val="0070C0"/>
                </a:solidFill>
                <a:latin typeface="+mj-lt"/>
                <a:cs typeface="Arial"/>
              </a:rPr>
              <a:t>Dynamic binding </a:t>
            </a:r>
            <a:r>
              <a:rPr sz="1500" dirty="0">
                <a:solidFill>
                  <a:srgbClr val="252525"/>
                </a:solidFill>
                <a:latin typeface="+mj-lt"/>
                <a:cs typeface="Arial"/>
              </a:rPr>
              <a:t>= Things are bound at run time (late binding)</a:t>
            </a:r>
            <a:endParaRPr sz="1500" dirty="0">
              <a:latin typeface="+mj-lt"/>
              <a:cs typeface="Arial"/>
            </a:endParaRPr>
          </a:p>
          <a:p>
            <a:pPr marL="421005" lvl="1" indent="-153353">
              <a:buFont typeface="Wingdings"/>
              <a:buChar char=""/>
              <a:tabLst>
                <a:tab pos="421481" algn="l"/>
              </a:tabLst>
            </a:pPr>
            <a:r>
              <a:rPr sz="1500" i="1" dirty="0">
                <a:solidFill>
                  <a:srgbClr val="252525"/>
                </a:solidFill>
                <a:latin typeface="+mj-lt"/>
                <a:cs typeface="Trebuchet MS"/>
              </a:rPr>
              <a:t>Associated with greater flexibility, e.g. decision on which data value of which type is bound to a variable </a:t>
            </a:r>
            <a:endParaRPr sz="1500" dirty="0">
              <a:latin typeface="+mj-lt"/>
              <a:cs typeface="Trebuchet MS"/>
            </a:endParaRPr>
          </a:p>
          <a:p>
            <a:pPr marL="421005"/>
            <a:r>
              <a:rPr sz="1500" i="1" dirty="0">
                <a:solidFill>
                  <a:srgbClr val="252525"/>
                </a:solidFill>
                <a:latin typeface="+mj-lt"/>
                <a:cs typeface="Trebuchet MS"/>
              </a:rPr>
              <a:t>name may be made at run time</a:t>
            </a:r>
            <a:endParaRPr sz="1500" dirty="0">
              <a:latin typeface="+mj-lt"/>
              <a:cs typeface="Trebuchet MS"/>
            </a:endParaRPr>
          </a:p>
          <a:p>
            <a:pPr marL="421005" lvl="1" indent="-153353">
              <a:buFont typeface="Wingdings"/>
              <a:buChar char=""/>
              <a:tabLst>
                <a:tab pos="421481" algn="l"/>
              </a:tabLst>
            </a:pPr>
            <a:r>
              <a:rPr sz="1500" i="1" dirty="0">
                <a:solidFill>
                  <a:srgbClr val="252525"/>
                </a:solidFill>
                <a:latin typeface="+mj-lt"/>
                <a:cs typeface="Trebuchet MS"/>
              </a:rPr>
              <a:t>Interpreted languages tend to have later binding times.</a:t>
            </a:r>
            <a:endParaRPr sz="1500" dirty="0">
              <a:latin typeface="+mj-lt"/>
              <a:cs typeface="Trebuchet MS"/>
            </a:endParaRPr>
          </a:p>
          <a:p>
            <a:pPr marL="9525">
              <a:spcBef>
                <a:spcPts val="1323"/>
              </a:spcBef>
            </a:pPr>
            <a:r>
              <a:rPr sz="1500" dirty="0">
                <a:solidFill>
                  <a:srgbClr val="252525"/>
                </a:solidFill>
                <a:latin typeface="+mj-lt"/>
                <a:cs typeface="Arial"/>
              </a:rPr>
              <a:t>We will talk about binding of the identifiers to the variables they name.</a:t>
            </a:r>
            <a:endParaRPr sz="1500" dirty="0">
              <a:latin typeface="+mj-lt"/>
              <a:cs typeface="Arial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588616" y="5831481"/>
            <a:ext cx="2189540" cy="8440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350"/>
          </a:p>
        </p:txBody>
      </p:sp>
      <p:sp>
        <p:nvSpPr>
          <p:cNvPr id="5" name="object 5"/>
          <p:cNvSpPr/>
          <p:nvPr/>
        </p:nvSpPr>
        <p:spPr>
          <a:xfrm>
            <a:off x="8627459" y="5754462"/>
            <a:ext cx="63312" cy="110252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35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52145" y="1267930"/>
            <a:ext cx="5957411" cy="470802"/>
          </a:xfrm>
          <a:prstGeom prst="rect">
            <a:avLst/>
          </a:prstGeom>
        </p:spPr>
        <p:txBody>
          <a:bodyPr vert="horz" wrap="square" lIns="0" tIns="9049" rIns="0" bIns="0" rtlCol="0">
            <a:spAutoFit/>
          </a:bodyPr>
          <a:lstStyle/>
          <a:p>
            <a:pPr marL="9525">
              <a:spcBef>
                <a:spcPts val="71"/>
              </a:spcBef>
            </a:pPr>
            <a:r>
              <a:rPr spc="-289" dirty="0"/>
              <a:t>Exercise: </a:t>
            </a:r>
            <a:r>
              <a:rPr spc="-307" dirty="0"/>
              <a:t>Heap-Based </a:t>
            </a:r>
            <a:r>
              <a:rPr spc="-233" dirty="0"/>
              <a:t>Objects </a:t>
            </a:r>
            <a:r>
              <a:rPr spc="-221" dirty="0"/>
              <a:t>and</a:t>
            </a:r>
            <a:r>
              <a:rPr spc="-570" dirty="0"/>
              <a:t> </a:t>
            </a:r>
            <a:r>
              <a:rPr spc="-221" dirty="0"/>
              <a:t>Binding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35127" y="1861376"/>
            <a:ext cx="7575233" cy="3167406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>
              <a:spcBef>
                <a:spcPts val="75"/>
              </a:spcBef>
            </a:pPr>
            <a:r>
              <a:rPr spc="-143" dirty="0">
                <a:solidFill>
                  <a:srgbClr val="252525"/>
                </a:solidFill>
                <a:latin typeface="Arial"/>
                <a:cs typeface="Arial"/>
              </a:rPr>
              <a:t>Since </a:t>
            </a:r>
            <a:r>
              <a:rPr spc="-34" dirty="0">
                <a:solidFill>
                  <a:srgbClr val="252525"/>
                </a:solidFill>
                <a:latin typeface="Arial"/>
                <a:cs typeface="Arial"/>
              </a:rPr>
              <a:t>lifetime </a:t>
            </a:r>
            <a:r>
              <a:rPr spc="-124" dirty="0">
                <a:solidFill>
                  <a:srgbClr val="252525"/>
                </a:solidFill>
                <a:latin typeface="Arial"/>
                <a:cs typeface="Arial"/>
              </a:rPr>
              <a:t>means </a:t>
            </a:r>
            <a:r>
              <a:rPr spc="-30" dirty="0">
                <a:solidFill>
                  <a:srgbClr val="252525"/>
                </a:solidFill>
                <a:latin typeface="Arial"/>
                <a:cs typeface="Arial"/>
              </a:rPr>
              <a:t>the </a:t>
            </a:r>
            <a:r>
              <a:rPr spc="-26" dirty="0">
                <a:solidFill>
                  <a:srgbClr val="252525"/>
                </a:solidFill>
                <a:latin typeface="Arial"/>
                <a:cs typeface="Arial"/>
              </a:rPr>
              <a:t>time </a:t>
            </a:r>
            <a:r>
              <a:rPr spc="-68" dirty="0">
                <a:solidFill>
                  <a:srgbClr val="252525"/>
                </a:solidFill>
                <a:latin typeface="Arial"/>
                <a:cs typeface="Arial"/>
              </a:rPr>
              <a:t>between </a:t>
            </a:r>
            <a:r>
              <a:rPr spc="-60" dirty="0">
                <a:solidFill>
                  <a:srgbClr val="252525"/>
                </a:solidFill>
                <a:latin typeface="Arial"/>
                <a:cs typeface="Arial"/>
              </a:rPr>
              <a:t>creation </a:t>
            </a:r>
            <a:r>
              <a:rPr spc="-98" dirty="0">
                <a:solidFill>
                  <a:srgbClr val="252525"/>
                </a:solidFill>
                <a:latin typeface="Arial"/>
                <a:cs typeface="Arial"/>
              </a:rPr>
              <a:t>and</a:t>
            </a:r>
            <a:r>
              <a:rPr spc="-307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pc="-53" dirty="0">
                <a:solidFill>
                  <a:srgbClr val="252525"/>
                </a:solidFill>
                <a:latin typeface="Arial"/>
                <a:cs typeface="Arial"/>
              </a:rPr>
              <a:t>destruction,</a:t>
            </a:r>
            <a:endParaRPr>
              <a:latin typeface="Arial"/>
              <a:cs typeface="Arial"/>
            </a:endParaRPr>
          </a:p>
          <a:p>
            <a:pPr marL="9525" marR="3810" algn="just">
              <a:lnSpc>
                <a:spcPct val="260300"/>
              </a:lnSpc>
              <a:spcBef>
                <a:spcPts val="4"/>
              </a:spcBef>
            </a:pPr>
            <a:r>
              <a:rPr spc="-90" dirty="0">
                <a:solidFill>
                  <a:srgbClr val="252525"/>
                </a:solidFill>
                <a:latin typeface="Arial"/>
                <a:cs typeface="Arial"/>
              </a:rPr>
              <a:t>Binding </a:t>
            </a:r>
            <a:r>
              <a:rPr spc="-34" dirty="0">
                <a:solidFill>
                  <a:srgbClr val="252525"/>
                </a:solidFill>
                <a:latin typeface="Arial"/>
                <a:cs typeface="Arial"/>
              </a:rPr>
              <a:t>lifetime </a:t>
            </a:r>
            <a:r>
              <a:rPr spc="-105" dirty="0">
                <a:solidFill>
                  <a:srgbClr val="252525"/>
                </a:solidFill>
                <a:latin typeface="Arial"/>
                <a:cs typeface="Arial"/>
              </a:rPr>
              <a:t>is </a:t>
            </a:r>
            <a:r>
              <a:rPr spc="-585" dirty="0">
                <a:solidFill>
                  <a:srgbClr val="252525"/>
                </a:solidFill>
                <a:latin typeface="Arial"/>
                <a:cs typeface="Arial"/>
              </a:rPr>
              <a:t>…………………………………………………………………………………………………… </a:t>
            </a:r>
            <a:r>
              <a:rPr spc="-495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pc="-75" dirty="0">
                <a:solidFill>
                  <a:srgbClr val="252525"/>
                </a:solidFill>
                <a:latin typeface="Arial"/>
                <a:cs typeface="Arial"/>
              </a:rPr>
              <a:t>Object </a:t>
            </a:r>
            <a:r>
              <a:rPr spc="-30" dirty="0">
                <a:solidFill>
                  <a:srgbClr val="252525"/>
                </a:solidFill>
                <a:latin typeface="Arial"/>
                <a:cs typeface="Arial"/>
              </a:rPr>
              <a:t>lifetime </a:t>
            </a:r>
            <a:r>
              <a:rPr spc="-105" dirty="0">
                <a:solidFill>
                  <a:srgbClr val="252525"/>
                </a:solidFill>
                <a:latin typeface="Arial"/>
                <a:cs typeface="Arial"/>
              </a:rPr>
              <a:t>is </a:t>
            </a:r>
            <a:r>
              <a:rPr spc="-574" dirty="0">
                <a:solidFill>
                  <a:srgbClr val="252525"/>
                </a:solidFill>
                <a:latin typeface="Arial"/>
                <a:cs typeface="Arial"/>
              </a:rPr>
              <a:t>……………………………………………………………………………………………………. </a:t>
            </a:r>
            <a:r>
              <a:rPr spc="-495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pc="-15" dirty="0">
                <a:solidFill>
                  <a:srgbClr val="252525"/>
                </a:solidFill>
                <a:latin typeface="Arial"/>
                <a:cs typeface="Arial"/>
              </a:rPr>
              <a:t>If </a:t>
            </a:r>
            <a:r>
              <a:rPr spc="-49" dirty="0">
                <a:solidFill>
                  <a:srgbClr val="252525"/>
                </a:solidFill>
                <a:latin typeface="Arial"/>
                <a:cs typeface="Arial"/>
              </a:rPr>
              <a:t>object </a:t>
            </a:r>
            <a:r>
              <a:rPr spc="-34" dirty="0">
                <a:solidFill>
                  <a:srgbClr val="252525"/>
                </a:solidFill>
                <a:latin typeface="Arial"/>
                <a:cs typeface="Arial"/>
              </a:rPr>
              <a:t>lifetime </a:t>
            </a:r>
            <a:r>
              <a:rPr spc="-105" dirty="0">
                <a:solidFill>
                  <a:srgbClr val="252525"/>
                </a:solidFill>
                <a:latin typeface="Arial"/>
                <a:cs typeface="Arial"/>
              </a:rPr>
              <a:t>is </a:t>
            </a:r>
            <a:r>
              <a:rPr spc="-68" dirty="0">
                <a:solidFill>
                  <a:srgbClr val="252525"/>
                </a:solidFill>
                <a:latin typeface="Arial"/>
                <a:cs typeface="Arial"/>
              </a:rPr>
              <a:t>longer </a:t>
            </a:r>
            <a:r>
              <a:rPr spc="-49" dirty="0">
                <a:solidFill>
                  <a:srgbClr val="252525"/>
                </a:solidFill>
                <a:latin typeface="Arial"/>
                <a:cs typeface="Arial"/>
              </a:rPr>
              <a:t>than </a:t>
            </a:r>
            <a:r>
              <a:rPr spc="-64" dirty="0">
                <a:solidFill>
                  <a:srgbClr val="252525"/>
                </a:solidFill>
                <a:latin typeface="Arial"/>
                <a:cs typeface="Arial"/>
              </a:rPr>
              <a:t>binding </a:t>
            </a:r>
            <a:r>
              <a:rPr spc="-34" dirty="0">
                <a:solidFill>
                  <a:srgbClr val="252525"/>
                </a:solidFill>
                <a:latin typeface="Arial"/>
                <a:cs typeface="Arial"/>
              </a:rPr>
              <a:t>lifetime, </a:t>
            </a:r>
            <a:r>
              <a:rPr spc="-86" dirty="0">
                <a:solidFill>
                  <a:srgbClr val="252525"/>
                </a:solidFill>
                <a:latin typeface="Arial"/>
                <a:cs typeface="Arial"/>
              </a:rPr>
              <a:t>we </a:t>
            </a:r>
            <a:r>
              <a:rPr spc="-124" dirty="0">
                <a:solidFill>
                  <a:srgbClr val="252525"/>
                </a:solidFill>
                <a:latin typeface="Arial"/>
                <a:cs typeface="Arial"/>
              </a:rPr>
              <a:t>have </a:t>
            </a:r>
            <a:r>
              <a:rPr spc="-585" dirty="0">
                <a:solidFill>
                  <a:srgbClr val="252525"/>
                </a:solidFill>
                <a:latin typeface="Arial"/>
                <a:cs typeface="Arial"/>
              </a:rPr>
              <a:t>……………………………………… </a:t>
            </a:r>
            <a:r>
              <a:rPr spc="-495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pc="-15" dirty="0">
                <a:solidFill>
                  <a:srgbClr val="252525"/>
                </a:solidFill>
                <a:latin typeface="Arial"/>
                <a:cs typeface="Arial"/>
              </a:rPr>
              <a:t>If</a:t>
            </a:r>
            <a:r>
              <a:rPr spc="-101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pc="-64" dirty="0">
                <a:solidFill>
                  <a:srgbClr val="252525"/>
                </a:solidFill>
                <a:latin typeface="Arial"/>
                <a:cs typeface="Arial"/>
              </a:rPr>
              <a:t>binding</a:t>
            </a:r>
            <a:r>
              <a:rPr spc="-90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pc="-34" dirty="0">
                <a:solidFill>
                  <a:srgbClr val="252525"/>
                </a:solidFill>
                <a:latin typeface="Arial"/>
                <a:cs typeface="Arial"/>
              </a:rPr>
              <a:t>lifetime</a:t>
            </a:r>
            <a:r>
              <a:rPr spc="-109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pc="-105" dirty="0">
                <a:solidFill>
                  <a:srgbClr val="252525"/>
                </a:solidFill>
                <a:latin typeface="Arial"/>
                <a:cs typeface="Arial"/>
              </a:rPr>
              <a:t>is</a:t>
            </a:r>
            <a:r>
              <a:rPr spc="-98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pc="-68" dirty="0">
                <a:solidFill>
                  <a:srgbClr val="252525"/>
                </a:solidFill>
                <a:latin typeface="Arial"/>
                <a:cs typeface="Arial"/>
              </a:rPr>
              <a:t>longer</a:t>
            </a:r>
            <a:r>
              <a:rPr spc="-101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pc="-49" dirty="0">
                <a:solidFill>
                  <a:srgbClr val="252525"/>
                </a:solidFill>
                <a:latin typeface="Arial"/>
                <a:cs typeface="Arial"/>
              </a:rPr>
              <a:t>than</a:t>
            </a:r>
            <a:r>
              <a:rPr spc="-101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pc="-49" dirty="0">
                <a:solidFill>
                  <a:srgbClr val="252525"/>
                </a:solidFill>
                <a:latin typeface="Arial"/>
                <a:cs typeface="Arial"/>
              </a:rPr>
              <a:t>object</a:t>
            </a:r>
            <a:r>
              <a:rPr spc="-94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pc="-34" dirty="0">
                <a:solidFill>
                  <a:srgbClr val="252525"/>
                </a:solidFill>
                <a:latin typeface="Arial"/>
                <a:cs typeface="Arial"/>
              </a:rPr>
              <a:t>lifetime,</a:t>
            </a:r>
            <a:r>
              <a:rPr spc="-101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pc="-86" dirty="0">
                <a:solidFill>
                  <a:srgbClr val="252525"/>
                </a:solidFill>
                <a:latin typeface="Arial"/>
                <a:cs typeface="Arial"/>
              </a:rPr>
              <a:t>we</a:t>
            </a:r>
            <a:r>
              <a:rPr spc="-105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pc="-124" dirty="0">
                <a:solidFill>
                  <a:srgbClr val="252525"/>
                </a:solidFill>
                <a:latin typeface="Arial"/>
                <a:cs typeface="Arial"/>
              </a:rPr>
              <a:t>have</a:t>
            </a:r>
            <a:r>
              <a:rPr spc="-105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pc="-585" dirty="0">
                <a:solidFill>
                  <a:srgbClr val="252525"/>
                </a:solidFill>
                <a:latin typeface="Arial"/>
                <a:cs typeface="Arial"/>
              </a:rPr>
              <a:t>………………………………………</a:t>
            </a:r>
            <a:endParaRPr>
              <a:latin typeface="Arial"/>
              <a:cs typeface="Arial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588616" y="5831481"/>
            <a:ext cx="2189540" cy="7055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350"/>
          </a:p>
        </p:txBody>
      </p:sp>
      <p:sp>
        <p:nvSpPr>
          <p:cNvPr id="5" name="object 5"/>
          <p:cNvSpPr/>
          <p:nvPr/>
        </p:nvSpPr>
        <p:spPr>
          <a:xfrm>
            <a:off x="8540591" y="5753786"/>
            <a:ext cx="153536" cy="112347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35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52145" y="1267930"/>
            <a:ext cx="2729389" cy="470802"/>
          </a:xfrm>
          <a:prstGeom prst="rect">
            <a:avLst/>
          </a:prstGeom>
        </p:spPr>
        <p:txBody>
          <a:bodyPr vert="horz" wrap="square" lIns="0" tIns="9049" rIns="0" bIns="0" rtlCol="0">
            <a:spAutoFit/>
          </a:bodyPr>
          <a:lstStyle/>
          <a:p>
            <a:pPr marL="9525">
              <a:spcBef>
                <a:spcPts val="71"/>
              </a:spcBef>
            </a:pPr>
            <a:r>
              <a:rPr spc="-296" dirty="0"/>
              <a:t>Garbage</a:t>
            </a:r>
            <a:r>
              <a:rPr spc="-371" dirty="0"/>
              <a:t> </a:t>
            </a:r>
            <a:r>
              <a:rPr spc="-199" dirty="0"/>
              <a:t>Collection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66546" y="1791195"/>
            <a:ext cx="7479983" cy="3630833"/>
          </a:xfrm>
          <a:prstGeom prst="rect">
            <a:avLst/>
          </a:prstGeom>
        </p:spPr>
        <p:txBody>
          <a:bodyPr vert="horz" wrap="square" lIns="0" tIns="25241" rIns="0" bIns="0" rtlCol="0">
            <a:spAutoFit/>
          </a:bodyPr>
          <a:lstStyle/>
          <a:p>
            <a:pPr marL="9525" marR="101441">
              <a:lnSpc>
                <a:spcPts val="2265"/>
              </a:lnSpc>
              <a:spcBef>
                <a:spcPts val="199"/>
              </a:spcBef>
            </a:pPr>
            <a:r>
              <a:rPr sz="1650" spc="-131" dirty="0">
                <a:solidFill>
                  <a:srgbClr val="252525"/>
                </a:solidFill>
                <a:latin typeface="Arial"/>
                <a:cs typeface="Arial"/>
              </a:rPr>
              <a:t>Garbage </a:t>
            </a:r>
            <a:r>
              <a:rPr sz="1650" spc="-101" dirty="0">
                <a:solidFill>
                  <a:srgbClr val="252525"/>
                </a:solidFill>
                <a:latin typeface="Arial"/>
                <a:cs typeface="Arial"/>
              </a:rPr>
              <a:t>occurs </a:t>
            </a:r>
            <a:r>
              <a:rPr sz="1650" spc="-71" dirty="0">
                <a:solidFill>
                  <a:srgbClr val="252525"/>
                </a:solidFill>
                <a:latin typeface="Arial"/>
                <a:cs typeface="Arial"/>
              </a:rPr>
              <a:t>when </a:t>
            </a:r>
            <a:r>
              <a:rPr sz="1650" spc="-68" dirty="0">
                <a:solidFill>
                  <a:srgbClr val="252525"/>
                </a:solidFill>
                <a:latin typeface="Arial"/>
                <a:cs typeface="Arial"/>
              </a:rPr>
              <a:t>objects </a:t>
            </a:r>
            <a:r>
              <a:rPr sz="1650" spc="-86" dirty="0">
                <a:solidFill>
                  <a:srgbClr val="252525"/>
                </a:solidFill>
                <a:latin typeface="Arial"/>
                <a:cs typeface="Arial"/>
              </a:rPr>
              <a:t>are </a:t>
            </a:r>
            <a:r>
              <a:rPr sz="1650" spc="-64" dirty="0">
                <a:solidFill>
                  <a:srgbClr val="252525"/>
                </a:solidFill>
                <a:latin typeface="Arial"/>
                <a:cs typeface="Arial"/>
              </a:rPr>
              <a:t>no longer </a:t>
            </a:r>
            <a:r>
              <a:rPr sz="1650" spc="-90" dirty="0">
                <a:solidFill>
                  <a:srgbClr val="252525"/>
                </a:solidFill>
                <a:latin typeface="Arial"/>
                <a:cs typeface="Arial"/>
              </a:rPr>
              <a:t>reachable </a:t>
            </a:r>
            <a:r>
              <a:rPr sz="1650" spc="-30" dirty="0">
                <a:solidFill>
                  <a:srgbClr val="252525"/>
                </a:solidFill>
                <a:latin typeface="Arial"/>
                <a:cs typeface="Arial"/>
              </a:rPr>
              <a:t>from </a:t>
            </a:r>
            <a:r>
              <a:rPr sz="1650" spc="-116" dirty="0">
                <a:solidFill>
                  <a:srgbClr val="252525"/>
                </a:solidFill>
                <a:latin typeface="Arial"/>
                <a:cs typeface="Arial"/>
              </a:rPr>
              <a:t>any </a:t>
            </a:r>
            <a:r>
              <a:rPr sz="1650" spc="-79" dirty="0">
                <a:solidFill>
                  <a:srgbClr val="252525"/>
                </a:solidFill>
                <a:latin typeface="Arial"/>
                <a:cs typeface="Arial"/>
              </a:rPr>
              <a:t>program </a:t>
            </a:r>
            <a:r>
              <a:rPr sz="1650" spc="-86" dirty="0">
                <a:solidFill>
                  <a:srgbClr val="252525"/>
                </a:solidFill>
                <a:latin typeface="Arial"/>
                <a:cs typeface="Arial"/>
              </a:rPr>
              <a:t>variables.  Instead </a:t>
            </a:r>
            <a:r>
              <a:rPr sz="1650" spc="-15" dirty="0">
                <a:solidFill>
                  <a:srgbClr val="252525"/>
                </a:solidFill>
                <a:latin typeface="Arial"/>
                <a:cs typeface="Arial"/>
              </a:rPr>
              <a:t>of </a:t>
            </a:r>
            <a:r>
              <a:rPr sz="1650" spc="-53" dirty="0">
                <a:solidFill>
                  <a:srgbClr val="252525"/>
                </a:solidFill>
                <a:latin typeface="Arial"/>
                <a:cs typeface="Arial"/>
              </a:rPr>
              <a:t>explicit </a:t>
            </a:r>
            <a:r>
              <a:rPr sz="1650" spc="-64" dirty="0">
                <a:solidFill>
                  <a:srgbClr val="252525"/>
                </a:solidFill>
                <a:latin typeface="Arial"/>
                <a:cs typeface="Arial"/>
              </a:rPr>
              <a:t>deallocation </a:t>
            </a:r>
            <a:r>
              <a:rPr sz="1650" spc="-15" dirty="0">
                <a:solidFill>
                  <a:srgbClr val="252525"/>
                </a:solidFill>
                <a:latin typeface="Arial"/>
                <a:cs typeface="Arial"/>
              </a:rPr>
              <a:t>of </a:t>
            </a:r>
            <a:r>
              <a:rPr sz="1650" spc="-101" dirty="0">
                <a:solidFill>
                  <a:srgbClr val="252525"/>
                </a:solidFill>
                <a:latin typeface="Arial"/>
                <a:cs typeface="Arial"/>
              </a:rPr>
              <a:t>heap-based </a:t>
            </a:r>
            <a:r>
              <a:rPr sz="1650" spc="-68" dirty="0">
                <a:solidFill>
                  <a:srgbClr val="252525"/>
                </a:solidFill>
                <a:latin typeface="Arial"/>
                <a:cs typeface="Arial"/>
              </a:rPr>
              <a:t>objects, </a:t>
            </a:r>
            <a:r>
              <a:rPr sz="1650" spc="-109" dirty="0">
                <a:solidFill>
                  <a:srgbClr val="252525"/>
                </a:solidFill>
                <a:latin typeface="Arial"/>
                <a:cs typeface="Arial"/>
              </a:rPr>
              <a:t>some </a:t>
            </a:r>
            <a:r>
              <a:rPr sz="1650" spc="-116" dirty="0">
                <a:solidFill>
                  <a:srgbClr val="252525"/>
                </a:solidFill>
                <a:latin typeface="Arial"/>
                <a:cs typeface="Arial"/>
              </a:rPr>
              <a:t>languages </a:t>
            </a:r>
            <a:r>
              <a:rPr sz="1650" spc="-64" dirty="0">
                <a:solidFill>
                  <a:srgbClr val="252525"/>
                </a:solidFill>
                <a:latin typeface="Arial"/>
                <a:cs typeface="Arial"/>
              </a:rPr>
              <a:t>provide </a:t>
            </a:r>
            <a:r>
              <a:rPr sz="1650" spc="-38" dirty="0">
                <a:solidFill>
                  <a:srgbClr val="252525"/>
                </a:solidFill>
                <a:latin typeface="Arial"/>
                <a:cs typeface="Arial"/>
              </a:rPr>
              <a:t>run</a:t>
            </a:r>
            <a:r>
              <a:rPr sz="1650" spc="-30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z="1650" spc="-26" dirty="0">
                <a:solidFill>
                  <a:srgbClr val="252525"/>
                </a:solidFill>
                <a:latin typeface="Arial"/>
                <a:cs typeface="Arial"/>
              </a:rPr>
              <a:t>time</a:t>
            </a:r>
            <a:endParaRPr sz="1650">
              <a:latin typeface="Arial"/>
              <a:cs typeface="Arial"/>
            </a:endParaRPr>
          </a:p>
          <a:p>
            <a:pPr marL="9525">
              <a:lnSpc>
                <a:spcPts val="821"/>
              </a:lnSpc>
            </a:pPr>
            <a:r>
              <a:rPr sz="1650" spc="-49" dirty="0">
                <a:solidFill>
                  <a:srgbClr val="252525"/>
                </a:solidFill>
                <a:latin typeface="Arial"/>
                <a:cs typeface="Arial"/>
              </a:rPr>
              <a:t>library </a:t>
            </a:r>
            <a:r>
              <a:rPr sz="1650" spc="-11" dirty="0">
                <a:solidFill>
                  <a:srgbClr val="252525"/>
                </a:solidFill>
                <a:latin typeface="Arial"/>
                <a:cs typeface="Arial"/>
              </a:rPr>
              <a:t>with </a:t>
            </a:r>
            <a:r>
              <a:rPr sz="1650" spc="-120" dirty="0">
                <a:solidFill>
                  <a:srgbClr val="252525"/>
                </a:solidFill>
                <a:latin typeface="Arial"/>
                <a:cs typeface="Arial"/>
              </a:rPr>
              <a:t>garbage </a:t>
            </a:r>
            <a:r>
              <a:rPr sz="1650" spc="-60" dirty="0">
                <a:solidFill>
                  <a:srgbClr val="252525"/>
                </a:solidFill>
                <a:latin typeface="Arial"/>
                <a:cs typeface="Arial"/>
              </a:rPr>
              <a:t>collection </a:t>
            </a:r>
            <a:r>
              <a:rPr sz="1650" spc="-94" dirty="0">
                <a:solidFill>
                  <a:srgbClr val="252525"/>
                </a:solidFill>
                <a:latin typeface="Arial"/>
                <a:cs typeface="Arial"/>
              </a:rPr>
              <a:t>mechanism </a:t>
            </a:r>
            <a:r>
              <a:rPr sz="1650" dirty="0">
                <a:solidFill>
                  <a:srgbClr val="252525"/>
                </a:solidFill>
                <a:latin typeface="Arial"/>
                <a:cs typeface="Arial"/>
              </a:rPr>
              <a:t>to </a:t>
            </a:r>
            <a:r>
              <a:rPr sz="1650" spc="-34" dirty="0">
                <a:solidFill>
                  <a:srgbClr val="252525"/>
                </a:solidFill>
                <a:latin typeface="Arial"/>
                <a:cs typeface="Arial"/>
              </a:rPr>
              <a:t>implicitly identify </a:t>
            </a:r>
            <a:r>
              <a:rPr sz="1650" spc="-90" dirty="0">
                <a:solidFill>
                  <a:srgbClr val="252525"/>
                </a:solidFill>
                <a:latin typeface="Arial"/>
                <a:cs typeface="Arial"/>
              </a:rPr>
              <a:t>and </a:t>
            </a:r>
            <a:r>
              <a:rPr sz="1650" spc="-71" dirty="0">
                <a:solidFill>
                  <a:srgbClr val="252525"/>
                </a:solidFill>
                <a:latin typeface="Arial"/>
                <a:cs typeface="Arial"/>
              </a:rPr>
              <a:t>reclaim</a:t>
            </a:r>
            <a:r>
              <a:rPr sz="1650" spc="-199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z="1650" spc="-86" dirty="0">
                <a:solidFill>
                  <a:srgbClr val="252525"/>
                </a:solidFill>
                <a:latin typeface="Arial"/>
                <a:cs typeface="Arial"/>
              </a:rPr>
              <a:t>unreachable</a:t>
            </a:r>
            <a:endParaRPr sz="1650">
              <a:latin typeface="Arial"/>
              <a:cs typeface="Arial"/>
            </a:endParaRPr>
          </a:p>
          <a:p>
            <a:pPr marL="9525">
              <a:lnSpc>
                <a:spcPts val="1511"/>
              </a:lnSpc>
            </a:pPr>
            <a:r>
              <a:rPr sz="1650" spc="-68" dirty="0">
                <a:solidFill>
                  <a:srgbClr val="252525"/>
                </a:solidFill>
                <a:latin typeface="Arial"/>
                <a:cs typeface="Arial"/>
              </a:rPr>
              <a:t>objects.</a:t>
            </a:r>
            <a:endParaRPr sz="1650">
              <a:latin typeface="Arial"/>
              <a:cs typeface="Arial"/>
            </a:endParaRPr>
          </a:p>
          <a:p>
            <a:pPr marL="270034" indent="-257175">
              <a:lnSpc>
                <a:spcPts val="1736"/>
              </a:lnSpc>
              <a:buChar char="•"/>
              <a:tabLst>
                <a:tab pos="270034" algn="l"/>
                <a:tab pos="270510" algn="l"/>
              </a:tabLst>
            </a:pPr>
            <a:r>
              <a:rPr sz="1650" spc="-41" dirty="0">
                <a:solidFill>
                  <a:srgbClr val="252525"/>
                </a:solidFill>
                <a:latin typeface="Arial"/>
                <a:cs typeface="Arial"/>
              </a:rPr>
              <a:t>More </a:t>
            </a:r>
            <a:r>
              <a:rPr sz="1650" spc="-64" dirty="0">
                <a:solidFill>
                  <a:srgbClr val="252525"/>
                </a:solidFill>
                <a:latin typeface="Arial"/>
                <a:cs typeface="Arial"/>
              </a:rPr>
              <a:t>recent </a:t>
            </a:r>
            <a:r>
              <a:rPr sz="1650" spc="-60" dirty="0">
                <a:solidFill>
                  <a:srgbClr val="252525"/>
                </a:solidFill>
                <a:latin typeface="Arial"/>
                <a:cs typeface="Arial"/>
              </a:rPr>
              <a:t>imperative </a:t>
            </a:r>
            <a:r>
              <a:rPr sz="1650" spc="-109" dirty="0">
                <a:solidFill>
                  <a:srgbClr val="252525"/>
                </a:solidFill>
                <a:latin typeface="Arial"/>
                <a:cs typeface="Arial"/>
              </a:rPr>
              <a:t>languages, </a:t>
            </a:r>
            <a:r>
              <a:rPr sz="1650" spc="-90" dirty="0">
                <a:solidFill>
                  <a:srgbClr val="252525"/>
                </a:solidFill>
                <a:latin typeface="Arial"/>
                <a:cs typeface="Arial"/>
              </a:rPr>
              <a:t>e.g. </a:t>
            </a:r>
            <a:r>
              <a:rPr sz="1650" spc="-165" dirty="0">
                <a:solidFill>
                  <a:srgbClr val="252525"/>
                </a:solidFill>
                <a:latin typeface="Arial"/>
                <a:cs typeface="Arial"/>
              </a:rPr>
              <a:t>Java,</a:t>
            </a:r>
            <a:r>
              <a:rPr sz="1650" spc="-53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z="1650" spc="-210" dirty="0">
                <a:solidFill>
                  <a:srgbClr val="252525"/>
                </a:solidFill>
                <a:latin typeface="Arial"/>
                <a:cs typeface="Arial"/>
              </a:rPr>
              <a:t>C#</a:t>
            </a:r>
            <a:endParaRPr sz="1650">
              <a:latin typeface="Arial"/>
              <a:cs typeface="Arial"/>
            </a:endParaRPr>
          </a:p>
          <a:p>
            <a:pPr marL="270034" indent="-257175">
              <a:lnSpc>
                <a:spcPts val="1860"/>
              </a:lnSpc>
              <a:buChar char="•"/>
              <a:tabLst>
                <a:tab pos="270034" algn="l"/>
                <a:tab pos="270510" algn="l"/>
              </a:tabLst>
            </a:pPr>
            <a:r>
              <a:rPr sz="1650" spc="-45" dirty="0">
                <a:solidFill>
                  <a:srgbClr val="252525"/>
                </a:solidFill>
                <a:latin typeface="Arial"/>
                <a:cs typeface="Arial"/>
              </a:rPr>
              <a:t>Most </a:t>
            </a:r>
            <a:r>
              <a:rPr sz="1650" spc="-41" dirty="0">
                <a:solidFill>
                  <a:srgbClr val="252525"/>
                </a:solidFill>
                <a:latin typeface="Arial"/>
                <a:cs typeface="Arial"/>
              </a:rPr>
              <a:t>functional </a:t>
            </a:r>
            <a:r>
              <a:rPr sz="1650" spc="-90" dirty="0">
                <a:solidFill>
                  <a:srgbClr val="252525"/>
                </a:solidFill>
                <a:latin typeface="Arial"/>
                <a:cs typeface="Arial"/>
              </a:rPr>
              <a:t>and </a:t>
            </a:r>
            <a:r>
              <a:rPr sz="1650" spc="-56" dirty="0">
                <a:solidFill>
                  <a:srgbClr val="252525"/>
                </a:solidFill>
                <a:latin typeface="Arial"/>
                <a:cs typeface="Arial"/>
              </a:rPr>
              <a:t>scripting</a:t>
            </a:r>
            <a:r>
              <a:rPr sz="1650" spc="-124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z="1650" spc="-116" dirty="0">
                <a:solidFill>
                  <a:srgbClr val="252525"/>
                </a:solidFill>
                <a:latin typeface="Arial"/>
                <a:cs typeface="Arial"/>
              </a:rPr>
              <a:t>languages</a:t>
            </a:r>
            <a:endParaRPr sz="1650">
              <a:latin typeface="Arial"/>
              <a:cs typeface="Arial"/>
            </a:endParaRPr>
          </a:p>
          <a:p>
            <a:pPr>
              <a:spcBef>
                <a:spcPts val="41"/>
              </a:spcBef>
              <a:buClr>
                <a:srgbClr val="252525"/>
              </a:buClr>
              <a:buFont typeface="Arial"/>
              <a:buChar char="•"/>
            </a:pPr>
            <a:endParaRPr sz="2175">
              <a:latin typeface="Times New Roman"/>
              <a:cs typeface="Times New Roman"/>
            </a:endParaRPr>
          </a:p>
          <a:p>
            <a:pPr marL="9525">
              <a:lnSpc>
                <a:spcPts val="1860"/>
              </a:lnSpc>
            </a:pPr>
            <a:r>
              <a:rPr sz="1650" spc="-60" dirty="0">
                <a:solidFill>
                  <a:srgbClr val="252525"/>
                </a:solidFill>
                <a:latin typeface="Arial"/>
                <a:cs typeface="Arial"/>
              </a:rPr>
              <a:t>Benefit</a:t>
            </a:r>
            <a:endParaRPr sz="1650">
              <a:latin typeface="Arial"/>
              <a:cs typeface="Arial"/>
            </a:endParaRPr>
          </a:p>
          <a:p>
            <a:pPr marL="270034" indent="-257175">
              <a:lnSpc>
                <a:spcPts val="1860"/>
              </a:lnSpc>
              <a:buChar char="•"/>
              <a:tabLst>
                <a:tab pos="270034" algn="l"/>
                <a:tab pos="270510" algn="l"/>
              </a:tabLst>
            </a:pPr>
            <a:r>
              <a:rPr sz="1650" spc="-120" dirty="0">
                <a:solidFill>
                  <a:srgbClr val="252525"/>
                </a:solidFill>
                <a:latin typeface="Arial"/>
                <a:cs typeface="Arial"/>
              </a:rPr>
              <a:t>Reducing </a:t>
            </a:r>
            <a:r>
              <a:rPr sz="1650" spc="-75" dirty="0">
                <a:solidFill>
                  <a:srgbClr val="252525"/>
                </a:solidFill>
                <a:latin typeface="Arial"/>
                <a:cs typeface="Arial"/>
              </a:rPr>
              <a:t>programming</a:t>
            </a:r>
            <a:r>
              <a:rPr sz="1650" spc="4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z="1650" spc="-68" dirty="0">
                <a:solidFill>
                  <a:srgbClr val="252525"/>
                </a:solidFill>
                <a:latin typeface="Arial"/>
                <a:cs typeface="Arial"/>
              </a:rPr>
              <a:t>errors</a:t>
            </a:r>
            <a:endParaRPr sz="1650">
              <a:latin typeface="Arial"/>
              <a:cs typeface="Arial"/>
            </a:endParaRPr>
          </a:p>
          <a:p>
            <a:pPr marL="9525">
              <a:lnSpc>
                <a:spcPts val="1860"/>
              </a:lnSpc>
              <a:spcBef>
                <a:spcPts val="288"/>
              </a:spcBef>
            </a:pPr>
            <a:r>
              <a:rPr sz="1650" spc="-105" dirty="0">
                <a:solidFill>
                  <a:srgbClr val="252525"/>
                </a:solidFill>
                <a:latin typeface="Arial"/>
                <a:cs typeface="Arial"/>
              </a:rPr>
              <a:t>Drawback</a:t>
            </a:r>
            <a:endParaRPr sz="1650">
              <a:latin typeface="Arial"/>
              <a:cs typeface="Arial"/>
            </a:endParaRPr>
          </a:p>
          <a:p>
            <a:pPr marL="270034" indent="-257175">
              <a:lnSpc>
                <a:spcPts val="1860"/>
              </a:lnSpc>
              <a:buChar char="•"/>
              <a:tabLst>
                <a:tab pos="270034" algn="l"/>
                <a:tab pos="270510" algn="l"/>
              </a:tabLst>
            </a:pPr>
            <a:r>
              <a:rPr sz="1650" spc="-94" dirty="0">
                <a:solidFill>
                  <a:srgbClr val="252525"/>
                </a:solidFill>
                <a:latin typeface="Arial"/>
                <a:cs typeface="Arial"/>
              </a:rPr>
              <a:t>Execution </a:t>
            </a:r>
            <a:r>
              <a:rPr sz="1650" spc="-109" dirty="0">
                <a:solidFill>
                  <a:srgbClr val="252525"/>
                </a:solidFill>
                <a:latin typeface="Arial"/>
                <a:cs typeface="Arial"/>
              </a:rPr>
              <a:t>speed </a:t>
            </a:r>
            <a:r>
              <a:rPr sz="1650" spc="-90" dirty="0">
                <a:solidFill>
                  <a:srgbClr val="252525"/>
                </a:solidFill>
                <a:latin typeface="Arial"/>
                <a:cs typeface="Arial"/>
              </a:rPr>
              <a:t>and </a:t>
            </a:r>
            <a:r>
              <a:rPr sz="1650" spc="-68" dirty="0">
                <a:solidFill>
                  <a:srgbClr val="252525"/>
                </a:solidFill>
                <a:latin typeface="Arial"/>
                <a:cs typeface="Arial"/>
              </a:rPr>
              <a:t>complexity </a:t>
            </a:r>
            <a:r>
              <a:rPr sz="1650" spc="-34" dirty="0">
                <a:solidFill>
                  <a:srgbClr val="252525"/>
                </a:solidFill>
                <a:latin typeface="Arial"/>
                <a:cs typeface="Arial"/>
              </a:rPr>
              <a:t>in </a:t>
            </a:r>
            <a:r>
              <a:rPr sz="1650" spc="-105" dirty="0">
                <a:solidFill>
                  <a:srgbClr val="252525"/>
                </a:solidFill>
                <a:latin typeface="Arial"/>
                <a:cs typeface="Arial"/>
              </a:rPr>
              <a:t>language</a:t>
            </a:r>
            <a:r>
              <a:rPr sz="1650" spc="-53" dirty="0">
                <a:solidFill>
                  <a:srgbClr val="252525"/>
                </a:solidFill>
                <a:latin typeface="Arial"/>
                <a:cs typeface="Arial"/>
              </a:rPr>
              <a:t> implementation</a:t>
            </a:r>
            <a:endParaRPr sz="1650">
              <a:latin typeface="Arial"/>
              <a:cs typeface="Arial"/>
            </a:endParaRPr>
          </a:p>
          <a:p>
            <a:pPr>
              <a:spcBef>
                <a:spcPts val="30"/>
              </a:spcBef>
            </a:pPr>
            <a:endParaRPr sz="1875">
              <a:latin typeface="Times New Roman"/>
              <a:cs typeface="Times New Roman"/>
            </a:endParaRPr>
          </a:p>
          <a:p>
            <a:pPr marL="12859" marR="3810">
              <a:lnSpc>
                <a:spcPct val="65000"/>
              </a:lnSpc>
            </a:pPr>
            <a:r>
              <a:rPr sz="1650" spc="-26" dirty="0">
                <a:solidFill>
                  <a:srgbClr val="252525"/>
                </a:solidFill>
                <a:latin typeface="Arial"/>
                <a:cs typeface="Arial"/>
              </a:rPr>
              <a:t>With </a:t>
            </a:r>
            <a:r>
              <a:rPr sz="1650" spc="-105" dirty="0">
                <a:solidFill>
                  <a:srgbClr val="252525"/>
                </a:solidFill>
                <a:latin typeface="Arial"/>
                <a:cs typeface="Arial"/>
              </a:rPr>
              <a:t>language </a:t>
            </a:r>
            <a:r>
              <a:rPr sz="1650" spc="-53" dirty="0">
                <a:solidFill>
                  <a:srgbClr val="252525"/>
                </a:solidFill>
                <a:latin typeface="Arial"/>
                <a:cs typeface="Arial"/>
              </a:rPr>
              <a:t>implementation </a:t>
            </a:r>
            <a:r>
              <a:rPr sz="1650" spc="-86" dirty="0">
                <a:solidFill>
                  <a:srgbClr val="252525"/>
                </a:solidFill>
                <a:latin typeface="Arial"/>
                <a:cs typeface="Arial"/>
              </a:rPr>
              <a:t>becoming </a:t>
            </a:r>
            <a:r>
              <a:rPr sz="1650" spc="-64" dirty="0">
                <a:solidFill>
                  <a:srgbClr val="252525"/>
                </a:solidFill>
                <a:latin typeface="Arial"/>
                <a:cs typeface="Arial"/>
              </a:rPr>
              <a:t>more </a:t>
            </a:r>
            <a:r>
              <a:rPr sz="1650" spc="-86" dirty="0">
                <a:solidFill>
                  <a:srgbClr val="252525"/>
                </a:solidFill>
                <a:latin typeface="Arial"/>
                <a:cs typeface="Arial"/>
              </a:rPr>
              <a:t>complex, </a:t>
            </a:r>
            <a:r>
              <a:rPr sz="1650" spc="-75" dirty="0">
                <a:solidFill>
                  <a:srgbClr val="252525"/>
                </a:solidFill>
                <a:latin typeface="Arial"/>
                <a:cs typeface="Arial"/>
              </a:rPr>
              <a:t>marginal </a:t>
            </a:r>
            <a:r>
              <a:rPr sz="1650" spc="-68" dirty="0">
                <a:solidFill>
                  <a:srgbClr val="252525"/>
                </a:solidFill>
                <a:latin typeface="Arial"/>
                <a:cs typeface="Arial"/>
              </a:rPr>
              <a:t>complexity </a:t>
            </a:r>
            <a:r>
              <a:rPr sz="1650" spc="-15" dirty="0">
                <a:solidFill>
                  <a:srgbClr val="252525"/>
                </a:solidFill>
                <a:latin typeface="Arial"/>
                <a:cs typeface="Arial"/>
              </a:rPr>
              <a:t>of </a:t>
            </a:r>
            <a:r>
              <a:rPr sz="1650" spc="-113" dirty="0">
                <a:solidFill>
                  <a:srgbClr val="252525"/>
                </a:solidFill>
                <a:latin typeface="Arial"/>
                <a:cs typeface="Arial"/>
              </a:rPr>
              <a:t>garbage  </a:t>
            </a:r>
            <a:r>
              <a:rPr sz="1650" spc="-53" dirty="0">
                <a:solidFill>
                  <a:srgbClr val="252525"/>
                </a:solidFill>
                <a:latin typeface="Arial"/>
                <a:cs typeface="Arial"/>
              </a:rPr>
              <a:t>collection </a:t>
            </a:r>
            <a:r>
              <a:rPr sz="1650" spc="-98" dirty="0">
                <a:solidFill>
                  <a:srgbClr val="252525"/>
                </a:solidFill>
                <a:latin typeface="Arial"/>
                <a:cs typeface="Arial"/>
              </a:rPr>
              <a:t>is</a:t>
            </a:r>
            <a:r>
              <a:rPr sz="1650" spc="-75" dirty="0">
                <a:solidFill>
                  <a:srgbClr val="252525"/>
                </a:solidFill>
                <a:latin typeface="Arial"/>
                <a:cs typeface="Arial"/>
              </a:rPr>
              <a:t> reduced.</a:t>
            </a:r>
            <a:endParaRPr sz="1650">
              <a:latin typeface="Arial"/>
              <a:cs typeface="Arial"/>
            </a:endParaRPr>
          </a:p>
          <a:p>
            <a:pPr marL="9525">
              <a:spcBef>
                <a:spcPts val="281"/>
              </a:spcBef>
            </a:pPr>
            <a:r>
              <a:rPr sz="1650" spc="11" dirty="0">
                <a:solidFill>
                  <a:srgbClr val="252525"/>
                </a:solidFill>
                <a:latin typeface="Arial"/>
                <a:cs typeface="Arial"/>
              </a:rPr>
              <a:t>It </a:t>
            </a:r>
            <a:r>
              <a:rPr sz="1650" spc="-98" dirty="0">
                <a:solidFill>
                  <a:srgbClr val="252525"/>
                </a:solidFill>
                <a:latin typeface="Arial"/>
                <a:cs typeface="Arial"/>
              </a:rPr>
              <a:t>is </a:t>
            </a:r>
            <a:r>
              <a:rPr sz="1650" spc="-60" dirty="0">
                <a:solidFill>
                  <a:srgbClr val="252525"/>
                </a:solidFill>
                <a:latin typeface="Arial"/>
                <a:cs typeface="Arial"/>
              </a:rPr>
              <a:t>now </a:t>
            </a:r>
            <a:r>
              <a:rPr sz="1650" spc="-105" dirty="0">
                <a:solidFill>
                  <a:srgbClr val="252525"/>
                </a:solidFill>
                <a:latin typeface="Arial"/>
                <a:cs typeface="Arial"/>
              </a:rPr>
              <a:t>an </a:t>
            </a:r>
            <a:r>
              <a:rPr sz="1650" spc="-86" dirty="0">
                <a:solidFill>
                  <a:srgbClr val="252525"/>
                </a:solidFill>
                <a:latin typeface="Arial"/>
                <a:cs typeface="Arial"/>
              </a:rPr>
              <a:t>essential </a:t>
            </a:r>
            <a:r>
              <a:rPr sz="1650" spc="-105" dirty="0">
                <a:solidFill>
                  <a:srgbClr val="252525"/>
                </a:solidFill>
                <a:latin typeface="Arial"/>
                <a:cs typeface="Arial"/>
              </a:rPr>
              <a:t>language </a:t>
            </a:r>
            <a:r>
              <a:rPr sz="1650" spc="-56" dirty="0">
                <a:solidFill>
                  <a:srgbClr val="252525"/>
                </a:solidFill>
                <a:latin typeface="Arial"/>
                <a:cs typeface="Arial"/>
              </a:rPr>
              <a:t>feature </a:t>
            </a:r>
            <a:r>
              <a:rPr sz="1650" spc="-11" dirty="0">
                <a:solidFill>
                  <a:srgbClr val="252525"/>
                </a:solidFill>
                <a:latin typeface="Arial"/>
                <a:cs typeface="Arial"/>
              </a:rPr>
              <a:t>with </a:t>
            </a:r>
            <a:r>
              <a:rPr sz="1650" spc="-68" dirty="0">
                <a:solidFill>
                  <a:srgbClr val="252525"/>
                </a:solidFill>
                <a:latin typeface="Arial"/>
                <a:cs typeface="Arial"/>
              </a:rPr>
              <a:t>improved</a:t>
            </a:r>
            <a:r>
              <a:rPr sz="1650" spc="-169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z="1650" spc="-64" dirty="0">
                <a:solidFill>
                  <a:srgbClr val="252525"/>
                </a:solidFill>
                <a:latin typeface="Arial"/>
                <a:cs typeface="Arial"/>
              </a:rPr>
              <a:t>algorithms.</a:t>
            </a:r>
            <a:endParaRPr sz="1650">
              <a:latin typeface="Arial"/>
              <a:cs typeface="Arial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588616" y="5831481"/>
            <a:ext cx="2189540" cy="7055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350"/>
          </a:p>
        </p:txBody>
      </p:sp>
      <p:sp>
        <p:nvSpPr>
          <p:cNvPr id="5" name="object 5"/>
          <p:cNvSpPr/>
          <p:nvPr/>
        </p:nvSpPr>
        <p:spPr>
          <a:xfrm>
            <a:off x="8540591" y="5754462"/>
            <a:ext cx="150180" cy="110252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35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52145" y="1267930"/>
            <a:ext cx="1025843" cy="470802"/>
          </a:xfrm>
          <a:prstGeom prst="rect">
            <a:avLst/>
          </a:prstGeom>
        </p:spPr>
        <p:txBody>
          <a:bodyPr vert="horz" wrap="square" lIns="0" tIns="9049" rIns="0" bIns="0" rtlCol="0">
            <a:spAutoFit/>
          </a:bodyPr>
          <a:lstStyle/>
          <a:p>
            <a:pPr marL="9525">
              <a:spcBef>
                <a:spcPts val="71"/>
              </a:spcBef>
            </a:pPr>
            <a:r>
              <a:rPr spc="-735" dirty="0"/>
              <a:t>S</a:t>
            </a:r>
            <a:r>
              <a:rPr spc="-341" dirty="0"/>
              <a:t>c</a:t>
            </a:r>
            <a:r>
              <a:rPr spc="-195" dirty="0"/>
              <a:t>o</a:t>
            </a:r>
            <a:r>
              <a:rPr spc="-206" dirty="0"/>
              <a:t>p</a:t>
            </a:r>
            <a:r>
              <a:rPr spc="-278" dirty="0"/>
              <a:t>e</a:t>
            </a:r>
            <a:r>
              <a:rPr spc="-341" dirty="0"/>
              <a:t>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66546" y="1861376"/>
            <a:ext cx="7835265" cy="2446888"/>
          </a:xfrm>
          <a:prstGeom prst="rect">
            <a:avLst/>
          </a:prstGeom>
        </p:spPr>
        <p:txBody>
          <a:bodyPr vert="horz" wrap="square" lIns="0" tIns="51435" rIns="0" bIns="0" rtlCol="0">
            <a:spAutoFit/>
          </a:bodyPr>
          <a:lstStyle/>
          <a:p>
            <a:pPr marL="9525" marR="40481">
              <a:lnSpc>
                <a:spcPts val="1838"/>
              </a:lnSpc>
              <a:spcBef>
                <a:spcPts val="405"/>
              </a:spcBef>
            </a:pPr>
            <a:r>
              <a:rPr spc="-169" dirty="0">
                <a:solidFill>
                  <a:srgbClr val="252525"/>
                </a:solidFill>
                <a:latin typeface="Arial"/>
                <a:cs typeface="Arial"/>
              </a:rPr>
              <a:t>Scope </a:t>
            </a:r>
            <a:r>
              <a:rPr spc="-15" dirty="0">
                <a:solidFill>
                  <a:srgbClr val="252525"/>
                </a:solidFill>
                <a:latin typeface="Arial"/>
                <a:cs typeface="Arial"/>
              </a:rPr>
              <a:t>of</a:t>
            </a:r>
            <a:r>
              <a:rPr spc="-382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pc="-71" dirty="0">
                <a:solidFill>
                  <a:srgbClr val="252525"/>
                </a:solidFill>
                <a:latin typeface="Arial"/>
                <a:cs typeface="Arial"/>
              </a:rPr>
              <a:t>binding </a:t>
            </a:r>
            <a:r>
              <a:rPr spc="-105" dirty="0">
                <a:solidFill>
                  <a:srgbClr val="252525"/>
                </a:solidFill>
                <a:latin typeface="Arial"/>
                <a:cs typeface="Arial"/>
              </a:rPr>
              <a:t>is </a:t>
            </a:r>
            <a:r>
              <a:rPr spc="-158" dirty="0">
                <a:solidFill>
                  <a:srgbClr val="252525"/>
                </a:solidFill>
                <a:latin typeface="Arial"/>
                <a:cs typeface="Arial"/>
              </a:rPr>
              <a:t>a </a:t>
            </a:r>
            <a:r>
              <a:rPr spc="-49" dirty="0">
                <a:solidFill>
                  <a:srgbClr val="252525"/>
                </a:solidFill>
                <a:latin typeface="Arial"/>
                <a:cs typeface="Arial"/>
              </a:rPr>
              <a:t>textual </a:t>
            </a:r>
            <a:r>
              <a:rPr spc="-71" dirty="0">
                <a:solidFill>
                  <a:srgbClr val="252525"/>
                </a:solidFill>
                <a:latin typeface="Arial"/>
                <a:cs typeface="Arial"/>
              </a:rPr>
              <a:t>region </a:t>
            </a:r>
            <a:r>
              <a:rPr spc="-15" dirty="0">
                <a:solidFill>
                  <a:srgbClr val="252525"/>
                </a:solidFill>
                <a:latin typeface="Arial"/>
                <a:cs typeface="Arial"/>
              </a:rPr>
              <a:t>of </a:t>
            </a:r>
            <a:r>
              <a:rPr spc="-30" dirty="0">
                <a:solidFill>
                  <a:srgbClr val="252525"/>
                </a:solidFill>
                <a:latin typeface="Arial"/>
                <a:cs typeface="Arial"/>
              </a:rPr>
              <a:t>the </a:t>
            </a:r>
            <a:r>
              <a:rPr spc="-83" dirty="0">
                <a:solidFill>
                  <a:srgbClr val="252525"/>
                </a:solidFill>
                <a:latin typeface="Arial"/>
                <a:cs typeface="Arial"/>
              </a:rPr>
              <a:t>program </a:t>
            </a:r>
            <a:r>
              <a:rPr spc="-38" dirty="0">
                <a:solidFill>
                  <a:srgbClr val="252525"/>
                </a:solidFill>
                <a:latin typeface="Arial"/>
                <a:cs typeface="Arial"/>
              </a:rPr>
              <a:t>in </a:t>
            </a:r>
            <a:r>
              <a:rPr spc="-64" dirty="0">
                <a:solidFill>
                  <a:srgbClr val="252525"/>
                </a:solidFill>
                <a:latin typeface="Arial"/>
                <a:cs typeface="Arial"/>
              </a:rPr>
              <a:t>which </a:t>
            </a:r>
            <a:r>
              <a:rPr spc="-158" dirty="0">
                <a:solidFill>
                  <a:srgbClr val="252525"/>
                </a:solidFill>
                <a:latin typeface="Arial"/>
                <a:cs typeface="Arial"/>
              </a:rPr>
              <a:t>a </a:t>
            </a:r>
            <a:r>
              <a:rPr spc="-60" dirty="0">
                <a:solidFill>
                  <a:srgbClr val="252525"/>
                </a:solidFill>
                <a:latin typeface="Arial"/>
                <a:cs typeface="Arial"/>
              </a:rPr>
              <a:t>name-to-object </a:t>
            </a:r>
            <a:r>
              <a:rPr spc="-64" dirty="0">
                <a:solidFill>
                  <a:srgbClr val="252525"/>
                </a:solidFill>
                <a:latin typeface="Arial"/>
                <a:cs typeface="Arial"/>
              </a:rPr>
              <a:t>binding  </a:t>
            </a:r>
            <a:r>
              <a:rPr spc="-105" dirty="0">
                <a:solidFill>
                  <a:srgbClr val="252525"/>
                </a:solidFill>
                <a:latin typeface="Arial"/>
                <a:cs typeface="Arial"/>
              </a:rPr>
              <a:t>is </a:t>
            </a:r>
            <a:r>
              <a:rPr spc="-75" dirty="0">
                <a:solidFill>
                  <a:srgbClr val="252525"/>
                </a:solidFill>
                <a:latin typeface="Arial"/>
                <a:cs typeface="Arial"/>
              </a:rPr>
              <a:t>active.</a:t>
            </a:r>
            <a:endParaRPr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>
              <a:latin typeface="Times New Roman"/>
              <a:cs typeface="Times New Roman"/>
            </a:endParaRPr>
          </a:p>
          <a:p>
            <a:pPr>
              <a:spcBef>
                <a:spcPts val="34"/>
              </a:spcBef>
            </a:pPr>
            <a:endParaRPr sz="1463">
              <a:latin typeface="Times New Roman"/>
              <a:cs typeface="Times New Roman"/>
            </a:endParaRPr>
          </a:p>
          <a:p>
            <a:pPr marL="9525" marR="3810">
              <a:lnSpc>
                <a:spcPts val="1838"/>
              </a:lnSpc>
            </a:pPr>
            <a:r>
              <a:rPr spc="-169" dirty="0">
                <a:solidFill>
                  <a:srgbClr val="252525"/>
                </a:solidFill>
                <a:latin typeface="Arial"/>
                <a:cs typeface="Arial"/>
              </a:rPr>
              <a:t>Scope </a:t>
            </a:r>
            <a:r>
              <a:rPr spc="-105" dirty="0">
                <a:solidFill>
                  <a:srgbClr val="252525"/>
                </a:solidFill>
                <a:latin typeface="Arial"/>
                <a:cs typeface="Arial"/>
              </a:rPr>
              <a:t>is </a:t>
            </a:r>
            <a:r>
              <a:rPr spc="-158" dirty="0">
                <a:solidFill>
                  <a:srgbClr val="252525"/>
                </a:solidFill>
                <a:latin typeface="Arial"/>
                <a:cs typeface="Arial"/>
              </a:rPr>
              <a:t>a </a:t>
            </a:r>
            <a:r>
              <a:rPr spc="-83" dirty="0">
                <a:solidFill>
                  <a:srgbClr val="252525"/>
                </a:solidFill>
                <a:latin typeface="Arial"/>
                <a:cs typeface="Arial"/>
              </a:rPr>
              <a:t>program </a:t>
            </a:r>
            <a:r>
              <a:rPr spc="-71" dirty="0">
                <a:solidFill>
                  <a:srgbClr val="252525"/>
                </a:solidFill>
                <a:latin typeface="Arial"/>
                <a:cs typeface="Arial"/>
              </a:rPr>
              <a:t>region </a:t>
            </a:r>
            <a:r>
              <a:rPr spc="-15" dirty="0">
                <a:solidFill>
                  <a:srgbClr val="252525"/>
                </a:solidFill>
                <a:latin typeface="Arial"/>
                <a:cs typeface="Arial"/>
              </a:rPr>
              <a:t>of </a:t>
            </a:r>
            <a:r>
              <a:rPr spc="-94" dirty="0">
                <a:solidFill>
                  <a:srgbClr val="252525"/>
                </a:solidFill>
                <a:latin typeface="Arial"/>
                <a:cs typeface="Arial"/>
              </a:rPr>
              <a:t>maximal </a:t>
            </a:r>
            <a:r>
              <a:rPr spc="-143" dirty="0">
                <a:solidFill>
                  <a:srgbClr val="252525"/>
                </a:solidFill>
                <a:latin typeface="Arial"/>
                <a:cs typeface="Arial"/>
              </a:rPr>
              <a:t>size </a:t>
            </a:r>
            <a:r>
              <a:rPr spc="-38" dirty="0">
                <a:solidFill>
                  <a:srgbClr val="252525"/>
                </a:solidFill>
                <a:latin typeface="Arial"/>
                <a:cs typeface="Arial"/>
              </a:rPr>
              <a:t>in </a:t>
            </a:r>
            <a:r>
              <a:rPr spc="-64" dirty="0">
                <a:solidFill>
                  <a:srgbClr val="252525"/>
                </a:solidFill>
                <a:latin typeface="Arial"/>
                <a:cs typeface="Arial"/>
              </a:rPr>
              <a:t>which </a:t>
            </a:r>
            <a:r>
              <a:rPr spc="-68" dirty="0">
                <a:solidFill>
                  <a:srgbClr val="252525"/>
                </a:solidFill>
                <a:latin typeface="Arial"/>
                <a:cs typeface="Arial"/>
              </a:rPr>
              <a:t>no </a:t>
            </a:r>
            <a:r>
              <a:rPr spc="-83" dirty="0">
                <a:solidFill>
                  <a:srgbClr val="252525"/>
                </a:solidFill>
                <a:latin typeface="Arial"/>
                <a:cs typeface="Arial"/>
              </a:rPr>
              <a:t>bindings </a:t>
            </a:r>
            <a:r>
              <a:rPr spc="-113" dirty="0">
                <a:solidFill>
                  <a:srgbClr val="252525"/>
                </a:solidFill>
                <a:latin typeface="Arial"/>
                <a:cs typeface="Arial"/>
              </a:rPr>
              <a:t>change, </a:t>
            </a:r>
            <a:r>
              <a:rPr spc="-98" dirty="0">
                <a:solidFill>
                  <a:srgbClr val="252525"/>
                </a:solidFill>
                <a:latin typeface="Arial"/>
                <a:cs typeface="Arial"/>
              </a:rPr>
              <a:t>e.g. </a:t>
            </a:r>
            <a:r>
              <a:rPr spc="-30" dirty="0">
                <a:solidFill>
                  <a:srgbClr val="252525"/>
                </a:solidFill>
                <a:latin typeface="Arial"/>
                <a:cs typeface="Arial"/>
              </a:rPr>
              <a:t>the </a:t>
            </a:r>
            <a:r>
              <a:rPr spc="-79" dirty="0">
                <a:solidFill>
                  <a:srgbClr val="252525"/>
                </a:solidFill>
                <a:latin typeface="Arial"/>
                <a:cs typeface="Arial"/>
              </a:rPr>
              <a:t>body  </a:t>
            </a:r>
            <a:r>
              <a:rPr spc="-15" dirty="0">
                <a:solidFill>
                  <a:srgbClr val="252525"/>
                </a:solidFill>
                <a:latin typeface="Arial"/>
                <a:cs typeface="Arial"/>
              </a:rPr>
              <a:t>of</a:t>
            </a:r>
            <a:r>
              <a:rPr spc="-109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pc="-158" dirty="0">
                <a:solidFill>
                  <a:srgbClr val="252525"/>
                </a:solidFill>
                <a:latin typeface="Arial"/>
                <a:cs typeface="Arial"/>
              </a:rPr>
              <a:t>a</a:t>
            </a:r>
            <a:r>
              <a:rPr spc="-94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pc="-131" dirty="0">
                <a:solidFill>
                  <a:srgbClr val="252525"/>
                </a:solidFill>
                <a:latin typeface="Arial"/>
                <a:cs typeface="Arial"/>
              </a:rPr>
              <a:t>class,</a:t>
            </a:r>
            <a:r>
              <a:rPr spc="-90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pc="-60" dirty="0">
                <a:solidFill>
                  <a:srgbClr val="252525"/>
                </a:solidFill>
                <a:latin typeface="Arial"/>
                <a:cs typeface="Arial"/>
              </a:rPr>
              <a:t>subroutine,</a:t>
            </a:r>
            <a:r>
              <a:rPr spc="-98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pc="-49" dirty="0">
                <a:solidFill>
                  <a:srgbClr val="252525"/>
                </a:solidFill>
                <a:latin typeface="Arial"/>
                <a:cs typeface="Arial"/>
              </a:rPr>
              <a:t>structured</a:t>
            </a:r>
            <a:r>
              <a:rPr spc="-105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pc="-38" dirty="0">
                <a:solidFill>
                  <a:srgbClr val="252525"/>
                </a:solidFill>
                <a:latin typeface="Arial"/>
                <a:cs typeface="Arial"/>
              </a:rPr>
              <a:t>control-flow</a:t>
            </a:r>
            <a:r>
              <a:rPr spc="-101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pc="-64" dirty="0">
                <a:solidFill>
                  <a:srgbClr val="252525"/>
                </a:solidFill>
                <a:latin typeface="Arial"/>
                <a:cs typeface="Arial"/>
              </a:rPr>
              <a:t>statement,</a:t>
            </a:r>
            <a:r>
              <a:rPr spc="-101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pc="-23" dirty="0">
                <a:solidFill>
                  <a:srgbClr val="252525"/>
                </a:solidFill>
                <a:latin typeface="Arial"/>
                <a:cs typeface="Arial"/>
              </a:rPr>
              <a:t>or</a:t>
            </a:r>
            <a:r>
              <a:rPr spc="-109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pc="-158" dirty="0">
                <a:solidFill>
                  <a:srgbClr val="252525"/>
                </a:solidFill>
                <a:latin typeface="Arial"/>
                <a:cs typeface="Arial"/>
              </a:rPr>
              <a:t>a</a:t>
            </a:r>
            <a:r>
              <a:rPr spc="-90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pc="-79" dirty="0">
                <a:solidFill>
                  <a:srgbClr val="252525"/>
                </a:solidFill>
                <a:latin typeface="Arial"/>
                <a:cs typeface="Arial"/>
              </a:rPr>
              <a:t>block</a:t>
            </a:r>
            <a:r>
              <a:rPr spc="-98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pc="-41" dirty="0">
                <a:solidFill>
                  <a:srgbClr val="252525"/>
                </a:solidFill>
                <a:latin typeface="Arial"/>
                <a:cs typeface="Arial"/>
              </a:rPr>
              <a:t>delimited</a:t>
            </a:r>
            <a:r>
              <a:rPr spc="-105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pc="-8" dirty="0">
                <a:solidFill>
                  <a:srgbClr val="252525"/>
                </a:solidFill>
                <a:latin typeface="Arial"/>
                <a:cs typeface="Arial"/>
              </a:rPr>
              <a:t>with</a:t>
            </a:r>
            <a:r>
              <a:rPr spc="-101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pc="-64" dirty="0">
                <a:solidFill>
                  <a:srgbClr val="252525"/>
                </a:solidFill>
                <a:latin typeface="Arial"/>
                <a:cs typeface="Arial"/>
              </a:rPr>
              <a:t>{</a:t>
            </a:r>
            <a:r>
              <a:rPr spc="-105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pc="-64" dirty="0">
                <a:solidFill>
                  <a:srgbClr val="252525"/>
                </a:solidFill>
                <a:latin typeface="Arial"/>
                <a:cs typeface="Arial"/>
              </a:rPr>
              <a:t>}.</a:t>
            </a:r>
            <a:endParaRPr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>
              <a:latin typeface="Times New Roman"/>
              <a:cs typeface="Times New Roman"/>
            </a:endParaRPr>
          </a:p>
          <a:p>
            <a:pPr marL="9525">
              <a:lnSpc>
                <a:spcPts val="1999"/>
              </a:lnSpc>
              <a:spcBef>
                <a:spcPts val="1379"/>
              </a:spcBef>
            </a:pPr>
            <a:r>
              <a:rPr spc="-120" dirty="0">
                <a:solidFill>
                  <a:srgbClr val="252525"/>
                </a:solidFill>
                <a:latin typeface="Arial"/>
                <a:cs typeface="Arial"/>
              </a:rPr>
              <a:t>Referencing </a:t>
            </a:r>
            <a:r>
              <a:rPr spc="-75" dirty="0">
                <a:solidFill>
                  <a:srgbClr val="252525"/>
                </a:solidFill>
                <a:latin typeface="Arial"/>
                <a:cs typeface="Arial"/>
              </a:rPr>
              <a:t>environment </a:t>
            </a:r>
            <a:r>
              <a:rPr spc="-105" dirty="0">
                <a:solidFill>
                  <a:srgbClr val="252525"/>
                </a:solidFill>
                <a:latin typeface="Arial"/>
                <a:cs typeface="Arial"/>
              </a:rPr>
              <a:t>is </a:t>
            </a:r>
            <a:r>
              <a:rPr spc="-158" dirty="0">
                <a:solidFill>
                  <a:srgbClr val="252525"/>
                </a:solidFill>
                <a:latin typeface="Arial"/>
                <a:cs typeface="Arial"/>
              </a:rPr>
              <a:t>a </a:t>
            </a:r>
            <a:r>
              <a:rPr spc="-79" dirty="0">
                <a:solidFill>
                  <a:srgbClr val="252525"/>
                </a:solidFill>
                <a:latin typeface="Arial"/>
                <a:cs typeface="Arial"/>
              </a:rPr>
              <a:t>set </a:t>
            </a:r>
            <a:r>
              <a:rPr spc="-15" dirty="0">
                <a:solidFill>
                  <a:srgbClr val="252525"/>
                </a:solidFill>
                <a:latin typeface="Arial"/>
                <a:cs typeface="Arial"/>
              </a:rPr>
              <a:t>of </a:t>
            </a:r>
            <a:r>
              <a:rPr spc="-75" dirty="0">
                <a:solidFill>
                  <a:srgbClr val="252525"/>
                </a:solidFill>
                <a:latin typeface="Arial"/>
                <a:cs typeface="Arial"/>
              </a:rPr>
              <a:t>active </a:t>
            </a:r>
            <a:r>
              <a:rPr spc="-79" dirty="0">
                <a:solidFill>
                  <a:srgbClr val="252525"/>
                </a:solidFill>
                <a:latin typeface="Arial"/>
                <a:cs typeface="Arial"/>
              </a:rPr>
              <a:t>bindings </a:t>
            </a:r>
            <a:r>
              <a:rPr spc="-45" dirty="0">
                <a:solidFill>
                  <a:srgbClr val="252525"/>
                </a:solidFill>
                <a:latin typeface="Arial"/>
                <a:cs typeface="Arial"/>
              </a:rPr>
              <a:t>at </a:t>
            </a:r>
            <a:r>
              <a:rPr spc="-124" dirty="0">
                <a:solidFill>
                  <a:srgbClr val="252525"/>
                </a:solidFill>
                <a:latin typeface="Arial"/>
                <a:cs typeface="Arial"/>
              </a:rPr>
              <a:t>any </a:t>
            </a:r>
            <a:r>
              <a:rPr spc="-98" dirty="0">
                <a:solidFill>
                  <a:srgbClr val="252525"/>
                </a:solidFill>
                <a:latin typeface="Arial"/>
                <a:cs typeface="Arial"/>
              </a:rPr>
              <a:t>given </a:t>
            </a:r>
            <a:r>
              <a:rPr spc="-26" dirty="0">
                <a:solidFill>
                  <a:srgbClr val="252525"/>
                </a:solidFill>
                <a:latin typeface="Arial"/>
                <a:cs typeface="Arial"/>
              </a:rPr>
              <a:t>point </a:t>
            </a:r>
            <a:r>
              <a:rPr spc="-38" dirty="0">
                <a:solidFill>
                  <a:srgbClr val="252525"/>
                </a:solidFill>
                <a:latin typeface="Arial"/>
                <a:cs typeface="Arial"/>
              </a:rPr>
              <a:t>in</a:t>
            </a:r>
            <a:r>
              <a:rPr spc="-319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pc="-158" dirty="0">
                <a:solidFill>
                  <a:srgbClr val="252525"/>
                </a:solidFill>
                <a:latin typeface="Arial"/>
                <a:cs typeface="Arial"/>
              </a:rPr>
              <a:t>a </a:t>
            </a:r>
            <a:r>
              <a:rPr spc="-94" dirty="0">
                <a:solidFill>
                  <a:srgbClr val="252525"/>
                </a:solidFill>
                <a:latin typeface="Arial"/>
                <a:cs typeface="Arial"/>
              </a:rPr>
              <a:t>program’s</a:t>
            </a:r>
            <a:endParaRPr>
              <a:latin typeface="Arial"/>
              <a:cs typeface="Arial"/>
            </a:endParaRPr>
          </a:p>
          <a:p>
            <a:pPr marL="9525">
              <a:lnSpc>
                <a:spcPts val="1999"/>
              </a:lnSpc>
            </a:pPr>
            <a:r>
              <a:rPr spc="-79" dirty="0">
                <a:solidFill>
                  <a:srgbClr val="252525"/>
                </a:solidFill>
                <a:latin typeface="Arial"/>
                <a:cs typeface="Arial"/>
              </a:rPr>
              <a:t>execution.</a:t>
            </a:r>
            <a:endParaRPr>
              <a:latin typeface="Arial"/>
              <a:cs typeface="Arial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588616" y="5831481"/>
            <a:ext cx="2189540" cy="7055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350"/>
          </a:p>
        </p:txBody>
      </p:sp>
      <p:sp>
        <p:nvSpPr>
          <p:cNvPr id="5" name="object 5"/>
          <p:cNvSpPr/>
          <p:nvPr/>
        </p:nvSpPr>
        <p:spPr>
          <a:xfrm>
            <a:off x="8540592" y="5753786"/>
            <a:ext cx="149257" cy="110928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35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52145" y="1267930"/>
            <a:ext cx="6465094" cy="470802"/>
          </a:xfrm>
          <a:prstGeom prst="rect">
            <a:avLst/>
          </a:prstGeom>
        </p:spPr>
        <p:txBody>
          <a:bodyPr vert="horz" wrap="square" lIns="0" tIns="9049" rIns="0" bIns="0" rtlCol="0">
            <a:spAutoFit/>
          </a:bodyPr>
          <a:lstStyle/>
          <a:p>
            <a:pPr marL="9525">
              <a:spcBef>
                <a:spcPts val="71"/>
              </a:spcBef>
            </a:pPr>
            <a:r>
              <a:rPr spc="-289" dirty="0"/>
              <a:t>Exercise: </a:t>
            </a:r>
            <a:r>
              <a:rPr spc="-334" dirty="0"/>
              <a:t>Scope </a:t>
            </a:r>
            <a:r>
              <a:rPr spc="-221" dirty="0"/>
              <a:t>and </a:t>
            </a:r>
            <a:r>
              <a:rPr spc="-263" dirty="0"/>
              <a:t>Referencing</a:t>
            </a:r>
            <a:r>
              <a:rPr spc="-578" dirty="0"/>
              <a:t> </a:t>
            </a:r>
            <a:r>
              <a:rPr spc="-214" dirty="0"/>
              <a:t>Environment</a:t>
            </a:r>
          </a:p>
        </p:txBody>
      </p:sp>
      <p:sp>
        <p:nvSpPr>
          <p:cNvPr id="3" name="object 3"/>
          <p:cNvSpPr/>
          <p:nvPr/>
        </p:nvSpPr>
        <p:spPr>
          <a:xfrm>
            <a:off x="588616" y="5831481"/>
            <a:ext cx="2189540" cy="7055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350"/>
          </a:p>
        </p:txBody>
      </p:sp>
      <p:sp>
        <p:nvSpPr>
          <p:cNvPr id="4" name="object 4"/>
          <p:cNvSpPr/>
          <p:nvPr/>
        </p:nvSpPr>
        <p:spPr>
          <a:xfrm>
            <a:off x="8540591" y="5753786"/>
            <a:ext cx="148209" cy="112347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350"/>
          </a:p>
        </p:txBody>
      </p:sp>
      <p:sp>
        <p:nvSpPr>
          <p:cNvPr id="5" name="object 5"/>
          <p:cNvSpPr txBox="1"/>
          <p:nvPr/>
        </p:nvSpPr>
        <p:spPr>
          <a:xfrm>
            <a:off x="566546" y="1955254"/>
            <a:ext cx="7752398" cy="3520579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2902268">
              <a:spcBef>
                <a:spcPts val="75"/>
              </a:spcBef>
            </a:pPr>
            <a:r>
              <a:rPr sz="1350" dirty="0">
                <a:latin typeface="Times New Roman"/>
                <a:cs typeface="Times New Roman"/>
              </a:rPr>
              <a:t>//C</a:t>
            </a:r>
            <a:endParaRPr sz="1350">
              <a:latin typeface="Times New Roman"/>
              <a:cs typeface="Times New Roman"/>
            </a:endParaRPr>
          </a:p>
          <a:p>
            <a:pPr marL="3073718" marR="3153251" indent="-171450">
              <a:spcBef>
                <a:spcPts val="4"/>
              </a:spcBef>
            </a:pPr>
            <a:r>
              <a:rPr sz="1350" dirty="0">
                <a:latin typeface="Times New Roman"/>
                <a:cs typeface="Times New Roman"/>
              </a:rPr>
              <a:t>float op1(int x, float </a:t>
            </a:r>
            <a:r>
              <a:rPr sz="1350" spc="4" dirty="0">
                <a:latin typeface="Times New Roman"/>
                <a:cs typeface="Times New Roman"/>
              </a:rPr>
              <a:t>y)</a:t>
            </a:r>
            <a:r>
              <a:rPr sz="1350" spc="-101" dirty="0">
                <a:latin typeface="Times New Roman"/>
                <a:cs typeface="Times New Roman"/>
              </a:rPr>
              <a:t> </a:t>
            </a:r>
            <a:r>
              <a:rPr sz="1350" dirty="0">
                <a:latin typeface="Times New Roman"/>
                <a:cs typeface="Times New Roman"/>
              </a:rPr>
              <a:t>{  int</a:t>
            </a:r>
            <a:r>
              <a:rPr sz="1350" spc="-4" dirty="0">
                <a:latin typeface="Times New Roman"/>
                <a:cs typeface="Times New Roman"/>
              </a:rPr>
              <a:t> </a:t>
            </a:r>
            <a:r>
              <a:rPr sz="1350" dirty="0">
                <a:latin typeface="Times New Roman"/>
                <a:cs typeface="Times New Roman"/>
              </a:rPr>
              <a:t>z;</a:t>
            </a:r>
            <a:endParaRPr sz="1350">
              <a:latin typeface="Times New Roman"/>
              <a:cs typeface="Times New Roman"/>
            </a:endParaRPr>
          </a:p>
          <a:p>
            <a:pPr marR="1427321" algn="ctr"/>
            <a:r>
              <a:rPr sz="1350" dirty="0">
                <a:latin typeface="Times New Roman"/>
                <a:cs typeface="Times New Roman"/>
              </a:rPr>
              <a:t>…</a:t>
            </a:r>
            <a:endParaRPr sz="1350">
              <a:latin typeface="Times New Roman"/>
              <a:cs typeface="Times New Roman"/>
            </a:endParaRPr>
          </a:p>
          <a:p>
            <a:pPr marR="1859280" algn="ctr"/>
            <a:r>
              <a:rPr sz="1350" dirty="0">
                <a:latin typeface="Times New Roman"/>
                <a:cs typeface="Times New Roman"/>
              </a:rPr>
              <a:t>}</a:t>
            </a:r>
            <a:endParaRPr sz="1350">
              <a:latin typeface="Times New Roman"/>
              <a:cs typeface="Times New Roman"/>
            </a:endParaRPr>
          </a:p>
          <a:p>
            <a:pPr marR="449104" algn="ctr"/>
            <a:r>
              <a:rPr sz="1350" dirty="0">
                <a:latin typeface="Times New Roman"/>
                <a:cs typeface="Times New Roman"/>
              </a:rPr>
              <a:t>float op2(int z) { …</a:t>
            </a:r>
            <a:r>
              <a:rPr sz="1350" spc="-26" dirty="0">
                <a:latin typeface="Times New Roman"/>
                <a:cs typeface="Times New Roman"/>
              </a:rPr>
              <a:t> </a:t>
            </a:r>
            <a:r>
              <a:rPr sz="1350" dirty="0">
                <a:latin typeface="Times New Roman"/>
                <a:cs typeface="Times New Roman"/>
              </a:rPr>
              <a:t>}</a:t>
            </a:r>
            <a:endParaRPr sz="1350">
              <a:latin typeface="Times New Roman"/>
              <a:cs typeface="Times New Roman"/>
            </a:endParaRPr>
          </a:p>
          <a:p>
            <a:pPr>
              <a:spcBef>
                <a:spcPts val="26"/>
              </a:spcBef>
            </a:pPr>
            <a:endParaRPr sz="2025">
              <a:latin typeface="Times New Roman"/>
              <a:cs typeface="Times New Roman"/>
            </a:endParaRPr>
          </a:p>
          <a:p>
            <a:pPr marL="9525" algn="just"/>
            <a:r>
              <a:rPr spc="-75" dirty="0">
                <a:solidFill>
                  <a:srgbClr val="252525"/>
                </a:solidFill>
                <a:latin typeface="Arial"/>
                <a:cs typeface="Arial"/>
              </a:rPr>
              <a:t>op1 </a:t>
            </a:r>
            <a:r>
              <a:rPr spc="-105" dirty="0">
                <a:solidFill>
                  <a:srgbClr val="252525"/>
                </a:solidFill>
                <a:latin typeface="Arial"/>
                <a:cs typeface="Arial"/>
              </a:rPr>
              <a:t>is </a:t>
            </a:r>
            <a:r>
              <a:rPr spc="-90" dirty="0">
                <a:solidFill>
                  <a:srgbClr val="252525"/>
                </a:solidFill>
                <a:latin typeface="Arial"/>
                <a:cs typeface="Arial"/>
              </a:rPr>
              <a:t>considered </a:t>
            </a:r>
            <a:r>
              <a:rPr spc="-83" dirty="0">
                <a:solidFill>
                  <a:srgbClr val="252525"/>
                </a:solidFill>
                <a:latin typeface="Arial"/>
                <a:cs typeface="Arial"/>
              </a:rPr>
              <a:t>one </a:t>
            </a:r>
            <a:r>
              <a:rPr spc="-124" dirty="0">
                <a:solidFill>
                  <a:srgbClr val="252525"/>
                </a:solidFill>
                <a:latin typeface="Arial"/>
                <a:cs typeface="Arial"/>
              </a:rPr>
              <a:t>scope </a:t>
            </a:r>
            <a:r>
              <a:rPr spc="-98" dirty="0">
                <a:solidFill>
                  <a:srgbClr val="252525"/>
                </a:solidFill>
                <a:latin typeface="Arial"/>
                <a:cs typeface="Arial"/>
              </a:rPr>
              <a:t>and </a:t>
            </a:r>
            <a:r>
              <a:rPr spc="-75" dirty="0">
                <a:solidFill>
                  <a:srgbClr val="252525"/>
                </a:solidFill>
                <a:latin typeface="Arial"/>
                <a:cs typeface="Arial"/>
              </a:rPr>
              <a:t>op2 </a:t>
            </a:r>
            <a:r>
              <a:rPr spc="-53" dirty="0">
                <a:solidFill>
                  <a:srgbClr val="252525"/>
                </a:solidFill>
                <a:latin typeface="Arial"/>
                <a:cs typeface="Arial"/>
              </a:rPr>
              <a:t>another</a:t>
            </a:r>
            <a:r>
              <a:rPr spc="-139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pc="-116" dirty="0">
                <a:solidFill>
                  <a:srgbClr val="252525"/>
                </a:solidFill>
                <a:latin typeface="Arial"/>
                <a:cs typeface="Arial"/>
              </a:rPr>
              <a:t>scope.</a:t>
            </a:r>
            <a:endParaRPr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2250">
              <a:latin typeface="Times New Roman"/>
              <a:cs typeface="Times New Roman"/>
            </a:endParaRPr>
          </a:p>
          <a:p>
            <a:pPr marL="9525" marR="3810" algn="just">
              <a:lnSpc>
                <a:spcPct val="120200"/>
              </a:lnSpc>
            </a:pPr>
            <a:r>
              <a:rPr spc="-158" dirty="0">
                <a:solidFill>
                  <a:srgbClr val="252525"/>
                </a:solidFill>
                <a:latin typeface="Arial"/>
                <a:cs typeface="Arial"/>
              </a:rPr>
              <a:t>Scope </a:t>
            </a:r>
            <a:r>
              <a:rPr spc="-15" dirty="0">
                <a:solidFill>
                  <a:srgbClr val="252525"/>
                </a:solidFill>
                <a:latin typeface="Arial"/>
                <a:cs typeface="Arial"/>
              </a:rPr>
              <a:t>of </a:t>
            </a:r>
            <a:r>
              <a:rPr spc="-150" dirty="0">
                <a:solidFill>
                  <a:srgbClr val="252525"/>
                </a:solidFill>
                <a:latin typeface="Arial"/>
                <a:cs typeface="Arial"/>
              </a:rPr>
              <a:t>x </a:t>
            </a:r>
            <a:r>
              <a:rPr spc="-98" dirty="0">
                <a:solidFill>
                  <a:srgbClr val="252525"/>
                </a:solidFill>
                <a:latin typeface="Arial"/>
                <a:cs typeface="Arial"/>
              </a:rPr>
              <a:t>and </a:t>
            </a:r>
            <a:r>
              <a:rPr spc="-109" dirty="0">
                <a:solidFill>
                  <a:srgbClr val="252525"/>
                </a:solidFill>
                <a:latin typeface="Arial"/>
                <a:cs typeface="Arial"/>
              </a:rPr>
              <a:t>y </a:t>
            </a:r>
            <a:r>
              <a:rPr spc="-105" dirty="0">
                <a:solidFill>
                  <a:srgbClr val="252525"/>
                </a:solidFill>
                <a:latin typeface="Arial"/>
                <a:cs typeface="Arial"/>
              </a:rPr>
              <a:t>is </a:t>
            </a:r>
            <a:r>
              <a:rPr spc="-559" dirty="0">
                <a:solidFill>
                  <a:srgbClr val="252525"/>
                </a:solidFill>
                <a:latin typeface="Arial"/>
                <a:cs typeface="Arial"/>
              </a:rPr>
              <a:t>…………………………………………………………………………………………………….. </a:t>
            </a:r>
            <a:r>
              <a:rPr spc="-450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pc="-158" dirty="0">
                <a:solidFill>
                  <a:srgbClr val="252525"/>
                </a:solidFill>
                <a:latin typeface="Arial"/>
                <a:cs typeface="Arial"/>
              </a:rPr>
              <a:t>Scope </a:t>
            </a:r>
            <a:r>
              <a:rPr spc="-19" dirty="0">
                <a:solidFill>
                  <a:srgbClr val="252525"/>
                </a:solidFill>
                <a:latin typeface="Arial"/>
                <a:cs typeface="Arial"/>
              </a:rPr>
              <a:t>of </a:t>
            </a:r>
            <a:r>
              <a:rPr spc="-191" dirty="0">
                <a:solidFill>
                  <a:srgbClr val="252525"/>
                </a:solidFill>
                <a:latin typeface="Arial"/>
                <a:cs typeface="Arial"/>
              </a:rPr>
              <a:t>z </a:t>
            </a:r>
            <a:r>
              <a:rPr spc="-105" dirty="0">
                <a:solidFill>
                  <a:srgbClr val="252525"/>
                </a:solidFill>
                <a:latin typeface="Arial"/>
                <a:cs typeface="Arial"/>
              </a:rPr>
              <a:t>is </a:t>
            </a:r>
            <a:r>
              <a:rPr spc="-574" dirty="0">
                <a:solidFill>
                  <a:srgbClr val="252525"/>
                </a:solidFill>
                <a:latin typeface="Arial"/>
                <a:cs typeface="Arial"/>
              </a:rPr>
              <a:t>………………………………………………………………………………………………………………. </a:t>
            </a:r>
            <a:r>
              <a:rPr spc="-390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pc="-113" dirty="0">
                <a:solidFill>
                  <a:srgbClr val="252525"/>
                </a:solidFill>
                <a:latin typeface="Arial"/>
                <a:cs typeface="Arial"/>
              </a:rPr>
              <a:t>Referencing </a:t>
            </a:r>
            <a:r>
              <a:rPr spc="-64" dirty="0">
                <a:solidFill>
                  <a:srgbClr val="252525"/>
                </a:solidFill>
                <a:latin typeface="Arial"/>
                <a:cs typeface="Arial"/>
              </a:rPr>
              <a:t>environment </a:t>
            </a:r>
            <a:r>
              <a:rPr spc="-15" dirty="0">
                <a:solidFill>
                  <a:srgbClr val="252525"/>
                </a:solidFill>
                <a:latin typeface="Arial"/>
                <a:cs typeface="Arial"/>
              </a:rPr>
              <a:t>of </a:t>
            </a:r>
            <a:r>
              <a:rPr spc="-75" dirty="0">
                <a:solidFill>
                  <a:srgbClr val="252525"/>
                </a:solidFill>
                <a:latin typeface="Arial"/>
                <a:cs typeface="Arial"/>
              </a:rPr>
              <a:t>op1 </a:t>
            </a:r>
            <a:r>
              <a:rPr spc="-109" dirty="0">
                <a:solidFill>
                  <a:srgbClr val="252525"/>
                </a:solidFill>
                <a:latin typeface="Arial"/>
                <a:cs typeface="Arial"/>
              </a:rPr>
              <a:t>consists </a:t>
            </a:r>
            <a:r>
              <a:rPr spc="-15" dirty="0">
                <a:solidFill>
                  <a:srgbClr val="252525"/>
                </a:solidFill>
                <a:latin typeface="Arial"/>
                <a:cs typeface="Arial"/>
              </a:rPr>
              <a:t>of </a:t>
            </a:r>
            <a:r>
              <a:rPr spc="-585" dirty="0">
                <a:solidFill>
                  <a:srgbClr val="252525"/>
                </a:solidFill>
                <a:latin typeface="Arial"/>
                <a:cs typeface="Arial"/>
              </a:rPr>
              <a:t>……………………………………………………………… </a:t>
            </a:r>
            <a:r>
              <a:rPr spc="-495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pc="-113" dirty="0">
                <a:solidFill>
                  <a:srgbClr val="252525"/>
                </a:solidFill>
                <a:latin typeface="Arial"/>
                <a:cs typeface="Arial"/>
              </a:rPr>
              <a:t>Referencing </a:t>
            </a:r>
            <a:r>
              <a:rPr spc="-64" dirty="0">
                <a:solidFill>
                  <a:srgbClr val="252525"/>
                </a:solidFill>
                <a:latin typeface="Arial"/>
                <a:cs typeface="Arial"/>
              </a:rPr>
              <a:t>environment </a:t>
            </a:r>
            <a:r>
              <a:rPr spc="-15" dirty="0">
                <a:solidFill>
                  <a:srgbClr val="252525"/>
                </a:solidFill>
                <a:latin typeface="Arial"/>
                <a:cs typeface="Arial"/>
              </a:rPr>
              <a:t>of </a:t>
            </a:r>
            <a:r>
              <a:rPr spc="-75" dirty="0">
                <a:solidFill>
                  <a:srgbClr val="252525"/>
                </a:solidFill>
                <a:latin typeface="Arial"/>
                <a:cs typeface="Arial"/>
              </a:rPr>
              <a:t>op2 </a:t>
            </a:r>
            <a:r>
              <a:rPr spc="-109" dirty="0">
                <a:solidFill>
                  <a:srgbClr val="252525"/>
                </a:solidFill>
                <a:latin typeface="Arial"/>
                <a:cs typeface="Arial"/>
              </a:rPr>
              <a:t>consists </a:t>
            </a:r>
            <a:r>
              <a:rPr spc="-15" dirty="0">
                <a:solidFill>
                  <a:srgbClr val="252525"/>
                </a:solidFill>
                <a:latin typeface="Arial"/>
                <a:cs typeface="Arial"/>
              </a:rPr>
              <a:t>of</a:t>
            </a:r>
            <a:r>
              <a:rPr spc="-158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pc="-585" dirty="0">
                <a:solidFill>
                  <a:srgbClr val="252525"/>
                </a:solidFill>
                <a:latin typeface="Arial"/>
                <a:cs typeface="Arial"/>
              </a:rPr>
              <a:t>………………………………………………………………</a:t>
            </a:r>
            <a:endParaRPr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52145" y="1267930"/>
            <a:ext cx="4754880" cy="470802"/>
          </a:xfrm>
          <a:prstGeom prst="rect">
            <a:avLst/>
          </a:prstGeom>
        </p:spPr>
        <p:txBody>
          <a:bodyPr vert="horz" wrap="square" lIns="0" tIns="9049" rIns="0" bIns="0" rtlCol="0">
            <a:spAutoFit/>
          </a:bodyPr>
          <a:lstStyle/>
          <a:p>
            <a:pPr marL="9525">
              <a:spcBef>
                <a:spcPts val="71"/>
              </a:spcBef>
            </a:pPr>
            <a:r>
              <a:rPr spc="-229" dirty="0"/>
              <a:t>Static </a:t>
            </a:r>
            <a:r>
              <a:rPr spc="-293" dirty="0"/>
              <a:t>Scoping </a:t>
            </a:r>
            <a:r>
              <a:rPr spc="-120" dirty="0"/>
              <a:t>(or</a:t>
            </a:r>
            <a:r>
              <a:rPr spc="-566" dirty="0"/>
              <a:t> </a:t>
            </a:r>
            <a:r>
              <a:rPr spc="-281" dirty="0"/>
              <a:t>Lexical Scoping)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66546" y="1861376"/>
            <a:ext cx="7923848" cy="2285947"/>
          </a:xfrm>
          <a:prstGeom prst="rect">
            <a:avLst/>
          </a:prstGeom>
        </p:spPr>
        <p:txBody>
          <a:bodyPr vert="horz" wrap="square" lIns="0" tIns="50483" rIns="0" bIns="0" rtlCol="0">
            <a:spAutoFit/>
          </a:bodyPr>
          <a:lstStyle/>
          <a:p>
            <a:pPr marL="9525" marR="78104">
              <a:lnSpc>
                <a:spcPct val="85000"/>
              </a:lnSpc>
              <a:spcBef>
                <a:spcPts val="398"/>
              </a:spcBef>
            </a:pPr>
            <a:r>
              <a:rPr spc="-105" dirty="0">
                <a:solidFill>
                  <a:srgbClr val="252525"/>
                </a:solidFill>
                <a:latin typeface="Arial"/>
                <a:cs typeface="Arial"/>
              </a:rPr>
              <a:t>Bindings </a:t>
            </a:r>
            <a:r>
              <a:rPr spc="-68" dirty="0">
                <a:solidFill>
                  <a:srgbClr val="252525"/>
                </a:solidFill>
                <a:latin typeface="Arial"/>
                <a:cs typeface="Arial"/>
              </a:rPr>
              <a:t>between </a:t>
            </a:r>
            <a:r>
              <a:rPr spc="-124" dirty="0">
                <a:solidFill>
                  <a:srgbClr val="252525"/>
                </a:solidFill>
                <a:latin typeface="Arial"/>
                <a:cs typeface="Arial"/>
              </a:rPr>
              <a:t>names </a:t>
            </a:r>
            <a:r>
              <a:rPr spc="-98" dirty="0">
                <a:solidFill>
                  <a:srgbClr val="252525"/>
                </a:solidFill>
                <a:latin typeface="Arial"/>
                <a:cs typeface="Arial"/>
              </a:rPr>
              <a:t>and </a:t>
            </a:r>
            <a:r>
              <a:rPr spc="-71" dirty="0">
                <a:solidFill>
                  <a:srgbClr val="252525"/>
                </a:solidFill>
                <a:latin typeface="Arial"/>
                <a:cs typeface="Arial"/>
              </a:rPr>
              <a:t>objects </a:t>
            </a:r>
            <a:r>
              <a:rPr spc="-127" dirty="0">
                <a:solidFill>
                  <a:srgbClr val="252525"/>
                </a:solidFill>
                <a:latin typeface="Arial"/>
                <a:cs typeface="Arial"/>
              </a:rPr>
              <a:t>can </a:t>
            </a:r>
            <a:r>
              <a:rPr spc="-90" dirty="0">
                <a:solidFill>
                  <a:srgbClr val="252525"/>
                </a:solidFill>
                <a:latin typeface="Arial"/>
                <a:cs typeface="Arial"/>
              </a:rPr>
              <a:t>be </a:t>
            </a:r>
            <a:r>
              <a:rPr spc="-56" dirty="0">
                <a:solidFill>
                  <a:srgbClr val="252525"/>
                </a:solidFill>
                <a:latin typeface="Arial"/>
                <a:cs typeface="Arial"/>
              </a:rPr>
              <a:t>determined </a:t>
            </a:r>
            <a:r>
              <a:rPr spc="-45" dirty="0">
                <a:solidFill>
                  <a:srgbClr val="252525"/>
                </a:solidFill>
                <a:latin typeface="Arial"/>
                <a:cs typeface="Arial"/>
              </a:rPr>
              <a:t>at </a:t>
            </a:r>
            <a:r>
              <a:rPr spc="-71" dirty="0">
                <a:solidFill>
                  <a:srgbClr val="252525"/>
                </a:solidFill>
                <a:latin typeface="Arial"/>
                <a:cs typeface="Arial"/>
              </a:rPr>
              <a:t>compile </a:t>
            </a:r>
            <a:r>
              <a:rPr spc="-26" dirty="0">
                <a:solidFill>
                  <a:srgbClr val="252525"/>
                </a:solidFill>
                <a:latin typeface="Arial"/>
                <a:cs typeface="Arial"/>
              </a:rPr>
              <a:t>time </a:t>
            </a:r>
            <a:r>
              <a:rPr spc="-94" dirty="0">
                <a:solidFill>
                  <a:srgbClr val="252525"/>
                </a:solidFill>
                <a:latin typeface="Arial"/>
                <a:cs typeface="Arial"/>
              </a:rPr>
              <a:t>by  </a:t>
            </a:r>
            <a:r>
              <a:rPr spc="-98" dirty="0">
                <a:solidFill>
                  <a:srgbClr val="252525"/>
                </a:solidFill>
                <a:latin typeface="Arial"/>
                <a:cs typeface="Arial"/>
              </a:rPr>
              <a:t>examining</a:t>
            </a:r>
            <a:r>
              <a:rPr spc="-101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pc="-30" dirty="0">
                <a:solidFill>
                  <a:srgbClr val="252525"/>
                </a:solidFill>
                <a:latin typeface="Arial"/>
                <a:cs typeface="Arial"/>
              </a:rPr>
              <a:t>the</a:t>
            </a:r>
            <a:r>
              <a:rPr spc="-101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pc="-30" dirty="0">
                <a:solidFill>
                  <a:srgbClr val="252525"/>
                </a:solidFill>
                <a:latin typeface="Arial"/>
                <a:cs typeface="Arial"/>
              </a:rPr>
              <a:t>text</a:t>
            </a:r>
            <a:r>
              <a:rPr spc="-101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pc="-15" dirty="0">
                <a:solidFill>
                  <a:srgbClr val="252525"/>
                </a:solidFill>
                <a:latin typeface="Arial"/>
                <a:cs typeface="Arial"/>
              </a:rPr>
              <a:t>of</a:t>
            </a:r>
            <a:r>
              <a:rPr spc="-105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pc="-30" dirty="0">
                <a:solidFill>
                  <a:srgbClr val="252525"/>
                </a:solidFill>
                <a:latin typeface="Arial"/>
                <a:cs typeface="Arial"/>
              </a:rPr>
              <a:t>the</a:t>
            </a:r>
            <a:r>
              <a:rPr spc="-90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pc="-79" dirty="0">
                <a:solidFill>
                  <a:srgbClr val="252525"/>
                </a:solidFill>
                <a:latin typeface="Arial"/>
                <a:cs typeface="Arial"/>
              </a:rPr>
              <a:t>program,</a:t>
            </a:r>
            <a:r>
              <a:rPr spc="-101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pc="-8" dirty="0">
                <a:solidFill>
                  <a:srgbClr val="252525"/>
                </a:solidFill>
                <a:latin typeface="Arial"/>
                <a:cs typeface="Arial"/>
              </a:rPr>
              <a:t>without</a:t>
            </a:r>
            <a:r>
              <a:rPr spc="-105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pc="-71" dirty="0">
                <a:solidFill>
                  <a:srgbClr val="252525"/>
                </a:solidFill>
                <a:latin typeface="Arial"/>
                <a:cs typeface="Arial"/>
              </a:rPr>
              <a:t>consideration</a:t>
            </a:r>
            <a:r>
              <a:rPr spc="-98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pc="-15" dirty="0">
                <a:solidFill>
                  <a:srgbClr val="252525"/>
                </a:solidFill>
                <a:latin typeface="Arial"/>
                <a:cs typeface="Arial"/>
              </a:rPr>
              <a:t>of</a:t>
            </a:r>
            <a:r>
              <a:rPr spc="-105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pc="-30" dirty="0">
                <a:solidFill>
                  <a:srgbClr val="252525"/>
                </a:solidFill>
                <a:latin typeface="Arial"/>
                <a:cs typeface="Arial"/>
              </a:rPr>
              <a:t>the</a:t>
            </a:r>
            <a:r>
              <a:rPr spc="-90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pc="-23" dirty="0">
                <a:solidFill>
                  <a:srgbClr val="252525"/>
                </a:solidFill>
                <a:latin typeface="Arial"/>
                <a:cs typeface="Arial"/>
              </a:rPr>
              <a:t>flow</a:t>
            </a:r>
            <a:r>
              <a:rPr spc="-101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pc="-15" dirty="0">
                <a:solidFill>
                  <a:srgbClr val="252525"/>
                </a:solidFill>
                <a:latin typeface="Arial"/>
                <a:cs typeface="Arial"/>
              </a:rPr>
              <a:t>of</a:t>
            </a:r>
            <a:r>
              <a:rPr spc="-105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pc="-45" dirty="0">
                <a:solidFill>
                  <a:srgbClr val="252525"/>
                </a:solidFill>
                <a:latin typeface="Arial"/>
                <a:cs typeface="Arial"/>
              </a:rPr>
              <a:t>control</a:t>
            </a:r>
            <a:r>
              <a:rPr spc="-101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pc="-45" dirty="0">
                <a:solidFill>
                  <a:srgbClr val="252525"/>
                </a:solidFill>
                <a:latin typeface="Arial"/>
                <a:cs typeface="Arial"/>
              </a:rPr>
              <a:t>at</a:t>
            </a:r>
            <a:r>
              <a:rPr spc="-101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pc="-38" dirty="0">
                <a:solidFill>
                  <a:srgbClr val="252525"/>
                </a:solidFill>
                <a:latin typeface="Arial"/>
                <a:cs typeface="Arial"/>
              </a:rPr>
              <a:t>run  </a:t>
            </a:r>
            <a:r>
              <a:rPr spc="-34" dirty="0">
                <a:solidFill>
                  <a:srgbClr val="252525"/>
                </a:solidFill>
                <a:latin typeface="Arial"/>
                <a:cs typeface="Arial"/>
              </a:rPr>
              <a:t>time.</a:t>
            </a:r>
            <a:endParaRPr>
              <a:latin typeface="Arial"/>
              <a:cs typeface="Arial"/>
            </a:endParaRPr>
          </a:p>
          <a:p>
            <a:pPr marL="9525">
              <a:spcBef>
                <a:spcPts val="649"/>
              </a:spcBef>
            </a:pPr>
            <a:r>
              <a:rPr spc="-68" dirty="0">
                <a:solidFill>
                  <a:srgbClr val="252525"/>
                </a:solidFill>
                <a:latin typeface="Arial"/>
                <a:cs typeface="Arial"/>
              </a:rPr>
              <a:t>In </a:t>
            </a:r>
            <a:r>
              <a:rPr spc="-71" dirty="0">
                <a:solidFill>
                  <a:srgbClr val="252525"/>
                </a:solidFill>
                <a:latin typeface="Arial"/>
                <a:cs typeface="Arial"/>
              </a:rPr>
              <a:t>most </a:t>
            </a:r>
            <a:r>
              <a:rPr spc="-64" dirty="0">
                <a:solidFill>
                  <a:srgbClr val="252525"/>
                </a:solidFill>
                <a:latin typeface="Arial"/>
                <a:cs typeface="Arial"/>
              </a:rPr>
              <a:t>modern </a:t>
            </a:r>
            <a:r>
              <a:rPr spc="-116" dirty="0">
                <a:solidFill>
                  <a:srgbClr val="252525"/>
                </a:solidFill>
                <a:latin typeface="Arial"/>
                <a:cs typeface="Arial"/>
              </a:rPr>
              <a:t>languages, </a:t>
            </a:r>
            <a:r>
              <a:rPr spc="-124" dirty="0">
                <a:solidFill>
                  <a:srgbClr val="252525"/>
                </a:solidFill>
                <a:latin typeface="Arial"/>
                <a:cs typeface="Arial"/>
              </a:rPr>
              <a:t>scope </a:t>
            </a:r>
            <a:r>
              <a:rPr spc="-15" dirty="0">
                <a:solidFill>
                  <a:srgbClr val="252525"/>
                </a:solidFill>
                <a:latin typeface="Arial"/>
                <a:cs typeface="Arial"/>
              </a:rPr>
              <a:t>of </a:t>
            </a:r>
            <a:r>
              <a:rPr spc="-158" dirty="0">
                <a:solidFill>
                  <a:srgbClr val="252525"/>
                </a:solidFill>
                <a:latin typeface="Arial"/>
                <a:cs typeface="Arial"/>
              </a:rPr>
              <a:t>a </a:t>
            </a:r>
            <a:r>
              <a:rPr spc="-64" dirty="0">
                <a:solidFill>
                  <a:srgbClr val="252525"/>
                </a:solidFill>
                <a:latin typeface="Arial"/>
                <a:cs typeface="Arial"/>
              </a:rPr>
              <a:t>binding </a:t>
            </a:r>
            <a:r>
              <a:rPr spc="-105" dirty="0">
                <a:solidFill>
                  <a:srgbClr val="252525"/>
                </a:solidFill>
                <a:latin typeface="Arial"/>
                <a:cs typeface="Arial"/>
              </a:rPr>
              <a:t>is </a:t>
            </a:r>
            <a:r>
              <a:rPr spc="-56" dirty="0">
                <a:solidFill>
                  <a:srgbClr val="252525"/>
                </a:solidFill>
                <a:latin typeface="Arial"/>
                <a:cs typeface="Arial"/>
              </a:rPr>
              <a:t>determined </a:t>
            </a:r>
            <a:r>
              <a:rPr spc="-71" dirty="0">
                <a:solidFill>
                  <a:srgbClr val="252525"/>
                </a:solidFill>
                <a:latin typeface="Arial"/>
                <a:cs typeface="Arial"/>
              </a:rPr>
              <a:t>statically </a:t>
            </a:r>
            <a:r>
              <a:rPr spc="-45" dirty="0">
                <a:solidFill>
                  <a:srgbClr val="252525"/>
                </a:solidFill>
                <a:latin typeface="Arial"/>
                <a:cs typeface="Arial"/>
              </a:rPr>
              <a:t>at </a:t>
            </a:r>
            <a:r>
              <a:rPr spc="-71" dirty="0">
                <a:solidFill>
                  <a:srgbClr val="252525"/>
                </a:solidFill>
                <a:latin typeface="Arial"/>
                <a:cs typeface="Arial"/>
              </a:rPr>
              <a:t>compile</a:t>
            </a:r>
            <a:r>
              <a:rPr spc="-300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pc="-34" dirty="0">
                <a:solidFill>
                  <a:srgbClr val="252525"/>
                </a:solidFill>
                <a:latin typeface="Arial"/>
                <a:cs typeface="Arial"/>
              </a:rPr>
              <a:t>time.</a:t>
            </a:r>
            <a:endParaRPr>
              <a:latin typeface="Arial"/>
              <a:cs typeface="Arial"/>
            </a:endParaRPr>
          </a:p>
          <a:p>
            <a:pPr marL="9525" marR="616268">
              <a:lnSpc>
                <a:spcPts val="1838"/>
              </a:lnSpc>
              <a:spcBef>
                <a:spcPts val="986"/>
              </a:spcBef>
            </a:pPr>
            <a:r>
              <a:rPr spc="-146" dirty="0">
                <a:solidFill>
                  <a:srgbClr val="252525"/>
                </a:solidFill>
                <a:latin typeface="Arial"/>
                <a:cs typeface="Arial"/>
              </a:rPr>
              <a:t>We </a:t>
            </a:r>
            <a:r>
              <a:rPr spc="-127" dirty="0">
                <a:solidFill>
                  <a:srgbClr val="252525"/>
                </a:solidFill>
                <a:latin typeface="Arial"/>
                <a:cs typeface="Arial"/>
              </a:rPr>
              <a:t>can </a:t>
            </a:r>
            <a:r>
              <a:rPr spc="-64" dirty="0">
                <a:solidFill>
                  <a:srgbClr val="252525"/>
                </a:solidFill>
                <a:latin typeface="Arial"/>
                <a:cs typeface="Arial"/>
              </a:rPr>
              <a:t>look </a:t>
            </a:r>
            <a:r>
              <a:rPr spc="-45" dirty="0">
                <a:solidFill>
                  <a:srgbClr val="252525"/>
                </a:solidFill>
                <a:latin typeface="Arial"/>
                <a:cs typeface="Arial"/>
              </a:rPr>
              <a:t>at </a:t>
            </a:r>
            <a:r>
              <a:rPr spc="-158" dirty="0">
                <a:solidFill>
                  <a:srgbClr val="252525"/>
                </a:solidFill>
                <a:latin typeface="Arial"/>
                <a:cs typeface="Arial"/>
              </a:rPr>
              <a:t>a </a:t>
            </a:r>
            <a:r>
              <a:rPr spc="-338" dirty="0">
                <a:solidFill>
                  <a:srgbClr val="252525"/>
                </a:solidFill>
                <a:latin typeface="Arial"/>
                <a:cs typeface="Arial"/>
              </a:rPr>
              <a:t>C </a:t>
            </a:r>
            <a:r>
              <a:rPr spc="-79" dirty="0">
                <a:solidFill>
                  <a:srgbClr val="252525"/>
                </a:solidFill>
                <a:latin typeface="Arial"/>
                <a:cs typeface="Arial"/>
              </a:rPr>
              <a:t>program, </a:t>
            </a:r>
            <a:r>
              <a:rPr spc="-19" dirty="0">
                <a:solidFill>
                  <a:srgbClr val="252525"/>
                </a:solidFill>
                <a:latin typeface="Arial"/>
                <a:cs typeface="Arial"/>
              </a:rPr>
              <a:t>for </a:t>
            </a:r>
            <a:r>
              <a:rPr spc="-101" dirty="0">
                <a:solidFill>
                  <a:srgbClr val="252525"/>
                </a:solidFill>
                <a:latin typeface="Arial"/>
                <a:cs typeface="Arial"/>
              </a:rPr>
              <a:t>example, </a:t>
            </a:r>
            <a:r>
              <a:rPr spc="-98" dirty="0">
                <a:solidFill>
                  <a:srgbClr val="252525"/>
                </a:solidFill>
                <a:latin typeface="Arial"/>
                <a:cs typeface="Arial"/>
              </a:rPr>
              <a:t>and </a:t>
            </a:r>
            <a:r>
              <a:rPr spc="-75" dirty="0">
                <a:solidFill>
                  <a:srgbClr val="252525"/>
                </a:solidFill>
                <a:latin typeface="Arial"/>
                <a:cs typeface="Arial"/>
              </a:rPr>
              <a:t>know </a:t>
            </a:r>
            <a:r>
              <a:rPr spc="-64" dirty="0">
                <a:solidFill>
                  <a:srgbClr val="252525"/>
                </a:solidFill>
                <a:latin typeface="Arial"/>
                <a:cs typeface="Arial"/>
              </a:rPr>
              <a:t>which </a:t>
            </a:r>
            <a:r>
              <a:rPr spc="-127" dirty="0">
                <a:solidFill>
                  <a:srgbClr val="252525"/>
                </a:solidFill>
                <a:latin typeface="Arial"/>
                <a:cs typeface="Arial"/>
              </a:rPr>
              <a:t>names </a:t>
            </a:r>
            <a:r>
              <a:rPr spc="-53" dirty="0">
                <a:solidFill>
                  <a:srgbClr val="252525"/>
                </a:solidFill>
                <a:latin typeface="Arial"/>
                <a:cs typeface="Arial"/>
              </a:rPr>
              <a:t>refer </a:t>
            </a:r>
            <a:r>
              <a:rPr spc="4" dirty="0">
                <a:solidFill>
                  <a:srgbClr val="252525"/>
                </a:solidFill>
                <a:latin typeface="Arial"/>
                <a:cs typeface="Arial"/>
              </a:rPr>
              <a:t>to</a:t>
            </a:r>
            <a:r>
              <a:rPr spc="-289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pc="-64" dirty="0">
                <a:solidFill>
                  <a:srgbClr val="252525"/>
                </a:solidFill>
                <a:latin typeface="Arial"/>
                <a:cs typeface="Arial"/>
              </a:rPr>
              <a:t>which  </a:t>
            </a:r>
            <a:r>
              <a:rPr spc="-71" dirty="0">
                <a:solidFill>
                  <a:srgbClr val="252525"/>
                </a:solidFill>
                <a:latin typeface="Arial"/>
                <a:cs typeface="Arial"/>
              </a:rPr>
              <a:t>objects </a:t>
            </a:r>
            <a:r>
              <a:rPr spc="-45" dirty="0">
                <a:solidFill>
                  <a:srgbClr val="252525"/>
                </a:solidFill>
                <a:latin typeface="Arial"/>
                <a:cs typeface="Arial"/>
              </a:rPr>
              <a:t>at </a:t>
            </a:r>
            <a:r>
              <a:rPr spc="-64" dirty="0">
                <a:solidFill>
                  <a:srgbClr val="252525"/>
                </a:solidFill>
                <a:latin typeface="Arial"/>
                <a:cs typeface="Arial"/>
              </a:rPr>
              <a:t>which </a:t>
            </a:r>
            <a:r>
              <a:rPr spc="-56" dirty="0">
                <a:solidFill>
                  <a:srgbClr val="252525"/>
                </a:solidFill>
                <a:latin typeface="Arial"/>
                <a:cs typeface="Arial"/>
              </a:rPr>
              <a:t>points </a:t>
            </a:r>
            <a:r>
              <a:rPr spc="-38" dirty="0">
                <a:solidFill>
                  <a:srgbClr val="252525"/>
                </a:solidFill>
                <a:latin typeface="Arial"/>
                <a:cs typeface="Arial"/>
              </a:rPr>
              <a:t>in </a:t>
            </a:r>
            <a:r>
              <a:rPr spc="-30" dirty="0">
                <a:solidFill>
                  <a:srgbClr val="252525"/>
                </a:solidFill>
                <a:latin typeface="Arial"/>
                <a:cs typeface="Arial"/>
              </a:rPr>
              <a:t>the </a:t>
            </a:r>
            <a:r>
              <a:rPr spc="-83" dirty="0">
                <a:solidFill>
                  <a:srgbClr val="252525"/>
                </a:solidFill>
                <a:latin typeface="Arial"/>
                <a:cs typeface="Arial"/>
              </a:rPr>
              <a:t>program </a:t>
            </a:r>
            <a:r>
              <a:rPr spc="-124" dirty="0">
                <a:solidFill>
                  <a:srgbClr val="252525"/>
                </a:solidFill>
                <a:latin typeface="Arial"/>
                <a:cs typeface="Arial"/>
              </a:rPr>
              <a:t>based </a:t>
            </a:r>
            <a:r>
              <a:rPr spc="-68" dirty="0">
                <a:solidFill>
                  <a:srgbClr val="252525"/>
                </a:solidFill>
                <a:latin typeface="Arial"/>
                <a:cs typeface="Arial"/>
              </a:rPr>
              <a:t>on </a:t>
            </a:r>
            <a:r>
              <a:rPr spc="-64" dirty="0">
                <a:solidFill>
                  <a:srgbClr val="252525"/>
                </a:solidFill>
                <a:latin typeface="Arial"/>
                <a:cs typeface="Arial"/>
              </a:rPr>
              <a:t>purely </a:t>
            </a:r>
            <a:r>
              <a:rPr spc="-49" dirty="0">
                <a:solidFill>
                  <a:srgbClr val="252525"/>
                </a:solidFill>
                <a:latin typeface="Arial"/>
                <a:cs typeface="Arial"/>
              </a:rPr>
              <a:t>textual </a:t>
            </a:r>
            <a:r>
              <a:rPr spc="-71" dirty="0">
                <a:solidFill>
                  <a:srgbClr val="252525"/>
                </a:solidFill>
                <a:latin typeface="Arial"/>
                <a:cs typeface="Arial"/>
              </a:rPr>
              <a:t>rules. </a:t>
            </a:r>
            <a:r>
              <a:rPr spc="-124" dirty="0">
                <a:solidFill>
                  <a:srgbClr val="252525"/>
                </a:solidFill>
                <a:latin typeface="Arial"/>
                <a:cs typeface="Arial"/>
              </a:rPr>
              <a:t>Then </a:t>
            </a:r>
            <a:r>
              <a:rPr spc="-338" dirty="0">
                <a:solidFill>
                  <a:srgbClr val="252525"/>
                </a:solidFill>
                <a:latin typeface="Arial"/>
                <a:cs typeface="Arial"/>
              </a:rPr>
              <a:t>C </a:t>
            </a:r>
            <a:r>
              <a:rPr spc="-105" dirty="0">
                <a:solidFill>
                  <a:srgbClr val="252525"/>
                </a:solidFill>
                <a:latin typeface="Arial"/>
                <a:cs typeface="Arial"/>
              </a:rPr>
              <a:t>is  </a:t>
            </a:r>
            <a:r>
              <a:rPr spc="-68" dirty="0">
                <a:solidFill>
                  <a:srgbClr val="252525"/>
                </a:solidFill>
                <a:latin typeface="Arial"/>
                <a:cs typeface="Arial"/>
              </a:rPr>
              <a:t>statically</a:t>
            </a:r>
            <a:r>
              <a:rPr spc="-113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pc="-109" dirty="0">
                <a:solidFill>
                  <a:srgbClr val="252525"/>
                </a:solidFill>
                <a:latin typeface="Arial"/>
                <a:cs typeface="Arial"/>
              </a:rPr>
              <a:t>scoped.</a:t>
            </a:r>
            <a:endParaRPr>
              <a:latin typeface="Arial"/>
              <a:cs typeface="Arial"/>
            </a:endParaRPr>
          </a:p>
          <a:p>
            <a:pPr marL="9525">
              <a:spcBef>
                <a:spcPts val="641"/>
              </a:spcBef>
            </a:pPr>
            <a:r>
              <a:rPr spc="-109" dirty="0">
                <a:solidFill>
                  <a:srgbClr val="252525"/>
                </a:solidFill>
                <a:latin typeface="Arial"/>
                <a:cs typeface="Arial"/>
              </a:rPr>
              <a:t>Generally,</a:t>
            </a:r>
            <a:r>
              <a:rPr spc="-94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pc="-124" dirty="0">
                <a:solidFill>
                  <a:srgbClr val="252525"/>
                </a:solidFill>
                <a:latin typeface="Arial"/>
                <a:cs typeface="Arial"/>
              </a:rPr>
              <a:t>scope</a:t>
            </a:r>
            <a:r>
              <a:rPr spc="-98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pc="-15" dirty="0">
                <a:solidFill>
                  <a:srgbClr val="252525"/>
                </a:solidFill>
                <a:latin typeface="Arial"/>
                <a:cs typeface="Arial"/>
              </a:rPr>
              <a:t>of</a:t>
            </a:r>
            <a:r>
              <a:rPr spc="-94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pc="-158" dirty="0">
                <a:solidFill>
                  <a:srgbClr val="252525"/>
                </a:solidFill>
                <a:latin typeface="Arial"/>
                <a:cs typeface="Arial"/>
              </a:rPr>
              <a:t>a</a:t>
            </a:r>
            <a:r>
              <a:rPr spc="-113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pc="-79" dirty="0">
                <a:solidFill>
                  <a:srgbClr val="252525"/>
                </a:solidFill>
                <a:latin typeface="Arial"/>
                <a:cs typeface="Arial"/>
              </a:rPr>
              <a:t>local</a:t>
            </a:r>
            <a:r>
              <a:rPr spc="-90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pc="-79" dirty="0">
                <a:solidFill>
                  <a:srgbClr val="252525"/>
                </a:solidFill>
                <a:latin typeface="Arial"/>
                <a:cs typeface="Arial"/>
              </a:rPr>
              <a:t>variable</a:t>
            </a:r>
            <a:r>
              <a:rPr spc="-113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pc="-105" dirty="0">
                <a:solidFill>
                  <a:srgbClr val="252525"/>
                </a:solidFill>
                <a:latin typeface="Arial"/>
                <a:cs typeface="Arial"/>
              </a:rPr>
              <a:t>is</a:t>
            </a:r>
            <a:r>
              <a:rPr spc="-101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pc="-30" dirty="0">
                <a:solidFill>
                  <a:srgbClr val="252525"/>
                </a:solidFill>
                <a:latin typeface="Arial"/>
                <a:cs typeface="Arial"/>
              </a:rPr>
              <a:t>limited</a:t>
            </a:r>
            <a:r>
              <a:rPr spc="-101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pc="4" dirty="0">
                <a:solidFill>
                  <a:srgbClr val="252525"/>
                </a:solidFill>
                <a:latin typeface="Arial"/>
                <a:cs typeface="Arial"/>
              </a:rPr>
              <a:t>to</a:t>
            </a:r>
            <a:r>
              <a:rPr spc="-98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pc="-30" dirty="0">
                <a:solidFill>
                  <a:srgbClr val="252525"/>
                </a:solidFill>
                <a:latin typeface="Arial"/>
                <a:cs typeface="Arial"/>
              </a:rPr>
              <a:t>the</a:t>
            </a:r>
            <a:r>
              <a:rPr spc="-101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pc="-60" dirty="0">
                <a:solidFill>
                  <a:srgbClr val="252525"/>
                </a:solidFill>
                <a:latin typeface="Arial"/>
                <a:cs typeface="Arial"/>
              </a:rPr>
              <a:t>subroutine</a:t>
            </a:r>
            <a:r>
              <a:rPr spc="-98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pc="-38" dirty="0">
                <a:solidFill>
                  <a:srgbClr val="252525"/>
                </a:solidFill>
                <a:latin typeface="Arial"/>
                <a:cs typeface="Arial"/>
              </a:rPr>
              <a:t>in</a:t>
            </a:r>
            <a:r>
              <a:rPr spc="-101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pc="-64" dirty="0">
                <a:solidFill>
                  <a:srgbClr val="252525"/>
                </a:solidFill>
                <a:latin typeface="Arial"/>
                <a:cs typeface="Arial"/>
              </a:rPr>
              <a:t>which</a:t>
            </a:r>
            <a:r>
              <a:rPr spc="-90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pc="41" dirty="0">
                <a:solidFill>
                  <a:srgbClr val="252525"/>
                </a:solidFill>
                <a:latin typeface="Arial"/>
                <a:cs typeface="Arial"/>
              </a:rPr>
              <a:t>it</a:t>
            </a:r>
            <a:r>
              <a:rPr spc="-105" dirty="0">
                <a:solidFill>
                  <a:srgbClr val="252525"/>
                </a:solidFill>
                <a:latin typeface="Arial"/>
                <a:cs typeface="Arial"/>
              </a:rPr>
              <a:t> appears.</a:t>
            </a:r>
            <a:endParaRPr>
              <a:latin typeface="Arial"/>
              <a:cs typeface="Arial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588616" y="5831481"/>
            <a:ext cx="2189540" cy="7055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350"/>
          </a:p>
        </p:txBody>
      </p:sp>
      <p:sp>
        <p:nvSpPr>
          <p:cNvPr id="5" name="object 5"/>
          <p:cNvSpPr/>
          <p:nvPr/>
        </p:nvSpPr>
        <p:spPr>
          <a:xfrm>
            <a:off x="8540592" y="5754463"/>
            <a:ext cx="154400" cy="110756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35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52145" y="1267930"/>
            <a:ext cx="7549515" cy="470802"/>
          </a:xfrm>
          <a:prstGeom prst="rect">
            <a:avLst/>
          </a:prstGeom>
        </p:spPr>
        <p:txBody>
          <a:bodyPr vert="horz" wrap="square" lIns="0" tIns="9049" rIns="0" bIns="0" rtlCol="0">
            <a:spAutoFit/>
          </a:bodyPr>
          <a:lstStyle/>
          <a:p>
            <a:pPr marL="9525">
              <a:spcBef>
                <a:spcPts val="71"/>
              </a:spcBef>
            </a:pPr>
            <a:r>
              <a:rPr spc="-326" dirty="0"/>
              <a:t>Classic </a:t>
            </a:r>
            <a:r>
              <a:rPr spc="-278" dirty="0"/>
              <a:t>Example: </a:t>
            </a:r>
            <a:r>
              <a:rPr spc="-244" dirty="0"/>
              <a:t>Nested </a:t>
            </a:r>
            <a:r>
              <a:rPr spc="-334" dirty="0"/>
              <a:t>Scope </a:t>
            </a:r>
            <a:r>
              <a:rPr spc="-101" dirty="0"/>
              <a:t>in</a:t>
            </a:r>
            <a:r>
              <a:rPr spc="-656" dirty="0"/>
              <a:t> </a:t>
            </a:r>
            <a:r>
              <a:rPr spc="-244" dirty="0"/>
              <a:t>Nested </a:t>
            </a:r>
            <a:r>
              <a:rPr spc="-229" dirty="0"/>
              <a:t>Subroutines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66546" y="1779390"/>
            <a:ext cx="7934325" cy="3070071"/>
          </a:xfrm>
          <a:prstGeom prst="rect">
            <a:avLst/>
          </a:prstGeom>
        </p:spPr>
        <p:txBody>
          <a:bodyPr vert="horz" wrap="square" lIns="0" tIns="91440" rIns="0" bIns="0" rtlCol="0">
            <a:spAutoFit/>
          </a:bodyPr>
          <a:lstStyle/>
          <a:p>
            <a:pPr marL="9525">
              <a:spcBef>
                <a:spcPts val="720"/>
              </a:spcBef>
            </a:pPr>
            <a:r>
              <a:rPr spc="-188" dirty="0">
                <a:solidFill>
                  <a:srgbClr val="252525"/>
                </a:solidFill>
                <a:latin typeface="Arial"/>
                <a:cs typeface="Arial"/>
              </a:rPr>
              <a:t>A </a:t>
            </a:r>
            <a:r>
              <a:rPr spc="-56" dirty="0">
                <a:solidFill>
                  <a:srgbClr val="252525"/>
                </a:solidFill>
                <a:latin typeface="Arial"/>
                <a:cs typeface="Arial"/>
              </a:rPr>
              <a:t>feature </a:t>
            </a:r>
            <a:r>
              <a:rPr spc="-38" dirty="0">
                <a:solidFill>
                  <a:srgbClr val="252525"/>
                </a:solidFill>
                <a:latin typeface="Arial"/>
                <a:cs typeface="Arial"/>
              </a:rPr>
              <a:t>in </a:t>
            </a:r>
            <a:r>
              <a:rPr spc="-113" dirty="0">
                <a:solidFill>
                  <a:srgbClr val="252525"/>
                </a:solidFill>
                <a:latin typeface="Arial"/>
                <a:cs typeface="Arial"/>
              </a:rPr>
              <a:t>many </a:t>
            </a:r>
            <a:r>
              <a:rPr spc="-124" dirty="0">
                <a:solidFill>
                  <a:srgbClr val="252525"/>
                </a:solidFill>
                <a:latin typeface="Arial"/>
                <a:cs typeface="Arial"/>
              </a:rPr>
              <a:t>languages </a:t>
            </a:r>
            <a:r>
              <a:rPr spc="-86" dirty="0">
                <a:solidFill>
                  <a:srgbClr val="252525"/>
                </a:solidFill>
                <a:latin typeface="Arial"/>
                <a:cs typeface="Arial"/>
              </a:rPr>
              <a:t>(e.g. </a:t>
            </a:r>
            <a:r>
              <a:rPr spc="-153" dirty="0">
                <a:solidFill>
                  <a:srgbClr val="252525"/>
                </a:solidFill>
                <a:latin typeface="Arial"/>
                <a:cs typeface="Arial"/>
              </a:rPr>
              <a:t>Pascal, </a:t>
            </a:r>
            <a:r>
              <a:rPr spc="-120" dirty="0">
                <a:solidFill>
                  <a:srgbClr val="252525"/>
                </a:solidFill>
                <a:latin typeface="Arial"/>
                <a:cs typeface="Arial"/>
              </a:rPr>
              <a:t>Ada, </a:t>
            </a:r>
            <a:r>
              <a:rPr spc="-83" dirty="0">
                <a:solidFill>
                  <a:srgbClr val="252525"/>
                </a:solidFill>
                <a:latin typeface="Arial"/>
                <a:cs typeface="Arial"/>
              </a:rPr>
              <a:t>Python) </a:t>
            </a:r>
            <a:r>
              <a:rPr spc="-105" dirty="0">
                <a:solidFill>
                  <a:srgbClr val="252525"/>
                </a:solidFill>
                <a:latin typeface="Arial"/>
                <a:cs typeface="Arial"/>
              </a:rPr>
              <a:t>is </a:t>
            </a:r>
            <a:r>
              <a:rPr spc="-94" dirty="0">
                <a:solidFill>
                  <a:srgbClr val="252525"/>
                </a:solidFill>
                <a:latin typeface="Arial"/>
                <a:cs typeface="Arial"/>
              </a:rPr>
              <a:t>nested</a:t>
            </a:r>
            <a:r>
              <a:rPr spc="-98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pc="-83" dirty="0">
                <a:solidFill>
                  <a:srgbClr val="252525"/>
                </a:solidFill>
                <a:latin typeface="Arial"/>
                <a:cs typeface="Arial"/>
              </a:rPr>
              <a:t>subroutines.</a:t>
            </a:r>
            <a:endParaRPr>
              <a:latin typeface="Arial"/>
              <a:cs typeface="Arial"/>
            </a:endParaRPr>
          </a:p>
          <a:p>
            <a:pPr marL="9525">
              <a:lnSpc>
                <a:spcPts val="1999"/>
              </a:lnSpc>
              <a:spcBef>
                <a:spcPts val="649"/>
              </a:spcBef>
            </a:pPr>
            <a:r>
              <a:rPr spc="-68" dirty="0">
                <a:solidFill>
                  <a:srgbClr val="252525"/>
                </a:solidFill>
                <a:latin typeface="Arial"/>
                <a:cs typeface="Arial"/>
              </a:rPr>
              <a:t>In </a:t>
            </a:r>
            <a:r>
              <a:rPr spc="-86" dirty="0">
                <a:solidFill>
                  <a:srgbClr val="252525"/>
                </a:solidFill>
                <a:latin typeface="Arial"/>
                <a:cs typeface="Arial"/>
              </a:rPr>
              <a:t>nested </a:t>
            </a:r>
            <a:r>
              <a:rPr spc="-75" dirty="0">
                <a:solidFill>
                  <a:srgbClr val="252525"/>
                </a:solidFill>
                <a:latin typeface="Arial"/>
                <a:cs typeface="Arial"/>
              </a:rPr>
              <a:t>subroutines, </a:t>
            </a:r>
            <a:r>
              <a:rPr spc="-83" dirty="0">
                <a:solidFill>
                  <a:srgbClr val="252525"/>
                </a:solidFill>
                <a:latin typeface="Arial"/>
                <a:cs typeface="Arial"/>
              </a:rPr>
              <a:t>bindings </a:t>
            </a:r>
            <a:r>
              <a:rPr spc="-15" dirty="0">
                <a:solidFill>
                  <a:srgbClr val="252525"/>
                </a:solidFill>
                <a:latin typeface="Arial"/>
                <a:cs typeface="Arial"/>
              </a:rPr>
              <a:t>of </a:t>
            </a:r>
            <a:r>
              <a:rPr spc="-124" dirty="0">
                <a:solidFill>
                  <a:srgbClr val="252525"/>
                </a:solidFill>
                <a:latin typeface="Arial"/>
                <a:cs typeface="Arial"/>
              </a:rPr>
              <a:t>names </a:t>
            </a:r>
            <a:r>
              <a:rPr spc="4" dirty="0">
                <a:solidFill>
                  <a:srgbClr val="252525"/>
                </a:solidFill>
                <a:latin typeface="Arial"/>
                <a:cs typeface="Arial"/>
              </a:rPr>
              <a:t>to </a:t>
            </a:r>
            <a:r>
              <a:rPr spc="-71" dirty="0">
                <a:solidFill>
                  <a:srgbClr val="252525"/>
                </a:solidFill>
                <a:latin typeface="Arial"/>
                <a:cs typeface="Arial"/>
              </a:rPr>
              <a:t>objects</a:t>
            </a:r>
            <a:r>
              <a:rPr spc="-368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pc="-94" dirty="0">
                <a:solidFill>
                  <a:srgbClr val="252525"/>
                </a:solidFill>
                <a:latin typeface="Arial"/>
                <a:cs typeface="Arial"/>
              </a:rPr>
              <a:t>are </a:t>
            </a:r>
            <a:r>
              <a:rPr spc="-90" dirty="0">
                <a:solidFill>
                  <a:srgbClr val="252525"/>
                </a:solidFill>
                <a:latin typeface="Arial"/>
                <a:cs typeface="Arial"/>
              </a:rPr>
              <a:t>resolved </a:t>
            </a:r>
            <a:r>
              <a:rPr spc="-94" dirty="0">
                <a:solidFill>
                  <a:srgbClr val="252525"/>
                </a:solidFill>
                <a:latin typeface="Arial"/>
                <a:cs typeface="Arial"/>
              </a:rPr>
              <a:t>by </a:t>
            </a:r>
            <a:r>
              <a:rPr spc="-105" dirty="0">
                <a:solidFill>
                  <a:srgbClr val="252525"/>
                </a:solidFill>
                <a:latin typeface="Arial"/>
                <a:cs typeface="Arial"/>
              </a:rPr>
              <a:t>closest </a:t>
            </a:r>
            <a:r>
              <a:rPr spc="-94" dirty="0">
                <a:solidFill>
                  <a:srgbClr val="252525"/>
                </a:solidFill>
                <a:latin typeface="Arial"/>
                <a:cs typeface="Arial"/>
              </a:rPr>
              <a:t>nested</a:t>
            </a:r>
            <a:endParaRPr>
              <a:latin typeface="Arial"/>
              <a:cs typeface="Arial"/>
            </a:endParaRPr>
          </a:p>
          <a:p>
            <a:pPr marL="9525">
              <a:lnSpc>
                <a:spcPts val="1999"/>
              </a:lnSpc>
            </a:pPr>
            <a:r>
              <a:rPr spc="-131" dirty="0">
                <a:solidFill>
                  <a:srgbClr val="252525"/>
                </a:solidFill>
                <a:latin typeface="Arial"/>
                <a:cs typeface="Arial"/>
              </a:rPr>
              <a:t>scope</a:t>
            </a:r>
            <a:r>
              <a:rPr spc="-143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pc="-49" dirty="0">
                <a:solidFill>
                  <a:srgbClr val="252525"/>
                </a:solidFill>
                <a:latin typeface="Arial"/>
                <a:cs typeface="Arial"/>
              </a:rPr>
              <a:t>rule.</a:t>
            </a:r>
            <a:endParaRPr>
              <a:latin typeface="Arial"/>
              <a:cs typeface="Arial"/>
            </a:endParaRPr>
          </a:p>
          <a:p>
            <a:pPr marL="270034" marR="735806" indent="-257175">
              <a:lnSpc>
                <a:spcPts val="1838"/>
              </a:lnSpc>
              <a:spcBef>
                <a:spcPts val="454"/>
              </a:spcBef>
              <a:buChar char="•"/>
              <a:tabLst>
                <a:tab pos="270034" algn="l"/>
                <a:tab pos="270510" algn="l"/>
              </a:tabLst>
            </a:pPr>
            <a:r>
              <a:rPr spc="-188" dirty="0">
                <a:solidFill>
                  <a:srgbClr val="252525"/>
                </a:solidFill>
                <a:latin typeface="Arial"/>
                <a:cs typeface="Arial"/>
              </a:rPr>
              <a:t>A </a:t>
            </a:r>
            <a:r>
              <a:rPr spc="-105" dirty="0">
                <a:solidFill>
                  <a:srgbClr val="252525"/>
                </a:solidFill>
                <a:latin typeface="Arial"/>
                <a:cs typeface="Arial"/>
              </a:rPr>
              <a:t>name is </a:t>
            </a:r>
            <a:r>
              <a:rPr spc="-71" dirty="0">
                <a:solidFill>
                  <a:srgbClr val="252525"/>
                </a:solidFill>
                <a:latin typeface="Arial"/>
                <a:cs typeface="Arial"/>
              </a:rPr>
              <a:t>known </a:t>
            </a:r>
            <a:r>
              <a:rPr spc="-38" dirty="0">
                <a:solidFill>
                  <a:srgbClr val="252525"/>
                </a:solidFill>
                <a:latin typeface="Arial"/>
                <a:cs typeface="Arial"/>
              </a:rPr>
              <a:t>(or </a:t>
            </a:r>
            <a:r>
              <a:rPr spc="-71" dirty="0">
                <a:solidFill>
                  <a:srgbClr val="252525"/>
                </a:solidFill>
                <a:latin typeface="Arial"/>
                <a:cs typeface="Arial"/>
              </a:rPr>
              <a:t>visible) </a:t>
            </a:r>
            <a:r>
              <a:rPr spc="-38" dirty="0">
                <a:solidFill>
                  <a:srgbClr val="252525"/>
                </a:solidFill>
                <a:latin typeface="Arial"/>
                <a:cs typeface="Arial"/>
              </a:rPr>
              <a:t>in </a:t>
            </a:r>
            <a:r>
              <a:rPr spc="-30" dirty="0">
                <a:solidFill>
                  <a:srgbClr val="252525"/>
                </a:solidFill>
                <a:latin typeface="Arial"/>
                <a:cs typeface="Arial"/>
              </a:rPr>
              <a:t>the </a:t>
            </a:r>
            <a:r>
              <a:rPr spc="-124" dirty="0">
                <a:solidFill>
                  <a:srgbClr val="252525"/>
                </a:solidFill>
                <a:latin typeface="Arial"/>
                <a:cs typeface="Arial"/>
              </a:rPr>
              <a:t>scope </a:t>
            </a:r>
            <a:r>
              <a:rPr spc="-38" dirty="0">
                <a:solidFill>
                  <a:srgbClr val="252525"/>
                </a:solidFill>
                <a:latin typeface="Arial"/>
                <a:cs typeface="Arial"/>
              </a:rPr>
              <a:t>in </a:t>
            </a:r>
            <a:r>
              <a:rPr spc="-64" dirty="0">
                <a:solidFill>
                  <a:srgbClr val="252525"/>
                </a:solidFill>
                <a:latin typeface="Arial"/>
                <a:cs typeface="Arial"/>
              </a:rPr>
              <a:t>which </a:t>
            </a:r>
            <a:r>
              <a:rPr spc="41" dirty="0">
                <a:solidFill>
                  <a:srgbClr val="252525"/>
                </a:solidFill>
                <a:latin typeface="Arial"/>
                <a:cs typeface="Arial"/>
              </a:rPr>
              <a:t>it</a:t>
            </a:r>
            <a:r>
              <a:rPr spc="-334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pc="-105" dirty="0">
                <a:solidFill>
                  <a:srgbClr val="252525"/>
                </a:solidFill>
                <a:latin typeface="Arial"/>
                <a:cs typeface="Arial"/>
              </a:rPr>
              <a:t>is </a:t>
            </a:r>
            <a:r>
              <a:rPr spc="-83" dirty="0">
                <a:solidFill>
                  <a:srgbClr val="252525"/>
                </a:solidFill>
                <a:latin typeface="Arial"/>
                <a:cs typeface="Arial"/>
              </a:rPr>
              <a:t>declared, </a:t>
            </a:r>
            <a:r>
              <a:rPr spc="-98" dirty="0">
                <a:solidFill>
                  <a:srgbClr val="252525"/>
                </a:solidFill>
                <a:latin typeface="Arial"/>
                <a:cs typeface="Arial"/>
              </a:rPr>
              <a:t>and </a:t>
            </a:r>
            <a:r>
              <a:rPr spc="-38" dirty="0">
                <a:solidFill>
                  <a:srgbClr val="252525"/>
                </a:solidFill>
                <a:latin typeface="Arial"/>
                <a:cs typeface="Arial"/>
              </a:rPr>
              <a:t>in </a:t>
            </a:r>
            <a:r>
              <a:rPr spc="-124" dirty="0">
                <a:solidFill>
                  <a:srgbClr val="252525"/>
                </a:solidFill>
                <a:latin typeface="Arial"/>
                <a:cs typeface="Arial"/>
              </a:rPr>
              <a:t>each  </a:t>
            </a:r>
            <a:r>
              <a:rPr spc="-49" dirty="0">
                <a:solidFill>
                  <a:srgbClr val="252525"/>
                </a:solidFill>
                <a:latin typeface="Arial"/>
                <a:cs typeface="Arial"/>
              </a:rPr>
              <a:t>internally </a:t>
            </a:r>
            <a:r>
              <a:rPr spc="-86" dirty="0">
                <a:solidFill>
                  <a:srgbClr val="252525"/>
                </a:solidFill>
                <a:latin typeface="Arial"/>
                <a:cs typeface="Arial"/>
              </a:rPr>
              <a:t>nested</a:t>
            </a:r>
            <a:r>
              <a:rPr spc="-165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pc="-116" dirty="0">
                <a:solidFill>
                  <a:srgbClr val="252525"/>
                </a:solidFill>
                <a:latin typeface="Arial"/>
                <a:cs typeface="Arial"/>
              </a:rPr>
              <a:t>scope.</a:t>
            </a:r>
            <a:endParaRPr>
              <a:latin typeface="Arial"/>
              <a:cs typeface="Arial"/>
            </a:endParaRPr>
          </a:p>
          <a:p>
            <a:pPr marL="270034" indent="-257175">
              <a:lnSpc>
                <a:spcPts val="1999"/>
              </a:lnSpc>
              <a:spcBef>
                <a:spcPts val="116"/>
              </a:spcBef>
              <a:buChar char="•"/>
              <a:tabLst>
                <a:tab pos="270034" algn="l"/>
                <a:tab pos="270510" algn="l"/>
              </a:tabLst>
            </a:pPr>
            <a:r>
              <a:rPr spc="-75" dirty="0">
                <a:solidFill>
                  <a:srgbClr val="252525"/>
                </a:solidFill>
                <a:latin typeface="Arial"/>
                <a:cs typeface="Arial"/>
              </a:rPr>
              <a:t>But </a:t>
            </a:r>
            <a:r>
              <a:rPr spc="-153" dirty="0">
                <a:solidFill>
                  <a:srgbClr val="252525"/>
                </a:solidFill>
                <a:latin typeface="Arial"/>
                <a:cs typeface="Arial"/>
              </a:rPr>
              <a:t>a </a:t>
            </a:r>
            <a:r>
              <a:rPr spc="-101" dirty="0">
                <a:solidFill>
                  <a:srgbClr val="252525"/>
                </a:solidFill>
                <a:latin typeface="Arial"/>
                <a:cs typeface="Arial"/>
              </a:rPr>
              <a:t>name </a:t>
            </a:r>
            <a:r>
              <a:rPr spc="-127" dirty="0">
                <a:solidFill>
                  <a:srgbClr val="252525"/>
                </a:solidFill>
                <a:latin typeface="Arial"/>
                <a:cs typeface="Arial"/>
              </a:rPr>
              <a:t>can </a:t>
            </a:r>
            <a:r>
              <a:rPr spc="-86" dirty="0">
                <a:solidFill>
                  <a:srgbClr val="252525"/>
                </a:solidFill>
                <a:latin typeface="Arial"/>
                <a:cs typeface="Arial"/>
              </a:rPr>
              <a:t>be </a:t>
            </a:r>
            <a:r>
              <a:rPr spc="-64" dirty="0">
                <a:solidFill>
                  <a:srgbClr val="252525"/>
                </a:solidFill>
                <a:latin typeface="Arial"/>
                <a:cs typeface="Arial"/>
              </a:rPr>
              <a:t>hidden </a:t>
            </a:r>
            <a:r>
              <a:rPr spc="-94" dirty="0">
                <a:solidFill>
                  <a:srgbClr val="252525"/>
                </a:solidFill>
                <a:latin typeface="Arial"/>
                <a:cs typeface="Arial"/>
              </a:rPr>
              <a:t>by </a:t>
            </a:r>
            <a:r>
              <a:rPr spc="-53" dirty="0">
                <a:solidFill>
                  <a:srgbClr val="252525"/>
                </a:solidFill>
                <a:latin typeface="Arial"/>
                <a:cs typeface="Arial"/>
              </a:rPr>
              <a:t>another </a:t>
            </a:r>
            <a:r>
              <a:rPr spc="-64" dirty="0">
                <a:solidFill>
                  <a:srgbClr val="252525"/>
                </a:solidFill>
                <a:latin typeface="Arial"/>
                <a:cs typeface="Arial"/>
              </a:rPr>
              <a:t>declaration </a:t>
            </a:r>
            <a:r>
              <a:rPr spc="-15" dirty="0">
                <a:solidFill>
                  <a:srgbClr val="252525"/>
                </a:solidFill>
                <a:latin typeface="Arial"/>
                <a:cs typeface="Arial"/>
              </a:rPr>
              <a:t>of </a:t>
            </a:r>
            <a:r>
              <a:rPr spc="-30" dirty="0">
                <a:solidFill>
                  <a:srgbClr val="252525"/>
                </a:solidFill>
                <a:latin typeface="Arial"/>
                <a:cs typeface="Arial"/>
              </a:rPr>
              <a:t>the </a:t>
            </a:r>
            <a:r>
              <a:rPr spc="-139" dirty="0">
                <a:solidFill>
                  <a:srgbClr val="252525"/>
                </a:solidFill>
                <a:latin typeface="Arial"/>
                <a:cs typeface="Arial"/>
              </a:rPr>
              <a:t>same </a:t>
            </a:r>
            <a:r>
              <a:rPr spc="-105" dirty="0">
                <a:solidFill>
                  <a:srgbClr val="252525"/>
                </a:solidFill>
                <a:latin typeface="Arial"/>
                <a:cs typeface="Arial"/>
              </a:rPr>
              <a:t>name </a:t>
            </a:r>
            <a:r>
              <a:rPr spc="-34" dirty="0">
                <a:solidFill>
                  <a:srgbClr val="252525"/>
                </a:solidFill>
                <a:latin typeface="Arial"/>
                <a:cs typeface="Arial"/>
              </a:rPr>
              <a:t>in </a:t>
            </a:r>
            <a:r>
              <a:rPr spc="-83" dirty="0">
                <a:solidFill>
                  <a:srgbClr val="252525"/>
                </a:solidFill>
                <a:latin typeface="Arial"/>
                <a:cs typeface="Arial"/>
              </a:rPr>
              <a:t>one </a:t>
            </a:r>
            <a:r>
              <a:rPr spc="-23" dirty="0">
                <a:solidFill>
                  <a:srgbClr val="252525"/>
                </a:solidFill>
                <a:latin typeface="Arial"/>
                <a:cs typeface="Arial"/>
              </a:rPr>
              <a:t>or</a:t>
            </a:r>
            <a:r>
              <a:rPr spc="-330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pc="-68" dirty="0">
                <a:solidFill>
                  <a:srgbClr val="252525"/>
                </a:solidFill>
                <a:latin typeface="Arial"/>
                <a:cs typeface="Arial"/>
              </a:rPr>
              <a:t>more</a:t>
            </a:r>
            <a:endParaRPr>
              <a:latin typeface="Arial"/>
              <a:cs typeface="Arial"/>
            </a:endParaRPr>
          </a:p>
          <a:p>
            <a:pPr marL="270034">
              <a:lnSpc>
                <a:spcPts val="1999"/>
              </a:lnSpc>
            </a:pPr>
            <a:r>
              <a:rPr spc="-86" dirty="0">
                <a:solidFill>
                  <a:srgbClr val="252525"/>
                </a:solidFill>
                <a:latin typeface="Arial"/>
                <a:cs typeface="Arial"/>
              </a:rPr>
              <a:t>nested</a:t>
            </a:r>
            <a:r>
              <a:rPr spc="-105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pc="-127" dirty="0">
                <a:solidFill>
                  <a:srgbClr val="252525"/>
                </a:solidFill>
                <a:latin typeface="Arial"/>
                <a:cs typeface="Arial"/>
              </a:rPr>
              <a:t>scopes.</a:t>
            </a:r>
            <a:endParaRPr>
              <a:latin typeface="Arial"/>
              <a:cs typeface="Arial"/>
            </a:endParaRPr>
          </a:p>
          <a:p>
            <a:pPr marL="270034" indent="-257175">
              <a:spcBef>
                <a:spcPts val="127"/>
              </a:spcBef>
              <a:buChar char="•"/>
              <a:tabLst>
                <a:tab pos="270034" algn="l"/>
                <a:tab pos="270510" algn="l"/>
              </a:tabLst>
            </a:pPr>
            <a:r>
              <a:rPr spc="-229" dirty="0">
                <a:solidFill>
                  <a:srgbClr val="252525"/>
                </a:solidFill>
                <a:latin typeface="Arial"/>
                <a:cs typeface="Arial"/>
              </a:rPr>
              <a:t>To </a:t>
            </a:r>
            <a:r>
              <a:rPr spc="-26" dirty="0">
                <a:solidFill>
                  <a:srgbClr val="252525"/>
                </a:solidFill>
                <a:latin typeface="Arial"/>
                <a:cs typeface="Arial"/>
              </a:rPr>
              <a:t>find </a:t>
            </a:r>
            <a:r>
              <a:rPr spc="-30" dirty="0">
                <a:solidFill>
                  <a:srgbClr val="252525"/>
                </a:solidFill>
                <a:latin typeface="Arial"/>
                <a:cs typeface="Arial"/>
              </a:rPr>
              <a:t>the </a:t>
            </a:r>
            <a:r>
              <a:rPr spc="-49" dirty="0">
                <a:solidFill>
                  <a:srgbClr val="252525"/>
                </a:solidFill>
                <a:latin typeface="Arial"/>
                <a:cs typeface="Arial"/>
              </a:rPr>
              <a:t>object </a:t>
            </a:r>
            <a:r>
              <a:rPr spc="-15" dirty="0">
                <a:solidFill>
                  <a:srgbClr val="252525"/>
                </a:solidFill>
                <a:latin typeface="Arial"/>
                <a:cs typeface="Arial"/>
              </a:rPr>
              <a:t>that </a:t>
            </a:r>
            <a:r>
              <a:rPr spc="-105" dirty="0">
                <a:solidFill>
                  <a:srgbClr val="252525"/>
                </a:solidFill>
                <a:latin typeface="Arial"/>
                <a:cs typeface="Arial"/>
              </a:rPr>
              <a:t>is </a:t>
            </a:r>
            <a:r>
              <a:rPr spc="-68" dirty="0">
                <a:solidFill>
                  <a:srgbClr val="252525"/>
                </a:solidFill>
                <a:latin typeface="Arial"/>
                <a:cs typeface="Arial"/>
              </a:rPr>
              <a:t>bound </a:t>
            </a:r>
            <a:r>
              <a:rPr spc="4" dirty="0">
                <a:solidFill>
                  <a:srgbClr val="252525"/>
                </a:solidFill>
                <a:latin typeface="Arial"/>
                <a:cs typeface="Arial"/>
              </a:rPr>
              <a:t>to </a:t>
            </a:r>
            <a:r>
              <a:rPr spc="-158" dirty="0">
                <a:solidFill>
                  <a:srgbClr val="252525"/>
                </a:solidFill>
                <a:latin typeface="Arial"/>
                <a:cs typeface="Arial"/>
              </a:rPr>
              <a:t>a </a:t>
            </a:r>
            <a:r>
              <a:rPr spc="-98" dirty="0">
                <a:solidFill>
                  <a:srgbClr val="252525"/>
                </a:solidFill>
                <a:latin typeface="Arial"/>
                <a:cs typeface="Arial"/>
              </a:rPr>
              <a:t>given </a:t>
            </a:r>
            <a:r>
              <a:rPr spc="-127" dirty="0">
                <a:solidFill>
                  <a:srgbClr val="252525"/>
                </a:solidFill>
                <a:latin typeface="Arial"/>
                <a:cs typeface="Arial"/>
              </a:rPr>
              <a:t>use </a:t>
            </a:r>
            <a:r>
              <a:rPr spc="-15" dirty="0">
                <a:solidFill>
                  <a:srgbClr val="252525"/>
                </a:solidFill>
                <a:latin typeface="Arial"/>
                <a:cs typeface="Arial"/>
              </a:rPr>
              <a:t>of</a:t>
            </a:r>
            <a:r>
              <a:rPr spc="-296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pc="-105" dirty="0">
                <a:solidFill>
                  <a:srgbClr val="252525"/>
                </a:solidFill>
                <a:latin typeface="Arial"/>
                <a:cs typeface="Arial"/>
              </a:rPr>
              <a:t>name</a:t>
            </a:r>
            <a:endParaRPr>
              <a:latin typeface="Arial"/>
              <a:cs typeface="Arial"/>
            </a:endParaRPr>
          </a:p>
          <a:p>
            <a:pPr marL="421005" lvl="1" indent="-152400">
              <a:spcBef>
                <a:spcPts val="203"/>
              </a:spcBef>
              <a:buFont typeface="Wingdings"/>
              <a:buChar char=""/>
              <a:tabLst>
                <a:tab pos="421481" algn="l"/>
              </a:tabLst>
            </a:pPr>
            <a:r>
              <a:rPr sz="1500" i="1" spc="-75" dirty="0">
                <a:solidFill>
                  <a:srgbClr val="252525"/>
                </a:solidFill>
                <a:latin typeface="Trebuchet MS"/>
                <a:cs typeface="Trebuchet MS"/>
              </a:rPr>
              <a:t>We </a:t>
            </a:r>
            <a:r>
              <a:rPr sz="1500" i="1" spc="-105" dirty="0">
                <a:solidFill>
                  <a:srgbClr val="252525"/>
                </a:solidFill>
                <a:latin typeface="Trebuchet MS"/>
                <a:cs typeface="Trebuchet MS"/>
              </a:rPr>
              <a:t>look </a:t>
            </a:r>
            <a:r>
              <a:rPr sz="1500" i="1" spc="-101" dirty="0">
                <a:solidFill>
                  <a:srgbClr val="252525"/>
                </a:solidFill>
                <a:latin typeface="Trebuchet MS"/>
                <a:cs typeface="Trebuchet MS"/>
              </a:rPr>
              <a:t>for </a:t>
            </a:r>
            <a:r>
              <a:rPr sz="1500" i="1" spc="-94" dirty="0">
                <a:solidFill>
                  <a:srgbClr val="252525"/>
                </a:solidFill>
                <a:latin typeface="Trebuchet MS"/>
                <a:cs typeface="Trebuchet MS"/>
              </a:rPr>
              <a:t>its </a:t>
            </a:r>
            <a:r>
              <a:rPr sz="1500" i="1" spc="-101" dirty="0">
                <a:solidFill>
                  <a:srgbClr val="252525"/>
                </a:solidFill>
                <a:latin typeface="Trebuchet MS"/>
                <a:cs typeface="Trebuchet MS"/>
              </a:rPr>
              <a:t>declaration </a:t>
            </a:r>
            <a:r>
              <a:rPr sz="1500" i="1" spc="-105" dirty="0">
                <a:solidFill>
                  <a:srgbClr val="252525"/>
                </a:solidFill>
                <a:latin typeface="Trebuchet MS"/>
                <a:cs typeface="Trebuchet MS"/>
              </a:rPr>
              <a:t>in </a:t>
            </a:r>
            <a:r>
              <a:rPr sz="1500" i="1" spc="-124" dirty="0">
                <a:solidFill>
                  <a:srgbClr val="252525"/>
                </a:solidFill>
                <a:latin typeface="Trebuchet MS"/>
                <a:cs typeface="Trebuchet MS"/>
              </a:rPr>
              <a:t>the </a:t>
            </a:r>
            <a:r>
              <a:rPr sz="1500" i="1" spc="-101" dirty="0">
                <a:solidFill>
                  <a:srgbClr val="252525"/>
                </a:solidFill>
                <a:latin typeface="Trebuchet MS"/>
                <a:cs typeface="Trebuchet MS"/>
              </a:rPr>
              <a:t>current </a:t>
            </a:r>
            <a:r>
              <a:rPr sz="1500" i="1" spc="-86" dirty="0">
                <a:solidFill>
                  <a:srgbClr val="252525"/>
                </a:solidFill>
                <a:latin typeface="Trebuchet MS"/>
                <a:cs typeface="Trebuchet MS"/>
              </a:rPr>
              <a:t>innermost</a:t>
            </a:r>
            <a:r>
              <a:rPr sz="1500" i="1" spc="8" dirty="0">
                <a:solidFill>
                  <a:srgbClr val="252525"/>
                </a:solidFill>
                <a:latin typeface="Trebuchet MS"/>
                <a:cs typeface="Trebuchet MS"/>
              </a:rPr>
              <a:t> </a:t>
            </a:r>
            <a:r>
              <a:rPr sz="1500" i="1" spc="-90" dirty="0">
                <a:solidFill>
                  <a:srgbClr val="252525"/>
                </a:solidFill>
                <a:latin typeface="Trebuchet MS"/>
                <a:cs typeface="Trebuchet MS"/>
              </a:rPr>
              <a:t>scope. </a:t>
            </a:r>
            <a:endParaRPr sz="1500">
              <a:latin typeface="Trebuchet MS"/>
              <a:cs typeface="Trebuchet MS"/>
            </a:endParaRPr>
          </a:p>
          <a:p>
            <a:pPr marL="421005" lvl="1" indent="-152400">
              <a:spcBef>
                <a:spcPts val="180"/>
              </a:spcBef>
              <a:buFont typeface="Wingdings"/>
              <a:buChar char=""/>
              <a:tabLst>
                <a:tab pos="421481" algn="l"/>
              </a:tabLst>
            </a:pPr>
            <a:r>
              <a:rPr sz="1500" i="1" spc="-90" dirty="0">
                <a:solidFill>
                  <a:srgbClr val="252525"/>
                </a:solidFill>
                <a:latin typeface="Trebuchet MS"/>
                <a:cs typeface="Trebuchet MS"/>
              </a:rPr>
              <a:t>If </a:t>
            </a:r>
            <a:r>
              <a:rPr sz="1500" i="1" spc="-127" dirty="0">
                <a:solidFill>
                  <a:srgbClr val="252525"/>
                </a:solidFill>
                <a:latin typeface="Trebuchet MS"/>
                <a:cs typeface="Trebuchet MS"/>
              </a:rPr>
              <a:t>there </a:t>
            </a:r>
            <a:r>
              <a:rPr sz="1500" i="1" spc="-94" dirty="0">
                <a:solidFill>
                  <a:srgbClr val="252525"/>
                </a:solidFill>
                <a:latin typeface="Trebuchet MS"/>
                <a:cs typeface="Trebuchet MS"/>
              </a:rPr>
              <a:t>is </a:t>
            </a:r>
            <a:r>
              <a:rPr sz="1500" i="1" spc="-109" dirty="0">
                <a:solidFill>
                  <a:srgbClr val="252525"/>
                </a:solidFill>
                <a:latin typeface="Trebuchet MS"/>
                <a:cs typeface="Trebuchet MS"/>
              </a:rPr>
              <a:t>one, </a:t>
            </a:r>
            <a:r>
              <a:rPr sz="1500" i="1" spc="-135" dirty="0">
                <a:solidFill>
                  <a:srgbClr val="252525"/>
                </a:solidFill>
                <a:latin typeface="Trebuchet MS"/>
                <a:cs typeface="Trebuchet MS"/>
              </a:rPr>
              <a:t>it </a:t>
            </a:r>
            <a:r>
              <a:rPr sz="1500" i="1" spc="-101" dirty="0">
                <a:solidFill>
                  <a:srgbClr val="252525"/>
                </a:solidFill>
                <a:latin typeface="Trebuchet MS"/>
                <a:cs typeface="Trebuchet MS"/>
              </a:rPr>
              <a:t>defines </a:t>
            </a:r>
            <a:r>
              <a:rPr sz="1500" i="1" spc="-120" dirty="0">
                <a:solidFill>
                  <a:srgbClr val="252525"/>
                </a:solidFill>
                <a:latin typeface="Trebuchet MS"/>
                <a:cs typeface="Trebuchet MS"/>
              </a:rPr>
              <a:t>the </a:t>
            </a:r>
            <a:r>
              <a:rPr sz="1500" i="1" spc="-94" dirty="0">
                <a:solidFill>
                  <a:srgbClr val="252525"/>
                </a:solidFill>
                <a:latin typeface="Trebuchet MS"/>
                <a:cs typeface="Trebuchet MS"/>
              </a:rPr>
              <a:t>active </a:t>
            </a:r>
            <a:r>
              <a:rPr sz="1500" i="1" spc="-75" dirty="0">
                <a:solidFill>
                  <a:srgbClr val="252525"/>
                </a:solidFill>
                <a:latin typeface="Trebuchet MS"/>
                <a:cs typeface="Trebuchet MS"/>
              </a:rPr>
              <a:t>binding </a:t>
            </a:r>
            <a:r>
              <a:rPr sz="1500" i="1" spc="-120" dirty="0">
                <a:solidFill>
                  <a:srgbClr val="252525"/>
                </a:solidFill>
                <a:latin typeface="Trebuchet MS"/>
                <a:cs typeface="Trebuchet MS"/>
              </a:rPr>
              <a:t>for </a:t>
            </a:r>
            <a:r>
              <a:rPr sz="1500" i="1" spc="-90" dirty="0">
                <a:solidFill>
                  <a:srgbClr val="252525"/>
                </a:solidFill>
                <a:latin typeface="Trebuchet MS"/>
                <a:cs typeface="Trebuchet MS"/>
              </a:rPr>
              <a:t>the</a:t>
            </a:r>
            <a:r>
              <a:rPr sz="1500" i="1" spc="-4" dirty="0">
                <a:solidFill>
                  <a:srgbClr val="252525"/>
                </a:solidFill>
                <a:latin typeface="Trebuchet MS"/>
                <a:cs typeface="Trebuchet MS"/>
              </a:rPr>
              <a:t> </a:t>
            </a:r>
            <a:r>
              <a:rPr sz="1500" i="1" spc="-120" dirty="0">
                <a:solidFill>
                  <a:srgbClr val="252525"/>
                </a:solidFill>
                <a:latin typeface="Trebuchet MS"/>
                <a:cs typeface="Trebuchet MS"/>
              </a:rPr>
              <a:t>name. </a:t>
            </a:r>
            <a:endParaRPr sz="1500">
              <a:latin typeface="Trebuchet MS"/>
              <a:cs typeface="Trebuchet MS"/>
            </a:endParaRPr>
          </a:p>
          <a:p>
            <a:pPr marL="421005" lvl="1" indent="-152400">
              <a:spcBef>
                <a:spcPts val="180"/>
              </a:spcBef>
              <a:buFont typeface="Wingdings"/>
              <a:buChar char=""/>
              <a:tabLst>
                <a:tab pos="421481" algn="l"/>
              </a:tabLst>
            </a:pPr>
            <a:r>
              <a:rPr sz="1500" i="1" spc="-94" dirty="0">
                <a:solidFill>
                  <a:srgbClr val="252525"/>
                </a:solidFill>
                <a:latin typeface="Trebuchet MS"/>
                <a:cs typeface="Trebuchet MS"/>
              </a:rPr>
              <a:t>Otherwise </a:t>
            </a:r>
            <a:r>
              <a:rPr sz="1500" i="1" spc="-109" dirty="0">
                <a:solidFill>
                  <a:srgbClr val="252525"/>
                </a:solidFill>
                <a:latin typeface="Trebuchet MS"/>
                <a:cs typeface="Trebuchet MS"/>
              </a:rPr>
              <a:t>we </a:t>
            </a:r>
            <a:r>
              <a:rPr sz="1500" i="1" spc="-94" dirty="0">
                <a:solidFill>
                  <a:srgbClr val="252525"/>
                </a:solidFill>
                <a:latin typeface="Trebuchet MS"/>
                <a:cs typeface="Trebuchet MS"/>
              </a:rPr>
              <a:t>continue </a:t>
            </a:r>
            <a:r>
              <a:rPr sz="1500" i="1" spc="-98" dirty="0">
                <a:solidFill>
                  <a:srgbClr val="252525"/>
                </a:solidFill>
                <a:latin typeface="Trebuchet MS"/>
                <a:cs typeface="Trebuchet MS"/>
              </a:rPr>
              <a:t>outward, </a:t>
            </a:r>
            <a:r>
              <a:rPr sz="1500" i="1" spc="-86" dirty="0">
                <a:solidFill>
                  <a:srgbClr val="252525"/>
                </a:solidFill>
                <a:latin typeface="Trebuchet MS"/>
                <a:cs typeface="Trebuchet MS"/>
              </a:rPr>
              <a:t>examining </a:t>
            </a:r>
            <a:r>
              <a:rPr sz="1500" i="1" spc="-83" dirty="0">
                <a:solidFill>
                  <a:srgbClr val="252525"/>
                </a:solidFill>
                <a:latin typeface="Trebuchet MS"/>
                <a:cs typeface="Trebuchet MS"/>
              </a:rPr>
              <a:t>successively </a:t>
            </a:r>
            <a:r>
              <a:rPr sz="1500" i="1" spc="-71" dirty="0">
                <a:solidFill>
                  <a:srgbClr val="252525"/>
                </a:solidFill>
                <a:latin typeface="Trebuchet MS"/>
                <a:cs typeface="Trebuchet MS"/>
              </a:rPr>
              <a:t>surrounding</a:t>
            </a:r>
            <a:r>
              <a:rPr sz="1500" i="1" spc="-143" dirty="0">
                <a:solidFill>
                  <a:srgbClr val="252525"/>
                </a:solidFill>
                <a:latin typeface="Trebuchet MS"/>
                <a:cs typeface="Trebuchet MS"/>
              </a:rPr>
              <a:t> </a:t>
            </a:r>
            <a:r>
              <a:rPr sz="1500" i="1" spc="-83" dirty="0">
                <a:solidFill>
                  <a:srgbClr val="252525"/>
                </a:solidFill>
                <a:latin typeface="Trebuchet MS"/>
                <a:cs typeface="Trebuchet MS"/>
              </a:rPr>
              <a:t>scopes. </a:t>
            </a:r>
            <a:endParaRPr sz="1500">
              <a:latin typeface="Trebuchet MS"/>
              <a:cs typeface="Trebuchet MS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588616" y="5831481"/>
            <a:ext cx="2189540" cy="7055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350"/>
          </a:p>
        </p:txBody>
      </p:sp>
      <p:sp>
        <p:nvSpPr>
          <p:cNvPr id="5" name="object 5"/>
          <p:cNvSpPr/>
          <p:nvPr/>
        </p:nvSpPr>
        <p:spPr>
          <a:xfrm>
            <a:off x="8540591" y="5754462"/>
            <a:ext cx="148875" cy="111671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35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52145" y="1267930"/>
            <a:ext cx="2823209" cy="470802"/>
          </a:xfrm>
          <a:prstGeom prst="rect">
            <a:avLst/>
          </a:prstGeom>
        </p:spPr>
        <p:txBody>
          <a:bodyPr vert="horz" wrap="square" lIns="0" tIns="9049" rIns="0" bIns="0" rtlCol="0">
            <a:spAutoFit/>
          </a:bodyPr>
          <a:lstStyle/>
          <a:p>
            <a:pPr marL="9525">
              <a:spcBef>
                <a:spcPts val="71"/>
              </a:spcBef>
            </a:pPr>
            <a:r>
              <a:rPr sz="3000" spc="-244" dirty="0">
                <a:solidFill>
                  <a:srgbClr val="50B4C7"/>
                </a:solidFill>
                <a:latin typeface="Arial"/>
                <a:cs typeface="Arial"/>
              </a:rPr>
              <a:t>Nested</a:t>
            </a:r>
            <a:r>
              <a:rPr sz="3000" spc="-398" dirty="0">
                <a:solidFill>
                  <a:srgbClr val="50B4C7"/>
                </a:solidFill>
                <a:latin typeface="Arial"/>
                <a:cs typeface="Arial"/>
              </a:rPr>
              <a:t> </a:t>
            </a:r>
            <a:r>
              <a:rPr sz="3000" spc="-229" dirty="0">
                <a:solidFill>
                  <a:srgbClr val="50B4C7"/>
                </a:solidFill>
                <a:latin typeface="Arial"/>
                <a:cs typeface="Arial"/>
              </a:rPr>
              <a:t>Subroutines</a:t>
            </a:r>
            <a:endParaRPr sz="30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66546" y="1861376"/>
            <a:ext cx="580073" cy="286617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>
              <a:spcBef>
                <a:spcPts val="75"/>
              </a:spcBef>
            </a:pPr>
            <a:r>
              <a:rPr spc="-323" dirty="0">
                <a:solidFill>
                  <a:srgbClr val="252525"/>
                </a:solidFill>
                <a:latin typeface="Arial"/>
                <a:cs typeface="Arial"/>
              </a:rPr>
              <a:t>P</a:t>
            </a:r>
            <a:r>
              <a:rPr spc="-169" dirty="0">
                <a:solidFill>
                  <a:srgbClr val="252525"/>
                </a:solidFill>
                <a:latin typeface="Arial"/>
                <a:cs typeface="Arial"/>
              </a:rPr>
              <a:t>as</a:t>
            </a:r>
            <a:r>
              <a:rPr spc="-188" dirty="0">
                <a:solidFill>
                  <a:srgbClr val="252525"/>
                </a:solidFill>
                <a:latin typeface="Arial"/>
                <a:cs typeface="Arial"/>
              </a:rPr>
              <a:t>c</a:t>
            </a:r>
            <a:r>
              <a:rPr spc="-79" dirty="0">
                <a:solidFill>
                  <a:srgbClr val="252525"/>
                </a:solidFill>
                <a:latin typeface="Arial"/>
                <a:cs typeface="Arial"/>
              </a:rPr>
              <a:t>al</a:t>
            </a:r>
            <a:endParaRPr>
              <a:latin typeface="Arial"/>
              <a:cs typeface="Arial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588616" y="5831481"/>
            <a:ext cx="2189540" cy="7055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350"/>
          </a:p>
        </p:txBody>
      </p:sp>
      <p:sp>
        <p:nvSpPr>
          <p:cNvPr id="5" name="object 5"/>
          <p:cNvSpPr/>
          <p:nvPr/>
        </p:nvSpPr>
        <p:spPr>
          <a:xfrm>
            <a:off x="8540592" y="5753958"/>
            <a:ext cx="152590" cy="112175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350"/>
          </a:p>
        </p:txBody>
      </p:sp>
      <p:sp>
        <p:nvSpPr>
          <p:cNvPr id="6" name="object 6"/>
          <p:cNvSpPr/>
          <p:nvPr/>
        </p:nvSpPr>
        <p:spPr>
          <a:xfrm>
            <a:off x="3511297" y="1051560"/>
            <a:ext cx="4728590" cy="4785860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350"/>
          </a:p>
        </p:txBody>
      </p:sp>
      <p:sp>
        <p:nvSpPr>
          <p:cNvPr id="7" name="object 7"/>
          <p:cNvSpPr txBox="1"/>
          <p:nvPr/>
        </p:nvSpPr>
        <p:spPr>
          <a:xfrm>
            <a:off x="3775138" y="5517337"/>
            <a:ext cx="315754" cy="148117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>
              <a:spcBef>
                <a:spcPts val="75"/>
              </a:spcBef>
            </a:pPr>
            <a:r>
              <a:rPr sz="900" b="1" spc="-11" dirty="0">
                <a:solidFill>
                  <a:srgbClr val="C00000"/>
                </a:solidFill>
                <a:latin typeface="Times New Roman"/>
                <a:cs typeface="Times New Roman"/>
              </a:rPr>
              <a:t>P</a:t>
            </a:r>
            <a:r>
              <a:rPr sz="900" b="1" dirty="0">
                <a:solidFill>
                  <a:srgbClr val="C00000"/>
                </a:solidFill>
                <a:latin typeface="Times New Roman"/>
                <a:cs typeface="Times New Roman"/>
              </a:rPr>
              <a:t>4(4</a:t>
            </a:r>
            <a:r>
              <a:rPr sz="900" b="1" spc="-8" dirty="0">
                <a:solidFill>
                  <a:srgbClr val="C00000"/>
                </a:solidFill>
                <a:latin typeface="Times New Roman"/>
                <a:cs typeface="Times New Roman"/>
              </a:rPr>
              <a:t>)</a:t>
            </a:r>
            <a:r>
              <a:rPr sz="900" b="1" dirty="0">
                <a:solidFill>
                  <a:srgbClr val="C00000"/>
                </a:solidFill>
                <a:latin typeface="Times New Roman"/>
                <a:cs typeface="Times New Roman"/>
              </a:rPr>
              <a:t>;</a:t>
            </a:r>
            <a:endParaRPr sz="9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4003738" y="4877467"/>
            <a:ext cx="315754" cy="148117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>
              <a:spcBef>
                <a:spcPts val="75"/>
              </a:spcBef>
            </a:pPr>
            <a:r>
              <a:rPr sz="900" b="1" spc="-11" dirty="0">
                <a:solidFill>
                  <a:srgbClr val="C00000"/>
                </a:solidFill>
                <a:latin typeface="Times New Roman"/>
                <a:cs typeface="Times New Roman"/>
              </a:rPr>
              <a:t>P</a:t>
            </a:r>
            <a:r>
              <a:rPr sz="900" b="1" dirty="0">
                <a:solidFill>
                  <a:srgbClr val="C00000"/>
                </a:solidFill>
                <a:latin typeface="Times New Roman"/>
                <a:cs typeface="Times New Roman"/>
              </a:rPr>
              <a:t>2(2</a:t>
            </a:r>
            <a:r>
              <a:rPr sz="900" b="1" spc="-8" dirty="0">
                <a:solidFill>
                  <a:srgbClr val="C00000"/>
                </a:solidFill>
                <a:latin typeface="Times New Roman"/>
                <a:cs typeface="Times New Roman"/>
              </a:rPr>
              <a:t>)</a:t>
            </a:r>
            <a:r>
              <a:rPr sz="900" b="1" dirty="0">
                <a:solidFill>
                  <a:srgbClr val="C00000"/>
                </a:solidFill>
                <a:latin typeface="Times New Roman"/>
                <a:cs typeface="Times New Roman"/>
              </a:rPr>
              <a:t>;</a:t>
            </a:r>
            <a:endParaRPr sz="90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4041267" y="2861692"/>
            <a:ext cx="315754" cy="148117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>
              <a:spcBef>
                <a:spcPts val="75"/>
              </a:spcBef>
            </a:pPr>
            <a:r>
              <a:rPr sz="900" b="1" spc="-11" dirty="0">
                <a:solidFill>
                  <a:srgbClr val="C00000"/>
                </a:solidFill>
                <a:latin typeface="Times New Roman"/>
                <a:cs typeface="Times New Roman"/>
              </a:rPr>
              <a:t>P</a:t>
            </a:r>
            <a:r>
              <a:rPr sz="900" b="1" dirty="0">
                <a:solidFill>
                  <a:srgbClr val="C00000"/>
                </a:solidFill>
                <a:latin typeface="Times New Roman"/>
                <a:cs typeface="Times New Roman"/>
              </a:rPr>
              <a:t>3(3</a:t>
            </a:r>
            <a:r>
              <a:rPr sz="900" b="1" spc="-8" dirty="0">
                <a:solidFill>
                  <a:srgbClr val="C00000"/>
                </a:solidFill>
                <a:latin typeface="Times New Roman"/>
                <a:cs typeface="Times New Roman"/>
              </a:rPr>
              <a:t>)</a:t>
            </a:r>
            <a:r>
              <a:rPr sz="900" b="1" dirty="0">
                <a:solidFill>
                  <a:srgbClr val="C00000"/>
                </a:solidFill>
                <a:latin typeface="Times New Roman"/>
                <a:cs typeface="Times New Roman"/>
              </a:rPr>
              <a:t>;</a:t>
            </a:r>
            <a:endParaRPr sz="900">
              <a:latin typeface="Times New Roman"/>
              <a:cs typeface="Times New Roman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4269867" y="2221611"/>
            <a:ext cx="395764" cy="148117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>
              <a:spcBef>
                <a:spcPts val="75"/>
              </a:spcBef>
            </a:pPr>
            <a:r>
              <a:rPr sz="900" b="1" spc="-4" dirty="0">
                <a:solidFill>
                  <a:srgbClr val="C00000"/>
                </a:solidFill>
                <a:latin typeface="Times New Roman"/>
                <a:cs typeface="Times New Roman"/>
              </a:rPr>
              <a:t>X </a:t>
            </a:r>
            <a:r>
              <a:rPr sz="900" b="1" dirty="0">
                <a:solidFill>
                  <a:srgbClr val="C00000"/>
                </a:solidFill>
                <a:latin typeface="Times New Roman"/>
                <a:cs typeface="Times New Roman"/>
              </a:rPr>
              <a:t>=</a:t>
            </a:r>
            <a:r>
              <a:rPr sz="900" b="1" spc="-98" dirty="0">
                <a:solidFill>
                  <a:srgbClr val="C00000"/>
                </a:solidFill>
                <a:latin typeface="Times New Roman"/>
                <a:cs typeface="Times New Roman"/>
              </a:rPr>
              <a:t> </a:t>
            </a:r>
            <a:r>
              <a:rPr sz="900" b="1" spc="-4" dirty="0">
                <a:solidFill>
                  <a:srgbClr val="C00000"/>
                </a:solidFill>
                <a:latin typeface="Times New Roman"/>
                <a:cs typeface="Times New Roman"/>
              </a:rPr>
              <a:t>A3;</a:t>
            </a:r>
            <a:endParaRPr sz="9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52145" y="1267930"/>
            <a:ext cx="7139464" cy="470802"/>
          </a:xfrm>
          <a:prstGeom prst="rect">
            <a:avLst/>
          </a:prstGeom>
        </p:spPr>
        <p:txBody>
          <a:bodyPr vert="horz" wrap="square" lIns="0" tIns="9049" rIns="0" bIns="0" rtlCol="0">
            <a:spAutoFit/>
          </a:bodyPr>
          <a:lstStyle/>
          <a:p>
            <a:pPr marL="9525">
              <a:spcBef>
                <a:spcPts val="71"/>
              </a:spcBef>
            </a:pPr>
            <a:r>
              <a:rPr spc="-349" dirty="0"/>
              <a:t>Access</a:t>
            </a:r>
            <a:r>
              <a:rPr spc="-353" dirty="0"/>
              <a:t> </a:t>
            </a:r>
            <a:r>
              <a:rPr spc="-41" dirty="0"/>
              <a:t>to</a:t>
            </a:r>
            <a:r>
              <a:rPr spc="-341" dirty="0"/>
              <a:t> </a:t>
            </a:r>
            <a:r>
              <a:rPr spc="-210" dirty="0"/>
              <a:t>Non-local</a:t>
            </a:r>
            <a:r>
              <a:rPr spc="-344" dirty="0"/>
              <a:t> </a:t>
            </a:r>
            <a:r>
              <a:rPr spc="-233" dirty="0"/>
              <a:t>Objects</a:t>
            </a:r>
            <a:r>
              <a:rPr spc="-353" dirty="0"/>
              <a:t> </a:t>
            </a:r>
            <a:r>
              <a:rPr spc="-101" dirty="0"/>
              <a:t>in</a:t>
            </a:r>
            <a:r>
              <a:rPr spc="-341" dirty="0"/>
              <a:t> </a:t>
            </a:r>
            <a:r>
              <a:rPr spc="-244" dirty="0"/>
              <a:t>Nested</a:t>
            </a:r>
            <a:r>
              <a:rPr spc="-356" dirty="0"/>
              <a:t> </a:t>
            </a:r>
            <a:r>
              <a:rPr spc="-229" dirty="0"/>
              <a:t>Subroutines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69977" y="1861376"/>
            <a:ext cx="7765256" cy="1629292"/>
          </a:xfrm>
          <a:prstGeom prst="rect">
            <a:avLst/>
          </a:prstGeom>
        </p:spPr>
        <p:txBody>
          <a:bodyPr vert="horz" wrap="square" lIns="0" tIns="51435" rIns="0" bIns="0" rtlCol="0">
            <a:spAutoFit/>
          </a:bodyPr>
          <a:lstStyle/>
          <a:p>
            <a:pPr marL="74295" marR="3810">
              <a:lnSpc>
                <a:spcPts val="1838"/>
              </a:lnSpc>
              <a:spcBef>
                <a:spcPts val="405"/>
              </a:spcBef>
            </a:pPr>
            <a:r>
              <a:rPr spc="-229" dirty="0">
                <a:solidFill>
                  <a:srgbClr val="252525"/>
                </a:solidFill>
                <a:latin typeface="Arial"/>
                <a:cs typeface="Arial"/>
              </a:rPr>
              <a:t>To </a:t>
            </a:r>
            <a:r>
              <a:rPr spc="-26" dirty="0">
                <a:solidFill>
                  <a:srgbClr val="252525"/>
                </a:solidFill>
                <a:latin typeface="Arial"/>
                <a:cs typeface="Arial"/>
              </a:rPr>
              <a:t>find </a:t>
            </a:r>
            <a:r>
              <a:rPr spc="-71" dirty="0">
                <a:solidFill>
                  <a:srgbClr val="252525"/>
                </a:solidFill>
                <a:latin typeface="Arial"/>
                <a:cs typeface="Arial"/>
              </a:rPr>
              <a:t>objects </a:t>
            </a:r>
            <a:r>
              <a:rPr spc="-41" dirty="0">
                <a:solidFill>
                  <a:srgbClr val="252525"/>
                </a:solidFill>
                <a:latin typeface="Arial"/>
                <a:cs typeface="Arial"/>
              </a:rPr>
              <a:t>in </a:t>
            </a:r>
            <a:r>
              <a:rPr spc="-83" dirty="0">
                <a:solidFill>
                  <a:srgbClr val="252525"/>
                </a:solidFill>
                <a:latin typeface="Arial"/>
                <a:cs typeface="Arial"/>
              </a:rPr>
              <a:t>lexically </a:t>
            </a:r>
            <a:r>
              <a:rPr spc="-71" dirty="0">
                <a:solidFill>
                  <a:srgbClr val="252525"/>
                </a:solidFill>
                <a:latin typeface="Arial"/>
                <a:cs typeface="Arial"/>
              </a:rPr>
              <a:t>surrounding </a:t>
            </a:r>
            <a:r>
              <a:rPr spc="-127" dirty="0">
                <a:solidFill>
                  <a:srgbClr val="252525"/>
                </a:solidFill>
                <a:latin typeface="Arial"/>
                <a:cs typeface="Arial"/>
              </a:rPr>
              <a:t>scopes, </a:t>
            </a:r>
            <a:r>
              <a:rPr spc="-71" dirty="0">
                <a:solidFill>
                  <a:srgbClr val="252525"/>
                </a:solidFill>
                <a:latin typeface="Arial"/>
                <a:cs typeface="Arial"/>
              </a:rPr>
              <a:t>static </a:t>
            </a:r>
            <a:r>
              <a:rPr spc="-49" dirty="0">
                <a:solidFill>
                  <a:srgbClr val="252525"/>
                </a:solidFill>
                <a:latin typeface="Arial"/>
                <a:cs typeface="Arial"/>
              </a:rPr>
              <a:t>link </a:t>
            </a:r>
            <a:r>
              <a:rPr spc="-105" dirty="0">
                <a:solidFill>
                  <a:srgbClr val="252525"/>
                </a:solidFill>
                <a:latin typeface="Arial"/>
                <a:cs typeface="Arial"/>
              </a:rPr>
              <a:t>is </a:t>
            </a:r>
            <a:r>
              <a:rPr spc="-68" dirty="0">
                <a:solidFill>
                  <a:srgbClr val="252525"/>
                </a:solidFill>
                <a:latin typeface="Arial"/>
                <a:cs typeface="Arial"/>
              </a:rPr>
              <a:t>maintained </a:t>
            </a:r>
            <a:r>
              <a:rPr spc="-41" dirty="0">
                <a:solidFill>
                  <a:srgbClr val="252525"/>
                </a:solidFill>
                <a:latin typeface="Arial"/>
                <a:cs typeface="Arial"/>
              </a:rPr>
              <a:t>in </a:t>
            </a:r>
            <a:r>
              <a:rPr spc="-120" dirty="0">
                <a:solidFill>
                  <a:srgbClr val="252525"/>
                </a:solidFill>
                <a:latin typeface="Arial"/>
                <a:cs typeface="Arial"/>
              </a:rPr>
              <a:t>each</a:t>
            </a:r>
            <a:r>
              <a:rPr spc="-304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pc="-68" dirty="0">
                <a:solidFill>
                  <a:srgbClr val="252525"/>
                </a:solidFill>
                <a:latin typeface="Arial"/>
                <a:cs typeface="Arial"/>
              </a:rPr>
              <a:t>frame  </a:t>
            </a:r>
            <a:r>
              <a:rPr spc="-71" dirty="0">
                <a:solidFill>
                  <a:srgbClr val="252525"/>
                </a:solidFill>
                <a:latin typeface="Arial"/>
                <a:cs typeface="Arial"/>
              </a:rPr>
              <a:t>when </a:t>
            </a:r>
            <a:r>
              <a:rPr spc="-30" dirty="0">
                <a:solidFill>
                  <a:srgbClr val="252525"/>
                </a:solidFill>
                <a:latin typeface="Arial"/>
                <a:cs typeface="Arial"/>
              </a:rPr>
              <a:t>the </a:t>
            </a:r>
            <a:r>
              <a:rPr spc="-68" dirty="0">
                <a:solidFill>
                  <a:srgbClr val="252525"/>
                </a:solidFill>
                <a:latin typeface="Arial"/>
                <a:cs typeface="Arial"/>
              </a:rPr>
              <a:t>frame </a:t>
            </a:r>
            <a:r>
              <a:rPr spc="-105" dirty="0">
                <a:solidFill>
                  <a:srgbClr val="252525"/>
                </a:solidFill>
                <a:latin typeface="Arial"/>
                <a:cs typeface="Arial"/>
              </a:rPr>
              <a:t>is </a:t>
            </a:r>
            <a:r>
              <a:rPr spc="-75" dirty="0">
                <a:solidFill>
                  <a:srgbClr val="252525"/>
                </a:solidFill>
                <a:latin typeface="Arial"/>
                <a:cs typeface="Arial"/>
              </a:rPr>
              <a:t>active </a:t>
            </a:r>
            <a:r>
              <a:rPr spc="-45" dirty="0">
                <a:solidFill>
                  <a:srgbClr val="252525"/>
                </a:solidFill>
                <a:latin typeface="Arial"/>
                <a:cs typeface="Arial"/>
              </a:rPr>
              <a:t>at </a:t>
            </a:r>
            <a:r>
              <a:rPr spc="-38" dirty="0">
                <a:solidFill>
                  <a:srgbClr val="252525"/>
                </a:solidFill>
                <a:latin typeface="Arial"/>
                <a:cs typeface="Arial"/>
              </a:rPr>
              <a:t>run</a:t>
            </a:r>
            <a:r>
              <a:rPr spc="-319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pc="-34" dirty="0">
                <a:solidFill>
                  <a:srgbClr val="252525"/>
                </a:solidFill>
                <a:latin typeface="Arial"/>
                <a:cs typeface="Arial"/>
              </a:rPr>
              <a:t>time.</a:t>
            </a:r>
            <a:endParaRPr>
              <a:latin typeface="Arial"/>
              <a:cs typeface="Arial"/>
            </a:endParaRPr>
          </a:p>
          <a:p>
            <a:pPr marL="74295" marR="36195">
              <a:lnSpc>
                <a:spcPts val="1838"/>
              </a:lnSpc>
              <a:spcBef>
                <a:spcPts val="968"/>
              </a:spcBef>
            </a:pPr>
            <a:r>
              <a:rPr spc="-90" dirty="0">
                <a:solidFill>
                  <a:srgbClr val="252525"/>
                </a:solidFill>
                <a:latin typeface="Arial"/>
                <a:cs typeface="Arial"/>
              </a:rPr>
              <a:t>Static</a:t>
            </a:r>
            <a:r>
              <a:rPr spc="-105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pc="-45" dirty="0">
                <a:solidFill>
                  <a:srgbClr val="252525"/>
                </a:solidFill>
                <a:latin typeface="Arial"/>
                <a:cs typeface="Arial"/>
              </a:rPr>
              <a:t>link</a:t>
            </a:r>
            <a:r>
              <a:rPr spc="-101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pc="-56" dirty="0">
                <a:solidFill>
                  <a:srgbClr val="252525"/>
                </a:solidFill>
                <a:latin typeface="Arial"/>
                <a:cs typeface="Arial"/>
              </a:rPr>
              <a:t>points</a:t>
            </a:r>
            <a:r>
              <a:rPr spc="-94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dirty="0">
                <a:solidFill>
                  <a:srgbClr val="252525"/>
                </a:solidFill>
                <a:latin typeface="Arial"/>
                <a:cs typeface="Arial"/>
              </a:rPr>
              <a:t>to</a:t>
            </a:r>
            <a:r>
              <a:rPr spc="-113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pc="-64" dirty="0">
                <a:solidFill>
                  <a:srgbClr val="252525"/>
                </a:solidFill>
                <a:latin typeface="Arial"/>
                <a:cs typeface="Arial"/>
              </a:rPr>
              <a:t>parent</a:t>
            </a:r>
            <a:r>
              <a:rPr spc="-139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pc="-75" dirty="0">
                <a:solidFill>
                  <a:srgbClr val="252525"/>
                </a:solidFill>
                <a:latin typeface="Arial"/>
                <a:cs typeface="Arial"/>
              </a:rPr>
              <a:t>frame,</a:t>
            </a:r>
            <a:r>
              <a:rPr spc="-124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pc="-60" dirty="0">
                <a:solidFill>
                  <a:srgbClr val="252525"/>
                </a:solidFill>
                <a:latin typeface="Arial"/>
                <a:cs typeface="Arial"/>
              </a:rPr>
              <a:t>i.e.</a:t>
            </a:r>
            <a:r>
              <a:rPr spc="-101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pc="-30" dirty="0">
                <a:solidFill>
                  <a:srgbClr val="252525"/>
                </a:solidFill>
                <a:latin typeface="Arial"/>
                <a:cs typeface="Arial"/>
              </a:rPr>
              <a:t>the</a:t>
            </a:r>
            <a:r>
              <a:rPr spc="-94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pc="-64" dirty="0">
                <a:solidFill>
                  <a:srgbClr val="252525"/>
                </a:solidFill>
                <a:latin typeface="Arial"/>
                <a:cs typeface="Arial"/>
              </a:rPr>
              <a:t>frame</a:t>
            </a:r>
            <a:r>
              <a:rPr spc="-105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pc="-15" dirty="0">
                <a:solidFill>
                  <a:srgbClr val="252525"/>
                </a:solidFill>
                <a:latin typeface="Arial"/>
                <a:cs typeface="Arial"/>
              </a:rPr>
              <a:t>of</a:t>
            </a:r>
            <a:r>
              <a:rPr spc="-109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pc="-30" dirty="0">
                <a:solidFill>
                  <a:srgbClr val="252525"/>
                </a:solidFill>
                <a:latin typeface="Arial"/>
                <a:cs typeface="Arial"/>
              </a:rPr>
              <a:t>the</a:t>
            </a:r>
            <a:r>
              <a:rPr spc="-94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pc="-71" dirty="0">
                <a:solidFill>
                  <a:srgbClr val="252525"/>
                </a:solidFill>
                <a:latin typeface="Arial"/>
                <a:cs typeface="Arial"/>
              </a:rPr>
              <a:t>most</a:t>
            </a:r>
            <a:r>
              <a:rPr spc="-101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pc="-64" dirty="0">
                <a:solidFill>
                  <a:srgbClr val="252525"/>
                </a:solidFill>
                <a:latin typeface="Arial"/>
                <a:cs typeface="Arial"/>
              </a:rPr>
              <a:t>recent</a:t>
            </a:r>
            <a:r>
              <a:rPr spc="-90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pc="-68" dirty="0">
                <a:solidFill>
                  <a:srgbClr val="252525"/>
                </a:solidFill>
                <a:latin typeface="Arial"/>
                <a:cs typeface="Arial"/>
              </a:rPr>
              <a:t>invocation</a:t>
            </a:r>
            <a:r>
              <a:rPr spc="-105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pc="-15" dirty="0">
                <a:solidFill>
                  <a:srgbClr val="252525"/>
                </a:solidFill>
                <a:latin typeface="Arial"/>
                <a:cs typeface="Arial"/>
              </a:rPr>
              <a:t>of</a:t>
            </a:r>
            <a:r>
              <a:rPr spc="-109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pc="-30" dirty="0">
                <a:solidFill>
                  <a:srgbClr val="252525"/>
                </a:solidFill>
                <a:latin typeface="Arial"/>
                <a:cs typeface="Arial"/>
              </a:rPr>
              <a:t>the  </a:t>
            </a:r>
            <a:r>
              <a:rPr spc="-83" dirty="0">
                <a:solidFill>
                  <a:srgbClr val="252525"/>
                </a:solidFill>
                <a:latin typeface="Arial"/>
                <a:cs typeface="Arial"/>
              </a:rPr>
              <a:t>lexically </a:t>
            </a:r>
            <a:r>
              <a:rPr spc="-71" dirty="0">
                <a:solidFill>
                  <a:srgbClr val="252525"/>
                </a:solidFill>
                <a:latin typeface="Arial"/>
                <a:cs typeface="Arial"/>
              </a:rPr>
              <a:t>surrounding</a:t>
            </a:r>
            <a:r>
              <a:rPr spc="-127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pc="-75" dirty="0">
                <a:solidFill>
                  <a:srgbClr val="252525"/>
                </a:solidFill>
                <a:latin typeface="Arial"/>
                <a:cs typeface="Arial"/>
              </a:rPr>
              <a:t>subroutines.</a:t>
            </a:r>
            <a:endParaRPr>
              <a:latin typeface="Arial"/>
              <a:cs typeface="Arial"/>
            </a:endParaRPr>
          </a:p>
          <a:p>
            <a:pPr marL="266700" marR="338613" indent="-257175">
              <a:lnSpc>
                <a:spcPts val="1838"/>
              </a:lnSpc>
              <a:spcBef>
                <a:spcPts val="450"/>
              </a:spcBef>
              <a:buChar char="•"/>
              <a:tabLst>
                <a:tab pos="266224" algn="l"/>
                <a:tab pos="266700" algn="l"/>
              </a:tabLst>
            </a:pPr>
            <a:r>
              <a:rPr spc="-90" dirty="0">
                <a:solidFill>
                  <a:srgbClr val="252525"/>
                </a:solidFill>
                <a:latin typeface="Arial"/>
                <a:cs typeface="Arial"/>
              </a:rPr>
              <a:t>Static</a:t>
            </a:r>
            <a:r>
              <a:rPr spc="-105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pc="-45" dirty="0">
                <a:solidFill>
                  <a:srgbClr val="252525"/>
                </a:solidFill>
                <a:latin typeface="Arial"/>
                <a:cs typeface="Arial"/>
              </a:rPr>
              <a:t>link</a:t>
            </a:r>
            <a:r>
              <a:rPr spc="-98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pc="-105" dirty="0">
                <a:solidFill>
                  <a:srgbClr val="252525"/>
                </a:solidFill>
                <a:latin typeface="Arial"/>
                <a:cs typeface="Arial"/>
              </a:rPr>
              <a:t>is</a:t>
            </a:r>
            <a:r>
              <a:rPr spc="-113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pc="-30" dirty="0">
                <a:solidFill>
                  <a:srgbClr val="252525"/>
                </a:solidFill>
                <a:latin typeface="Arial"/>
                <a:cs typeface="Arial"/>
              </a:rPr>
              <a:t>the</a:t>
            </a:r>
            <a:r>
              <a:rPr spc="-86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pc="-98" dirty="0">
                <a:solidFill>
                  <a:srgbClr val="252525"/>
                </a:solidFill>
                <a:latin typeface="Arial"/>
                <a:cs typeface="Arial"/>
              </a:rPr>
              <a:t>value</a:t>
            </a:r>
            <a:r>
              <a:rPr spc="-105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pc="-15" dirty="0">
                <a:solidFill>
                  <a:srgbClr val="252525"/>
                </a:solidFill>
                <a:latin typeface="Arial"/>
                <a:cs typeface="Arial"/>
              </a:rPr>
              <a:t>of</a:t>
            </a:r>
            <a:r>
              <a:rPr spc="-101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pc="-30" dirty="0">
                <a:solidFill>
                  <a:srgbClr val="252525"/>
                </a:solidFill>
                <a:latin typeface="Arial"/>
                <a:cs typeface="Arial"/>
              </a:rPr>
              <a:t>the</a:t>
            </a:r>
            <a:r>
              <a:rPr spc="-90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pc="-15" dirty="0">
                <a:solidFill>
                  <a:srgbClr val="252525"/>
                </a:solidFill>
                <a:latin typeface="Arial"/>
                <a:cs typeface="Arial"/>
              </a:rPr>
              <a:t>fp</a:t>
            </a:r>
            <a:r>
              <a:rPr spc="-101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pc="-15" dirty="0">
                <a:solidFill>
                  <a:srgbClr val="252525"/>
                </a:solidFill>
                <a:latin typeface="Arial"/>
                <a:cs typeface="Arial"/>
              </a:rPr>
              <a:t>of</a:t>
            </a:r>
            <a:r>
              <a:rPr spc="-105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pc="-30" dirty="0">
                <a:solidFill>
                  <a:srgbClr val="252525"/>
                </a:solidFill>
                <a:latin typeface="Arial"/>
                <a:cs typeface="Arial"/>
              </a:rPr>
              <a:t>the</a:t>
            </a:r>
            <a:r>
              <a:rPr spc="-86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pc="-56" dirty="0">
                <a:solidFill>
                  <a:srgbClr val="252525"/>
                </a:solidFill>
                <a:latin typeface="Arial"/>
                <a:cs typeface="Arial"/>
              </a:rPr>
              <a:t>parent</a:t>
            </a:r>
            <a:r>
              <a:rPr spc="-101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pc="-64" dirty="0">
                <a:solidFill>
                  <a:srgbClr val="252525"/>
                </a:solidFill>
                <a:latin typeface="Arial"/>
                <a:cs typeface="Arial"/>
              </a:rPr>
              <a:t>frame,</a:t>
            </a:r>
            <a:r>
              <a:rPr spc="-101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pc="-71" dirty="0">
                <a:solidFill>
                  <a:srgbClr val="252525"/>
                </a:solidFill>
                <a:latin typeface="Arial"/>
                <a:cs typeface="Arial"/>
              </a:rPr>
              <a:t>computed</a:t>
            </a:r>
            <a:r>
              <a:rPr spc="-86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pc="-98" dirty="0">
                <a:solidFill>
                  <a:srgbClr val="252525"/>
                </a:solidFill>
                <a:latin typeface="Arial"/>
                <a:cs typeface="Arial"/>
              </a:rPr>
              <a:t>and</a:t>
            </a:r>
            <a:r>
              <a:rPr spc="-90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pc="-139" dirty="0">
                <a:solidFill>
                  <a:srgbClr val="252525"/>
                </a:solidFill>
                <a:latin typeface="Arial"/>
                <a:cs typeface="Arial"/>
              </a:rPr>
              <a:t>passed</a:t>
            </a:r>
            <a:r>
              <a:rPr spc="-98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pc="-38" dirty="0">
                <a:solidFill>
                  <a:srgbClr val="252525"/>
                </a:solidFill>
                <a:latin typeface="Arial"/>
                <a:cs typeface="Arial"/>
              </a:rPr>
              <a:t>in</a:t>
            </a:r>
            <a:r>
              <a:rPr spc="-90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pc="-158" dirty="0">
                <a:solidFill>
                  <a:srgbClr val="252525"/>
                </a:solidFill>
                <a:latin typeface="Arial"/>
                <a:cs typeface="Arial"/>
              </a:rPr>
              <a:t>a  </a:t>
            </a:r>
            <a:r>
              <a:rPr spc="-68" dirty="0">
                <a:solidFill>
                  <a:srgbClr val="252525"/>
                </a:solidFill>
                <a:latin typeface="Arial"/>
                <a:cs typeface="Arial"/>
              </a:rPr>
              <a:t>register </a:t>
            </a:r>
            <a:r>
              <a:rPr spc="-94" dirty="0">
                <a:solidFill>
                  <a:srgbClr val="252525"/>
                </a:solidFill>
                <a:latin typeface="Arial"/>
                <a:cs typeface="Arial"/>
              </a:rPr>
              <a:t>by caller, </a:t>
            </a:r>
            <a:r>
              <a:rPr spc="-98" dirty="0">
                <a:solidFill>
                  <a:srgbClr val="252525"/>
                </a:solidFill>
                <a:latin typeface="Arial"/>
                <a:cs typeface="Arial"/>
              </a:rPr>
              <a:t>and </a:t>
            </a:r>
            <a:r>
              <a:rPr spc="-71" dirty="0">
                <a:solidFill>
                  <a:srgbClr val="252525"/>
                </a:solidFill>
                <a:latin typeface="Arial"/>
                <a:cs typeface="Arial"/>
              </a:rPr>
              <a:t>stored </a:t>
            </a:r>
            <a:r>
              <a:rPr spc="-180" dirty="0">
                <a:solidFill>
                  <a:srgbClr val="252525"/>
                </a:solidFill>
                <a:latin typeface="Arial"/>
                <a:cs typeface="Arial"/>
              </a:rPr>
              <a:t>as </a:t>
            </a:r>
            <a:r>
              <a:rPr spc="-26" dirty="0">
                <a:solidFill>
                  <a:srgbClr val="252525"/>
                </a:solidFill>
                <a:latin typeface="Arial"/>
                <a:cs typeface="Arial"/>
              </a:rPr>
              <a:t>part </a:t>
            </a:r>
            <a:r>
              <a:rPr spc="-15" dirty="0">
                <a:solidFill>
                  <a:srgbClr val="252525"/>
                </a:solidFill>
                <a:latin typeface="Arial"/>
                <a:cs typeface="Arial"/>
              </a:rPr>
              <a:t>of </a:t>
            </a:r>
            <a:r>
              <a:rPr spc="-94" dirty="0">
                <a:solidFill>
                  <a:srgbClr val="252525"/>
                </a:solidFill>
                <a:latin typeface="Arial"/>
                <a:cs typeface="Arial"/>
              </a:rPr>
              <a:t>bookkeeping</a:t>
            </a:r>
            <a:r>
              <a:rPr spc="-263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pc="-41" dirty="0">
                <a:solidFill>
                  <a:srgbClr val="252525"/>
                </a:solidFill>
                <a:latin typeface="Arial"/>
                <a:cs typeface="Arial"/>
              </a:rPr>
              <a:t>information.</a:t>
            </a:r>
            <a:endParaRPr>
              <a:latin typeface="Arial"/>
              <a:cs typeface="Arial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588616" y="5831481"/>
            <a:ext cx="2189540" cy="7055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350"/>
          </a:p>
        </p:txBody>
      </p:sp>
      <p:sp>
        <p:nvSpPr>
          <p:cNvPr id="5" name="object 5"/>
          <p:cNvSpPr/>
          <p:nvPr/>
        </p:nvSpPr>
        <p:spPr>
          <a:xfrm>
            <a:off x="8540591" y="5754462"/>
            <a:ext cx="151638" cy="110738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350"/>
          </a:p>
        </p:txBody>
      </p:sp>
      <p:sp>
        <p:nvSpPr>
          <p:cNvPr id="6" name="object 6"/>
          <p:cNvSpPr/>
          <p:nvPr/>
        </p:nvSpPr>
        <p:spPr>
          <a:xfrm>
            <a:off x="5103494" y="3495293"/>
            <a:ext cx="3086100" cy="2455164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350"/>
          </a:p>
        </p:txBody>
      </p:sp>
      <p:sp>
        <p:nvSpPr>
          <p:cNvPr id="7" name="object 7"/>
          <p:cNvSpPr txBox="1"/>
          <p:nvPr/>
        </p:nvSpPr>
        <p:spPr>
          <a:xfrm>
            <a:off x="342443" y="3763709"/>
            <a:ext cx="4352449" cy="1718964"/>
          </a:xfrm>
          <a:prstGeom prst="rect">
            <a:avLst/>
          </a:prstGeom>
          <a:ln w="12700">
            <a:solidFill>
              <a:srgbClr val="000000"/>
            </a:solidFill>
          </a:ln>
        </p:spPr>
        <p:txBody>
          <a:bodyPr vert="horz" wrap="square" lIns="0" tIns="10001" rIns="0" bIns="0" rtlCol="0">
            <a:spAutoFit/>
          </a:bodyPr>
          <a:lstStyle/>
          <a:p>
            <a:pPr marL="68580">
              <a:spcBef>
                <a:spcPts val="79"/>
              </a:spcBef>
            </a:pPr>
            <a:r>
              <a:rPr sz="1500" dirty="0">
                <a:latin typeface="Times New Roman"/>
                <a:cs typeface="Times New Roman"/>
              </a:rPr>
              <a:t>Sequence of nested </a:t>
            </a:r>
            <a:r>
              <a:rPr sz="1500" spc="-4" dirty="0">
                <a:latin typeface="Times New Roman"/>
                <a:cs typeface="Times New Roman"/>
              </a:rPr>
              <a:t>calls </a:t>
            </a:r>
            <a:r>
              <a:rPr sz="1500" dirty="0">
                <a:latin typeface="Times New Roman"/>
                <a:cs typeface="Times New Roman"/>
              </a:rPr>
              <a:t>at run </a:t>
            </a:r>
            <a:r>
              <a:rPr sz="1500" spc="-8" dirty="0">
                <a:latin typeface="Times New Roman"/>
                <a:cs typeface="Times New Roman"/>
              </a:rPr>
              <a:t>time </a:t>
            </a:r>
            <a:r>
              <a:rPr sz="1500" dirty="0">
                <a:latin typeface="Times New Roman"/>
                <a:cs typeface="Times New Roman"/>
              </a:rPr>
              <a:t>is A, E, B, D,</a:t>
            </a:r>
            <a:r>
              <a:rPr sz="1500" spc="-169" dirty="0">
                <a:latin typeface="Times New Roman"/>
                <a:cs typeface="Times New Roman"/>
              </a:rPr>
              <a:t> </a:t>
            </a:r>
            <a:r>
              <a:rPr sz="1500" dirty="0">
                <a:latin typeface="Times New Roman"/>
                <a:cs typeface="Times New Roman"/>
              </a:rPr>
              <a:t>C</a:t>
            </a:r>
            <a:endParaRPr sz="1500">
              <a:latin typeface="Times New Roman"/>
              <a:cs typeface="Times New Roman"/>
            </a:endParaRPr>
          </a:p>
          <a:p>
            <a:pPr>
              <a:spcBef>
                <a:spcPts val="11"/>
              </a:spcBef>
            </a:pPr>
            <a:endParaRPr sz="1988">
              <a:latin typeface="Times New Roman"/>
              <a:cs typeface="Times New Roman"/>
            </a:endParaRPr>
          </a:p>
          <a:p>
            <a:pPr marL="68580" marR="426720">
              <a:lnSpc>
                <a:spcPts val="1658"/>
              </a:lnSpc>
            </a:pPr>
            <a:r>
              <a:rPr sz="1500" dirty="0">
                <a:latin typeface="Times New Roman"/>
                <a:cs typeface="Times New Roman"/>
              </a:rPr>
              <a:t>C can find local objects in surrounding scope B</a:t>
            </a:r>
            <a:r>
              <a:rPr sz="1500" spc="-153" dirty="0">
                <a:latin typeface="Times New Roman"/>
                <a:cs typeface="Times New Roman"/>
              </a:rPr>
              <a:t> </a:t>
            </a:r>
            <a:r>
              <a:rPr sz="1500" dirty="0">
                <a:latin typeface="Times New Roman"/>
                <a:cs typeface="Times New Roman"/>
              </a:rPr>
              <a:t>by  dereferencing </a:t>
            </a:r>
            <a:r>
              <a:rPr sz="1500" b="1" dirty="0">
                <a:latin typeface="Times New Roman"/>
                <a:cs typeface="Times New Roman"/>
              </a:rPr>
              <a:t>static chain </a:t>
            </a:r>
            <a:r>
              <a:rPr sz="1500" dirty="0">
                <a:latin typeface="Times New Roman"/>
                <a:cs typeface="Times New Roman"/>
              </a:rPr>
              <a:t>once and adding</a:t>
            </a:r>
            <a:r>
              <a:rPr sz="1500" spc="-120" dirty="0">
                <a:latin typeface="Times New Roman"/>
                <a:cs typeface="Times New Roman"/>
              </a:rPr>
              <a:t> </a:t>
            </a:r>
            <a:r>
              <a:rPr sz="1500" spc="-4" dirty="0">
                <a:latin typeface="Times New Roman"/>
                <a:cs typeface="Times New Roman"/>
              </a:rPr>
              <a:t>offset.</a:t>
            </a:r>
            <a:endParaRPr sz="1500">
              <a:latin typeface="Times New Roman"/>
              <a:cs typeface="Times New Roman"/>
            </a:endParaRPr>
          </a:p>
          <a:p>
            <a:pPr>
              <a:spcBef>
                <a:spcPts val="26"/>
              </a:spcBef>
            </a:pPr>
            <a:endParaRPr sz="1950">
              <a:latin typeface="Times New Roman"/>
              <a:cs typeface="Times New Roman"/>
            </a:endParaRPr>
          </a:p>
          <a:p>
            <a:pPr marL="68580" marR="147161">
              <a:lnSpc>
                <a:spcPts val="1658"/>
              </a:lnSpc>
            </a:pPr>
            <a:r>
              <a:rPr sz="1500" dirty="0">
                <a:latin typeface="Times New Roman"/>
                <a:cs typeface="Times New Roman"/>
              </a:rPr>
              <a:t>C can find local objects in </a:t>
            </a:r>
            <a:r>
              <a:rPr sz="1500" spc="-26" dirty="0">
                <a:latin typeface="Times New Roman"/>
                <a:cs typeface="Times New Roman"/>
              </a:rPr>
              <a:t>B’s </a:t>
            </a:r>
            <a:r>
              <a:rPr sz="1500" dirty="0">
                <a:latin typeface="Times New Roman"/>
                <a:cs typeface="Times New Roman"/>
              </a:rPr>
              <a:t>surrounding scope, </a:t>
            </a:r>
            <a:r>
              <a:rPr sz="1500" spc="-4" dirty="0">
                <a:latin typeface="Times New Roman"/>
                <a:cs typeface="Times New Roman"/>
              </a:rPr>
              <a:t>A,  </a:t>
            </a:r>
            <a:r>
              <a:rPr sz="1500" dirty="0">
                <a:latin typeface="Times New Roman"/>
                <a:cs typeface="Times New Roman"/>
              </a:rPr>
              <a:t>by dereferencing </a:t>
            </a:r>
            <a:r>
              <a:rPr sz="1500" b="1" dirty="0">
                <a:latin typeface="Times New Roman"/>
                <a:cs typeface="Times New Roman"/>
              </a:rPr>
              <a:t>static chain </a:t>
            </a:r>
            <a:r>
              <a:rPr sz="1500" dirty="0">
                <a:latin typeface="Times New Roman"/>
                <a:cs typeface="Times New Roman"/>
              </a:rPr>
              <a:t>twice and adding</a:t>
            </a:r>
            <a:r>
              <a:rPr sz="1500" spc="-124" dirty="0">
                <a:latin typeface="Times New Roman"/>
                <a:cs typeface="Times New Roman"/>
              </a:rPr>
              <a:t> </a:t>
            </a:r>
            <a:r>
              <a:rPr sz="1500" spc="-4" dirty="0">
                <a:latin typeface="Times New Roman"/>
                <a:cs typeface="Times New Roman"/>
              </a:rPr>
              <a:t>offset.</a:t>
            </a:r>
            <a:endParaRPr sz="15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52145" y="1267930"/>
            <a:ext cx="5940743" cy="470802"/>
          </a:xfrm>
          <a:prstGeom prst="rect">
            <a:avLst/>
          </a:prstGeom>
        </p:spPr>
        <p:txBody>
          <a:bodyPr vert="horz" wrap="square" lIns="0" tIns="9049" rIns="0" bIns="0" rtlCol="0">
            <a:spAutoFit/>
          </a:bodyPr>
          <a:lstStyle/>
          <a:p>
            <a:pPr marL="9525">
              <a:spcBef>
                <a:spcPts val="71"/>
              </a:spcBef>
            </a:pPr>
            <a:r>
              <a:rPr spc="-289" dirty="0"/>
              <a:t>Exercise:</a:t>
            </a:r>
            <a:r>
              <a:rPr spc="-360" dirty="0"/>
              <a:t> </a:t>
            </a:r>
            <a:r>
              <a:rPr spc="-229" dirty="0"/>
              <a:t>Static</a:t>
            </a:r>
            <a:r>
              <a:rPr spc="-338" dirty="0"/>
              <a:t> </a:t>
            </a:r>
            <a:r>
              <a:rPr spc="-244" dirty="0"/>
              <a:t>Link</a:t>
            </a:r>
            <a:r>
              <a:rPr spc="-353" dirty="0"/>
              <a:t> </a:t>
            </a:r>
            <a:r>
              <a:rPr spc="-101" dirty="0"/>
              <a:t>in</a:t>
            </a:r>
            <a:r>
              <a:rPr spc="-344" dirty="0"/>
              <a:t> </a:t>
            </a:r>
            <a:r>
              <a:rPr spc="-244" dirty="0"/>
              <a:t>Nested</a:t>
            </a:r>
            <a:r>
              <a:rPr spc="-356" dirty="0"/>
              <a:t> </a:t>
            </a:r>
            <a:r>
              <a:rPr spc="-229" dirty="0"/>
              <a:t>Subroutines</a:t>
            </a:r>
          </a:p>
        </p:txBody>
      </p:sp>
      <p:sp>
        <p:nvSpPr>
          <p:cNvPr id="3" name="object 3"/>
          <p:cNvSpPr/>
          <p:nvPr/>
        </p:nvSpPr>
        <p:spPr>
          <a:xfrm>
            <a:off x="8540592" y="5753786"/>
            <a:ext cx="152114" cy="11234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350"/>
          </a:p>
        </p:txBody>
      </p:sp>
      <p:sp>
        <p:nvSpPr>
          <p:cNvPr id="4" name="object 4"/>
          <p:cNvSpPr/>
          <p:nvPr/>
        </p:nvSpPr>
        <p:spPr>
          <a:xfrm>
            <a:off x="1885283" y="5207298"/>
            <a:ext cx="166211" cy="718185"/>
          </a:xfrm>
          <a:custGeom>
            <a:avLst/>
            <a:gdLst/>
            <a:ahLst/>
            <a:cxnLst/>
            <a:rect l="l" t="t" r="r" b="b"/>
            <a:pathLst>
              <a:path w="221614" h="957579">
                <a:moveTo>
                  <a:pt x="113537" y="852525"/>
                </a:moveTo>
                <a:lnTo>
                  <a:pt x="106806" y="854151"/>
                </a:lnTo>
                <a:lnTo>
                  <a:pt x="104647" y="857580"/>
                </a:lnTo>
                <a:lnTo>
                  <a:pt x="105409" y="860996"/>
                </a:lnTo>
                <a:lnTo>
                  <a:pt x="128524" y="957379"/>
                </a:lnTo>
                <a:lnTo>
                  <a:pt x="139512" y="947150"/>
                </a:lnTo>
                <a:lnTo>
                  <a:pt x="138175" y="947150"/>
                </a:lnTo>
                <a:lnTo>
                  <a:pt x="126111" y="943477"/>
                </a:lnTo>
                <a:lnTo>
                  <a:pt x="132873" y="921052"/>
                </a:lnTo>
                <a:lnTo>
                  <a:pt x="117736" y="857580"/>
                </a:lnTo>
                <a:lnTo>
                  <a:pt x="116966" y="854633"/>
                </a:lnTo>
                <a:lnTo>
                  <a:pt x="113537" y="852525"/>
                </a:lnTo>
                <a:close/>
              </a:path>
              <a:path w="221614" h="957579">
                <a:moveTo>
                  <a:pt x="132873" y="921052"/>
                </a:moveTo>
                <a:lnTo>
                  <a:pt x="126111" y="943477"/>
                </a:lnTo>
                <a:lnTo>
                  <a:pt x="138175" y="947150"/>
                </a:lnTo>
                <a:lnTo>
                  <a:pt x="139181" y="943837"/>
                </a:lnTo>
                <a:lnTo>
                  <a:pt x="138302" y="943837"/>
                </a:lnTo>
                <a:lnTo>
                  <a:pt x="127888" y="940666"/>
                </a:lnTo>
                <a:lnTo>
                  <a:pt x="135792" y="933304"/>
                </a:lnTo>
                <a:lnTo>
                  <a:pt x="132873" y="921052"/>
                </a:lnTo>
                <a:close/>
              </a:path>
              <a:path w="221614" h="957579">
                <a:moveTo>
                  <a:pt x="194944" y="878192"/>
                </a:moveTo>
                <a:lnTo>
                  <a:pt x="144968" y="924759"/>
                </a:lnTo>
                <a:lnTo>
                  <a:pt x="138175" y="947150"/>
                </a:lnTo>
                <a:lnTo>
                  <a:pt x="139512" y="947150"/>
                </a:lnTo>
                <a:lnTo>
                  <a:pt x="203581" y="887488"/>
                </a:lnTo>
                <a:lnTo>
                  <a:pt x="203834" y="883462"/>
                </a:lnTo>
                <a:lnTo>
                  <a:pt x="199008" y="878332"/>
                </a:lnTo>
                <a:lnTo>
                  <a:pt x="194944" y="878192"/>
                </a:lnTo>
                <a:close/>
              </a:path>
              <a:path w="221614" h="957579">
                <a:moveTo>
                  <a:pt x="135792" y="933304"/>
                </a:moveTo>
                <a:lnTo>
                  <a:pt x="127888" y="940666"/>
                </a:lnTo>
                <a:lnTo>
                  <a:pt x="138302" y="943837"/>
                </a:lnTo>
                <a:lnTo>
                  <a:pt x="135792" y="933304"/>
                </a:lnTo>
                <a:close/>
              </a:path>
              <a:path w="221614" h="957579">
                <a:moveTo>
                  <a:pt x="144968" y="924759"/>
                </a:moveTo>
                <a:lnTo>
                  <a:pt x="135792" y="933304"/>
                </a:lnTo>
                <a:lnTo>
                  <a:pt x="138302" y="943837"/>
                </a:lnTo>
                <a:lnTo>
                  <a:pt x="139181" y="943837"/>
                </a:lnTo>
                <a:lnTo>
                  <a:pt x="144968" y="924759"/>
                </a:lnTo>
                <a:close/>
              </a:path>
              <a:path w="221614" h="957579">
                <a:moveTo>
                  <a:pt x="10921" y="0"/>
                </a:moveTo>
                <a:lnTo>
                  <a:pt x="0" y="6642"/>
                </a:lnTo>
                <a:lnTo>
                  <a:pt x="34543" y="62839"/>
                </a:lnTo>
                <a:lnTo>
                  <a:pt x="68071" y="119075"/>
                </a:lnTo>
                <a:lnTo>
                  <a:pt x="99949" y="175475"/>
                </a:lnTo>
                <a:lnTo>
                  <a:pt x="129286" y="232105"/>
                </a:lnTo>
                <a:lnTo>
                  <a:pt x="155194" y="289052"/>
                </a:lnTo>
                <a:lnTo>
                  <a:pt x="176783" y="346532"/>
                </a:lnTo>
                <a:lnTo>
                  <a:pt x="193547" y="404418"/>
                </a:lnTo>
                <a:lnTo>
                  <a:pt x="204215" y="463029"/>
                </a:lnTo>
                <a:lnTo>
                  <a:pt x="208661" y="522363"/>
                </a:lnTo>
                <a:lnTo>
                  <a:pt x="208532" y="552361"/>
                </a:lnTo>
                <a:lnTo>
                  <a:pt x="204596" y="612952"/>
                </a:lnTo>
                <a:lnTo>
                  <a:pt x="195961" y="674230"/>
                </a:lnTo>
                <a:lnTo>
                  <a:pt x="183514" y="736092"/>
                </a:lnTo>
                <a:lnTo>
                  <a:pt x="168147" y="798410"/>
                </a:lnTo>
                <a:lnTo>
                  <a:pt x="141477" y="892517"/>
                </a:lnTo>
                <a:lnTo>
                  <a:pt x="132873" y="921052"/>
                </a:lnTo>
                <a:lnTo>
                  <a:pt x="135792" y="933304"/>
                </a:lnTo>
                <a:lnTo>
                  <a:pt x="153669" y="896073"/>
                </a:lnTo>
                <a:lnTo>
                  <a:pt x="171957" y="833081"/>
                </a:lnTo>
                <a:lnTo>
                  <a:pt x="188594" y="770115"/>
                </a:lnTo>
                <a:lnTo>
                  <a:pt x="202691" y="707440"/>
                </a:lnTo>
                <a:lnTo>
                  <a:pt x="213359" y="645045"/>
                </a:lnTo>
                <a:lnTo>
                  <a:pt x="219963" y="583107"/>
                </a:lnTo>
                <a:lnTo>
                  <a:pt x="221361" y="521754"/>
                </a:lnTo>
                <a:lnTo>
                  <a:pt x="219837" y="491312"/>
                </a:lnTo>
                <a:lnTo>
                  <a:pt x="212089" y="431025"/>
                </a:lnTo>
                <a:lnTo>
                  <a:pt x="197993" y="371665"/>
                </a:lnTo>
                <a:lnTo>
                  <a:pt x="178434" y="313016"/>
                </a:lnTo>
                <a:lnTo>
                  <a:pt x="154177" y="255117"/>
                </a:lnTo>
                <a:lnTo>
                  <a:pt x="126237" y="197789"/>
                </a:lnTo>
                <a:lnTo>
                  <a:pt x="95250" y="140957"/>
                </a:lnTo>
                <a:lnTo>
                  <a:pt x="45338" y="56197"/>
                </a:lnTo>
                <a:lnTo>
                  <a:pt x="10921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 sz="1350"/>
          </a:p>
        </p:txBody>
      </p:sp>
      <p:sp>
        <p:nvSpPr>
          <p:cNvPr id="5" name="object 5"/>
          <p:cNvSpPr txBox="1"/>
          <p:nvPr/>
        </p:nvSpPr>
        <p:spPr>
          <a:xfrm>
            <a:off x="518541" y="4990643"/>
            <a:ext cx="199549" cy="217367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>
              <a:spcBef>
                <a:spcPts val="75"/>
              </a:spcBef>
            </a:pPr>
            <a:r>
              <a:rPr sz="1350" spc="-8" dirty="0">
                <a:latin typeface="Times New Roman"/>
                <a:cs typeface="Times New Roman"/>
              </a:rPr>
              <a:t>P1</a:t>
            </a:r>
            <a:endParaRPr sz="1350">
              <a:latin typeface="Times New Roman"/>
              <a:cs typeface="Times New Roman"/>
            </a:endParaRPr>
          </a:p>
        </p:txBody>
      </p:sp>
      <p:graphicFrame>
        <p:nvGraphicFramePr>
          <p:cNvPr id="6" name="object 6"/>
          <p:cNvGraphicFramePr>
            <a:graphicFrameLocks noGrp="1"/>
          </p:cNvGraphicFramePr>
          <p:nvPr/>
        </p:nvGraphicFramePr>
        <p:xfrm>
          <a:off x="797814" y="4007358"/>
          <a:ext cx="1112520" cy="179022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08918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0096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0031">
                <a:tc>
                  <a:txBody>
                    <a:bodyPr/>
                    <a:lstStyle/>
                    <a:p>
                      <a:pPr marL="97155">
                        <a:lnSpc>
                          <a:spcPts val="2045"/>
                        </a:lnSpc>
                      </a:pPr>
                      <a:r>
                        <a:rPr sz="1400" dirty="0">
                          <a:latin typeface="Times New Roman"/>
                          <a:cs typeface="Times New Roman"/>
                        </a:rPr>
                        <a:t>return</a:t>
                      </a:r>
                      <a:r>
                        <a:rPr sz="1400" spc="-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dirty="0">
                          <a:latin typeface="Times New Roman"/>
                          <a:cs typeface="Times New Roman"/>
                        </a:rPr>
                        <a:t>addr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85750">
                <a:tc>
                  <a:txBody>
                    <a:bodyPr/>
                    <a:lstStyle/>
                    <a:p>
                      <a:pPr marL="9715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sz="1400" dirty="0">
                          <a:latin typeface="Times New Roman"/>
                          <a:cs typeface="Times New Roman"/>
                        </a:rPr>
                        <a:t>4</a:t>
                      </a:r>
                      <a:r>
                        <a:rPr sz="14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dirty="0">
                          <a:latin typeface="Times New Roman"/>
                          <a:cs typeface="Times New Roman"/>
                        </a:rPr>
                        <a:t>(A4)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12383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71450">
                <a:tc>
                  <a:txBody>
                    <a:bodyPr/>
                    <a:lstStyle/>
                    <a:p>
                      <a:pPr marL="97155">
                        <a:lnSpc>
                          <a:spcPts val="1695"/>
                        </a:lnSpc>
                      </a:pPr>
                      <a:r>
                        <a:rPr sz="1400" spc="-5" dirty="0">
                          <a:latin typeface="Times New Roman"/>
                          <a:cs typeface="Times New Roman"/>
                        </a:rPr>
                        <a:t>temp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85274">
                <a:tc>
                  <a:txBody>
                    <a:bodyPr/>
                    <a:lstStyle/>
                    <a:p>
                      <a:pPr marL="9715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sz="1400" spc="-5" dirty="0">
                          <a:latin typeface="Times New Roman"/>
                          <a:cs typeface="Times New Roman"/>
                        </a:rPr>
                        <a:t>X:real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12383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71450">
                <a:tc>
                  <a:txBody>
                    <a:bodyPr/>
                    <a:lstStyle/>
                    <a:p>
                      <a:pPr marL="97155">
                        <a:lnSpc>
                          <a:spcPts val="1695"/>
                        </a:lnSpc>
                      </a:pPr>
                      <a:r>
                        <a:rPr sz="1400" dirty="0">
                          <a:latin typeface="Times New Roman"/>
                          <a:cs typeface="Times New Roman"/>
                        </a:rPr>
                        <a:t>bookkeeping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85750">
                <a:tc>
                  <a:txBody>
                    <a:bodyPr/>
                    <a:lstStyle/>
                    <a:p>
                      <a:pPr marL="9715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sz="1400" dirty="0">
                          <a:latin typeface="Times New Roman"/>
                          <a:cs typeface="Times New Roman"/>
                        </a:rPr>
                        <a:t>return</a:t>
                      </a:r>
                      <a:r>
                        <a:rPr sz="1400" spc="-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dirty="0">
                          <a:latin typeface="Times New Roman"/>
                          <a:cs typeface="Times New Roman"/>
                        </a:rPr>
                        <a:t>addr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12859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33839">
                <a:tc>
                  <a:txBody>
                    <a:bodyPr/>
                    <a:lstStyle/>
                    <a:p>
                      <a:pPr marL="99060">
                        <a:lnSpc>
                          <a:spcPts val="2060"/>
                        </a:lnSpc>
                      </a:pPr>
                      <a:r>
                        <a:rPr sz="1400" dirty="0">
                          <a:latin typeface="Times New Roman"/>
                          <a:cs typeface="Times New Roman"/>
                        </a:rPr>
                        <a:t>1</a:t>
                      </a:r>
                      <a:r>
                        <a:rPr sz="14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dirty="0">
                          <a:latin typeface="Times New Roman"/>
                          <a:cs typeface="Times New Roman"/>
                        </a:rPr>
                        <a:t>(A1)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52145" y="1267930"/>
            <a:ext cx="2009299" cy="470802"/>
          </a:xfrm>
          <a:prstGeom prst="rect">
            <a:avLst/>
          </a:prstGeom>
        </p:spPr>
        <p:txBody>
          <a:bodyPr vert="horz" wrap="square" lIns="0" tIns="9049" rIns="0" bIns="0" rtlCol="0">
            <a:spAutoFit/>
          </a:bodyPr>
          <a:lstStyle/>
          <a:p>
            <a:pPr marL="9525">
              <a:spcBef>
                <a:spcPts val="71"/>
              </a:spcBef>
            </a:pPr>
            <a:r>
              <a:rPr spc="-244" dirty="0"/>
              <a:t>Nested</a:t>
            </a:r>
            <a:r>
              <a:rPr spc="-401" dirty="0"/>
              <a:t> </a:t>
            </a:r>
            <a:r>
              <a:rPr spc="-289" dirty="0"/>
              <a:t>Blocks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66547" y="1861376"/>
            <a:ext cx="7668101" cy="876522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>
              <a:lnSpc>
                <a:spcPts val="1999"/>
              </a:lnSpc>
              <a:spcBef>
                <a:spcPts val="75"/>
              </a:spcBef>
            </a:pPr>
            <a:r>
              <a:rPr spc="-68" dirty="0">
                <a:solidFill>
                  <a:srgbClr val="252525"/>
                </a:solidFill>
                <a:latin typeface="Arial"/>
                <a:cs typeface="Arial"/>
              </a:rPr>
              <a:t>In </a:t>
            </a:r>
            <a:r>
              <a:rPr spc="-116" dirty="0">
                <a:solidFill>
                  <a:srgbClr val="252525"/>
                </a:solidFill>
                <a:latin typeface="Arial"/>
                <a:cs typeface="Arial"/>
              </a:rPr>
              <a:t>some </a:t>
            </a:r>
            <a:r>
              <a:rPr spc="-124" dirty="0">
                <a:solidFill>
                  <a:srgbClr val="252525"/>
                </a:solidFill>
                <a:latin typeface="Arial"/>
                <a:cs typeface="Arial"/>
              </a:rPr>
              <a:t>languages </a:t>
            </a:r>
            <a:r>
              <a:rPr spc="-86" dirty="0">
                <a:solidFill>
                  <a:srgbClr val="252525"/>
                </a:solidFill>
                <a:latin typeface="Arial"/>
                <a:cs typeface="Arial"/>
              </a:rPr>
              <a:t>(e.g. </a:t>
            </a:r>
            <a:r>
              <a:rPr spc="-203" dirty="0">
                <a:solidFill>
                  <a:srgbClr val="252525"/>
                </a:solidFill>
                <a:latin typeface="Arial"/>
                <a:cs typeface="Arial"/>
              </a:rPr>
              <a:t>C, </a:t>
            </a:r>
            <a:r>
              <a:rPr spc="-180" dirty="0">
                <a:solidFill>
                  <a:srgbClr val="252525"/>
                </a:solidFill>
                <a:latin typeface="Arial"/>
                <a:cs typeface="Arial"/>
              </a:rPr>
              <a:t>C++, </a:t>
            </a:r>
            <a:r>
              <a:rPr spc="-158" dirty="0">
                <a:solidFill>
                  <a:srgbClr val="252525"/>
                </a:solidFill>
                <a:latin typeface="Arial"/>
                <a:cs typeface="Arial"/>
              </a:rPr>
              <a:t>Java), </a:t>
            </a:r>
            <a:r>
              <a:rPr spc="-79" dirty="0">
                <a:solidFill>
                  <a:srgbClr val="252525"/>
                </a:solidFill>
                <a:latin typeface="Arial"/>
                <a:cs typeface="Arial"/>
              </a:rPr>
              <a:t>declarations </a:t>
            </a:r>
            <a:r>
              <a:rPr spc="-38" dirty="0">
                <a:solidFill>
                  <a:srgbClr val="252525"/>
                </a:solidFill>
                <a:latin typeface="Arial"/>
                <a:cs typeface="Arial"/>
              </a:rPr>
              <a:t>in </a:t>
            </a:r>
            <a:r>
              <a:rPr spc="-86" dirty="0">
                <a:solidFill>
                  <a:srgbClr val="252525"/>
                </a:solidFill>
                <a:latin typeface="Arial"/>
                <a:cs typeface="Arial"/>
              </a:rPr>
              <a:t>nested </a:t>
            </a:r>
            <a:r>
              <a:rPr spc="-236" dirty="0">
                <a:solidFill>
                  <a:srgbClr val="252525"/>
                </a:solidFill>
                <a:latin typeface="Arial"/>
                <a:cs typeface="Arial"/>
              </a:rPr>
              <a:t>{…} </a:t>
            </a:r>
            <a:r>
              <a:rPr spc="-101" dirty="0">
                <a:solidFill>
                  <a:srgbClr val="252525"/>
                </a:solidFill>
                <a:latin typeface="Arial"/>
                <a:cs typeface="Arial"/>
              </a:rPr>
              <a:t>blocks </a:t>
            </a:r>
            <a:r>
              <a:rPr spc="-64" dirty="0">
                <a:solidFill>
                  <a:srgbClr val="252525"/>
                </a:solidFill>
                <a:latin typeface="Arial"/>
                <a:cs typeface="Arial"/>
              </a:rPr>
              <a:t>hide</a:t>
            </a:r>
            <a:r>
              <a:rPr spc="-371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pc="-34" dirty="0">
                <a:solidFill>
                  <a:srgbClr val="252525"/>
                </a:solidFill>
                <a:latin typeface="Arial"/>
                <a:cs typeface="Arial"/>
              </a:rPr>
              <a:t>outer</a:t>
            </a:r>
            <a:endParaRPr>
              <a:latin typeface="Arial"/>
              <a:cs typeface="Arial"/>
            </a:endParaRPr>
          </a:p>
          <a:p>
            <a:pPr marL="9525">
              <a:lnSpc>
                <a:spcPts val="1999"/>
              </a:lnSpc>
            </a:pPr>
            <a:r>
              <a:rPr spc="-79" dirty="0">
                <a:solidFill>
                  <a:srgbClr val="252525"/>
                </a:solidFill>
                <a:latin typeface="Arial"/>
                <a:cs typeface="Arial"/>
              </a:rPr>
              <a:t>declarations </a:t>
            </a:r>
            <a:r>
              <a:rPr spc="-8" dirty="0">
                <a:solidFill>
                  <a:srgbClr val="252525"/>
                </a:solidFill>
                <a:latin typeface="Arial"/>
                <a:cs typeface="Arial"/>
              </a:rPr>
              <a:t>with </a:t>
            </a:r>
            <a:r>
              <a:rPr spc="-30" dirty="0">
                <a:solidFill>
                  <a:srgbClr val="252525"/>
                </a:solidFill>
                <a:latin typeface="Arial"/>
                <a:cs typeface="Arial"/>
              </a:rPr>
              <a:t>the </a:t>
            </a:r>
            <a:r>
              <a:rPr spc="-139" dirty="0">
                <a:solidFill>
                  <a:srgbClr val="252525"/>
                </a:solidFill>
                <a:latin typeface="Arial"/>
                <a:cs typeface="Arial"/>
              </a:rPr>
              <a:t>same</a:t>
            </a:r>
            <a:r>
              <a:rPr spc="-293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pc="-98" dirty="0">
                <a:solidFill>
                  <a:srgbClr val="252525"/>
                </a:solidFill>
                <a:latin typeface="Arial"/>
                <a:cs typeface="Arial"/>
              </a:rPr>
              <a:t>name.</a:t>
            </a:r>
            <a:endParaRPr>
              <a:latin typeface="Arial"/>
              <a:cs typeface="Arial"/>
            </a:endParaRPr>
          </a:p>
          <a:p>
            <a:pPr marL="9525">
              <a:spcBef>
                <a:spcPts val="649"/>
              </a:spcBef>
            </a:pPr>
            <a:r>
              <a:rPr spc="-139" dirty="0">
                <a:solidFill>
                  <a:srgbClr val="252525"/>
                </a:solidFill>
                <a:latin typeface="Arial"/>
                <a:cs typeface="Arial"/>
              </a:rPr>
              <a:t>The space </a:t>
            </a:r>
            <a:r>
              <a:rPr spc="-105" dirty="0">
                <a:solidFill>
                  <a:srgbClr val="252525"/>
                </a:solidFill>
                <a:latin typeface="Arial"/>
                <a:cs typeface="Arial"/>
              </a:rPr>
              <a:t>is </a:t>
            </a:r>
            <a:r>
              <a:rPr spc="-75" dirty="0">
                <a:solidFill>
                  <a:srgbClr val="252525"/>
                </a:solidFill>
                <a:latin typeface="Arial"/>
                <a:cs typeface="Arial"/>
              </a:rPr>
              <a:t>allocated </a:t>
            </a:r>
            <a:r>
              <a:rPr spc="-8" dirty="0">
                <a:solidFill>
                  <a:srgbClr val="252525"/>
                </a:solidFill>
                <a:latin typeface="Arial"/>
                <a:cs typeface="Arial"/>
              </a:rPr>
              <a:t>with </a:t>
            </a:r>
            <a:r>
              <a:rPr spc="-79" dirty="0">
                <a:solidFill>
                  <a:srgbClr val="252525"/>
                </a:solidFill>
                <a:latin typeface="Arial"/>
                <a:cs typeface="Arial"/>
              </a:rPr>
              <a:t>local </a:t>
            </a:r>
            <a:r>
              <a:rPr spc="-94" dirty="0">
                <a:solidFill>
                  <a:srgbClr val="252525"/>
                </a:solidFill>
                <a:latin typeface="Arial"/>
                <a:cs typeface="Arial"/>
              </a:rPr>
              <a:t>variables </a:t>
            </a:r>
            <a:r>
              <a:rPr spc="-38" dirty="0">
                <a:solidFill>
                  <a:srgbClr val="252525"/>
                </a:solidFill>
                <a:latin typeface="Arial"/>
                <a:cs typeface="Arial"/>
              </a:rPr>
              <a:t>in </a:t>
            </a:r>
            <a:r>
              <a:rPr spc="-60" dirty="0">
                <a:solidFill>
                  <a:srgbClr val="252525"/>
                </a:solidFill>
                <a:latin typeface="Arial"/>
                <a:cs typeface="Arial"/>
              </a:rPr>
              <a:t>subroutine </a:t>
            </a:r>
            <a:r>
              <a:rPr spc="-71" dirty="0">
                <a:solidFill>
                  <a:srgbClr val="252525"/>
                </a:solidFill>
                <a:latin typeface="Arial"/>
                <a:cs typeface="Arial"/>
              </a:rPr>
              <a:t>prologue </a:t>
            </a:r>
            <a:r>
              <a:rPr spc="-98" dirty="0">
                <a:solidFill>
                  <a:srgbClr val="252525"/>
                </a:solidFill>
                <a:latin typeface="Arial"/>
                <a:cs typeface="Arial"/>
              </a:rPr>
              <a:t>and </a:t>
            </a:r>
            <a:r>
              <a:rPr spc="-79" dirty="0">
                <a:solidFill>
                  <a:srgbClr val="252525"/>
                </a:solidFill>
                <a:latin typeface="Arial"/>
                <a:cs typeface="Arial"/>
              </a:rPr>
              <a:t>deallocated</a:t>
            </a:r>
            <a:r>
              <a:rPr spc="-270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pc="-38" dirty="0">
                <a:solidFill>
                  <a:srgbClr val="252525"/>
                </a:solidFill>
                <a:latin typeface="Arial"/>
                <a:cs typeface="Arial"/>
              </a:rPr>
              <a:t>in</a:t>
            </a:r>
            <a:endParaRPr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66546" y="2684526"/>
            <a:ext cx="1224915" cy="286617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>
              <a:spcBef>
                <a:spcPts val="75"/>
              </a:spcBef>
            </a:pPr>
            <a:r>
              <a:rPr spc="-30" dirty="0">
                <a:solidFill>
                  <a:srgbClr val="252525"/>
                </a:solidFill>
                <a:latin typeface="Arial"/>
                <a:cs typeface="Arial"/>
              </a:rPr>
              <a:t>the</a:t>
            </a:r>
            <a:r>
              <a:rPr spc="-150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pc="-75" dirty="0">
                <a:solidFill>
                  <a:srgbClr val="252525"/>
                </a:solidFill>
                <a:latin typeface="Arial"/>
                <a:cs typeface="Arial"/>
              </a:rPr>
              <a:t>epilogue.</a:t>
            </a:r>
            <a:endParaRPr>
              <a:latin typeface="Arial"/>
              <a:cs typeface="Arial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8540592" y="5753786"/>
            <a:ext cx="150292" cy="11234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350"/>
          </a:p>
        </p:txBody>
      </p:sp>
      <p:sp>
        <p:nvSpPr>
          <p:cNvPr id="6" name="object 6"/>
          <p:cNvSpPr/>
          <p:nvPr/>
        </p:nvSpPr>
        <p:spPr>
          <a:xfrm>
            <a:off x="2993517" y="5323493"/>
            <a:ext cx="2950369" cy="0"/>
          </a:xfrm>
          <a:custGeom>
            <a:avLst/>
            <a:gdLst/>
            <a:ahLst/>
            <a:cxnLst/>
            <a:rect l="l" t="t" r="r" b="b"/>
            <a:pathLst>
              <a:path w="3933825">
                <a:moveTo>
                  <a:pt x="0" y="0"/>
                </a:moveTo>
                <a:lnTo>
                  <a:pt x="3933698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350"/>
          </a:p>
        </p:txBody>
      </p:sp>
      <p:sp>
        <p:nvSpPr>
          <p:cNvPr id="7" name="object 7"/>
          <p:cNvSpPr/>
          <p:nvPr/>
        </p:nvSpPr>
        <p:spPr>
          <a:xfrm>
            <a:off x="6052851" y="2785300"/>
            <a:ext cx="0" cy="3164205"/>
          </a:xfrm>
          <a:custGeom>
            <a:avLst/>
            <a:gdLst/>
            <a:ahLst/>
            <a:cxnLst/>
            <a:rect l="l" t="t" r="r" b="b"/>
            <a:pathLst>
              <a:path h="4218940">
                <a:moveTo>
                  <a:pt x="0" y="0"/>
                </a:moveTo>
                <a:lnTo>
                  <a:pt x="0" y="4218913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350"/>
          </a:p>
        </p:txBody>
      </p:sp>
      <p:sp>
        <p:nvSpPr>
          <p:cNvPr id="8" name="object 8"/>
          <p:cNvSpPr/>
          <p:nvPr/>
        </p:nvSpPr>
        <p:spPr>
          <a:xfrm>
            <a:off x="8458962" y="2785300"/>
            <a:ext cx="0" cy="3164205"/>
          </a:xfrm>
          <a:custGeom>
            <a:avLst/>
            <a:gdLst/>
            <a:ahLst/>
            <a:cxnLst/>
            <a:rect l="l" t="t" r="r" b="b"/>
            <a:pathLst>
              <a:path h="4218940">
                <a:moveTo>
                  <a:pt x="0" y="0"/>
                </a:moveTo>
                <a:lnTo>
                  <a:pt x="0" y="4218913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350"/>
          </a:p>
        </p:txBody>
      </p:sp>
      <p:sp>
        <p:nvSpPr>
          <p:cNvPr id="9" name="object 9"/>
          <p:cNvSpPr/>
          <p:nvPr/>
        </p:nvSpPr>
        <p:spPr>
          <a:xfrm>
            <a:off x="6048089" y="2790062"/>
            <a:ext cx="2416016" cy="0"/>
          </a:xfrm>
          <a:custGeom>
            <a:avLst/>
            <a:gdLst/>
            <a:ahLst/>
            <a:cxnLst/>
            <a:rect l="l" t="t" r="r" b="b"/>
            <a:pathLst>
              <a:path w="3221354">
                <a:moveTo>
                  <a:pt x="0" y="0"/>
                </a:moveTo>
                <a:lnTo>
                  <a:pt x="3220847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350"/>
          </a:p>
        </p:txBody>
      </p:sp>
      <p:sp>
        <p:nvSpPr>
          <p:cNvPr id="10" name="object 10"/>
          <p:cNvSpPr/>
          <p:nvPr/>
        </p:nvSpPr>
        <p:spPr>
          <a:xfrm>
            <a:off x="6048089" y="5944723"/>
            <a:ext cx="2416016" cy="0"/>
          </a:xfrm>
          <a:custGeom>
            <a:avLst/>
            <a:gdLst/>
            <a:ahLst/>
            <a:cxnLst/>
            <a:rect l="l" t="t" r="r" b="b"/>
            <a:pathLst>
              <a:path w="3221354">
                <a:moveTo>
                  <a:pt x="0" y="0"/>
                </a:moveTo>
                <a:lnTo>
                  <a:pt x="3220847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350"/>
          </a:p>
        </p:txBody>
      </p:sp>
      <p:sp>
        <p:nvSpPr>
          <p:cNvPr id="11" name="object 11"/>
          <p:cNvSpPr txBox="1"/>
          <p:nvPr/>
        </p:nvSpPr>
        <p:spPr>
          <a:xfrm>
            <a:off x="6112573" y="2809589"/>
            <a:ext cx="1537811" cy="425116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>
              <a:spcBef>
                <a:spcPts val="75"/>
              </a:spcBef>
            </a:pPr>
            <a:r>
              <a:rPr sz="1350" dirty="0">
                <a:latin typeface="Times New Roman"/>
                <a:cs typeface="Times New Roman"/>
              </a:rPr>
              <a:t>//C</a:t>
            </a:r>
            <a:endParaRPr sz="1350">
              <a:latin typeface="Times New Roman"/>
              <a:cs typeface="Times New Roman"/>
            </a:endParaRPr>
          </a:p>
          <a:p>
            <a:pPr marL="9525">
              <a:tabLst>
                <a:tab pos="571024" algn="l"/>
              </a:tabLst>
            </a:pPr>
            <a:r>
              <a:rPr sz="1350" dirty="0">
                <a:latin typeface="Times New Roman"/>
                <a:cs typeface="Times New Roman"/>
              </a:rPr>
              <a:t>int a;	/*global</a:t>
            </a:r>
            <a:r>
              <a:rPr sz="1350" spc="-71" dirty="0">
                <a:latin typeface="Times New Roman"/>
                <a:cs typeface="Times New Roman"/>
              </a:rPr>
              <a:t> </a:t>
            </a:r>
            <a:r>
              <a:rPr sz="1350" dirty="0">
                <a:latin typeface="Times New Roman"/>
                <a:cs typeface="Times New Roman"/>
              </a:rPr>
              <a:t>var*/</a:t>
            </a:r>
            <a:endParaRPr sz="1350">
              <a:latin typeface="Times New Roman"/>
              <a:cs typeface="Times New Roman"/>
            </a:endParaRPr>
          </a:p>
        </p:txBody>
      </p:sp>
      <p:graphicFrame>
        <p:nvGraphicFramePr>
          <p:cNvPr id="12" name="object 12"/>
          <p:cNvGraphicFramePr>
            <a:graphicFrameLocks noGrp="1"/>
          </p:cNvGraphicFramePr>
          <p:nvPr/>
        </p:nvGraphicFramePr>
        <p:xfrm>
          <a:off x="349272" y="3197542"/>
          <a:ext cx="7356634" cy="275272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56270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143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94084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6688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864870">
                <a:tc>
                  <a:txBody>
                    <a:bodyPr/>
                    <a:lstStyle/>
                    <a:p>
                      <a:pPr marL="97790" marR="2541270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1400" dirty="0">
                          <a:latin typeface="Times New Roman"/>
                          <a:cs typeface="Times New Roman"/>
                        </a:rPr>
                        <a:t>//Java  class a</a:t>
                      </a:r>
                      <a:r>
                        <a:rPr sz="1400" spc="-10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dirty="0">
                          <a:latin typeface="Times New Roman"/>
                          <a:cs typeface="Times New Roman"/>
                        </a:rPr>
                        <a:t>{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  <a:p>
                      <a:pPr marL="382270" marR="2071370" indent="-170815">
                        <a:lnSpc>
                          <a:spcPct val="100000"/>
                        </a:lnSpc>
                      </a:pPr>
                      <a:r>
                        <a:rPr sz="1400" dirty="0">
                          <a:latin typeface="Times New Roman"/>
                          <a:cs typeface="Times New Roman"/>
                        </a:rPr>
                        <a:t>void b(…)</a:t>
                      </a:r>
                      <a:r>
                        <a:rPr sz="1400" spc="-1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dirty="0">
                          <a:latin typeface="Times New Roman"/>
                          <a:cs typeface="Times New Roman"/>
                        </a:rPr>
                        <a:t>{  int c;</a:t>
                      </a:r>
                      <a:r>
                        <a:rPr sz="1400" spc="-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dirty="0">
                          <a:latin typeface="Times New Roman"/>
                          <a:cs typeface="Times New Roman"/>
                        </a:rPr>
                        <a:t>…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29051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97790" marR="3045460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1400" dirty="0">
                          <a:latin typeface="Times New Roman"/>
                          <a:cs typeface="Times New Roman"/>
                        </a:rPr>
                        <a:t>//Java  class a</a:t>
                      </a:r>
                      <a:r>
                        <a:rPr sz="1400" spc="-10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dirty="0">
                          <a:latin typeface="Times New Roman"/>
                          <a:cs typeface="Times New Roman"/>
                        </a:rPr>
                        <a:t>{  int</a:t>
                      </a:r>
                      <a:r>
                        <a:rPr sz="14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dirty="0">
                          <a:latin typeface="Times New Roman"/>
                          <a:cs typeface="Times New Roman"/>
                        </a:rPr>
                        <a:t>c;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  <a:p>
                      <a:pPr marL="212090">
                        <a:lnSpc>
                          <a:spcPct val="100000"/>
                        </a:lnSpc>
                      </a:pPr>
                      <a:r>
                        <a:rPr sz="1400" dirty="0">
                          <a:latin typeface="Times New Roman"/>
                          <a:cs typeface="Times New Roman"/>
                        </a:rPr>
                        <a:t>void b(…)</a:t>
                      </a:r>
                      <a:r>
                        <a:rPr sz="1400" spc="-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dirty="0">
                          <a:latin typeface="Times New Roman"/>
                          <a:cs typeface="Times New Roman"/>
                        </a:rPr>
                        <a:t>{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29051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364490" marR="1264285" indent="-114300">
                        <a:lnSpc>
                          <a:spcPct val="100000"/>
                        </a:lnSpc>
                        <a:spcBef>
                          <a:spcPts val="345"/>
                        </a:spcBef>
                      </a:pPr>
                      <a:r>
                        <a:rPr sz="1400" spc="-5" dirty="0">
                          <a:latin typeface="Times New Roman"/>
                          <a:cs typeface="Times New Roman"/>
                        </a:rPr>
                        <a:t>main </a:t>
                      </a:r>
                      <a:r>
                        <a:rPr sz="1400" dirty="0">
                          <a:latin typeface="Times New Roman"/>
                          <a:cs typeface="Times New Roman"/>
                        </a:rPr>
                        <a:t>()</a:t>
                      </a:r>
                      <a:r>
                        <a:rPr sz="1400" spc="-8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dirty="0">
                          <a:latin typeface="Times New Roman"/>
                          <a:cs typeface="Times New Roman"/>
                        </a:rPr>
                        <a:t>{  a =</a:t>
                      </a:r>
                      <a:r>
                        <a:rPr sz="1400" spc="-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dirty="0">
                          <a:latin typeface="Times New Roman"/>
                          <a:cs typeface="Times New Roman"/>
                        </a:rPr>
                        <a:t>1;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  <a:p>
                      <a:pPr marL="364490">
                        <a:lnSpc>
                          <a:spcPct val="100000"/>
                        </a:lnSpc>
                      </a:pPr>
                      <a:r>
                        <a:rPr sz="1400" dirty="0">
                          <a:latin typeface="Times New Roman"/>
                          <a:cs typeface="Times New Roman"/>
                        </a:rPr>
                        <a:t>{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  <a:p>
                      <a:pPr marL="535305">
                        <a:lnSpc>
                          <a:spcPts val="2150"/>
                        </a:lnSpc>
                        <a:spcBef>
                          <a:spcPts val="5"/>
                        </a:spcBef>
                      </a:pPr>
                      <a:r>
                        <a:rPr sz="1400" dirty="0">
                          <a:latin typeface="Times New Roman"/>
                          <a:cs typeface="Times New Roman"/>
                        </a:rPr>
                        <a:t>int</a:t>
                      </a:r>
                      <a:r>
                        <a:rPr sz="1400" spc="-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dirty="0">
                          <a:latin typeface="Times New Roman"/>
                          <a:cs typeface="Times New Roman"/>
                        </a:rPr>
                        <a:t>a;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32861" marB="0">
                    <a:lnL w="12700">
                      <a:solidFill>
                        <a:srgbClr val="000000"/>
                      </a:solidFill>
                      <a:prstDash val="soli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05740">
                <a:tc>
                  <a:txBody>
                    <a:bodyPr/>
                    <a:lstStyle/>
                    <a:p>
                      <a:pPr marL="382270">
                        <a:lnSpc>
                          <a:spcPts val="2025"/>
                        </a:lnSpc>
                      </a:pPr>
                      <a:r>
                        <a:rPr sz="1400" spc="-5" dirty="0">
                          <a:latin typeface="Times New Roman"/>
                          <a:cs typeface="Times New Roman"/>
                        </a:rPr>
                        <a:t>while </a:t>
                      </a:r>
                      <a:r>
                        <a:rPr sz="1400" dirty="0">
                          <a:latin typeface="Times New Roman"/>
                          <a:cs typeface="Times New Roman"/>
                        </a:rPr>
                        <a:t>(…) {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382905">
                        <a:lnSpc>
                          <a:spcPts val="2025"/>
                        </a:lnSpc>
                      </a:pPr>
                      <a:r>
                        <a:rPr sz="1400" dirty="0">
                          <a:latin typeface="Times New Roman"/>
                          <a:cs typeface="Times New Roman"/>
                        </a:rPr>
                        <a:t>int</a:t>
                      </a:r>
                      <a:r>
                        <a:rPr sz="1400" spc="-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dirty="0">
                          <a:latin typeface="Times New Roman"/>
                          <a:cs typeface="Times New Roman"/>
                        </a:rPr>
                        <a:t>c;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535305">
                        <a:lnSpc>
                          <a:spcPts val="2060"/>
                        </a:lnSpc>
                      </a:pPr>
                      <a:r>
                        <a:rPr sz="1400" dirty="0">
                          <a:latin typeface="Times New Roman"/>
                          <a:cs typeface="Times New Roman"/>
                        </a:rPr>
                        <a:t>a =</a:t>
                      </a:r>
                      <a:r>
                        <a:rPr sz="1400" spc="-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dirty="0">
                          <a:latin typeface="Times New Roman"/>
                          <a:cs typeface="Times New Roman"/>
                        </a:rPr>
                        <a:t>2;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5264">
                <a:tc>
                  <a:txBody>
                    <a:bodyPr/>
                    <a:lstStyle/>
                    <a:p>
                      <a:pPr marL="554990">
                        <a:lnSpc>
                          <a:spcPts val="2025"/>
                        </a:lnSpc>
                      </a:pPr>
                      <a:r>
                        <a:rPr sz="1400" dirty="0">
                          <a:latin typeface="Times New Roman"/>
                          <a:cs typeface="Times New Roman"/>
                        </a:rPr>
                        <a:t>int d;</a:t>
                      </a:r>
                      <a:r>
                        <a:rPr sz="1400" spc="-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dirty="0">
                          <a:latin typeface="Times New Roman"/>
                          <a:cs typeface="Times New Roman"/>
                        </a:rPr>
                        <a:t>…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382905">
                        <a:lnSpc>
                          <a:spcPts val="2025"/>
                        </a:lnSpc>
                      </a:pPr>
                      <a:r>
                        <a:rPr sz="1400" dirty="0">
                          <a:latin typeface="Times New Roman"/>
                          <a:cs typeface="Times New Roman"/>
                        </a:rPr>
                        <a:t>c =1;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535305">
                        <a:lnSpc>
                          <a:spcPts val="2060"/>
                        </a:lnSpc>
                      </a:pPr>
                      <a:r>
                        <a:rPr sz="1400" dirty="0">
                          <a:latin typeface="Times New Roman"/>
                          <a:cs typeface="Times New Roman"/>
                        </a:rPr>
                        <a:t>…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05264">
                <a:tc>
                  <a:txBody>
                    <a:bodyPr/>
                    <a:lstStyle/>
                    <a:p>
                      <a:pPr marL="610870">
                        <a:lnSpc>
                          <a:spcPts val="2025"/>
                        </a:lnSpc>
                      </a:pPr>
                      <a:r>
                        <a:rPr sz="1400" dirty="0">
                          <a:latin typeface="Times New Roman"/>
                          <a:cs typeface="Times New Roman"/>
                        </a:rPr>
                        <a:t>{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382905">
                        <a:lnSpc>
                          <a:spcPts val="2025"/>
                        </a:lnSpc>
                      </a:pPr>
                      <a:r>
                        <a:rPr sz="1400" dirty="0">
                          <a:latin typeface="Times New Roman"/>
                          <a:cs typeface="Times New Roman"/>
                        </a:rPr>
                        <a:t>this.c =</a:t>
                      </a:r>
                      <a:r>
                        <a:rPr sz="1400" spc="-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dirty="0">
                          <a:latin typeface="Times New Roman"/>
                          <a:cs typeface="Times New Roman"/>
                        </a:rPr>
                        <a:t>2;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535305">
                        <a:lnSpc>
                          <a:spcPts val="2060"/>
                        </a:lnSpc>
                      </a:pPr>
                      <a:r>
                        <a:rPr sz="1400" dirty="0">
                          <a:latin typeface="Times New Roman"/>
                          <a:cs typeface="Times New Roman"/>
                        </a:rPr>
                        <a:t>{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05740">
                <a:tc>
                  <a:txBody>
                    <a:bodyPr/>
                    <a:lstStyle/>
                    <a:p>
                      <a:pPr marL="783590">
                        <a:lnSpc>
                          <a:spcPts val="2025"/>
                        </a:lnSpc>
                      </a:pPr>
                      <a:r>
                        <a:rPr sz="1400" dirty="0">
                          <a:latin typeface="Times New Roman"/>
                          <a:cs typeface="Times New Roman"/>
                        </a:rPr>
                        <a:t>int</a:t>
                      </a:r>
                      <a:r>
                        <a:rPr sz="1400" spc="-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dirty="0">
                          <a:latin typeface="Times New Roman"/>
                          <a:cs typeface="Times New Roman"/>
                        </a:rPr>
                        <a:t>e;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441325">
                        <a:lnSpc>
                          <a:spcPts val="2025"/>
                        </a:lnSpc>
                      </a:pPr>
                      <a:r>
                        <a:rPr sz="1400" dirty="0">
                          <a:latin typeface="Times New Roman"/>
                          <a:cs typeface="Times New Roman"/>
                        </a:rPr>
                        <a:t>…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763905">
                        <a:lnSpc>
                          <a:spcPts val="2060"/>
                        </a:lnSpc>
                      </a:pPr>
                      <a:r>
                        <a:rPr sz="1400" dirty="0">
                          <a:latin typeface="Times New Roman"/>
                          <a:cs typeface="Times New Roman"/>
                        </a:rPr>
                        <a:t>int</a:t>
                      </a:r>
                      <a:r>
                        <a:rPr sz="1400" spc="-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dirty="0">
                          <a:latin typeface="Times New Roman"/>
                          <a:cs typeface="Times New Roman"/>
                        </a:rPr>
                        <a:t>a;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05740">
                <a:tc>
                  <a:txBody>
                    <a:bodyPr/>
                    <a:lstStyle/>
                    <a:p>
                      <a:pPr marL="783590">
                        <a:lnSpc>
                          <a:spcPts val="2025"/>
                        </a:lnSpc>
                      </a:pPr>
                      <a:r>
                        <a:rPr sz="1400" dirty="0">
                          <a:latin typeface="Times New Roman"/>
                          <a:cs typeface="Times New Roman"/>
                        </a:rPr>
                        <a:t>c =</a:t>
                      </a:r>
                      <a:r>
                        <a:rPr sz="1400" spc="-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dirty="0">
                          <a:latin typeface="Times New Roman"/>
                          <a:cs typeface="Times New Roman"/>
                        </a:rPr>
                        <a:t>d+e;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212090">
                        <a:lnSpc>
                          <a:spcPts val="2025"/>
                        </a:lnSpc>
                      </a:pPr>
                      <a:r>
                        <a:rPr sz="1400" dirty="0">
                          <a:latin typeface="Times New Roman"/>
                          <a:cs typeface="Times New Roman"/>
                        </a:rPr>
                        <a:t>}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763905">
                        <a:lnSpc>
                          <a:spcPts val="2060"/>
                        </a:lnSpc>
                      </a:pPr>
                      <a:r>
                        <a:rPr sz="1400" dirty="0">
                          <a:latin typeface="Times New Roman"/>
                          <a:cs typeface="Times New Roman"/>
                        </a:rPr>
                        <a:t>a =</a:t>
                      </a:r>
                      <a:r>
                        <a:rPr sz="1400" spc="-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dirty="0">
                          <a:latin typeface="Times New Roman"/>
                          <a:cs typeface="Times New Roman"/>
                        </a:rPr>
                        <a:t>3;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10979">
                <a:tc>
                  <a:txBody>
                    <a:bodyPr/>
                    <a:lstStyle/>
                    <a:p>
                      <a:pPr marL="669290">
                        <a:lnSpc>
                          <a:spcPts val="2025"/>
                        </a:lnSpc>
                      </a:pPr>
                      <a:r>
                        <a:rPr sz="1400" dirty="0">
                          <a:latin typeface="Times New Roman"/>
                          <a:cs typeface="Times New Roman"/>
                        </a:rPr>
                        <a:t>}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97790">
                        <a:lnSpc>
                          <a:spcPts val="2025"/>
                        </a:lnSpc>
                      </a:pPr>
                      <a:r>
                        <a:rPr sz="1400" dirty="0">
                          <a:latin typeface="Times New Roman"/>
                          <a:cs typeface="Times New Roman"/>
                        </a:rPr>
                        <a:t>}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763905">
                        <a:lnSpc>
                          <a:spcPts val="2070"/>
                        </a:lnSpc>
                      </a:pPr>
                      <a:r>
                        <a:rPr sz="1400" dirty="0">
                          <a:latin typeface="Times New Roman"/>
                          <a:cs typeface="Times New Roman"/>
                        </a:rPr>
                        <a:t>…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marL="440690">
                        <a:lnSpc>
                          <a:spcPts val="1964"/>
                        </a:lnSpc>
                      </a:pPr>
                      <a:r>
                        <a:rPr sz="1400" dirty="0">
                          <a:latin typeface="Times New Roman"/>
                          <a:cs typeface="Times New Roman"/>
                        </a:rPr>
                        <a:t>}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593090">
                        <a:lnSpc>
                          <a:spcPts val="2000"/>
                        </a:lnSpc>
                      </a:pPr>
                      <a:r>
                        <a:rPr sz="1400" dirty="0">
                          <a:latin typeface="Times New Roman"/>
                          <a:cs typeface="Times New Roman"/>
                        </a:rPr>
                        <a:t>}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37674">
                <a:tc>
                  <a:txBody>
                    <a:bodyPr/>
                    <a:lstStyle/>
                    <a:p>
                      <a:pPr marL="267970">
                        <a:lnSpc>
                          <a:spcPts val="1945"/>
                        </a:lnSpc>
                      </a:pPr>
                      <a:r>
                        <a:rPr sz="1400" dirty="0">
                          <a:latin typeface="Times New Roman"/>
                          <a:cs typeface="Times New Roman"/>
                        </a:rPr>
                        <a:t>}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  <a:p>
                      <a:pPr marL="97790">
                        <a:lnSpc>
                          <a:spcPts val="2075"/>
                        </a:lnSpc>
                      </a:pPr>
                      <a:r>
                        <a:rPr sz="1400" dirty="0">
                          <a:latin typeface="Times New Roman"/>
                          <a:cs typeface="Times New Roman"/>
                        </a:rPr>
                        <a:t>}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421005">
                        <a:lnSpc>
                          <a:spcPts val="1985"/>
                        </a:lnSpc>
                      </a:pPr>
                      <a:r>
                        <a:rPr sz="1400" dirty="0">
                          <a:latin typeface="Times New Roman"/>
                          <a:cs typeface="Times New Roman"/>
                        </a:rPr>
                        <a:t>}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  <a:p>
                      <a:pPr marL="250190">
                        <a:lnSpc>
                          <a:spcPts val="2075"/>
                        </a:lnSpc>
                      </a:pPr>
                      <a:r>
                        <a:rPr sz="1400" dirty="0">
                          <a:latin typeface="Times New Roman"/>
                          <a:cs typeface="Times New Roman"/>
                        </a:rPr>
                        <a:t>}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3400" y="609600"/>
            <a:ext cx="7388751" cy="470802"/>
          </a:xfrm>
          <a:prstGeom prst="rect">
            <a:avLst/>
          </a:prstGeom>
        </p:spPr>
        <p:txBody>
          <a:bodyPr vert="horz" wrap="square" lIns="0" tIns="9049" rIns="0" bIns="0" rtlCol="0">
            <a:spAutoFit/>
          </a:bodyPr>
          <a:lstStyle/>
          <a:p>
            <a:pPr marL="9525">
              <a:spcBef>
                <a:spcPts val="71"/>
              </a:spcBef>
            </a:pPr>
            <a:r>
              <a:rPr dirty="0"/>
              <a:t>Object Lifetime and Storage Management</a:t>
            </a:r>
          </a:p>
        </p:txBody>
      </p:sp>
      <p:sp>
        <p:nvSpPr>
          <p:cNvPr id="3" name="object 3"/>
          <p:cNvSpPr/>
          <p:nvPr/>
        </p:nvSpPr>
        <p:spPr>
          <a:xfrm>
            <a:off x="569871" y="5173151"/>
            <a:ext cx="2189540" cy="7055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350"/>
          </a:p>
        </p:txBody>
      </p:sp>
      <p:sp>
        <p:nvSpPr>
          <p:cNvPr id="4" name="object 4"/>
          <p:cNvSpPr/>
          <p:nvPr/>
        </p:nvSpPr>
        <p:spPr>
          <a:xfrm>
            <a:off x="8603856" y="5095456"/>
            <a:ext cx="67247" cy="110928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350"/>
          </a:p>
        </p:txBody>
      </p:sp>
      <p:sp>
        <p:nvSpPr>
          <p:cNvPr id="5" name="object 5"/>
          <p:cNvSpPr txBox="1"/>
          <p:nvPr/>
        </p:nvSpPr>
        <p:spPr>
          <a:xfrm>
            <a:off x="495223" y="1121060"/>
            <a:ext cx="5364480" cy="1715854"/>
          </a:xfrm>
          <a:prstGeom prst="rect">
            <a:avLst/>
          </a:prstGeom>
        </p:spPr>
        <p:txBody>
          <a:bodyPr vert="horz" wrap="square" lIns="0" tIns="91440" rIns="0" bIns="0" rtlCol="0">
            <a:spAutoFit/>
          </a:bodyPr>
          <a:lstStyle/>
          <a:p>
            <a:pPr marL="35243">
              <a:spcBef>
                <a:spcPts val="720"/>
              </a:spcBef>
            </a:pPr>
            <a:r>
              <a:rPr dirty="0">
                <a:solidFill>
                  <a:srgbClr val="252525"/>
                </a:solidFill>
                <a:latin typeface="Arial"/>
                <a:cs typeface="Arial"/>
              </a:rPr>
              <a:t>Lifetime is time between creation and destruction.</a:t>
            </a:r>
            <a:endParaRPr>
              <a:latin typeface="Arial"/>
              <a:cs typeface="Arial"/>
            </a:endParaRPr>
          </a:p>
          <a:p>
            <a:pPr marL="35243">
              <a:spcBef>
                <a:spcPts val="649"/>
              </a:spcBef>
            </a:pPr>
            <a:r>
              <a:rPr dirty="0">
                <a:solidFill>
                  <a:srgbClr val="252525"/>
                </a:solidFill>
                <a:latin typeface="Arial"/>
                <a:cs typeface="Arial"/>
              </a:rPr>
              <a:t>An object to which a name is bound has its object lifetime.</a:t>
            </a:r>
            <a:endParaRPr>
              <a:latin typeface="Arial"/>
              <a:cs typeface="Arial"/>
            </a:endParaRPr>
          </a:p>
          <a:p>
            <a:pPr marL="35243">
              <a:spcBef>
                <a:spcPts val="656"/>
              </a:spcBef>
            </a:pPr>
            <a:r>
              <a:rPr dirty="0">
                <a:solidFill>
                  <a:srgbClr val="252525"/>
                </a:solidFill>
                <a:latin typeface="Arial"/>
                <a:cs typeface="Arial"/>
              </a:rPr>
              <a:t>Object lifetime corresponds to its storage allocation.</a:t>
            </a:r>
            <a:endParaRPr>
              <a:latin typeface="Arial"/>
              <a:cs typeface="Arial"/>
            </a:endParaRPr>
          </a:p>
          <a:p>
            <a:pPr marL="9525">
              <a:spcBef>
                <a:spcPts val="214"/>
              </a:spcBef>
            </a:pPr>
            <a:r>
              <a:rPr sz="2100" dirty="0">
                <a:latin typeface="Georgia"/>
                <a:cs typeface="Georgia"/>
              </a:rPr>
              <a:t>Memory Segment</a:t>
            </a:r>
            <a:endParaRPr sz="2100">
              <a:latin typeface="Georgia"/>
              <a:cs typeface="Georgia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6925932" y="2456440"/>
            <a:ext cx="1925955" cy="1048364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 marR="3810">
              <a:spcBef>
                <a:spcPts val="75"/>
              </a:spcBef>
            </a:pPr>
            <a:r>
              <a:rPr sz="1350" dirty="0">
                <a:latin typeface="Arial"/>
                <a:cs typeface="Arial"/>
              </a:rPr>
              <a:t>Fixed size. Static objects are  given an absolute address  and retained throughout  program execution.</a:t>
            </a:r>
            <a:endParaRPr sz="1350">
              <a:latin typeface="Arial"/>
              <a:cs typeface="Arial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1597647" y="3521526"/>
            <a:ext cx="57150" cy="274796"/>
          </a:xfrm>
          <a:custGeom>
            <a:avLst/>
            <a:gdLst/>
            <a:ahLst/>
            <a:cxnLst/>
            <a:rect l="l" t="t" r="r" b="b"/>
            <a:pathLst>
              <a:path w="76200" h="366395">
                <a:moveTo>
                  <a:pt x="31670" y="289921"/>
                </a:moveTo>
                <a:lnTo>
                  <a:pt x="0" y="290448"/>
                </a:lnTo>
                <a:lnTo>
                  <a:pt x="39370" y="366013"/>
                </a:lnTo>
                <a:lnTo>
                  <a:pt x="69808" y="302513"/>
                </a:lnTo>
                <a:lnTo>
                  <a:pt x="31877" y="302513"/>
                </a:lnTo>
                <a:lnTo>
                  <a:pt x="31670" y="289921"/>
                </a:lnTo>
                <a:close/>
              </a:path>
              <a:path w="76200" h="366395">
                <a:moveTo>
                  <a:pt x="44369" y="289709"/>
                </a:moveTo>
                <a:lnTo>
                  <a:pt x="31670" y="289921"/>
                </a:lnTo>
                <a:lnTo>
                  <a:pt x="31877" y="302513"/>
                </a:lnTo>
                <a:lnTo>
                  <a:pt x="44577" y="302386"/>
                </a:lnTo>
                <a:lnTo>
                  <a:pt x="44369" y="289709"/>
                </a:lnTo>
                <a:close/>
              </a:path>
              <a:path w="76200" h="366395">
                <a:moveTo>
                  <a:pt x="76200" y="289178"/>
                </a:moveTo>
                <a:lnTo>
                  <a:pt x="44369" y="289709"/>
                </a:lnTo>
                <a:lnTo>
                  <a:pt x="44577" y="302386"/>
                </a:lnTo>
                <a:lnTo>
                  <a:pt x="31877" y="302513"/>
                </a:lnTo>
                <a:lnTo>
                  <a:pt x="69808" y="302513"/>
                </a:lnTo>
                <a:lnTo>
                  <a:pt x="76200" y="289178"/>
                </a:lnTo>
                <a:close/>
              </a:path>
              <a:path w="76200" h="366395">
                <a:moveTo>
                  <a:pt x="39624" y="0"/>
                </a:moveTo>
                <a:lnTo>
                  <a:pt x="26924" y="253"/>
                </a:lnTo>
                <a:lnTo>
                  <a:pt x="31670" y="289921"/>
                </a:lnTo>
                <a:lnTo>
                  <a:pt x="44369" y="289709"/>
                </a:lnTo>
                <a:lnTo>
                  <a:pt x="39624" y="0"/>
                </a:lnTo>
                <a:close/>
              </a:path>
            </a:pathLst>
          </a:custGeom>
          <a:solidFill>
            <a:srgbClr val="50B4C7"/>
          </a:solidFill>
        </p:spPr>
        <p:txBody>
          <a:bodyPr wrap="square" lIns="0" tIns="0" rIns="0" bIns="0" rtlCol="0"/>
          <a:lstStyle/>
          <a:p>
            <a:endParaRPr sz="1350"/>
          </a:p>
        </p:txBody>
      </p:sp>
      <p:sp>
        <p:nvSpPr>
          <p:cNvPr id="8" name="object 8"/>
          <p:cNvSpPr/>
          <p:nvPr/>
        </p:nvSpPr>
        <p:spPr>
          <a:xfrm>
            <a:off x="1594028" y="4460023"/>
            <a:ext cx="57150" cy="332423"/>
          </a:xfrm>
          <a:custGeom>
            <a:avLst/>
            <a:gdLst/>
            <a:ahLst/>
            <a:cxnLst/>
            <a:rect l="l" t="t" r="r" b="b"/>
            <a:pathLst>
              <a:path w="76200" h="443229">
                <a:moveTo>
                  <a:pt x="44450" y="63499"/>
                </a:moveTo>
                <a:lnTo>
                  <a:pt x="31750" y="63499"/>
                </a:lnTo>
                <a:lnTo>
                  <a:pt x="31750" y="442620"/>
                </a:lnTo>
                <a:lnTo>
                  <a:pt x="44450" y="442633"/>
                </a:lnTo>
                <a:lnTo>
                  <a:pt x="44450" y="63499"/>
                </a:lnTo>
                <a:close/>
              </a:path>
              <a:path w="76200" h="443229">
                <a:moveTo>
                  <a:pt x="38100" y="0"/>
                </a:moveTo>
                <a:lnTo>
                  <a:pt x="0" y="76199"/>
                </a:lnTo>
                <a:lnTo>
                  <a:pt x="31750" y="76199"/>
                </a:lnTo>
                <a:lnTo>
                  <a:pt x="31750" y="63499"/>
                </a:lnTo>
                <a:lnTo>
                  <a:pt x="69850" y="63499"/>
                </a:lnTo>
                <a:lnTo>
                  <a:pt x="38100" y="0"/>
                </a:lnTo>
                <a:close/>
              </a:path>
              <a:path w="76200" h="443229">
                <a:moveTo>
                  <a:pt x="69850" y="63499"/>
                </a:moveTo>
                <a:lnTo>
                  <a:pt x="44450" y="63499"/>
                </a:lnTo>
                <a:lnTo>
                  <a:pt x="44450" y="76199"/>
                </a:lnTo>
                <a:lnTo>
                  <a:pt x="76200" y="76199"/>
                </a:lnTo>
                <a:lnTo>
                  <a:pt x="69850" y="63499"/>
                </a:lnTo>
                <a:close/>
              </a:path>
            </a:pathLst>
          </a:custGeom>
          <a:solidFill>
            <a:srgbClr val="50B4C7"/>
          </a:solidFill>
        </p:spPr>
        <p:txBody>
          <a:bodyPr wrap="square" lIns="0" tIns="0" rIns="0" bIns="0" rtlCol="0"/>
          <a:lstStyle/>
          <a:p>
            <a:endParaRPr sz="1350"/>
          </a:p>
        </p:txBody>
      </p:sp>
      <p:graphicFrame>
        <p:nvGraphicFramePr>
          <p:cNvPr id="9" name="object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17617497"/>
              </p:ext>
            </p:extLst>
          </p:nvPr>
        </p:nvGraphicFramePr>
        <p:xfrm>
          <a:off x="501319" y="2626652"/>
          <a:ext cx="1206818" cy="243062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20681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60521">
                <a:tc>
                  <a:txBody>
                    <a:bodyPr/>
                    <a:lstStyle/>
                    <a:p>
                      <a:pPr marL="95250">
                        <a:lnSpc>
                          <a:spcPts val="3265"/>
                        </a:lnSpc>
                      </a:pPr>
                      <a:r>
                        <a:rPr sz="2100" spc="-525" dirty="0">
                          <a:latin typeface="Georgia"/>
                          <a:cs typeface="Georgia"/>
                        </a:rPr>
                        <a:t>Text</a:t>
                      </a:r>
                      <a:r>
                        <a:rPr sz="2100" spc="-38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2100" spc="-610" dirty="0">
                          <a:latin typeface="Georgia"/>
                          <a:cs typeface="Georgia"/>
                        </a:rPr>
                        <a:t>segment</a:t>
                      </a:r>
                      <a:endParaRPr sz="2100">
                        <a:latin typeface="Georgia"/>
                        <a:cs typeface="Georgia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1469">
                <a:tc>
                  <a:txBody>
                    <a:bodyPr/>
                    <a:lstStyle/>
                    <a:p>
                      <a:pPr marL="95250">
                        <a:lnSpc>
                          <a:spcPts val="2840"/>
                        </a:lnSpc>
                      </a:pPr>
                      <a:r>
                        <a:rPr sz="2100" spc="-605" dirty="0">
                          <a:latin typeface="Georgia"/>
                          <a:cs typeface="Georgia"/>
                        </a:rPr>
                        <a:t>Data</a:t>
                      </a:r>
                      <a:r>
                        <a:rPr sz="2100" spc="-57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2100" spc="-615" dirty="0">
                          <a:latin typeface="Georgia"/>
                          <a:cs typeface="Georgia"/>
                        </a:rPr>
                        <a:t>segment</a:t>
                      </a:r>
                      <a:endParaRPr sz="2100">
                        <a:latin typeface="Georgia"/>
                        <a:cs typeface="Georgia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5279">
                <a:tc>
                  <a:txBody>
                    <a:bodyPr/>
                    <a:lstStyle/>
                    <a:p>
                      <a:pPr marL="95250">
                        <a:lnSpc>
                          <a:spcPts val="2720"/>
                        </a:lnSpc>
                      </a:pPr>
                      <a:r>
                        <a:rPr sz="2100" spc="-525" dirty="0">
                          <a:latin typeface="Georgia"/>
                          <a:cs typeface="Georgia"/>
                        </a:rPr>
                        <a:t>Stack</a:t>
                      </a:r>
                      <a:endParaRPr sz="2100">
                        <a:latin typeface="Georgia"/>
                        <a:cs typeface="Georgia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78218">
                <a:tc>
                  <a:txBody>
                    <a:bodyPr/>
                    <a:lstStyle/>
                    <a:p>
                      <a:pPr marL="95250">
                        <a:lnSpc>
                          <a:spcPct val="100000"/>
                        </a:lnSpc>
                        <a:spcBef>
                          <a:spcPts val="2660"/>
                        </a:spcBef>
                      </a:pPr>
                      <a:r>
                        <a:rPr sz="2100" spc="-570" dirty="0">
                          <a:latin typeface="Georgia"/>
                          <a:cs typeface="Georgia"/>
                        </a:rPr>
                        <a:t>Free</a:t>
                      </a:r>
                      <a:endParaRPr sz="2100">
                        <a:latin typeface="Georgia"/>
                        <a:cs typeface="Georgia"/>
                      </a:endParaRPr>
                    </a:p>
                  </a:txBody>
                  <a:tcPr marL="0" marR="0" marT="25336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34804">
                <a:tc>
                  <a:txBody>
                    <a:bodyPr/>
                    <a:lstStyle/>
                    <a:p>
                      <a:pPr marL="95250">
                        <a:lnSpc>
                          <a:spcPts val="2470"/>
                        </a:lnSpc>
                      </a:pPr>
                      <a:r>
                        <a:rPr sz="2100" spc="-690" dirty="0">
                          <a:latin typeface="Georgia"/>
                          <a:cs typeface="Georgia"/>
                        </a:rPr>
                        <a:t>Heap</a:t>
                      </a:r>
                      <a:endParaRPr sz="2100">
                        <a:latin typeface="Georgia"/>
                        <a:cs typeface="Georgia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10" name="object 10"/>
          <p:cNvSpPr txBox="1"/>
          <p:nvPr/>
        </p:nvSpPr>
        <p:spPr>
          <a:xfrm>
            <a:off x="1906829" y="2712949"/>
            <a:ext cx="1464945" cy="425116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>
              <a:spcBef>
                <a:spcPts val="75"/>
              </a:spcBef>
            </a:pPr>
            <a:r>
              <a:rPr sz="1350" dirty="0">
                <a:latin typeface="Arial"/>
                <a:cs typeface="Arial"/>
              </a:rPr>
              <a:t>Machine instructions</a:t>
            </a:r>
            <a:endParaRPr sz="1350">
              <a:latin typeface="Arial"/>
              <a:cs typeface="Arial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1906829" y="3045085"/>
            <a:ext cx="4708208" cy="425116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>
              <a:spcBef>
                <a:spcPts val="75"/>
              </a:spcBef>
            </a:pPr>
            <a:r>
              <a:rPr sz="1350" dirty="0">
                <a:latin typeface="Arial"/>
                <a:cs typeface="Arial"/>
              </a:rPr>
              <a:t>Global variables, static variables, numeric and string constant literals</a:t>
            </a:r>
            <a:endParaRPr sz="1350">
              <a:latin typeface="Arial"/>
              <a:cs typeface="Arial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797100" y="3273671"/>
            <a:ext cx="6125051" cy="1886959"/>
          </a:xfrm>
          <a:prstGeom prst="rect">
            <a:avLst/>
          </a:prstGeom>
        </p:spPr>
        <p:txBody>
          <a:bodyPr vert="horz" wrap="square" lIns="0" tIns="97631" rIns="0" bIns="0" rtlCol="0">
            <a:spAutoFit/>
          </a:bodyPr>
          <a:lstStyle/>
          <a:p>
            <a:pPr marL="119063">
              <a:spcBef>
                <a:spcPts val="769"/>
              </a:spcBef>
            </a:pPr>
            <a:r>
              <a:rPr sz="1350" dirty="0">
                <a:latin typeface="Arial"/>
                <a:cs typeface="Arial"/>
              </a:rPr>
              <a:t>Objects are allocated and deallocated on subroutines calls and on returns in LIFO order.</a:t>
            </a:r>
            <a:endParaRPr sz="1350">
              <a:latin typeface="Arial"/>
              <a:cs typeface="Arial"/>
            </a:endParaRPr>
          </a:p>
          <a:p>
            <a:pPr marL="9525">
              <a:spcBef>
                <a:spcPts val="689"/>
              </a:spcBef>
            </a:pPr>
            <a:r>
              <a:rPr sz="1350" dirty="0">
                <a:latin typeface="Arial"/>
                <a:cs typeface="Arial"/>
              </a:rPr>
              <a:t>growth</a:t>
            </a:r>
            <a:endParaRPr sz="135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13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350">
              <a:latin typeface="Times New Roman"/>
              <a:cs typeface="Times New Roman"/>
            </a:endParaRPr>
          </a:p>
          <a:p>
            <a:pPr>
              <a:spcBef>
                <a:spcPts val="23"/>
              </a:spcBef>
            </a:pPr>
            <a:endParaRPr sz="1088">
              <a:latin typeface="Times New Roman"/>
              <a:cs typeface="Times New Roman"/>
            </a:endParaRPr>
          </a:p>
          <a:p>
            <a:pPr marL="18574"/>
            <a:r>
              <a:rPr sz="1350" dirty="0">
                <a:latin typeface="Arial"/>
                <a:cs typeface="Arial"/>
              </a:rPr>
              <a:t>growth</a:t>
            </a:r>
            <a:endParaRPr sz="1350">
              <a:latin typeface="Arial"/>
              <a:cs typeface="Arial"/>
            </a:endParaRPr>
          </a:p>
          <a:p>
            <a:pPr marL="154781">
              <a:spcBef>
                <a:spcPts val="563"/>
              </a:spcBef>
            </a:pPr>
            <a:r>
              <a:rPr sz="1350" dirty="0">
                <a:latin typeface="Arial"/>
                <a:cs typeface="Arial"/>
              </a:rPr>
              <a:t>Objects are allocated and deallocated dynamically on request.</a:t>
            </a:r>
            <a:endParaRPr sz="1350">
              <a:latin typeface="Arial"/>
              <a:cs typeface="Arial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6680378" y="2569502"/>
            <a:ext cx="154305" cy="695325"/>
          </a:xfrm>
          <a:custGeom>
            <a:avLst/>
            <a:gdLst/>
            <a:ahLst/>
            <a:cxnLst/>
            <a:rect l="l" t="t" r="r" b="b"/>
            <a:pathLst>
              <a:path w="205740" h="927100">
                <a:moveTo>
                  <a:pt x="0" y="0"/>
                </a:moveTo>
                <a:lnTo>
                  <a:pt x="40022" y="0"/>
                </a:lnTo>
                <a:lnTo>
                  <a:pt x="72723" y="0"/>
                </a:lnTo>
                <a:lnTo>
                  <a:pt x="94779" y="0"/>
                </a:lnTo>
                <a:lnTo>
                  <a:pt x="102869" y="0"/>
                </a:lnTo>
                <a:lnTo>
                  <a:pt x="102869" y="463296"/>
                </a:lnTo>
                <a:lnTo>
                  <a:pt x="130409" y="463296"/>
                </a:lnTo>
                <a:lnTo>
                  <a:pt x="150304" y="463296"/>
                </a:lnTo>
                <a:lnTo>
                  <a:pt x="172200" y="463296"/>
                </a:lnTo>
                <a:lnTo>
                  <a:pt x="205739" y="463296"/>
                </a:lnTo>
                <a:lnTo>
                  <a:pt x="165717" y="463296"/>
                </a:lnTo>
                <a:lnTo>
                  <a:pt x="133016" y="463296"/>
                </a:lnTo>
                <a:lnTo>
                  <a:pt x="110960" y="463296"/>
                </a:lnTo>
                <a:lnTo>
                  <a:pt x="102869" y="463296"/>
                </a:lnTo>
                <a:lnTo>
                  <a:pt x="102869" y="926592"/>
                </a:lnTo>
                <a:lnTo>
                  <a:pt x="75330" y="926592"/>
                </a:lnTo>
                <a:lnTo>
                  <a:pt x="55435" y="926592"/>
                </a:lnTo>
                <a:lnTo>
                  <a:pt x="33539" y="926592"/>
                </a:lnTo>
                <a:lnTo>
                  <a:pt x="0" y="926592"/>
                </a:lnTo>
              </a:path>
            </a:pathLst>
          </a:custGeom>
          <a:ln w="9144">
            <a:solidFill>
              <a:srgbClr val="50B4C7"/>
            </a:solidFill>
          </a:ln>
        </p:spPr>
        <p:txBody>
          <a:bodyPr wrap="square" lIns="0" tIns="0" rIns="0" bIns="0" rtlCol="0"/>
          <a:lstStyle/>
          <a:p>
            <a:endParaRPr sz="135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52145" y="1267930"/>
            <a:ext cx="2456497" cy="470802"/>
          </a:xfrm>
          <a:prstGeom prst="rect">
            <a:avLst/>
          </a:prstGeom>
        </p:spPr>
        <p:txBody>
          <a:bodyPr vert="horz" wrap="square" lIns="0" tIns="9049" rIns="0" bIns="0" rtlCol="0">
            <a:spAutoFit/>
          </a:bodyPr>
          <a:lstStyle/>
          <a:p>
            <a:pPr marL="9525">
              <a:spcBef>
                <a:spcPts val="71"/>
              </a:spcBef>
            </a:pPr>
            <a:r>
              <a:rPr spc="-259" dirty="0"/>
              <a:t>Dynamic</a:t>
            </a:r>
            <a:r>
              <a:rPr spc="-379" dirty="0"/>
              <a:t> </a:t>
            </a:r>
            <a:r>
              <a:rPr spc="-293" dirty="0"/>
              <a:t>Scoping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66547" y="1861376"/>
            <a:ext cx="7867174" cy="2283317"/>
          </a:xfrm>
          <a:prstGeom prst="rect">
            <a:avLst/>
          </a:prstGeom>
        </p:spPr>
        <p:txBody>
          <a:bodyPr vert="horz" wrap="square" lIns="0" tIns="51435" rIns="0" bIns="0" rtlCol="0">
            <a:spAutoFit/>
          </a:bodyPr>
          <a:lstStyle/>
          <a:p>
            <a:pPr marL="9525" marR="3810">
              <a:lnSpc>
                <a:spcPts val="1838"/>
              </a:lnSpc>
              <a:spcBef>
                <a:spcPts val="405"/>
              </a:spcBef>
            </a:pPr>
            <a:r>
              <a:rPr spc="-105" dirty="0">
                <a:solidFill>
                  <a:srgbClr val="252525"/>
                </a:solidFill>
                <a:latin typeface="Arial"/>
                <a:cs typeface="Arial"/>
              </a:rPr>
              <a:t>Bindings</a:t>
            </a:r>
            <a:r>
              <a:rPr spc="-98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pc="-68" dirty="0">
                <a:solidFill>
                  <a:srgbClr val="252525"/>
                </a:solidFill>
                <a:latin typeface="Arial"/>
                <a:cs typeface="Arial"/>
              </a:rPr>
              <a:t>between</a:t>
            </a:r>
            <a:r>
              <a:rPr spc="-98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pc="-124" dirty="0">
                <a:solidFill>
                  <a:srgbClr val="252525"/>
                </a:solidFill>
                <a:latin typeface="Arial"/>
                <a:cs typeface="Arial"/>
              </a:rPr>
              <a:t>names</a:t>
            </a:r>
            <a:r>
              <a:rPr spc="-98" dirty="0">
                <a:solidFill>
                  <a:srgbClr val="252525"/>
                </a:solidFill>
                <a:latin typeface="Arial"/>
                <a:cs typeface="Arial"/>
              </a:rPr>
              <a:t> and </a:t>
            </a:r>
            <a:r>
              <a:rPr spc="-71" dirty="0">
                <a:solidFill>
                  <a:srgbClr val="252525"/>
                </a:solidFill>
                <a:latin typeface="Arial"/>
                <a:cs typeface="Arial"/>
              </a:rPr>
              <a:t>objects</a:t>
            </a:r>
            <a:r>
              <a:rPr spc="-94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pc="-83" dirty="0">
                <a:solidFill>
                  <a:srgbClr val="252525"/>
                </a:solidFill>
                <a:latin typeface="Arial"/>
                <a:cs typeface="Arial"/>
              </a:rPr>
              <a:t>depend </a:t>
            </a:r>
            <a:r>
              <a:rPr spc="-68" dirty="0">
                <a:solidFill>
                  <a:srgbClr val="252525"/>
                </a:solidFill>
                <a:latin typeface="Arial"/>
                <a:cs typeface="Arial"/>
              </a:rPr>
              <a:t>on</a:t>
            </a:r>
            <a:r>
              <a:rPr spc="-94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pc="-30" dirty="0">
                <a:solidFill>
                  <a:srgbClr val="252525"/>
                </a:solidFill>
                <a:latin typeface="Arial"/>
                <a:cs typeface="Arial"/>
              </a:rPr>
              <a:t>the</a:t>
            </a:r>
            <a:r>
              <a:rPr spc="-101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pc="-23" dirty="0">
                <a:solidFill>
                  <a:srgbClr val="252525"/>
                </a:solidFill>
                <a:latin typeface="Arial"/>
                <a:cs typeface="Arial"/>
              </a:rPr>
              <a:t>flow</a:t>
            </a:r>
            <a:r>
              <a:rPr spc="-101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pc="-15" dirty="0">
                <a:solidFill>
                  <a:srgbClr val="252525"/>
                </a:solidFill>
                <a:latin typeface="Arial"/>
                <a:cs typeface="Arial"/>
              </a:rPr>
              <a:t>of</a:t>
            </a:r>
            <a:r>
              <a:rPr spc="-105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pc="-49" dirty="0">
                <a:solidFill>
                  <a:srgbClr val="252525"/>
                </a:solidFill>
                <a:latin typeface="Arial"/>
                <a:cs typeface="Arial"/>
              </a:rPr>
              <a:t>control,</a:t>
            </a:r>
            <a:r>
              <a:rPr spc="-98" dirty="0">
                <a:solidFill>
                  <a:srgbClr val="252525"/>
                </a:solidFill>
                <a:latin typeface="Arial"/>
                <a:cs typeface="Arial"/>
              </a:rPr>
              <a:t> and</a:t>
            </a:r>
            <a:r>
              <a:rPr spc="-90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pc="-68" dirty="0">
                <a:solidFill>
                  <a:srgbClr val="252525"/>
                </a:solidFill>
                <a:latin typeface="Arial"/>
                <a:cs typeface="Arial"/>
              </a:rPr>
              <a:t>on</a:t>
            </a:r>
            <a:r>
              <a:rPr spc="-101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pc="-30" dirty="0">
                <a:solidFill>
                  <a:srgbClr val="252525"/>
                </a:solidFill>
                <a:latin typeface="Arial"/>
                <a:cs typeface="Arial"/>
              </a:rPr>
              <a:t>the</a:t>
            </a:r>
            <a:r>
              <a:rPr spc="-90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pc="-49" dirty="0">
                <a:solidFill>
                  <a:srgbClr val="252525"/>
                </a:solidFill>
                <a:latin typeface="Arial"/>
                <a:cs typeface="Arial"/>
              </a:rPr>
              <a:t>order  </a:t>
            </a:r>
            <a:r>
              <a:rPr spc="-34" dirty="0">
                <a:solidFill>
                  <a:srgbClr val="252525"/>
                </a:solidFill>
                <a:latin typeface="Arial"/>
                <a:cs typeface="Arial"/>
              </a:rPr>
              <a:t>in </a:t>
            </a:r>
            <a:r>
              <a:rPr spc="-64" dirty="0">
                <a:solidFill>
                  <a:srgbClr val="252525"/>
                </a:solidFill>
                <a:latin typeface="Arial"/>
                <a:cs typeface="Arial"/>
              </a:rPr>
              <a:t>which </a:t>
            </a:r>
            <a:r>
              <a:rPr spc="-75" dirty="0">
                <a:solidFill>
                  <a:srgbClr val="252525"/>
                </a:solidFill>
                <a:latin typeface="Arial"/>
                <a:cs typeface="Arial"/>
              </a:rPr>
              <a:t>subroutines </a:t>
            </a:r>
            <a:r>
              <a:rPr spc="-94" dirty="0">
                <a:solidFill>
                  <a:srgbClr val="252525"/>
                </a:solidFill>
                <a:latin typeface="Arial"/>
                <a:cs typeface="Arial"/>
              </a:rPr>
              <a:t>are</a:t>
            </a:r>
            <a:r>
              <a:rPr spc="-229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pc="-83" dirty="0">
                <a:solidFill>
                  <a:srgbClr val="252525"/>
                </a:solidFill>
                <a:latin typeface="Arial"/>
                <a:cs typeface="Arial"/>
              </a:rPr>
              <a:t>called.</a:t>
            </a:r>
            <a:endParaRPr>
              <a:latin typeface="Arial"/>
              <a:cs typeface="Arial"/>
            </a:endParaRPr>
          </a:p>
          <a:p>
            <a:pPr marL="9525" marR="341471">
              <a:lnSpc>
                <a:spcPts val="1838"/>
              </a:lnSpc>
              <a:spcBef>
                <a:spcPts val="968"/>
              </a:spcBef>
            </a:pPr>
            <a:r>
              <a:rPr spc="-139" dirty="0">
                <a:solidFill>
                  <a:srgbClr val="252525"/>
                </a:solidFill>
                <a:latin typeface="Arial"/>
                <a:cs typeface="Arial"/>
              </a:rPr>
              <a:t>The </a:t>
            </a:r>
            <a:r>
              <a:rPr spc="-45" dirty="0">
                <a:solidFill>
                  <a:srgbClr val="252525"/>
                </a:solidFill>
                <a:latin typeface="Arial"/>
                <a:cs typeface="Arial"/>
              </a:rPr>
              <a:t>current </a:t>
            </a:r>
            <a:r>
              <a:rPr spc="-64" dirty="0">
                <a:solidFill>
                  <a:srgbClr val="252525"/>
                </a:solidFill>
                <a:latin typeface="Arial"/>
                <a:cs typeface="Arial"/>
              </a:rPr>
              <a:t>binding </a:t>
            </a:r>
            <a:r>
              <a:rPr spc="-19" dirty="0">
                <a:solidFill>
                  <a:srgbClr val="252525"/>
                </a:solidFill>
                <a:latin typeface="Arial"/>
                <a:cs typeface="Arial"/>
              </a:rPr>
              <a:t>for </a:t>
            </a:r>
            <a:r>
              <a:rPr spc="-158" dirty="0">
                <a:solidFill>
                  <a:srgbClr val="252525"/>
                </a:solidFill>
                <a:latin typeface="Arial"/>
                <a:cs typeface="Arial"/>
              </a:rPr>
              <a:t>a </a:t>
            </a:r>
            <a:r>
              <a:rPr spc="-98" dirty="0">
                <a:solidFill>
                  <a:srgbClr val="252525"/>
                </a:solidFill>
                <a:latin typeface="Arial"/>
                <a:cs typeface="Arial"/>
              </a:rPr>
              <a:t>given </a:t>
            </a:r>
            <a:r>
              <a:rPr spc="-105" dirty="0">
                <a:solidFill>
                  <a:srgbClr val="252525"/>
                </a:solidFill>
                <a:latin typeface="Arial"/>
                <a:cs typeface="Arial"/>
              </a:rPr>
              <a:t>name </a:t>
            </a:r>
            <a:r>
              <a:rPr spc="-109" dirty="0">
                <a:solidFill>
                  <a:srgbClr val="252525"/>
                </a:solidFill>
                <a:latin typeface="Arial"/>
                <a:cs typeface="Arial"/>
              </a:rPr>
              <a:t>is </a:t>
            </a:r>
            <a:r>
              <a:rPr spc="-30" dirty="0">
                <a:solidFill>
                  <a:srgbClr val="252525"/>
                </a:solidFill>
                <a:latin typeface="Arial"/>
                <a:cs typeface="Arial"/>
              </a:rPr>
              <a:t>the </a:t>
            </a:r>
            <a:r>
              <a:rPr spc="-83" dirty="0">
                <a:solidFill>
                  <a:srgbClr val="252525"/>
                </a:solidFill>
                <a:latin typeface="Arial"/>
                <a:cs typeface="Arial"/>
              </a:rPr>
              <a:t>one </a:t>
            </a:r>
            <a:r>
              <a:rPr spc="-75" dirty="0">
                <a:solidFill>
                  <a:srgbClr val="252525"/>
                </a:solidFill>
                <a:latin typeface="Arial"/>
                <a:cs typeface="Arial"/>
              </a:rPr>
              <a:t>encountered </a:t>
            </a:r>
            <a:r>
              <a:rPr spc="-71" dirty="0">
                <a:solidFill>
                  <a:srgbClr val="252525"/>
                </a:solidFill>
                <a:latin typeface="Arial"/>
                <a:cs typeface="Arial"/>
              </a:rPr>
              <a:t>most </a:t>
            </a:r>
            <a:r>
              <a:rPr spc="-60" dirty="0">
                <a:solidFill>
                  <a:srgbClr val="252525"/>
                </a:solidFill>
                <a:latin typeface="Arial"/>
                <a:cs typeface="Arial"/>
              </a:rPr>
              <a:t>recently</a:t>
            </a:r>
            <a:r>
              <a:rPr spc="-240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pc="-56" dirty="0">
                <a:solidFill>
                  <a:srgbClr val="252525"/>
                </a:solidFill>
                <a:latin typeface="Arial"/>
                <a:cs typeface="Arial"/>
              </a:rPr>
              <a:t>during  </a:t>
            </a:r>
            <a:r>
              <a:rPr spc="-79" dirty="0">
                <a:solidFill>
                  <a:srgbClr val="252525"/>
                </a:solidFill>
                <a:latin typeface="Arial"/>
                <a:cs typeface="Arial"/>
              </a:rPr>
              <a:t>execution, </a:t>
            </a:r>
            <a:r>
              <a:rPr spc="-98" dirty="0">
                <a:solidFill>
                  <a:srgbClr val="252525"/>
                </a:solidFill>
                <a:latin typeface="Arial"/>
                <a:cs typeface="Arial"/>
              </a:rPr>
              <a:t>and </a:t>
            </a:r>
            <a:r>
              <a:rPr spc="-15" dirty="0">
                <a:solidFill>
                  <a:srgbClr val="252525"/>
                </a:solidFill>
                <a:latin typeface="Arial"/>
                <a:cs typeface="Arial"/>
              </a:rPr>
              <a:t>not</a:t>
            </a:r>
            <a:r>
              <a:rPr spc="-363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pc="-53" dirty="0">
                <a:solidFill>
                  <a:srgbClr val="252525"/>
                </a:solidFill>
                <a:latin typeface="Arial"/>
                <a:cs typeface="Arial"/>
              </a:rPr>
              <a:t>yet </a:t>
            </a:r>
            <a:r>
              <a:rPr spc="-83" dirty="0">
                <a:solidFill>
                  <a:srgbClr val="252525"/>
                </a:solidFill>
                <a:latin typeface="Arial"/>
                <a:cs typeface="Arial"/>
              </a:rPr>
              <a:t>destroyed </a:t>
            </a:r>
            <a:r>
              <a:rPr spc="-94" dirty="0">
                <a:solidFill>
                  <a:srgbClr val="252525"/>
                </a:solidFill>
                <a:latin typeface="Arial"/>
                <a:cs typeface="Arial"/>
              </a:rPr>
              <a:t>by </a:t>
            </a:r>
            <a:r>
              <a:rPr spc="-45" dirty="0">
                <a:solidFill>
                  <a:srgbClr val="252525"/>
                </a:solidFill>
                <a:latin typeface="Arial"/>
                <a:cs typeface="Arial"/>
              </a:rPr>
              <a:t>returning </a:t>
            </a:r>
            <a:r>
              <a:rPr spc="-34" dirty="0">
                <a:solidFill>
                  <a:srgbClr val="252525"/>
                </a:solidFill>
                <a:latin typeface="Arial"/>
                <a:cs typeface="Arial"/>
              </a:rPr>
              <a:t>from </a:t>
            </a:r>
            <a:r>
              <a:rPr spc="-41" dirty="0">
                <a:solidFill>
                  <a:srgbClr val="252525"/>
                </a:solidFill>
                <a:latin typeface="Arial"/>
                <a:cs typeface="Arial"/>
              </a:rPr>
              <a:t>its </a:t>
            </a:r>
            <a:r>
              <a:rPr spc="-116" dirty="0">
                <a:solidFill>
                  <a:srgbClr val="252525"/>
                </a:solidFill>
                <a:latin typeface="Arial"/>
                <a:cs typeface="Arial"/>
              </a:rPr>
              <a:t>scope.</a:t>
            </a:r>
            <a:endParaRPr>
              <a:latin typeface="Arial"/>
              <a:cs typeface="Arial"/>
            </a:endParaRPr>
          </a:p>
          <a:p>
            <a:pPr marL="9525" marR="529114">
              <a:lnSpc>
                <a:spcPts val="1838"/>
              </a:lnSpc>
              <a:spcBef>
                <a:spcPts val="979"/>
              </a:spcBef>
            </a:pPr>
            <a:r>
              <a:rPr spc="-153" dirty="0">
                <a:solidFill>
                  <a:srgbClr val="252525"/>
                </a:solidFill>
                <a:latin typeface="Arial"/>
                <a:cs typeface="Arial"/>
              </a:rPr>
              <a:t>Type </a:t>
            </a:r>
            <a:r>
              <a:rPr spc="-101" dirty="0">
                <a:solidFill>
                  <a:srgbClr val="252525"/>
                </a:solidFill>
                <a:latin typeface="Arial"/>
                <a:cs typeface="Arial"/>
              </a:rPr>
              <a:t>checking </a:t>
            </a:r>
            <a:r>
              <a:rPr spc="-38" dirty="0">
                <a:solidFill>
                  <a:srgbClr val="252525"/>
                </a:solidFill>
                <a:latin typeface="Arial"/>
                <a:cs typeface="Arial"/>
              </a:rPr>
              <a:t>in </a:t>
            </a:r>
            <a:r>
              <a:rPr spc="-113" dirty="0">
                <a:solidFill>
                  <a:srgbClr val="252525"/>
                </a:solidFill>
                <a:latin typeface="Arial"/>
                <a:cs typeface="Arial"/>
              </a:rPr>
              <a:t>expressions </a:t>
            </a:r>
            <a:r>
              <a:rPr spc="-98" dirty="0">
                <a:solidFill>
                  <a:srgbClr val="252525"/>
                </a:solidFill>
                <a:latin typeface="Arial"/>
                <a:cs typeface="Arial"/>
              </a:rPr>
              <a:t>and </a:t>
            </a:r>
            <a:r>
              <a:rPr spc="-71" dirty="0">
                <a:solidFill>
                  <a:srgbClr val="252525"/>
                </a:solidFill>
                <a:latin typeface="Arial"/>
                <a:cs typeface="Arial"/>
              </a:rPr>
              <a:t>argument </a:t>
            </a:r>
            <a:r>
              <a:rPr spc="-101" dirty="0">
                <a:solidFill>
                  <a:srgbClr val="252525"/>
                </a:solidFill>
                <a:latin typeface="Arial"/>
                <a:cs typeface="Arial"/>
              </a:rPr>
              <a:t>checking </a:t>
            </a:r>
            <a:r>
              <a:rPr spc="-38" dirty="0">
                <a:solidFill>
                  <a:srgbClr val="252525"/>
                </a:solidFill>
                <a:latin typeface="Arial"/>
                <a:cs typeface="Arial"/>
              </a:rPr>
              <a:t>in </a:t>
            </a:r>
            <a:r>
              <a:rPr spc="-60" dirty="0">
                <a:solidFill>
                  <a:srgbClr val="252525"/>
                </a:solidFill>
                <a:latin typeface="Arial"/>
                <a:cs typeface="Arial"/>
              </a:rPr>
              <a:t>subroutine </a:t>
            </a:r>
            <a:r>
              <a:rPr spc="-109" dirty="0">
                <a:solidFill>
                  <a:srgbClr val="252525"/>
                </a:solidFill>
                <a:latin typeface="Arial"/>
                <a:cs typeface="Arial"/>
              </a:rPr>
              <a:t>calls </a:t>
            </a:r>
            <a:r>
              <a:rPr spc="-71" dirty="0">
                <a:solidFill>
                  <a:srgbClr val="252525"/>
                </a:solidFill>
                <a:latin typeface="Arial"/>
                <a:cs typeface="Arial"/>
              </a:rPr>
              <a:t>must</a:t>
            </a:r>
            <a:r>
              <a:rPr spc="-199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pc="-90" dirty="0">
                <a:solidFill>
                  <a:srgbClr val="252525"/>
                </a:solidFill>
                <a:latin typeface="Arial"/>
                <a:cs typeface="Arial"/>
              </a:rPr>
              <a:t>be  </a:t>
            </a:r>
            <a:r>
              <a:rPr spc="-64" dirty="0">
                <a:solidFill>
                  <a:srgbClr val="252525"/>
                </a:solidFill>
                <a:latin typeface="Arial"/>
                <a:cs typeface="Arial"/>
              </a:rPr>
              <a:t>deferred </a:t>
            </a:r>
            <a:r>
              <a:rPr spc="-15" dirty="0">
                <a:solidFill>
                  <a:srgbClr val="252525"/>
                </a:solidFill>
                <a:latin typeface="Arial"/>
                <a:cs typeface="Arial"/>
              </a:rPr>
              <a:t>until</a:t>
            </a:r>
            <a:r>
              <a:rPr spc="-153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pc="-38" dirty="0">
                <a:solidFill>
                  <a:srgbClr val="252525"/>
                </a:solidFill>
                <a:latin typeface="Arial"/>
                <a:cs typeface="Arial"/>
              </a:rPr>
              <a:t>runtime.</a:t>
            </a:r>
            <a:endParaRPr>
              <a:latin typeface="Arial"/>
              <a:cs typeface="Arial"/>
            </a:endParaRPr>
          </a:p>
          <a:p>
            <a:pPr marL="9525" marR="282893">
              <a:lnSpc>
                <a:spcPts val="1838"/>
              </a:lnSpc>
              <a:spcBef>
                <a:spcPts val="971"/>
              </a:spcBef>
            </a:pPr>
            <a:r>
              <a:rPr spc="-150" dirty="0">
                <a:solidFill>
                  <a:srgbClr val="252525"/>
                </a:solidFill>
                <a:latin typeface="Arial"/>
                <a:cs typeface="Arial"/>
              </a:rPr>
              <a:t>Languages </a:t>
            </a:r>
            <a:r>
              <a:rPr spc="-8" dirty="0">
                <a:solidFill>
                  <a:srgbClr val="252525"/>
                </a:solidFill>
                <a:latin typeface="Arial"/>
                <a:cs typeface="Arial"/>
              </a:rPr>
              <a:t>with </a:t>
            </a:r>
            <a:r>
              <a:rPr spc="-90" dirty="0">
                <a:solidFill>
                  <a:srgbClr val="252525"/>
                </a:solidFill>
                <a:latin typeface="Arial"/>
                <a:cs typeface="Arial"/>
              </a:rPr>
              <a:t>dynamic </a:t>
            </a:r>
            <a:r>
              <a:rPr spc="-105" dirty="0">
                <a:solidFill>
                  <a:srgbClr val="252525"/>
                </a:solidFill>
                <a:latin typeface="Arial"/>
                <a:cs typeface="Arial"/>
              </a:rPr>
              <a:t>scoping </a:t>
            </a:r>
            <a:r>
              <a:rPr spc="-49" dirty="0">
                <a:solidFill>
                  <a:srgbClr val="252525"/>
                </a:solidFill>
                <a:latin typeface="Arial"/>
                <a:cs typeface="Arial"/>
              </a:rPr>
              <a:t>tend </a:t>
            </a:r>
            <a:r>
              <a:rPr spc="4" dirty="0">
                <a:solidFill>
                  <a:srgbClr val="252525"/>
                </a:solidFill>
                <a:latin typeface="Arial"/>
                <a:cs typeface="Arial"/>
              </a:rPr>
              <a:t>to</a:t>
            </a:r>
            <a:r>
              <a:rPr spc="-353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pc="-90" dirty="0">
                <a:solidFill>
                  <a:srgbClr val="252525"/>
                </a:solidFill>
                <a:latin typeface="Arial"/>
                <a:cs typeface="Arial"/>
              </a:rPr>
              <a:t>be </a:t>
            </a:r>
            <a:r>
              <a:rPr spc="-41" dirty="0">
                <a:solidFill>
                  <a:srgbClr val="252525"/>
                </a:solidFill>
                <a:latin typeface="Arial"/>
                <a:cs typeface="Arial"/>
              </a:rPr>
              <a:t>interpreted, </a:t>
            </a:r>
            <a:r>
              <a:rPr spc="-45" dirty="0">
                <a:solidFill>
                  <a:srgbClr val="252525"/>
                </a:solidFill>
                <a:latin typeface="Arial"/>
                <a:cs typeface="Arial"/>
              </a:rPr>
              <a:t>rather </a:t>
            </a:r>
            <a:r>
              <a:rPr spc="-49" dirty="0">
                <a:solidFill>
                  <a:srgbClr val="252525"/>
                </a:solidFill>
                <a:latin typeface="Arial"/>
                <a:cs typeface="Arial"/>
              </a:rPr>
              <a:t>than </a:t>
            </a:r>
            <a:r>
              <a:rPr spc="-71" dirty="0">
                <a:solidFill>
                  <a:srgbClr val="252525"/>
                </a:solidFill>
                <a:latin typeface="Arial"/>
                <a:cs typeface="Arial"/>
              </a:rPr>
              <a:t>compiled, </a:t>
            </a:r>
            <a:r>
              <a:rPr spc="-98" dirty="0">
                <a:solidFill>
                  <a:srgbClr val="252525"/>
                </a:solidFill>
                <a:latin typeface="Arial"/>
                <a:cs typeface="Arial"/>
              </a:rPr>
              <a:t>e.g.  </a:t>
            </a:r>
            <a:r>
              <a:rPr spc="-116" dirty="0">
                <a:solidFill>
                  <a:srgbClr val="252525"/>
                </a:solidFill>
                <a:latin typeface="Arial"/>
                <a:cs typeface="Arial"/>
              </a:rPr>
              <a:t>Lisp,</a:t>
            </a:r>
            <a:r>
              <a:rPr spc="-113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pc="-101" dirty="0">
                <a:solidFill>
                  <a:srgbClr val="252525"/>
                </a:solidFill>
                <a:latin typeface="Arial"/>
                <a:cs typeface="Arial"/>
              </a:rPr>
              <a:t>Perl.</a:t>
            </a:r>
            <a:endParaRPr>
              <a:latin typeface="Arial"/>
              <a:cs typeface="Arial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588616" y="5831481"/>
            <a:ext cx="2189540" cy="7055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350"/>
          </a:p>
        </p:txBody>
      </p:sp>
      <p:sp>
        <p:nvSpPr>
          <p:cNvPr id="5" name="object 5"/>
          <p:cNvSpPr/>
          <p:nvPr/>
        </p:nvSpPr>
        <p:spPr>
          <a:xfrm>
            <a:off x="8535734" y="5753786"/>
            <a:ext cx="158393" cy="112347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35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52145" y="1267930"/>
            <a:ext cx="4064318" cy="470802"/>
          </a:xfrm>
          <a:prstGeom prst="rect">
            <a:avLst/>
          </a:prstGeom>
        </p:spPr>
        <p:txBody>
          <a:bodyPr vert="horz" wrap="square" lIns="0" tIns="9049" rIns="0" bIns="0" rtlCol="0">
            <a:spAutoFit/>
          </a:bodyPr>
          <a:lstStyle/>
          <a:p>
            <a:pPr marL="9525">
              <a:spcBef>
                <a:spcPts val="71"/>
              </a:spcBef>
            </a:pPr>
            <a:r>
              <a:rPr spc="-251" dirty="0"/>
              <a:t>Bindings </a:t>
            </a:r>
            <a:r>
              <a:rPr spc="-101" dirty="0"/>
              <a:t>in </a:t>
            </a:r>
            <a:r>
              <a:rPr spc="-259" dirty="0"/>
              <a:t>Dynamic</a:t>
            </a:r>
            <a:r>
              <a:rPr spc="-686" dirty="0"/>
              <a:t> </a:t>
            </a:r>
            <a:r>
              <a:rPr spc="-293" dirty="0"/>
              <a:t>Scoping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66547" y="1779391"/>
            <a:ext cx="7710011" cy="959237"/>
          </a:xfrm>
          <a:prstGeom prst="rect">
            <a:avLst/>
          </a:prstGeom>
        </p:spPr>
        <p:txBody>
          <a:bodyPr vert="horz" wrap="square" lIns="0" tIns="91440" rIns="0" bIns="0" rtlCol="0">
            <a:spAutoFit/>
          </a:bodyPr>
          <a:lstStyle/>
          <a:p>
            <a:pPr marL="9525">
              <a:spcBef>
                <a:spcPts val="720"/>
              </a:spcBef>
            </a:pPr>
            <a:r>
              <a:rPr spc="-26" dirty="0">
                <a:solidFill>
                  <a:srgbClr val="252525"/>
                </a:solidFill>
                <a:latin typeface="Arial"/>
                <a:cs typeface="Arial"/>
              </a:rPr>
              <a:t>With </a:t>
            </a:r>
            <a:r>
              <a:rPr spc="-68" dirty="0">
                <a:solidFill>
                  <a:srgbClr val="252525"/>
                </a:solidFill>
                <a:latin typeface="Arial"/>
                <a:cs typeface="Arial"/>
              </a:rPr>
              <a:t>static </a:t>
            </a:r>
            <a:r>
              <a:rPr spc="-124" dirty="0">
                <a:solidFill>
                  <a:srgbClr val="252525"/>
                </a:solidFill>
                <a:latin typeface="Arial"/>
                <a:cs typeface="Arial"/>
              </a:rPr>
              <a:t>scope </a:t>
            </a:r>
            <a:r>
              <a:rPr spc="-45" dirty="0">
                <a:solidFill>
                  <a:srgbClr val="252525"/>
                </a:solidFill>
                <a:latin typeface="Arial"/>
                <a:cs typeface="Arial"/>
              </a:rPr>
              <a:t>rule, </a:t>
            </a:r>
            <a:r>
              <a:rPr spc="-75" dirty="0">
                <a:solidFill>
                  <a:srgbClr val="252525"/>
                </a:solidFill>
                <a:latin typeface="Arial"/>
                <a:cs typeface="Arial"/>
              </a:rPr>
              <a:t>global </a:t>
            </a:r>
            <a:r>
              <a:rPr spc="-158" dirty="0">
                <a:solidFill>
                  <a:srgbClr val="252525"/>
                </a:solidFill>
                <a:latin typeface="Arial"/>
                <a:cs typeface="Arial"/>
              </a:rPr>
              <a:t>a </a:t>
            </a:r>
            <a:r>
              <a:rPr spc="-109" dirty="0">
                <a:solidFill>
                  <a:srgbClr val="252525"/>
                </a:solidFill>
                <a:latin typeface="Arial"/>
                <a:cs typeface="Arial"/>
              </a:rPr>
              <a:t>is </a:t>
            </a:r>
            <a:r>
              <a:rPr spc="-113" dirty="0">
                <a:solidFill>
                  <a:srgbClr val="252525"/>
                </a:solidFill>
                <a:latin typeface="Arial"/>
                <a:cs typeface="Arial"/>
              </a:rPr>
              <a:t>reassigned </a:t>
            </a:r>
            <a:r>
              <a:rPr spc="4" dirty="0">
                <a:solidFill>
                  <a:srgbClr val="252525"/>
                </a:solidFill>
                <a:latin typeface="Arial"/>
                <a:cs typeface="Arial"/>
              </a:rPr>
              <a:t>to</a:t>
            </a:r>
            <a:r>
              <a:rPr spc="-206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pc="-75" dirty="0">
                <a:solidFill>
                  <a:srgbClr val="252525"/>
                </a:solidFill>
                <a:latin typeface="Arial"/>
                <a:cs typeface="Arial"/>
              </a:rPr>
              <a:t>1.</a:t>
            </a:r>
            <a:endParaRPr>
              <a:latin typeface="Arial"/>
              <a:cs typeface="Arial"/>
            </a:endParaRPr>
          </a:p>
          <a:p>
            <a:pPr marL="9525">
              <a:lnSpc>
                <a:spcPts val="1999"/>
              </a:lnSpc>
              <a:spcBef>
                <a:spcPts val="649"/>
              </a:spcBef>
            </a:pPr>
            <a:r>
              <a:rPr spc="-26" dirty="0">
                <a:solidFill>
                  <a:srgbClr val="252525"/>
                </a:solidFill>
                <a:latin typeface="Arial"/>
                <a:cs typeface="Arial"/>
              </a:rPr>
              <a:t>With</a:t>
            </a:r>
            <a:r>
              <a:rPr spc="-101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pc="-90" dirty="0">
                <a:solidFill>
                  <a:srgbClr val="252525"/>
                </a:solidFill>
                <a:latin typeface="Arial"/>
                <a:cs typeface="Arial"/>
              </a:rPr>
              <a:t>dynamic </a:t>
            </a:r>
            <a:r>
              <a:rPr spc="-124" dirty="0">
                <a:solidFill>
                  <a:srgbClr val="252525"/>
                </a:solidFill>
                <a:latin typeface="Arial"/>
                <a:cs typeface="Arial"/>
              </a:rPr>
              <a:t>scope</a:t>
            </a:r>
            <a:r>
              <a:rPr spc="-94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pc="-45" dirty="0">
                <a:solidFill>
                  <a:srgbClr val="252525"/>
                </a:solidFill>
                <a:latin typeface="Arial"/>
                <a:cs typeface="Arial"/>
              </a:rPr>
              <a:t>rule,</a:t>
            </a:r>
            <a:r>
              <a:rPr spc="-101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pc="-98" dirty="0">
                <a:solidFill>
                  <a:srgbClr val="252525"/>
                </a:solidFill>
                <a:latin typeface="Arial"/>
                <a:cs typeface="Arial"/>
              </a:rPr>
              <a:t>and </a:t>
            </a:r>
            <a:r>
              <a:rPr spc="15" dirty="0">
                <a:solidFill>
                  <a:srgbClr val="252525"/>
                </a:solidFill>
                <a:latin typeface="Arial"/>
                <a:cs typeface="Arial"/>
              </a:rPr>
              <a:t>if</a:t>
            </a:r>
            <a:r>
              <a:rPr spc="-101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pc="-26" dirty="0">
                <a:solidFill>
                  <a:srgbClr val="252525"/>
                </a:solidFill>
                <a:latin typeface="Arial"/>
                <a:cs typeface="Arial"/>
              </a:rPr>
              <a:t>first</a:t>
            </a:r>
            <a:r>
              <a:rPr spc="-105" dirty="0">
                <a:solidFill>
                  <a:srgbClr val="252525"/>
                </a:solidFill>
                <a:latin typeface="Arial"/>
                <a:cs typeface="Arial"/>
              </a:rPr>
              <a:t> is</a:t>
            </a:r>
            <a:r>
              <a:rPr spc="-98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pc="-64" dirty="0">
                <a:solidFill>
                  <a:srgbClr val="252525"/>
                </a:solidFill>
                <a:latin typeface="Arial"/>
                <a:cs typeface="Arial"/>
              </a:rPr>
              <a:t>entered</a:t>
            </a:r>
            <a:r>
              <a:rPr spc="-101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pc="-30" dirty="0">
                <a:solidFill>
                  <a:srgbClr val="252525"/>
                </a:solidFill>
                <a:latin typeface="Arial"/>
                <a:cs typeface="Arial"/>
              </a:rPr>
              <a:t>from</a:t>
            </a:r>
            <a:r>
              <a:rPr spc="-98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pc="-109" dirty="0">
                <a:solidFill>
                  <a:srgbClr val="252525"/>
                </a:solidFill>
                <a:latin typeface="Arial"/>
                <a:cs typeface="Arial"/>
              </a:rPr>
              <a:t>second,</a:t>
            </a:r>
            <a:r>
              <a:rPr spc="-94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pc="-75" dirty="0">
                <a:solidFill>
                  <a:srgbClr val="252525"/>
                </a:solidFill>
                <a:latin typeface="Arial"/>
                <a:cs typeface="Arial"/>
              </a:rPr>
              <a:t>local</a:t>
            </a:r>
            <a:r>
              <a:rPr spc="-105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pc="-153" dirty="0">
                <a:solidFill>
                  <a:srgbClr val="252525"/>
                </a:solidFill>
                <a:latin typeface="Arial"/>
                <a:cs typeface="Arial"/>
              </a:rPr>
              <a:t>a</a:t>
            </a:r>
            <a:r>
              <a:rPr spc="-90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pc="-109" dirty="0">
                <a:solidFill>
                  <a:srgbClr val="252525"/>
                </a:solidFill>
                <a:latin typeface="Arial"/>
                <a:cs typeface="Arial"/>
              </a:rPr>
              <a:t>is</a:t>
            </a:r>
            <a:r>
              <a:rPr spc="-101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pc="-124" dirty="0">
                <a:solidFill>
                  <a:srgbClr val="252525"/>
                </a:solidFill>
                <a:latin typeface="Arial"/>
                <a:cs typeface="Arial"/>
              </a:rPr>
              <a:t>assigned</a:t>
            </a:r>
            <a:r>
              <a:rPr spc="-90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pc="4" dirty="0">
                <a:solidFill>
                  <a:srgbClr val="252525"/>
                </a:solidFill>
                <a:latin typeface="Arial"/>
                <a:cs typeface="Arial"/>
              </a:rPr>
              <a:t>to</a:t>
            </a:r>
            <a:r>
              <a:rPr spc="-109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pc="-90" dirty="0">
                <a:solidFill>
                  <a:srgbClr val="252525"/>
                </a:solidFill>
                <a:latin typeface="Arial"/>
                <a:cs typeface="Arial"/>
              </a:rPr>
              <a:t>1</a:t>
            </a:r>
            <a:r>
              <a:rPr spc="-98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pc="-60" dirty="0">
                <a:solidFill>
                  <a:srgbClr val="252525"/>
                </a:solidFill>
                <a:latin typeface="Arial"/>
                <a:cs typeface="Arial"/>
              </a:rPr>
              <a:t>.</a:t>
            </a:r>
            <a:endParaRPr>
              <a:latin typeface="Arial"/>
              <a:cs typeface="Arial"/>
            </a:endParaRPr>
          </a:p>
          <a:p>
            <a:pPr marL="9525">
              <a:lnSpc>
                <a:spcPts val="1999"/>
              </a:lnSpc>
            </a:pPr>
            <a:r>
              <a:rPr spc="-139" dirty="0">
                <a:solidFill>
                  <a:srgbClr val="252525"/>
                </a:solidFill>
                <a:latin typeface="Arial"/>
                <a:cs typeface="Arial"/>
              </a:rPr>
              <a:t>The </a:t>
            </a:r>
            <a:r>
              <a:rPr spc="-15" dirty="0">
                <a:solidFill>
                  <a:srgbClr val="252525"/>
                </a:solidFill>
                <a:latin typeface="Arial"/>
                <a:cs typeface="Arial"/>
              </a:rPr>
              <a:t>write </a:t>
            </a:r>
            <a:r>
              <a:rPr spc="-83" dirty="0">
                <a:solidFill>
                  <a:srgbClr val="252525"/>
                </a:solidFill>
                <a:latin typeface="Arial"/>
                <a:cs typeface="Arial"/>
              </a:rPr>
              <a:t>refers </a:t>
            </a:r>
            <a:r>
              <a:rPr spc="4" dirty="0">
                <a:solidFill>
                  <a:srgbClr val="252525"/>
                </a:solidFill>
                <a:latin typeface="Arial"/>
                <a:cs typeface="Arial"/>
              </a:rPr>
              <a:t>to </a:t>
            </a:r>
            <a:r>
              <a:rPr spc="-79" dirty="0">
                <a:solidFill>
                  <a:srgbClr val="252525"/>
                </a:solidFill>
                <a:latin typeface="Arial"/>
                <a:cs typeface="Arial"/>
              </a:rPr>
              <a:t>global </a:t>
            </a:r>
            <a:r>
              <a:rPr spc="-158" dirty="0">
                <a:solidFill>
                  <a:srgbClr val="252525"/>
                </a:solidFill>
                <a:latin typeface="Arial"/>
                <a:cs typeface="Arial"/>
              </a:rPr>
              <a:t>a =</a:t>
            </a:r>
            <a:r>
              <a:rPr spc="-255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pc="-75" dirty="0">
                <a:solidFill>
                  <a:srgbClr val="252525"/>
                </a:solidFill>
                <a:latin typeface="Arial"/>
                <a:cs typeface="Arial"/>
              </a:rPr>
              <a:t>2.</a:t>
            </a:r>
            <a:endParaRPr>
              <a:latin typeface="Arial"/>
              <a:cs typeface="Arial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8535734" y="5753786"/>
            <a:ext cx="155038" cy="11092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350"/>
          </a:p>
        </p:txBody>
      </p:sp>
      <p:sp>
        <p:nvSpPr>
          <p:cNvPr id="5" name="object 5"/>
          <p:cNvSpPr/>
          <p:nvPr/>
        </p:nvSpPr>
        <p:spPr>
          <a:xfrm>
            <a:off x="1969881" y="2919733"/>
            <a:ext cx="3184184" cy="2843499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350"/>
          </a:p>
        </p:txBody>
      </p:sp>
      <p:graphicFrame>
        <p:nvGraphicFramePr>
          <p:cNvPr id="6" name="object 6"/>
          <p:cNvGraphicFramePr>
            <a:graphicFrameLocks noGrp="1"/>
          </p:cNvGraphicFramePr>
          <p:nvPr/>
        </p:nvGraphicFramePr>
        <p:xfrm>
          <a:off x="6922008" y="3080385"/>
          <a:ext cx="1098709" cy="1983581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08632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3241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60509">
                <a:tc>
                  <a:txBody>
                    <a:bodyPr/>
                    <a:lstStyle/>
                    <a:p>
                      <a:pPr marL="9652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sz="1400" spc="-5" dirty="0">
                          <a:latin typeface="Times New Roman"/>
                          <a:cs typeface="Times New Roman"/>
                        </a:rPr>
                        <a:t>temp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12383" marB="0">
                    <a:lnL w="952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85750">
                <a:tc>
                  <a:txBody>
                    <a:bodyPr/>
                    <a:lstStyle/>
                    <a:p>
                      <a:pPr marL="96520">
                        <a:lnSpc>
                          <a:spcPct val="100000"/>
                        </a:lnSpc>
                        <a:spcBef>
                          <a:spcPts val="395"/>
                        </a:spcBef>
                      </a:pPr>
                      <a:r>
                        <a:rPr sz="1400" dirty="0">
                          <a:latin typeface="Times New Roman"/>
                          <a:cs typeface="Times New Roman"/>
                        </a:rPr>
                        <a:t>bookkeeping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37624" marB="0">
                    <a:lnL w="952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85750">
                <a:tc>
                  <a:txBody>
                    <a:bodyPr/>
                    <a:lstStyle/>
                    <a:p>
                      <a:pPr marL="96520">
                        <a:lnSpc>
                          <a:spcPct val="100000"/>
                        </a:lnSpc>
                        <a:spcBef>
                          <a:spcPts val="395"/>
                        </a:spcBef>
                      </a:pPr>
                      <a:r>
                        <a:rPr sz="1400" dirty="0">
                          <a:latin typeface="Times New Roman"/>
                          <a:cs typeface="Times New Roman"/>
                        </a:rPr>
                        <a:t>return</a:t>
                      </a:r>
                      <a:r>
                        <a:rPr sz="1400" spc="-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dirty="0">
                          <a:latin typeface="Times New Roman"/>
                          <a:cs typeface="Times New Roman"/>
                        </a:rPr>
                        <a:t>addr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37624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71450">
                <a:tc>
                  <a:txBody>
                    <a:bodyPr/>
                    <a:lstStyle/>
                    <a:p>
                      <a:pPr marL="97790">
                        <a:lnSpc>
                          <a:spcPts val="1689"/>
                        </a:lnSpc>
                      </a:pPr>
                      <a:r>
                        <a:rPr sz="1400" spc="-5" dirty="0">
                          <a:latin typeface="Times New Roman"/>
                          <a:cs typeface="Times New Roman"/>
                        </a:rPr>
                        <a:t>temp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85750">
                <a:tc>
                  <a:txBody>
                    <a:bodyPr/>
                    <a:lstStyle/>
                    <a:p>
                      <a:pPr marL="9779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1400" dirty="0">
                          <a:latin typeface="Times New Roman"/>
                          <a:cs typeface="Times New Roman"/>
                        </a:rPr>
                        <a:t>a:integer</a:t>
                      </a:r>
                      <a:r>
                        <a:rPr sz="1400" spc="-4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dirty="0">
                          <a:latin typeface="Times New Roman"/>
                          <a:cs typeface="Times New Roman"/>
                        </a:rPr>
                        <a:t>=1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11906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71450">
                <a:tc>
                  <a:txBody>
                    <a:bodyPr/>
                    <a:lstStyle/>
                    <a:p>
                      <a:pPr marL="97790">
                        <a:lnSpc>
                          <a:spcPts val="1689"/>
                        </a:lnSpc>
                      </a:pPr>
                      <a:r>
                        <a:rPr sz="1400" dirty="0">
                          <a:latin typeface="Times New Roman"/>
                          <a:cs typeface="Times New Roman"/>
                        </a:rPr>
                        <a:t>bookkeeping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85750">
                <a:tc>
                  <a:txBody>
                    <a:bodyPr/>
                    <a:lstStyle/>
                    <a:p>
                      <a:pPr marL="9779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1400" dirty="0">
                          <a:latin typeface="Times New Roman"/>
                          <a:cs typeface="Times New Roman"/>
                        </a:rPr>
                        <a:t>return</a:t>
                      </a:r>
                      <a:r>
                        <a:rPr sz="14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dirty="0">
                          <a:latin typeface="Times New Roman"/>
                          <a:cs typeface="Times New Roman"/>
                        </a:rPr>
                        <a:t>addr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11906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7" name="object 7"/>
          <p:cNvSpPr/>
          <p:nvPr/>
        </p:nvSpPr>
        <p:spPr>
          <a:xfrm>
            <a:off x="8008714" y="4712969"/>
            <a:ext cx="168116" cy="542925"/>
          </a:xfrm>
          <a:custGeom>
            <a:avLst/>
            <a:gdLst/>
            <a:ahLst/>
            <a:cxnLst/>
            <a:rect l="l" t="t" r="r" b="b"/>
            <a:pathLst>
              <a:path w="224154" h="723900">
                <a:moveTo>
                  <a:pt x="124587" y="617626"/>
                </a:moveTo>
                <a:lnTo>
                  <a:pt x="117602" y="618616"/>
                </a:lnTo>
                <a:lnTo>
                  <a:pt x="115189" y="621842"/>
                </a:lnTo>
                <a:lnTo>
                  <a:pt x="129667" y="723417"/>
                </a:lnTo>
                <a:lnTo>
                  <a:pt x="141734" y="714133"/>
                </a:lnTo>
                <a:lnTo>
                  <a:pt x="140335" y="714133"/>
                </a:lnTo>
                <a:lnTo>
                  <a:pt x="128524" y="709358"/>
                </a:lnTo>
                <a:lnTo>
                  <a:pt x="137400" y="687600"/>
                </a:lnTo>
                <a:lnTo>
                  <a:pt x="127762" y="620039"/>
                </a:lnTo>
                <a:lnTo>
                  <a:pt x="124587" y="617626"/>
                </a:lnTo>
                <a:close/>
              </a:path>
              <a:path w="224154" h="723900">
                <a:moveTo>
                  <a:pt x="137400" y="687600"/>
                </a:moveTo>
                <a:lnTo>
                  <a:pt x="128524" y="709358"/>
                </a:lnTo>
                <a:lnTo>
                  <a:pt x="140335" y="714133"/>
                </a:lnTo>
                <a:lnTo>
                  <a:pt x="141670" y="710844"/>
                </a:lnTo>
                <a:lnTo>
                  <a:pt x="140716" y="710844"/>
                </a:lnTo>
                <a:lnTo>
                  <a:pt x="130556" y="706716"/>
                </a:lnTo>
                <a:lnTo>
                  <a:pt x="139180" y="700081"/>
                </a:lnTo>
                <a:lnTo>
                  <a:pt x="137400" y="687600"/>
                </a:lnTo>
                <a:close/>
              </a:path>
              <a:path w="224154" h="723900">
                <a:moveTo>
                  <a:pt x="203200" y="650747"/>
                </a:moveTo>
                <a:lnTo>
                  <a:pt x="200533" y="652881"/>
                </a:lnTo>
                <a:lnTo>
                  <a:pt x="149158" y="692405"/>
                </a:lnTo>
                <a:lnTo>
                  <a:pt x="140335" y="714133"/>
                </a:lnTo>
                <a:lnTo>
                  <a:pt x="141734" y="714133"/>
                </a:lnTo>
                <a:lnTo>
                  <a:pt x="208280" y="662939"/>
                </a:lnTo>
                <a:lnTo>
                  <a:pt x="210947" y="660806"/>
                </a:lnTo>
                <a:lnTo>
                  <a:pt x="211582" y="656818"/>
                </a:lnTo>
                <a:lnTo>
                  <a:pt x="207264" y="651255"/>
                </a:lnTo>
                <a:lnTo>
                  <a:pt x="203200" y="650747"/>
                </a:lnTo>
                <a:close/>
              </a:path>
              <a:path w="224154" h="723900">
                <a:moveTo>
                  <a:pt x="139180" y="700081"/>
                </a:moveTo>
                <a:lnTo>
                  <a:pt x="130556" y="706716"/>
                </a:lnTo>
                <a:lnTo>
                  <a:pt x="140716" y="710844"/>
                </a:lnTo>
                <a:lnTo>
                  <a:pt x="139180" y="700081"/>
                </a:lnTo>
                <a:close/>
              </a:path>
              <a:path w="224154" h="723900">
                <a:moveTo>
                  <a:pt x="149158" y="692405"/>
                </a:moveTo>
                <a:lnTo>
                  <a:pt x="139180" y="700081"/>
                </a:lnTo>
                <a:lnTo>
                  <a:pt x="140716" y="710844"/>
                </a:lnTo>
                <a:lnTo>
                  <a:pt x="141670" y="710844"/>
                </a:lnTo>
                <a:lnTo>
                  <a:pt x="149158" y="692405"/>
                </a:lnTo>
                <a:close/>
              </a:path>
              <a:path w="224154" h="723900">
                <a:moveTo>
                  <a:pt x="9906" y="0"/>
                </a:moveTo>
                <a:lnTo>
                  <a:pt x="0" y="8127"/>
                </a:lnTo>
                <a:lnTo>
                  <a:pt x="35052" y="50545"/>
                </a:lnTo>
                <a:lnTo>
                  <a:pt x="69088" y="92963"/>
                </a:lnTo>
                <a:lnTo>
                  <a:pt x="101219" y="135381"/>
                </a:lnTo>
                <a:lnTo>
                  <a:pt x="130937" y="178053"/>
                </a:lnTo>
                <a:lnTo>
                  <a:pt x="157099" y="220852"/>
                </a:lnTo>
                <a:lnTo>
                  <a:pt x="178943" y="264032"/>
                </a:lnTo>
                <a:lnTo>
                  <a:pt x="195707" y="307339"/>
                </a:lnTo>
                <a:lnTo>
                  <a:pt x="206629" y="351281"/>
                </a:lnTo>
                <a:lnTo>
                  <a:pt x="210891" y="394715"/>
                </a:lnTo>
                <a:lnTo>
                  <a:pt x="210947" y="417956"/>
                </a:lnTo>
                <a:lnTo>
                  <a:pt x="209550" y="440689"/>
                </a:lnTo>
                <a:lnTo>
                  <a:pt x="203073" y="486333"/>
                </a:lnTo>
                <a:lnTo>
                  <a:pt x="192405" y="532574"/>
                </a:lnTo>
                <a:lnTo>
                  <a:pt x="178308" y="579170"/>
                </a:lnTo>
                <a:lnTo>
                  <a:pt x="161544" y="626249"/>
                </a:lnTo>
                <a:lnTo>
                  <a:pt x="143129" y="673557"/>
                </a:lnTo>
                <a:lnTo>
                  <a:pt x="137400" y="687600"/>
                </a:lnTo>
                <a:lnTo>
                  <a:pt x="139180" y="700081"/>
                </a:lnTo>
                <a:lnTo>
                  <a:pt x="173482" y="630605"/>
                </a:lnTo>
                <a:lnTo>
                  <a:pt x="190373" y="583006"/>
                </a:lnTo>
                <a:lnTo>
                  <a:pt x="204597" y="535685"/>
                </a:lnTo>
                <a:lnTo>
                  <a:pt x="215646" y="488391"/>
                </a:lnTo>
                <a:lnTo>
                  <a:pt x="222123" y="441451"/>
                </a:lnTo>
                <a:lnTo>
                  <a:pt x="223647" y="417956"/>
                </a:lnTo>
                <a:lnTo>
                  <a:pt x="223647" y="394715"/>
                </a:lnTo>
                <a:lnTo>
                  <a:pt x="218948" y="348614"/>
                </a:lnTo>
                <a:lnTo>
                  <a:pt x="207772" y="303148"/>
                </a:lnTo>
                <a:lnTo>
                  <a:pt x="190373" y="258444"/>
                </a:lnTo>
                <a:lnTo>
                  <a:pt x="168021" y="214375"/>
                </a:lnTo>
                <a:lnTo>
                  <a:pt x="141478" y="170941"/>
                </a:lnTo>
                <a:lnTo>
                  <a:pt x="111379" y="127761"/>
                </a:lnTo>
                <a:lnTo>
                  <a:pt x="78994" y="84962"/>
                </a:lnTo>
                <a:lnTo>
                  <a:pt x="44831" y="42417"/>
                </a:lnTo>
                <a:lnTo>
                  <a:pt x="9906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 sz="1350"/>
          </a:p>
        </p:txBody>
      </p:sp>
      <p:sp>
        <p:nvSpPr>
          <p:cNvPr id="8" name="object 8"/>
          <p:cNvSpPr/>
          <p:nvPr/>
        </p:nvSpPr>
        <p:spPr>
          <a:xfrm>
            <a:off x="8010049" y="3652076"/>
            <a:ext cx="320516" cy="1125855"/>
          </a:xfrm>
          <a:custGeom>
            <a:avLst/>
            <a:gdLst/>
            <a:ahLst/>
            <a:cxnLst/>
            <a:rect l="l" t="t" r="r" b="b"/>
            <a:pathLst>
              <a:path w="427354" h="1501139">
                <a:moveTo>
                  <a:pt x="20192" y="1396619"/>
                </a:moveTo>
                <a:lnTo>
                  <a:pt x="17017" y="1399032"/>
                </a:lnTo>
                <a:lnTo>
                  <a:pt x="16636" y="1402588"/>
                </a:lnTo>
                <a:lnTo>
                  <a:pt x="4699" y="1500886"/>
                </a:lnTo>
                <a:lnTo>
                  <a:pt x="19704" y="1494663"/>
                </a:lnTo>
                <a:lnTo>
                  <a:pt x="17399" y="1494663"/>
                </a:lnTo>
                <a:lnTo>
                  <a:pt x="7238" y="1487043"/>
                </a:lnTo>
                <a:lnTo>
                  <a:pt x="21365" y="1468455"/>
                </a:lnTo>
                <a:lnTo>
                  <a:pt x="29209" y="1404112"/>
                </a:lnTo>
                <a:lnTo>
                  <a:pt x="29717" y="1400556"/>
                </a:lnTo>
                <a:lnTo>
                  <a:pt x="27177" y="1397381"/>
                </a:lnTo>
                <a:lnTo>
                  <a:pt x="20192" y="1396619"/>
                </a:lnTo>
                <a:close/>
              </a:path>
              <a:path w="427354" h="1501139">
                <a:moveTo>
                  <a:pt x="21365" y="1468455"/>
                </a:moveTo>
                <a:lnTo>
                  <a:pt x="7238" y="1487043"/>
                </a:lnTo>
                <a:lnTo>
                  <a:pt x="17399" y="1494663"/>
                </a:lnTo>
                <a:lnTo>
                  <a:pt x="19715" y="1491615"/>
                </a:lnTo>
                <a:lnTo>
                  <a:pt x="18541" y="1491615"/>
                </a:lnTo>
                <a:lnTo>
                  <a:pt x="9905" y="1485011"/>
                </a:lnTo>
                <a:lnTo>
                  <a:pt x="19850" y="1480884"/>
                </a:lnTo>
                <a:lnTo>
                  <a:pt x="21365" y="1468455"/>
                </a:lnTo>
                <a:close/>
              </a:path>
              <a:path w="427354" h="1501139">
                <a:moveTo>
                  <a:pt x="94614" y="1449832"/>
                </a:moveTo>
                <a:lnTo>
                  <a:pt x="31565" y="1476022"/>
                </a:lnTo>
                <a:lnTo>
                  <a:pt x="17399" y="1494663"/>
                </a:lnTo>
                <a:lnTo>
                  <a:pt x="19704" y="1494663"/>
                </a:lnTo>
                <a:lnTo>
                  <a:pt x="96265" y="1462913"/>
                </a:lnTo>
                <a:lnTo>
                  <a:pt x="99440" y="1461516"/>
                </a:lnTo>
                <a:lnTo>
                  <a:pt x="100964" y="1457833"/>
                </a:lnTo>
                <a:lnTo>
                  <a:pt x="99694" y="1454658"/>
                </a:lnTo>
                <a:lnTo>
                  <a:pt x="98298" y="1451356"/>
                </a:lnTo>
                <a:lnTo>
                  <a:pt x="94614" y="1449832"/>
                </a:lnTo>
                <a:close/>
              </a:path>
              <a:path w="427354" h="1501139">
                <a:moveTo>
                  <a:pt x="19850" y="1480884"/>
                </a:moveTo>
                <a:lnTo>
                  <a:pt x="9905" y="1485011"/>
                </a:lnTo>
                <a:lnTo>
                  <a:pt x="18541" y="1491615"/>
                </a:lnTo>
                <a:lnTo>
                  <a:pt x="19850" y="1480884"/>
                </a:lnTo>
                <a:close/>
              </a:path>
              <a:path w="427354" h="1501139">
                <a:moveTo>
                  <a:pt x="31565" y="1476022"/>
                </a:moveTo>
                <a:lnTo>
                  <a:pt x="19850" y="1480884"/>
                </a:lnTo>
                <a:lnTo>
                  <a:pt x="18541" y="1491615"/>
                </a:lnTo>
                <a:lnTo>
                  <a:pt x="19715" y="1491615"/>
                </a:lnTo>
                <a:lnTo>
                  <a:pt x="31565" y="1476022"/>
                </a:lnTo>
                <a:close/>
              </a:path>
              <a:path w="427354" h="1501139">
                <a:moveTo>
                  <a:pt x="9398" y="0"/>
                </a:moveTo>
                <a:lnTo>
                  <a:pt x="0" y="8636"/>
                </a:lnTo>
                <a:lnTo>
                  <a:pt x="38988" y="50800"/>
                </a:lnTo>
                <a:lnTo>
                  <a:pt x="77596" y="92964"/>
                </a:lnTo>
                <a:lnTo>
                  <a:pt x="115569" y="135255"/>
                </a:lnTo>
                <a:lnTo>
                  <a:pt x="152653" y="177546"/>
                </a:lnTo>
                <a:lnTo>
                  <a:pt x="188594" y="220091"/>
                </a:lnTo>
                <a:lnTo>
                  <a:pt x="222884" y="262636"/>
                </a:lnTo>
                <a:lnTo>
                  <a:pt x="255269" y="305435"/>
                </a:lnTo>
                <a:lnTo>
                  <a:pt x="285495" y="348361"/>
                </a:lnTo>
                <a:lnTo>
                  <a:pt x="313308" y="391668"/>
                </a:lnTo>
                <a:lnTo>
                  <a:pt x="338454" y="435229"/>
                </a:lnTo>
                <a:lnTo>
                  <a:pt x="360425" y="478917"/>
                </a:lnTo>
                <a:lnTo>
                  <a:pt x="379094" y="523113"/>
                </a:lnTo>
                <a:lnTo>
                  <a:pt x="394080" y="567690"/>
                </a:lnTo>
                <a:lnTo>
                  <a:pt x="405256" y="612521"/>
                </a:lnTo>
                <a:lnTo>
                  <a:pt x="412114" y="657860"/>
                </a:lnTo>
                <a:lnTo>
                  <a:pt x="414400" y="703707"/>
                </a:lnTo>
                <a:lnTo>
                  <a:pt x="413746" y="727075"/>
                </a:lnTo>
                <a:lnTo>
                  <a:pt x="409066" y="773557"/>
                </a:lnTo>
                <a:lnTo>
                  <a:pt x="400050" y="820801"/>
                </a:lnTo>
                <a:lnTo>
                  <a:pt x="386968" y="868680"/>
                </a:lnTo>
                <a:lnTo>
                  <a:pt x="370077" y="917067"/>
                </a:lnTo>
                <a:lnTo>
                  <a:pt x="349630" y="965835"/>
                </a:lnTo>
                <a:lnTo>
                  <a:pt x="326008" y="1015238"/>
                </a:lnTo>
                <a:lnTo>
                  <a:pt x="299465" y="1064895"/>
                </a:lnTo>
                <a:lnTo>
                  <a:pt x="270382" y="1114933"/>
                </a:lnTo>
                <a:lnTo>
                  <a:pt x="222376" y="1190498"/>
                </a:lnTo>
                <a:lnTo>
                  <a:pt x="188086" y="1241171"/>
                </a:lnTo>
                <a:lnTo>
                  <a:pt x="152273" y="1292098"/>
                </a:lnTo>
                <a:lnTo>
                  <a:pt x="115188" y="1343279"/>
                </a:lnTo>
                <a:lnTo>
                  <a:pt x="77215" y="1394460"/>
                </a:lnTo>
                <a:lnTo>
                  <a:pt x="38607" y="1445768"/>
                </a:lnTo>
                <a:lnTo>
                  <a:pt x="21365" y="1468455"/>
                </a:lnTo>
                <a:lnTo>
                  <a:pt x="19850" y="1480884"/>
                </a:lnTo>
                <a:lnTo>
                  <a:pt x="48767" y="1453388"/>
                </a:lnTo>
                <a:lnTo>
                  <a:pt x="87375" y="1401953"/>
                </a:lnTo>
                <a:lnTo>
                  <a:pt x="125475" y="1350645"/>
                </a:lnTo>
                <a:lnTo>
                  <a:pt x="162686" y="1299464"/>
                </a:lnTo>
                <a:lnTo>
                  <a:pt x="198627" y="1248283"/>
                </a:lnTo>
                <a:lnTo>
                  <a:pt x="233171" y="1197483"/>
                </a:lnTo>
                <a:lnTo>
                  <a:pt x="265810" y="1146683"/>
                </a:lnTo>
                <a:lnTo>
                  <a:pt x="296290" y="1096137"/>
                </a:lnTo>
                <a:lnTo>
                  <a:pt x="324357" y="1045845"/>
                </a:lnTo>
                <a:lnTo>
                  <a:pt x="349757" y="995807"/>
                </a:lnTo>
                <a:lnTo>
                  <a:pt x="372109" y="946277"/>
                </a:lnTo>
                <a:lnTo>
                  <a:pt x="391032" y="896747"/>
                </a:lnTo>
                <a:lnTo>
                  <a:pt x="406273" y="847852"/>
                </a:lnTo>
                <a:lnTo>
                  <a:pt x="417702" y="799211"/>
                </a:lnTo>
                <a:lnTo>
                  <a:pt x="424687" y="751078"/>
                </a:lnTo>
                <a:lnTo>
                  <a:pt x="427100" y="703453"/>
                </a:lnTo>
                <a:lnTo>
                  <a:pt x="426465" y="679704"/>
                </a:lnTo>
                <a:lnTo>
                  <a:pt x="421639" y="632968"/>
                </a:lnTo>
                <a:lnTo>
                  <a:pt x="412368" y="586740"/>
                </a:lnTo>
                <a:lnTo>
                  <a:pt x="399033" y="541020"/>
                </a:lnTo>
                <a:lnTo>
                  <a:pt x="381761" y="495808"/>
                </a:lnTo>
                <a:lnTo>
                  <a:pt x="361187" y="451104"/>
                </a:lnTo>
                <a:lnTo>
                  <a:pt x="337184" y="406781"/>
                </a:lnTo>
                <a:lnTo>
                  <a:pt x="310387" y="362966"/>
                </a:lnTo>
                <a:lnTo>
                  <a:pt x="280924" y="319405"/>
                </a:lnTo>
                <a:lnTo>
                  <a:pt x="232663" y="254635"/>
                </a:lnTo>
                <a:lnTo>
                  <a:pt x="198246" y="211836"/>
                </a:lnTo>
                <a:lnTo>
                  <a:pt x="162305" y="169164"/>
                </a:lnTo>
                <a:lnTo>
                  <a:pt x="125094" y="126746"/>
                </a:lnTo>
                <a:lnTo>
                  <a:pt x="86994" y="84455"/>
                </a:lnTo>
                <a:lnTo>
                  <a:pt x="939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 sz="1350"/>
          </a:p>
        </p:txBody>
      </p:sp>
      <p:sp>
        <p:nvSpPr>
          <p:cNvPr id="9" name="object 9"/>
          <p:cNvSpPr txBox="1"/>
          <p:nvPr/>
        </p:nvSpPr>
        <p:spPr>
          <a:xfrm>
            <a:off x="5955982" y="4459414"/>
            <a:ext cx="495776" cy="217367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>
              <a:spcBef>
                <a:spcPts val="75"/>
              </a:spcBef>
            </a:pPr>
            <a:r>
              <a:rPr sz="1350" spc="-4" dirty="0">
                <a:latin typeface="Times New Roman"/>
                <a:cs typeface="Times New Roman"/>
              </a:rPr>
              <a:t>second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6639687" y="4169664"/>
            <a:ext cx="148590" cy="857250"/>
          </a:xfrm>
          <a:custGeom>
            <a:avLst/>
            <a:gdLst/>
            <a:ahLst/>
            <a:cxnLst/>
            <a:rect l="l" t="t" r="r" b="b"/>
            <a:pathLst>
              <a:path w="198120" h="1143000">
                <a:moveTo>
                  <a:pt x="198119" y="1143000"/>
                </a:moveTo>
                <a:lnTo>
                  <a:pt x="159549" y="1141706"/>
                </a:lnTo>
                <a:lnTo>
                  <a:pt x="128063" y="1138174"/>
                </a:lnTo>
                <a:lnTo>
                  <a:pt x="106840" y="1132927"/>
                </a:lnTo>
                <a:lnTo>
                  <a:pt x="99059" y="1126490"/>
                </a:lnTo>
                <a:lnTo>
                  <a:pt x="99059" y="588010"/>
                </a:lnTo>
                <a:lnTo>
                  <a:pt x="91279" y="581572"/>
                </a:lnTo>
                <a:lnTo>
                  <a:pt x="70056" y="576326"/>
                </a:lnTo>
                <a:lnTo>
                  <a:pt x="38570" y="572793"/>
                </a:lnTo>
                <a:lnTo>
                  <a:pt x="0" y="571500"/>
                </a:lnTo>
                <a:lnTo>
                  <a:pt x="38570" y="570206"/>
                </a:lnTo>
                <a:lnTo>
                  <a:pt x="70056" y="566674"/>
                </a:lnTo>
                <a:lnTo>
                  <a:pt x="91279" y="561427"/>
                </a:lnTo>
                <a:lnTo>
                  <a:pt x="99059" y="554990"/>
                </a:lnTo>
                <a:lnTo>
                  <a:pt x="99059" y="16510"/>
                </a:lnTo>
                <a:lnTo>
                  <a:pt x="106840" y="10072"/>
                </a:lnTo>
                <a:lnTo>
                  <a:pt x="128063" y="4825"/>
                </a:lnTo>
                <a:lnTo>
                  <a:pt x="159549" y="1293"/>
                </a:lnTo>
                <a:lnTo>
                  <a:pt x="198119" y="0"/>
                </a:lnTo>
              </a:path>
            </a:pathLst>
          </a:custGeom>
          <a:ln w="914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350"/>
          </a:p>
        </p:txBody>
      </p:sp>
      <p:sp>
        <p:nvSpPr>
          <p:cNvPr id="11" name="object 11"/>
          <p:cNvSpPr/>
          <p:nvPr/>
        </p:nvSpPr>
        <p:spPr>
          <a:xfrm>
            <a:off x="6696837" y="3312414"/>
            <a:ext cx="114300" cy="742950"/>
          </a:xfrm>
          <a:custGeom>
            <a:avLst/>
            <a:gdLst/>
            <a:ahLst/>
            <a:cxnLst/>
            <a:rect l="l" t="t" r="r" b="b"/>
            <a:pathLst>
              <a:path w="152400" h="990600">
                <a:moveTo>
                  <a:pt x="152400" y="990600"/>
                </a:moveTo>
                <a:lnTo>
                  <a:pt x="122759" y="989597"/>
                </a:lnTo>
                <a:lnTo>
                  <a:pt x="98536" y="986869"/>
                </a:lnTo>
                <a:lnTo>
                  <a:pt x="82194" y="982831"/>
                </a:lnTo>
                <a:lnTo>
                  <a:pt x="76200" y="977900"/>
                </a:lnTo>
                <a:lnTo>
                  <a:pt x="76200" y="508000"/>
                </a:lnTo>
                <a:lnTo>
                  <a:pt x="70205" y="503068"/>
                </a:lnTo>
                <a:lnTo>
                  <a:pt x="53863" y="499030"/>
                </a:lnTo>
                <a:lnTo>
                  <a:pt x="29640" y="496302"/>
                </a:lnTo>
                <a:lnTo>
                  <a:pt x="0" y="495300"/>
                </a:lnTo>
                <a:lnTo>
                  <a:pt x="29640" y="494297"/>
                </a:lnTo>
                <a:lnTo>
                  <a:pt x="53863" y="491569"/>
                </a:lnTo>
                <a:lnTo>
                  <a:pt x="70205" y="487531"/>
                </a:lnTo>
                <a:lnTo>
                  <a:pt x="76200" y="482600"/>
                </a:lnTo>
                <a:lnTo>
                  <a:pt x="76200" y="12700"/>
                </a:lnTo>
                <a:lnTo>
                  <a:pt x="82194" y="7768"/>
                </a:lnTo>
                <a:lnTo>
                  <a:pt x="98536" y="3730"/>
                </a:lnTo>
                <a:lnTo>
                  <a:pt x="122759" y="1002"/>
                </a:lnTo>
                <a:lnTo>
                  <a:pt x="152400" y="0"/>
                </a:lnTo>
              </a:path>
            </a:pathLst>
          </a:custGeom>
          <a:ln w="914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350"/>
          </a:p>
        </p:txBody>
      </p:sp>
      <p:sp>
        <p:nvSpPr>
          <p:cNvPr id="12" name="object 12"/>
          <p:cNvSpPr txBox="1"/>
          <p:nvPr/>
        </p:nvSpPr>
        <p:spPr>
          <a:xfrm>
            <a:off x="6184582" y="3544728"/>
            <a:ext cx="295275" cy="217367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>
              <a:spcBef>
                <a:spcPts val="75"/>
              </a:spcBef>
            </a:pPr>
            <a:r>
              <a:rPr sz="1350" spc="-4" dirty="0">
                <a:latin typeface="Times New Roman"/>
                <a:cs typeface="Times New Roman"/>
              </a:rPr>
              <a:t>first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6698932" y="5202327"/>
            <a:ext cx="835343" cy="217367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>
              <a:spcBef>
                <a:spcPts val="75"/>
              </a:spcBef>
            </a:pPr>
            <a:r>
              <a:rPr sz="1350" dirty="0">
                <a:latin typeface="Times New Roman"/>
                <a:cs typeface="Times New Roman"/>
              </a:rPr>
              <a:t>global a =</a:t>
            </a:r>
            <a:r>
              <a:rPr sz="1350" spc="-71" dirty="0">
                <a:latin typeface="Times New Roman"/>
                <a:cs typeface="Times New Roman"/>
              </a:rPr>
              <a:t> </a:t>
            </a:r>
            <a:r>
              <a:rPr sz="1350" dirty="0">
                <a:latin typeface="Times New Roman"/>
                <a:cs typeface="Times New Roman"/>
              </a:rPr>
              <a:t>2</a:t>
            </a:r>
            <a:endParaRPr sz="135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52145" y="1267930"/>
            <a:ext cx="6165532" cy="470802"/>
          </a:xfrm>
          <a:prstGeom prst="rect">
            <a:avLst/>
          </a:prstGeom>
        </p:spPr>
        <p:txBody>
          <a:bodyPr vert="horz" wrap="square" lIns="0" tIns="9049" rIns="0" bIns="0" rtlCol="0">
            <a:spAutoFit/>
          </a:bodyPr>
          <a:lstStyle/>
          <a:p>
            <a:pPr marL="9525">
              <a:spcBef>
                <a:spcPts val="71"/>
              </a:spcBef>
            </a:pPr>
            <a:r>
              <a:rPr spc="-248" dirty="0"/>
              <a:t>Looking</a:t>
            </a:r>
            <a:r>
              <a:rPr spc="-344" dirty="0"/>
              <a:t> </a:t>
            </a:r>
            <a:r>
              <a:rPr spc="-158" dirty="0"/>
              <a:t>up</a:t>
            </a:r>
            <a:r>
              <a:rPr spc="-353" dirty="0"/>
              <a:t> </a:t>
            </a:r>
            <a:r>
              <a:rPr spc="-86" dirty="0"/>
              <a:t>for</a:t>
            </a:r>
            <a:r>
              <a:rPr spc="-341" dirty="0"/>
              <a:t> </a:t>
            </a:r>
            <a:r>
              <a:rPr spc="-251" dirty="0"/>
              <a:t>Bindings</a:t>
            </a:r>
            <a:r>
              <a:rPr spc="-341" dirty="0"/>
              <a:t> </a:t>
            </a:r>
            <a:r>
              <a:rPr spc="-101" dirty="0"/>
              <a:t>in</a:t>
            </a:r>
            <a:r>
              <a:rPr spc="-341" dirty="0"/>
              <a:t> </a:t>
            </a:r>
            <a:r>
              <a:rPr spc="-259" dirty="0"/>
              <a:t>Dynamic</a:t>
            </a:r>
            <a:r>
              <a:rPr spc="-338" dirty="0"/>
              <a:t> </a:t>
            </a:r>
            <a:r>
              <a:rPr spc="-293" dirty="0"/>
              <a:t>Scoping</a:t>
            </a:r>
          </a:p>
        </p:txBody>
      </p:sp>
      <p:sp>
        <p:nvSpPr>
          <p:cNvPr id="3" name="object 3"/>
          <p:cNvSpPr/>
          <p:nvPr/>
        </p:nvSpPr>
        <p:spPr>
          <a:xfrm>
            <a:off x="588616" y="5831481"/>
            <a:ext cx="2189540" cy="7055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350"/>
          </a:p>
        </p:txBody>
      </p:sp>
      <p:sp>
        <p:nvSpPr>
          <p:cNvPr id="4" name="object 4"/>
          <p:cNvSpPr/>
          <p:nvPr/>
        </p:nvSpPr>
        <p:spPr>
          <a:xfrm>
            <a:off x="8535733" y="5753786"/>
            <a:ext cx="154115" cy="110928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350"/>
          </a:p>
        </p:txBody>
      </p:sp>
      <p:sp>
        <p:nvSpPr>
          <p:cNvPr id="5" name="object 5"/>
          <p:cNvSpPr/>
          <p:nvPr/>
        </p:nvSpPr>
        <p:spPr>
          <a:xfrm>
            <a:off x="3809619" y="3894606"/>
            <a:ext cx="3489820" cy="265471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350"/>
          </a:p>
        </p:txBody>
      </p:sp>
      <p:sp>
        <p:nvSpPr>
          <p:cNvPr id="6" name="object 6"/>
          <p:cNvSpPr/>
          <p:nvPr/>
        </p:nvSpPr>
        <p:spPr>
          <a:xfrm>
            <a:off x="3809619" y="4272533"/>
            <a:ext cx="1679980" cy="274320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350"/>
          </a:p>
        </p:txBody>
      </p:sp>
      <p:sp>
        <p:nvSpPr>
          <p:cNvPr id="7" name="object 7"/>
          <p:cNvSpPr txBox="1"/>
          <p:nvPr/>
        </p:nvSpPr>
        <p:spPr>
          <a:xfrm>
            <a:off x="2095119" y="3872484"/>
            <a:ext cx="1143953" cy="320601"/>
          </a:xfrm>
          <a:prstGeom prst="rect">
            <a:avLst/>
          </a:prstGeom>
          <a:ln w="10795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L="126206">
              <a:lnSpc>
                <a:spcPts val="2453"/>
              </a:lnSpc>
            </a:pPr>
            <a:r>
              <a:rPr sz="2100" spc="-446" dirty="0">
                <a:latin typeface="Georgia"/>
                <a:cs typeface="Georgia"/>
              </a:rPr>
              <a:t>a</a:t>
            </a:r>
            <a:endParaRPr sz="2100">
              <a:latin typeface="Georgia"/>
              <a:cs typeface="Georgia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2095119" y="4215955"/>
            <a:ext cx="1143953" cy="294953"/>
          </a:xfrm>
          <a:prstGeom prst="rect">
            <a:avLst/>
          </a:prstGeom>
          <a:ln w="10795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L="126206">
              <a:lnSpc>
                <a:spcPts val="2269"/>
              </a:lnSpc>
            </a:pPr>
            <a:r>
              <a:rPr sz="2100" spc="-431" dirty="0">
                <a:latin typeface="Georgia"/>
                <a:cs typeface="Georgia"/>
              </a:rPr>
              <a:t>read_integer</a:t>
            </a:r>
            <a:endParaRPr sz="2100">
              <a:latin typeface="Georgia"/>
              <a:cs typeface="Georgia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2095119" y="4616005"/>
            <a:ext cx="1143953" cy="205184"/>
          </a:xfrm>
          <a:prstGeom prst="rect">
            <a:avLst/>
          </a:prstGeom>
          <a:ln w="10795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L="126206">
              <a:lnSpc>
                <a:spcPts val="1639"/>
              </a:lnSpc>
            </a:pPr>
            <a:r>
              <a:rPr sz="2100" spc="-439" dirty="0">
                <a:latin typeface="Georgia"/>
                <a:cs typeface="Georgia"/>
              </a:rPr>
              <a:t>second</a:t>
            </a:r>
            <a:endParaRPr sz="2100">
              <a:latin typeface="Georgia"/>
              <a:cs typeface="Georgia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2095119" y="4901803"/>
            <a:ext cx="1143953" cy="243656"/>
          </a:xfrm>
          <a:prstGeom prst="rect">
            <a:avLst/>
          </a:prstGeom>
          <a:ln w="10795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L="126206">
              <a:lnSpc>
                <a:spcPts val="1909"/>
              </a:lnSpc>
            </a:pPr>
            <a:r>
              <a:rPr sz="2100" spc="-315" dirty="0">
                <a:latin typeface="Georgia"/>
                <a:cs typeface="Georgia"/>
              </a:rPr>
              <a:t>first</a:t>
            </a:r>
            <a:endParaRPr sz="2100">
              <a:latin typeface="Georgia"/>
              <a:cs typeface="Georgia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2095119" y="5245822"/>
            <a:ext cx="1143953" cy="218008"/>
          </a:xfrm>
          <a:prstGeom prst="rect">
            <a:avLst/>
          </a:prstGeom>
          <a:ln w="10795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L="126206">
              <a:lnSpc>
                <a:spcPts val="1721"/>
              </a:lnSpc>
            </a:pPr>
            <a:r>
              <a:rPr sz="2100" spc="-409" dirty="0">
                <a:latin typeface="Georgia"/>
                <a:cs typeface="Georgia"/>
              </a:rPr>
              <a:t>write_integer</a:t>
            </a:r>
            <a:endParaRPr sz="2100">
              <a:latin typeface="Georgia"/>
              <a:cs typeface="Georgia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2095119" y="3872484"/>
            <a:ext cx="1371600" cy="1715929"/>
          </a:xfrm>
          <a:custGeom>
            <a:avLst/>
            <a:gdLst/>
            <a:ahLst/>
            <a:cxnLst/>
            <a:rect l="l" t="t" r="r" b="b"/>
            <a:pathLst>
              <a:path w="1828800" h="2287904">
                <a:moveTo>
                  <a:pt x="0" y="2287524"/>
                </a:moveTo>
                <a:lnTo>
                  <a:pt x="1828800" y="2287524"/>
                </a:lnTo>
                <a:lnTo>
                  <a:pt x="1828800" y="0"/>
                </a:lnTo>
                <a:lnTo>
                  <a:pt x="0" y="0"/>
                </a:lnTo>
                <a:lnTo>
                  <a:pt x="0" y="2287524"/>
                </a:lnTo>
                <a:close/>
              </a:path>
            </a:pathLst>
          </a:custGeom>
          <a:ln w="914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350"/>
          </a:p>
        </p:txBody>
      </p:sp>
      <p:sp>
        <p:nvSpPr>
          <p:cNvPr id="13" name="object 13"/>
          <p:cNvSpPr/>
          <p:nvPr/>
        </p:nvSpPr>
        <p:spPr>
          <a:xfrm>
            <a:off x="2095119" y="4215384"/>
            <a:ext cx="1371600" cy="1429"/>
          </a:xfrm>
          <a:custGeom>
            <a:avLst/>
            <a:gdLst/>
            <a:ahLst/>
            <a:cxnLst/>
            <a:rect l="l" t="t" r="r" b="b"/>
            <a:pathLst>
              <a:path w="1828800" h="1904">
                <a:moveTo>
                  <a:pt x="0" y="0"/>
                </a:moveTo>
                <a:lnTo>
                  <a:pt x="1828799" y="1524"/>
                </a:lnTo>
              </a:path>
            </a:pathLst>
          </a:custGeom>
          <a:ln w="914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350"/>
          </a:p>
        </p:txBody>
      </p:sp>
      <p:sp>
        <p:nvSpPr>
          <p:cNvPr id="14" name="object 14"/>
          <p:cNvSpPr/>
          <p:nvPr/>
        </p:nvSpPr>
        <p:spPr>
          <a:xfrm>
            <a:off x="2095119" y="4615434"/>
            <a:ext cx="1371600" cy="1429"/>
          </a:xfrm>
          <a:custGeom>
            <a:avLst/>
            <a:gdLst/>
            <a:ahLst/>
            <a:cxnLst/>
            <a:rect l="l" t="t" r="r" b="b"/>
            <a:pathLst>
              <a:path w="1828800" h="1904">
                <a:moveTo>
                  <a:pt x="0" y="0"/>
                </a:moveTo>
                <a:lnTo>
                  <a:pt x="1828799" y="1524"/>
                </a:lnTo>
              </a:path>
            </a:pathLst>
          </a:custGeom>
          <a:ln w="914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350"/>
          </a:p>
        </p:txBody>
      </p:sp>
      <p:sp>
        <p:nvSpPr>
          <p:cNvPr id="15" name="object 15"/>
          <p:cNvSpPr/>
          <p:nvPr/>
        </p:nvSpPr>
        <p:spPr>
          <a:xfrm>
            <a:off x="2095119" y="4901184"/>
            <a:ext cx="1371600" cy="1429"/>
          </a:xfrm>
          <a:custGeom>
            <a:avLst/>
            <a:gdLst/>
            <a:ahLst/>
            <a:cxnLst/>
            <a:rect l="l" t="t" r="r" b="b"/>
            <a:pathLst>
              <a:path w="1828800" h="1904">
                <a:moveTo>
                  <a:pt x="0" y="0"/>
                </a:moveTo>
                <a:lnTo>
                  <a:pt x="1828799" y="1650"/>
                </a:lnTo>
              </a:path>
            </a:pathLst>
          </a:custGeom>
          <a:ln w="914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350"/>
          </a:p>
        </p:txBody>
      </p:sp>
      <p:sp>
        <p:nvSpPr>
          <p:cNvPr id="16" name="object 16"/>
          <p:cNvSpPr/>
          <p:nvPr/>
        </p:nvSpPr>
        <p:spPr>
          <a:xfrm>
            <a:off x="2095119" y="5245227"/>
            <a:ext cx="1371600" cy="1429"/>
          </a:xfrm>
          <a:custGeom>
            <a:avLst/>
            <a:gdLst/>
            <a:ahLst/>
            <a:cxnLst/>
            <a:rect l="l" t="t" r="r" b="b"/>
            <a:pathLst>
              <a:path w="1828800" h="1904">
                <a:moveTo>
                  <a:pt x="0" y="0"/>
                </a:moveTo>
                <a:lnTo>
                  <a:pt x="1828799" y="1587"/>
                </a:lnTo>
              </a:path>
            </a:pathLst>
          </a:custGeom>
          <a:ln w="914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350"/>
          </a:p>
        </p:txBody>
      </p:sp>
      <p:sp>
        <p:nvSpPr>
          <p:cNvPr id="17" name="object 17"/>
          <p:cNvSpPr/>
          <p:nvPr/>
        </p:nvSpPr>
        <p:spPr>
          <a:xfrm>
            <a:off x="3238119" y="3873626"/>
            <a:ext cx="1429" cy="1715453"/>
          </a:xfrm>
          <a:custGeom>
            <a:avLst/>
            <a:gdLst/>
            <a:ahLst/>
            <a:cxnLst/>
            <a:rect l="l" t="t" r="r" b="b"/>
            <a:pathLst>
              <a:path w="1904" h="2287270">
                <a:moveTo>
                  <a:pt x="1650" y="0"/>
                </a:moveTo>
                <a:lnTo>
                  <a:pt x="0" y="2286647"/>
                </a:lnTo>
              </a:path>
            </a:pathLst>
          </a:custGeom>
          <a:ln w="914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350"/>
          </a:p>
        </p:txBody>
      </p:sp>
      <p:sp>
        <p:nvSpPr>
          <p:cNvPr id="18" name="object 18"/>
          <p:cNvSpPr/>
          <p:nvPr/>
        </p:nvSpPr>
        <p:spPr>
          <a:xfrm>
            <a:off x="3809619" y="4615434"/>
            <a:ext cx="1679980" cy="274319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350"/>
          </a:p>
        </p:txBody>
      </p:sp>
      <p:sp>
        <p:nvSpPr>
          <p:cNvPr id="19" name="object 19"/>
          <p:cNvSpPr/>
          <p:nvPr/>
        </p:nvSpPr>
        <p:spPr>
          <a:xfrm>
            <a:off x="3809619" y="4958334"/>
            <a:ext cx="1679980" cy="275417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350"/>
          </a:p>
        </p:txBody>
      </p:sp>
      <p:sp>
        <p:nvSpPr>
          <p:cNvPr id="20" name="object 20"/>
          <p:cNvSpPr/>
          <p:nvPr/>
        </p:nvSpPr>
        <p:spPr>
          <a:xfrm>
            <a:off x="3809619" y="5302377"/>
            <a:ext cx="1679980" cy="274319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350"/>
          </a:p>
        </p:txBody>
      </p:sp>
      <p:sp>
        <p:nvSpPr>
          <p:cNvPr id="21" name="object 21"/>
          <p:cNvSpPr/>
          <p:nvPr/>
        </p:nvSpPr>
        <p:spPr>
          <a:xfrm>
            <a:off x="3409568" y="3997357"/>
            <a:ext cx="400050" cy="95250"/>
          </a:xfrm>
          <a:custGeom>
            <a:avLst/>
            <a:gdLst/>
            <a:ahLst/>
            <a:cxnLst/>
            <a:rect l="l" t="t" r="r" b="b"/>
            <a:pathLst>
              <a:path w="533400" h="127000">
                <a:moveTo>
                  <a:pt x="457327" y="0"/>
                </a:moveTo>
                <a:lnTo>
                  <a:pt x="480069" y="57142"/>
                </a:lnTo>
                <a:lnTo>
                  <a:pt x="482600" y="57150"/>
                </a:lnTo>
                <a:lnTo>
                  <a:pt x="482600" y="69850"/>
                </a:lnTo>
                <a:lnTo>
                  <a:pt x="480047" y="69850"/>
                </a:lnTo>
                <a:lnTo>
                  <a:pt x="457073" y="127000"/>
                </a:lnTo>
                <a:lnTo>
                  <a:pt x="525904" y="69850"/>
                </a:lnTo>
                <a:lnTo>
                  <a:pt x="482600" y="69850"/>
                </a:lnTo>
                <a:lnTo>
                  <a:pt x="525913" y="69842"/>
                </a:lnTo>
                <a:lnTo>
                  <a:pt x="533400" y="63627"/>
                </a:lnTo>
                <a:lnTo>
                  <a:pt x="457327" y="0"/>
                </a:lnTo>
                <a:close/>
              </a:path>
              <a:path w="533400" h="127000">
                <a:moveTo>
                  <a:pt x="482600" y="63500"/>
                </a:moveTo>
                <a:lnTo>
                  <a:pt x="480050" y="69842"/>
                </a:lnTo>
                <a:lnTo>
                  <a:pt x="482600" y="69850"/>
                </a:lnTo>
                <a:lnTo>
                  <a:pt x="482600" y="63500"/>
                </a:lnTo>
                <a:close/>
              </a:path>
              <a:path w="533400" h="127000">
                <a:moveTo>
                  <a:pt x="0" y="55753"/>
                </a:moveTo>
                <a:lnTo>
                  <a:pt x="0" y="68453"/>
                </a:lnTo>
                <a:lnTo>
                  <a:pt x="480050" y="69842"/>
                </a:lnTo>
                <a:lnTo>
                  <a:pt x="482600" y="63500"/>
                </a:lnTo>
                <a:lnTo>
                  <a:pt x="480069" y="57142"/>
                </a:lnTo>
                <a:lnTo>
                  <a:pt x="0" y="55753"/>
                </a:lnTo>
                <a:close/>
              </a:path>
              <a:path w="533400" h="127000">
                <a:moveTo>
                  <a:pt x="480069" y="57142"/>
                </a:moveTo>
                <a:lnTo>
                  <a:pt x="482600" y="63500"/>
                </a:lnTo>
                <a:lnTo>
                  <a:pt x="482600" y="57150"/>
                </a:lnTo>
                <a:lnTo>
                  <a:pt x="480069" y="5714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 sz="1350"/>
          </a:p>
        </p:txBody>
      </p:sp>
      <p:sp>
        <p:nvSpPr>
          <p:cNvPr id="22" name="object 22"/>
          <p:cNvSpPr/>
          <p:nvPr/>
        </p:nvSpPr>
        <p:spPr>
          <a:xfrm>
            <a:off x="3409568" y="4340257"/>
            <a:ext cx="400050" cy="95250"/>
          </a:xfrm>
          <a:custGeom>
            <a:avLst/>
            <a:gdLst/>
            <a:ahLst/>
            <a:cxnLst/>
            <a:rect l="l" t="t" r="r" b="b"/>
            <a:pathLst>
              <a:path w="533400" h="127000">
                <a:moveTo>
                  <a:pt x="457327" y="0"/>
                </a:moveTo>
                <a:lnTo>
                  <a:pt x="480069" y="57142"/>
                </a:lnTo>
                <a:lnTo>
                  <a:pt x="482600" y="57150"/>
                </a:lnTo>
                <a:lnTo>
                  <a:pt x="482600" y="69850"/>
                </a:lnTo>
                <a:lnTo>
                  <a:pt x="480047" y="69850"/>
                </a:lnTo>
                <a:lnTo>
                  <a:pt x="457073" y="127000"/>
                </a:lnTo>
                <a:lnTo>
                  <a:pt x="525904" y="69850"/>
                </a:lnTo>
                <a:lnTo>
                  <a:pt x="482600" y="69850"/>
                </a:lnTo>
                <a:lnTo>
                  <a:pt x="525913" y="69842"/>
                </a:lnTo>
                <a:lnTo>
                  <a:pt x="533400" y="63627"/>
                </a:lnTo>
                <a:lnTo>
                  <a:pt x="457327" y="0"/>
                </a:lnTo>
                <a:close/>
              </a:path>
              <a:path w="533400" h="127000">
                <a:moveTo>
                  <a:pt x="482600" y="63500"/>
                </a:moveTo>
                <a:lnTo>
                  <a:pt x="480050" y="69842"/>
                </a:lnTo>
                <a:lnTo>
                  <a:pt x="482600" y="69850"/>
                </a:lnTo>
                <a:lnTo>
                  <a:pt x="482600" y="63500"/>
                </a:lnTo>
                <a:close/>
              </a:path>
              <a:path w="533400" h="127000">
                <a:moveTo>
                  <a:pt x="0" y="55753"/>
                </a:moveTo>
                <a:lnTo>
                  <a:pt x="0" y="68453"/>
                </a:lnTo>
                <a:lnTo>
                  <a:pt x="480050" y="69842"/>
                </a:lnTo>
                <a:lnTo>
                  <a:pt x="482600" y="63500"/>
                </a:lnTo>
                <a:lnTo>
                  <a:pt x="480069" y="57142"/>
                </a:lnTo>
                <a:lnTo>
                  <a:pt x="0" y="55753"/>
                </a:lnTo>
                <a:close/>
              </a:path>
              <a:path w="533400" h="127000">
                <a:moveTo>
                  <a:pt x="480069" y="57142"/>
                </a:moveTo>
                <a:lnTo>
                  <a:pt x="482600" y="63500"/>
                </a:lnTo>
                <a:lnTo>
                  <a:pt x="482600" y="57150"/>
                </a:lnTo>
                <a:lnTo>
                  <a:pt x="480069" y="5714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 sz="1350"/>
          </a:p>
        </p:txBody>
      </p:sp>
      <p:sp>
        <p:nvSpPr>
          <p:cNvPr id="23" name="object 23"/>
          <p:cNvSpPr/>
          <p:nvPr/>
        </p:nvSpPr>
        <p:spPr>
          <a:xfrm>
            <a:off x="3409568" y="5027200"/>
            <a:ext cx="400050" cy="95250"/>
          </a:xfrm>
          <a:custGeom>
            <a:avLst/>
            <a:gdLst/>
            <a:ahLst/>
            <a:cxnLst/>
            <a:rect l="l" t="t" r="r" b="b"/>
            <a:pathLst>
              <a:path w="533400" h="127000">
                <a:moveTo>
                  <a:pt x="457327" y="0"/>
                </a:moveTo>
                <a:lnTo>
                  <a:pt x="480071" y="57180"/>
                </a:lnTo>
                <a:lnTo>
                  <a:pt x="482600" y="57188"/>
                </a:lnTo>
                <a:lnTo>
                  <a:pt x="482600" y="69888"/>
                </a:lnTo>
                <a:lnTo>
                  <a:pt x="480044" y="69888"/>
                </a:lnTo>
                <a:lnTo>
                  <a:pt x="457073" y="126961"/>
                </a:lnTo>
                <a:lnTo>
                  <a:pt x="525923" y="69888"/>
                </a:lnTo>
                <a:lnTo>
                  <a:pt x="482600" y="69888"/>
                </a:lnTo>
                <a:lnTo>
                  <a:pt x="525932" y="69880"/>
                </a:lnTo>
                <a:lnTo>
                  <a:pt x="533400" y="63690"/>
                </a:lnTo>
                <a:lnTo>
                  <a:pt x="457327" y="0"/>
                </a:lnTo>
                <a:close/>
              </a:path>
              <a:path w="533400" h="127000">
                <a:moveTo>
                  <a:pt x="482600" y="63538"/>
                </a:moveTo>
                <a:lnTo>
                  <a:pt x="480047" y="69880"/>
                </a:lnTo>
                <a:lnTo>
                  <a:pt x="482600" y="69888"/>
                </a:lnTo>
                <a:lnTo>
                  <a:pt x="482600" y="63538"/>
                </a:lnTo>
                <a:close/>
              </a:path>
              <a:path w="533400" h="127000">
                <a:moveTo>
                  <a:pt x="0" y="55752"/>
                </a:moveTo>
                <a:lnTo>
                  <a:pt x="0" y="68452"/>
                </a:lnTo>
                <a:lnTo>
                  <a:pt x="480047" y="69880"/>
                </a:lnTo>
                <a:lnTo>
                  <a:pt x="482600" y="63538"/>
                </a:lnTo>
                <a:lnTo>
                  <a:pt x="480071" y="57180"/>
                </a:lnTo>
                <a:lnTo>
                  <a:pt x="0" y="55752"/>
                </a:lnTo>
                <a:close/>
              </a:path>
              <a:path w="533400" h="127000">
                <a:moveTo>
                  <a:pt x="480071" y="57180"/>
                </a:moveTo>
                <a:lnTo>
                  <a:pt x="482600" y="63538"/>
                </a:lnTo>
                <a:lnTo>
                  <a:pt x="482600" y="57188"/>
                </a:lnTo>
                <a:lnTo>
                  <a:pt x="480071" y="5718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 sz="1350"/>
          </a:p>
        </p:txBody>
      </p:sp>
      <p:sp>
        <p:nvSpPr>
          <p:cNvPr id="24" name="object 24"/>
          <p:cNvSpPr/>
          <p:nvPr/>
        </p:nvSpPr>
        <p:spPr>
          <a:xfrm>
            <a:off x="3409568" y="4683157"/>
            <a:ext cx="400050" cy="95250"/>
          </a:xfrm>
          <a:custGeom>
            <a:avLst/>
            <a:gdLst/>
            <a:ahLst/>
            <a:cxnLst/>
            <a:rect l="l" t="t" r="r" b="b"/>
            <a:pathLst>
              <a:path w="533400" h="127000">
                <a:moveTo>
                  <a:pt x="457327" y="0"/>
                </a:moveTo>
                <a:lnTo>
                  <a:pt x="480069" y="57142"/>
                </a:lnTo>
                <a:lnTo>
                  <a:pt x="482600" y="57150"/>
                </a:lnTo>
                <a:lnTo>
                  <a:pt x="482600" y="69850"/>
                </a:lnTo>
                <a:lnTo>
                  <a:pt x="480047" y="69850"/>
                </a:lnTo>
                <a:lnTo>
                  <a:pt x="457073" y="127000"/>
                </a:lnTo>
                <a:lnTo>
                  <a:pt x="525904" y="69850"/>
                </a:lnTo>
                <a:lnTo>
                  <a:pt x="482600" y="69850"/>
                </a:lnTo>
                <a:lnTo>
                  <a:pt x="525913" y="69842"/>
                </a:lnTo>
                <a:lnTo>
                  <a:pt x="533400" y="63627"/>
                </a:lnTo>
                <a:lnTo>
                  <a:pt x="457327" y="0"/>
                </a:lnTo>
                <a:close/>
              </a:path>
              <a:path w="533400" h="127000">
                <a:moveTo>
                  <a:pt x="482600" y="63500"/>
                </a:moveTo>
                <a:lnTo>
                  <a:pt x="480050" y="69842"/>
                </a:lnTo>
                <a:lnTo>
                  <a:pt x="482600" y="69850"/>
                </a:lnTo>
                <a:lnTo>
                  <a:pt x="482600" y="63500"/>
                </a:lnTo>
                <a:close/>
              </a:path>
              <a:path w="533400" h="127000">
                <a:moveTo>
                  <a:pt x="0" y="55753"/>
                </a:moveTo>
                <a:lnTo>
                  <a:pt x="0" y="68453"/>
                </a:lnTo>
                <a:lnTo>
                  <a:pt x="480050" y="69842"/>
                </a:lnTo>
                <a:lnTo>
                  <a:pt x="482600" y="63500"/>
                </a:lnTo>
                <a:lnTo>
                  <a:pt x="480069" y="57142"/>
                </a:lnTo>
                <a:lnTo>
                  <a:pt x="0" y="55753"/>
                </a:lnTo>
                <a:close/>
              </a:path>
              <a:path w="533400" h="127000">
                <a:moveTo>
                  <a:pt x="480069" y="57142"/>
                </a:moveTo>
                <a:lnTo>
                  <a:pt x="482600" y="63500"/>
                </a:lnTo>
                <a:lnTo>
                  <a:pt x="482600" y="57150"/>
                </a:lnTo>
                <a:lnTo>
                  <a:pt x="480069" y="5714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 sz="1350"/>
          </a:p>
        </p:txBody>
      </p:sp>
      <p:sp>
        <p:nvSpPr>
          <p:cNvPr id="25" name="object 25"/>
          <p:cNvSpPr/>
          <p:nvPr/>
        </p:nvSpPr>
        <p:spPr>
          <a:xfrm>
            <a:off x="3409568" y="5370071"/>
            <a:ext cx="400050" cy="95250"/>
          </a:xfrm>
          <a:custGeom>
            <a:avLst/>
            <a:gdLst/>
            <a:ahLst/>
            <a:cxnLst/>
            <a:rect l="l" t="t" r="r" b="b"/>
            <a:pathLst>
              <a:path w="533400" h="127000">
                <a:moveTo>
                  <a:pt x="457327" y="0"/>
                </a:moveTo>
                <a:lnTo>
                  <a:pt x="480072" y="57218"/>
                </a:lnTo>
                <a:lnTo>
                  <a:pt x="482600" y="57226"/>
                </a:lnTo>
                <a:lnTo>
                  <a:pt x="482600" y="69926"/>
                </a:lnTo>
                <a:lnTo>
                  <a:pt x="480044" y="69926"/>
                </a:lnTo>
                <a:lnTo>
                  <a:pt x="457073" y="126999"/>
                </a:lnTo>
                <a:lnTo>
                  <a:pt x="525923" y="69926"/>
                </a:lnTo>
                <a:lnTo>
                  <a:pt x="482600" y="69926"/>
                </a:lnTo>
                <a:lnTo>
                  <a:pt x="525932" y="69918"/>
                </a:lnTo>
                <a:lnTo>
                  <a:pt x="533400" y="63728"/>
                </a:lnTo>
                <a:lnTo>
                  <a:pt x="457327" y="0"/>
                </a:lnTo>
                <a:close/>
              </a:path>
              <a:path w="533400" h="127000">
                <a:moveTo>
                  <a:pt x="482600" y="63576"/>
                </a:moveTo>
                <a:lnTo>
                  <a:pt x="480047" y="69918"/>
                </a:lnTo>
                <a:lnTo>
                  <a:pt x="482600" y="69926"/>
                </a:lnTo>
                <a:lnTo>
                  <a:pt x="482600" y="63576"/>
                </a:lnTo>
                <a:close/>
              </a:path>
              <a:path w="533400" h="127000">
                <a:moveTo>
                  <a:pt x="0" y="55791"/>
                </a:moveTo>
                <a:lnTo>
                  <a:pt x="0" y="68491"/>
                </a:lnTo>
                <a:lnTo>
                  <a:pt x="480047" y="69918"/>
                </a:lnTo>
                <a:lnTo>
                  <a:pt x="482600" y="63576"/>
                </a:lnTo>
                <a:lnTo>
                  <a:pt x="480072" y="57218"/>
                </a:lnTo>
                <a:lnTo>
                  <a:pt x="0" y="55791"/>
                </a:lnTo>
                <a:close/>
              </a:path>
              <a:path w="533400" h="127000">
                <a:moveTo>
                  <a:pt x="480072" y="57218"/>
                </a:moveTo>
                <a:lnTo>
                  <a:pt x="482600" y="63576"/>
                </a:lnTo>
                <a:lnTo>
                  <a:pt x="482600" y="57226"/>
                </a:lnTo>
                <a:lnTo>
                  <a:pt x="480072" y="57218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 sz="1350"/>
          </a:p>
        </p:txBody>
      </p:sp>
      <p:sp>
        <p:nvSpPr>
          <p:cNvPr id="26" name="object 26"/>
          <p:cNvSpPr txBox="1"/>
          <p:nvPr/>
        </p:nvSpPr>
        <p:spPr>
          <a:xfrm>
            <a:off x="6212777" y="3462242"/>
            <a:ext cx="581025" cy="332303"/>
          </a:xfrm>
          <a:prstGeom prst="rect">
            <a:avLst/>
          </a:prstGeom>
        </p:spPr>
        <p:txBody>
          <a:bodyPr vert="horz" wrap="square" lIns="0" tIns="9049" rIns="0" bIns="0" rtlCol="0">
            <a:spAutoFit/>
          </a:bodyPr>
          <a:lstStyle/>
          <a:p>
            <a:pPr marL="9525">
              <a:spcBef>
                <a:spcPts val="71"/>
              </a:spcBef>
            </a:pPr>
            <a:r>
              <a:rPr sz="2100" spc="-368" dirty="0">
                <a:latin typeface="Georgia"/>
                <a:cs typeface="Georgia"/>
              </a:rPr>
              <a:t>global</a:t>
            </a:r>
            <a:r>
              <a:rPr sz="2100" spc="-349" dirty="0">
                <a:latin typeface="Georgia"/>
                <a:cs typeface="Georgia"/>
              </a:rPr>
              <a:t> </a:t>
            </a:r>
            <a:r>
              <a:rPr sz="2100" spc="-446" dirty="0">
                <a:latin typeface="Georgia"/>
                <a:cs typeface="Georgia"/>
              </a:rPr>
              <a:t>a</a:t>
            </a:r>
            <a:endParaRPr sz="2100">
              <a:latin typeface="Georgia"/>
              <a:cs typeface="Georgia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4155091" y="3454432"/>
            <a:ext cx="483870" cy="332303"/>
          </a:xfrm>
          <a:prstGeom prst="rect">
            <a:avLst/>
          </a:prstGeom>
        </p:spPr>
        <p:txBody>
          <a:bodyPr vert="horz" wrap="square" lIns="0" tIns="9049" rIns="0" bIns="0" rtlCol="0">
            <a:spAutoFit/>
          </a:bodyPr>
          <a:lstStyle/>
          <a:p>
            <a:pPr marL="9525">
              <a:spcBef>
                <a:spcPts val="71"/>
              </a:spcBef>
            </a:pPr>
            <a:r>
              <a:rPr sz="2100" spc="-338" dirty="0">
                <a:latin typeface="Georgia"/>
                <a:cs typeface="Georgia"/>
              </a:rPr>
              <a:t>local</a:t>
            </a:r>
            <a:r>
              <a:rPr sz="2100" spc="-195" dirty="0">
                <a:latin typeface="Georgia"/>
                <a:cs typeface="Georgia"/>
              </a:rPr>
              <a:t> </a:t>
            </a:r>
            <a:r>
              <a:rPr sz="2100" spc="-446" dirty="0">
                <a:latin typeface="Georgia"/>
                <a:cs typeface="Georgia"/>
              </a:rPr>
              <a:t>a</a:t>
            </a:r>
            <a:endParaRPr sz="2100">
              <a:latin typeface="Georgia"/>
              <a:cs typeface="Georgia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566547" y="1861375"/>
            <a:ext cx="7890986" cy="1576714"/>
          </a:xfrm>
          <a:prstGeom prst="rect">
            <a:avLst/>
          </a:prstGeom>
        </p:spPr>
        <p:txBody>
          <a:bodyPr vert="horz" wrap="square" lIns="0" tIns="51435" rIns="0" bIns="0" rtlCol="0">
            <a:spAutoFit/>
          </a:bodyPr>
          <a:lstStyle/>
          <a:p>
            <a:pPr marL="9525" marR="526256">
              <a:lnSpc>
                <a:spcPts val="1838"/>
              </a:lnSpc>
              <a:spcBef>
                <a:spcPts val="405"/>
              </a:spcBef>
              <a:tabLst>
                <a:tab pos="3383756" algn="l"/>
              </a:tabLst>
            </a:pPr>
            <a:r>
              <a:rPr spc="-90" dirty="0">
                <a:solidFill>
                  <a:srgbClr val="252525"/>
                </a:solidFill>
                <a:latin typeface="Arial"/>
                <a:cs typeface="Arial"/>
              </a:rPr>
              <a:t>Instead </a:t>
            </a:r>
            <a:r>
              <a:rPr spc="-15" dirty="0">
                <a:solidFill>
                  <a:srgbClr val="252525"/>
                </a:solidFill>
                <a:latin typeface="Arial"/>
                <a:cs typeface="Arial"/>
              </a:rPr>
              <a:t>of </a:t>
            </a:r>
            <a:r>
              <a:rPr spc="-83" dirty="0">
                <a:solidFill>
                  <a:srgbClr val="252525"/>
                </a:solidFill>
                <a:latin typeface="Arial"/>
                <a:cs typeface="Arial"/>
              </a:rPr>
              <a:t>traversing </a:t>
            </a:r>
            <a:r>
              <a:rPr spc="-38" dirty="0">
                <a:solidFill>
                  <a:srgbClr val="252525"/>
                </a:solidFill>
                <a:latin typeface="Arial"/>
                <a:cs typeface="Arial"/>
              </a:rPr>
              <a:t>run</a:t>
            </a:r>
            <a:r>
              <a:rPr spc="-206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pc="-26" dirty="0">
                <a:solidFill>
                  <a:srgbClr val="252525"/>
                </a:solidFill>
                <a:latin typeface="Arial"/>
                <a:cs typeface="Arial"/>
              </a:rPr>
              <a:t>time</a:t>
            </a:r>
            <a:r>
              <a:rPr spc="-98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pc="-105" dirty="0">
                <a:solidFill>
                  <a:srgbClr val="252525"/>
                </a:solidFill>
                <a:latin typeface="Arial"/>
                <a:cs typeface="Arial"/>
              </a:rPr>
              <a:t>stack,	</a:t>
            </a:r>
            <a:r>
              <a:rPr spc="-158" dirty="0">
                <a:solidFill>
                  <a:srgbClr val="252525"/>
                </a:solidFill>
                <a:latin typeface="Arial"/>
                <a:cs typeface="Arial"/>
              </a:rPr>
              <a:t>a </a:t>
            </a:r>
            <a:r>
              <a:rPr spc="-71" dirty="0">
                <a:solidFill>
                  <a:srgbClr val="252525"/>
                </a:solidFill>
                <a:latin typeface="Arial"/>
                <a:cs typeface="Arial"/>
              </a:rPr>
              <a:t>central </a:t>
            </a:r>
            <a:r>
              <a:rPr spc="-90" dirty="0">
                <a:solidFill>
                  <a:srgbClr val="252525"/>
                </a:solidFill>
                <a:latin typeface="Arial"/>
                <a:cs typeface="Arial"/>
              </a:rPr>
              <a:t>reference </a:t>
            </a:r>
            <a:r>
              <a:rPr spc="-60" dirty="0">
                <a:solidFill>
                  <a:srgbClr val="252525"/>
                </a:solidFill>
                <a:latin typeface="Arial"/>
                <a:cs typeface="Arial"/>
              </a:rPr>
              <a:t>table </a:t>
            </a:r>
            <a:r>
              <a:rPr spc="-127" dirty="0">
                <a:solidFill>
                  <a:srgbClr val="252525"/>
                </a:solidFill>
                <a:latin typeface="Arial"/>
                <a:cs typeface="Arial"/>
              </a:rPr>
              <a:t>can </a:t>
            </a:r>
            <a:r>
              <a:rPr spc="-90" dirty="0">
                <a:solidFill>
                  <a:srgbClr val="252525"/>
                </a:solidFill>
                <a:latin typeface="Arial"/>
                <a:cs typeface="Arial"/>
              </a:rPr>
              <a:t>be</a:t>
            </a:r>
            <a:r>
              <a:rPr spc="-195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pc="-53" dirty="0">
                <a:solidFill>
                  <a:srgbClr val="252525"/>
                </a:solidFill>
                <a:latin typeface="Arial"/>
                <a:cs typeface="Arial"/>
              </a:rPr>
              <a:t>additionally  </a:t>
            </a:r>
            <a:r>
              <a:rPr spc="-60" dirty="0">
                <a:solidFill>
                  <a:srgbClr val="252525"/>
                </a:solidFill>
                <a:latin typeface="Arial"/>
                <a:cs typeface="Arial"/>
              </a:rPr>
              <a:t>implemented.</a:t>
            </a:r>
            <a:endParaRPr>
              <a:latin typeface="Arial"/>
              <a:cs typeface="Arial"/>
            </a:endParaRPr>
          </a:p>
          <a:p>
            <a:pPr marL="9525" marR="3810">
              <a:lnSpc>
                <a:spcPts val="1838"/>
              </a:lnSpc>
              <a:spcBef>
                <a:spcPts val="968"/>
              </a:spcBef>
            </a:pPr>
            <a:r>
              <a:rPr spc="11" dirty="0">
                <a:solidFill>
                  <a:srgbClr val="252525"/>
                </a:solidFill>
                <a:latin typeface="Arial"/>
                <a:cs typeface="Arial"/>
              </a:rPr>
              <a:t>It</a:t>
            </a:r>
            <a:r>
              <a:rPr spc="-98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pc="-86" dirty="0">
                <a:solidFill>
                  <a:srgbClr val="252525"/>
                </a:solidFill>
                <a:latin typeface="Arial"/>
                <a:cs typeface="Arial"/>
              </a:rPr>
              <a:t>contains</a:t>
            </a:r>
            <a:r>
              <a:rPr spc="-98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pc="-158" dirty="0">
                <a:solidFill>
                  <a:srgbClr val="252525"/>
                </a:solidFill>
                <a:latin typeface="Arial"/>
                <a:cs typeface="Arial"/>
              </a:rPr>
              <a:t>a</a:t>
            </a:r>
            <a:r>
              <a:rPr spc="-90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pc="-41" dirty="0">
                <a:solidFill>
                  <a:srgbClr val="252525"/>
                </a:solidFill>
                <a:latin typeface="Arial"/>
                <a:cs typeface="Arial"/>
              </a:rPr>
              <a:t>list</a:t>
            </a:r>
            <a:r>
              <a:rPr spc="-94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pc="-15" dirty="0">
                <a:solidFill>
                  <a:srgbClr val="252525"/>
                </a:solidFill>
                <a:latin typeface="Arial"/>
                <a:cs typeface="Arial"/>
              </a:rPr>
              <a:t>of</a:t>
            </a:r>
            <a:r>
              <a:rPr spc="-105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pc="-60" dirty="0">
                <a:solidFill>
                  <a:srgbClr val="252525"/>
                </a:solidFill>
                <a:latin typeface="Arial"/>
                <a:cs typeface="Arial"/>
              </a:rPr>
              <a:t>entries</a:t>
            </a:r>
            <a:r>
              <a:rPr spc="-101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pc="-19" dirty="0">
                <a:solidFill>
                  <a:srgbClr val="252525"/>
                </a:solidFill>
                <a:latin typeface="Arial"/>
                <a:cs typeface="Arial"/>
              </a:rPr>
              <a:t>for</a:t>
            </a:r>
            <a:r>
              <a:rPr spc="-105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pc="-120" dirty="0">
                <a:solidFill>
                  <a:srgbClr val="252525"/>
                </a:solidFill>
                <a:latin typeface="Arial"/>
                <a:cs typeface="Arial"/>
              </a:rPr>
              <a:t>each</a:t>
            </a:r>
            <a:r>
              <a:rPr spc="-90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pc="-41" dirty="0">
                <a:solidFill>
                  <a:srgbClr val="252525"/>
                </a:solidFill>
                <a:latin typeface="Arial"/>
                <a:cs typeface="Arial"/>
              </a:rPr>
              <a:t>distinct</a:t>
            </a:r>
            <a:r>
              <a:rPr spc="-98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pc="-105" dirty="0">
                <a:solidFill>
                  <a:srgbClr val="252525"/>
                </a:solidFill>
                <a:latin typeface="Arial"/>
                <a:cs typeface="Arial"/>
              </a:rPr>
              <a:t>name</a:t>
            </a:r>
            <a:r>
              <a:rPr spc="-90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pc="-41" dirty="0">
                <a:solidFill>
                  <a:srgbClr val="252525"/>
                </a:solidFill>
                <a:latin typeface="Arial"/>
                <a:cs typeface="Arial"/>
              </a:rPr>
              <a:t>in</a:t>
            </a:r>
            <a:r>
              <a:rPr spc="-86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pc="-30" dirty="0">
                <a:solidFill>
                  <a:srgbClr val="252525"/>
                </a:solidFill>
                <a:latin typeface="Arial"/>
                <a:cs typeface="Arial"/>
              </a:rPr>
              <a:t>the</a:t>
            </a:r>
            <a:r>
              <a:rPr spc="-98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pc="-79" dirty="0">
                <a:solidFill>
                  <a:srgbClr val="252525"/>
                </a:solidFill>
                <a:latin typeface="Arial"/>
                <a:cs typeface="Arial"/>
              </a:rPr>
              <a:t>program,</a:t>
            </a:r>
            <a:r>
              <a:rPr spc="-90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pc="-8" dirty="0">
                <a:solidFill>
                  <a:srgbClr val="252525"/>
                </a:solidFill>
                <a:latin typeface="Arial"/>
                <a:cs typeface="Arial"/>
              </a:rPr>
              <a:t>with</a:t>
            </a:r>
            <a:r>
              <a:rPr spc="-105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pc="-30" dirty="0">
                <a:solidFill>
                  <a:srgbClr val="252525"/>
                </a:solidFill>
                <a:latin typeface="Arial"/>
                <a:cs typeface="Arial"/>
              </a:rPr>
              <a:t>the</a:t>
            </a:r>
            <a:r>
              <a:rPr spc="-86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pc="-71" dirty="0">
                <a:solidFill>
                  <a:srgbClr val="252525"/>
                </a:solidFill>
                <a:latin typeface="Arial"/>
                <a:cs typeface="Arial"/>
              </a:rPr>
              <a:t>most</a:t>
            </a:r>
            <a:r>
              <a:rPr spc="-98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pc="-64" dirty="0">
                <a:solidFill>
                  <a:srgbClr val="252525"/>
                </a:solidFill>
                <a:latin typeface="Arial"/>
                <a:cs typeface="Arial"/>
              </a:rPr>
              <a:t>recent  </a:t>
            </a:r>
            <a:r>
              <a:rPr spc="-86" dirty="0">
                <a:solidFill>
                  <a:srgbClr val="252525"/>
                </a:solidFill>
                <a:latin typeface="Arial"/>
                <a:cs typeface="Arial"/>
              </a:rPr>
              <a:t>occurrence </a:t>
            </a:r>
            <a:r>
              <a:rPr spc="-15" dirty="0">
                <a:solidFill>
                  <a:srgbClr val="252525"/>
                </a:solidFill>
                <a:latin typeface="Arial"/>
                <a:cs typeface="Arial"/>
              </a:rPr>
              <a:t>of</a:t>
            </a:r>
            <a:r>
              <a:rPr spc="-109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pc="-120" dirty="0">
                <a:solidFill>
                  <a:srgbClr val="252525"/>
                </a:solidFill>
                <a:latin typeface="Arial"/>
                <a:cs typeface="Arial"/>
              </a:rPr>
              <a:t>each</a:t>
            </a:r>
            <a:r>
              <a:rPr spc="-94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pc="-45" dirty="0">
                <a:solidFill>
                  <a:srgbClr val="252525"/>
                </a:solidFill>
                <a:latin typeface="Arial"/>
                <a:cs typeface="Arial"/>
              </a:rPr>
              <a:t>at</a:t>
            </a:r>
            <a:r>
              <a:rPr spc="-94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pc="-30" dirty="0">
                <a:solidFill>
                  <a:srgbClr val="252525"/>
                </a:solidFill>
                <a:latin typeface="Arial"/>
                <a:cs typeface="Arial"/>
              </a:rPr>
              <a:t>the</a:t>
            </a:r>
            <a:r>
              <a:rPr spc="-101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pc="-79" dirty="0">
                <a:solidFill>
                  <a:srgbClr val="252525"/>
                </a:solidFill>
                <a:latin typeface="Arial"/>
                <a:cs typeface="Arial"/>
              </a:rPr>
              <a:t>beginning</a:t>
            </a:r>
            <a:r>
              <a:rPr spc="-90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pc="-15" dirty="0">
                <a:solidFill>
                  <a:srgbClr val="252525"/>
                </a:solidFill>
                <a:latin typeface="Arial"/>
                <a:cs typeface="Arial"/>
              </a:rPr>
              <a:t>of</a:t>
            </a:r>
            <a:r>
              <a:rPr spc="-109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pc="-30" dirty="0">
                <a:solidFill>
                  <a:srgbClr val="252525"/>
                </a:solidFill>
                <a:latin typeface="Arial"/>
                <a:cs typeface="Arial"/>
              </a:rPr>
              <a:t>the</a:t>
            </a:r>
            <a:r>
              <a:rPr spc="-94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pc="-38" dirty="0">
                <a:solidFill>
                  <a:srgbClr val="252525"/>
                </a:solidFill>
                <a:latin typeface="Arial"/>
                <a:cs typeface="Arial"/>
              </a:rPr>
              <a:t>list</a:t>
            </a:r>
            <a:r>
              <a:rPr spc="-109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pc="-176" dirty="0">
                <a:solidFill>
                  <a:srgbClr val="252525"/>
                </a:solidFill>
                <a:latin typeface="Arial"/>
                <a:cs typeface="Arial"/>
              </a:rPr>
              <a:t>(LIFO</a:t>
            </a:r>
            <a:r>
              <a:rPr spc="-113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pc="-60" dirty="0">
                <a:solidFill>
                  <a:srgbClr val="252525"/>
                </a:solidFill>
                <a:latin typeface="Arial"/>
                <a:cs typeface="Arial"/>
              </a:rPr>
              <a:t>ordering</a:t>
            </a:r>
            <a:r>
              <a:rPr spc="-94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pc="-15" dirty="0">
                <a:solidFill>
                  <a:srgbClr val="252525"/>
                </a:solidFill>
                <a:latin typeface="Arial"/>
                <a:cs typeface="Arial"/>
              </a:rPr>
              <a:t>of</a:t>
            </a:r>
            <a:r>
              <a:rPr spc="-105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pc="-79" dirty="0">
                <a:solidFill>
                  <a:srgbClr val="252525"/>
                </a:solidFill>
                <a:latin typeface="Arial"/>
                <a:cs typeface="Arial"/>
              </a:rPr>
              <a:t>bindings).</a:t>
            </a:r>
            <a:endParaRPr>
              <a:latin typeface="Arial"/>
              <a:cs typeface="Arial"/>
            </a:endParaRPr>
          </a:p>
          <a:p>
            <a:pPr>
              <a:spcBef>
                <a:spcPts val="15"/>
              </a:spcBef>
            </a:pPr>
            <a:endParaRPr sz="1725">
              <a:latin typeface="Times New Roman"/>
              <a:cs typeface="Times New Roman"/>
            </a:endParaRPr>
          </a:p>
          <a:p>
            <a:pPr marL="16193"/>
            <a:r>
              <a:rPr sz="1350" dirty="0">
                <a:latin typeface="Times New Roman"/>
                <a:cs typeface="Times New Roman"/>
              </a:rPr>
              <a:t>If first </a:t>
            </a:r>
            <a:r>
              <a:rPr sz="1350" spc="-4" dirty="0">
                <a:latin typeface="Times New Roman"/>
                <a:cs typeface="Times New Roman"/>
              </a:rPr>
              <a:t>is </a:t>
            </a:r>
            <a:r>
              <a:rPr sz="1350" dirty="0">
                <a:latin typeface="Times New Roman"/>
                <a:cs typeface="Times New Roman"/>
              </a:rPr>
              <a:t>entered from</a:t>
            </a:r>
            <a:r>
              <a:rPr sz="1350" spc="-19" dirty="0">
                <a:latin typeface="Times New Roman"/>
                <a:cs typeface="Times New Roman"/>
              </a:rPr>
              <a:t> </a:t>
            </a:r>
            <a:r>
              <a:rPr sz="1350" dirty="0">
                <a:latin typeface="Times New Roman"/>
                <a:cs typeface="Times New Roman"/>
              </a:rPr>
              <a:t>second</a:t>
            </a:r>
            <a:endParaRPr sz="135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52145" y="1267930"/>
            <a:ext cx="5366861" cy="470802"/>
          </a:xfrm>
          <a:prstGeom prst="rect">
            <a:avLst/>
          </a:prstGeom>
        </p:spPr>
        <p:txBody>
          <a:bodyPr vert="horz" wrap="square" lIns="0" tIns="9049" rIns="0" bIns="0" rtlCol="0">
            <a:spAutoFit/>
          </a:bodyPr>
          <a:lstStyle/>
          <a:p>
            <a:pPr marL="9525">
              <a:spcBef>
                <a:spcPts val="71"/>
              </a:spcBef>
            </a:pPr>
            <a:r>
              <a:rPr spc="-289" dirty="0"/>
              <a:t>Exercise: </a:t>
            </a:r>
            <a:r>
              <a:rPr spc="-251" dirty="0"/>
              <a:t>Bindings </a:t>
            </a:r>
            <a:r>
              <a:rPr spc="-101" dirty="0"/>
              <a:t>in</a:t>
            </a:r>
            <a:r>
              <a:rPr spc="-570" dirty="0"/>
              <a:t> </a:t>
            </a:r>
            <a:r>
              <a:rPr spc="-259" dirty="0"/>
              <a:t>Dynamic </a:t>
            </a:r>
            <a:r>
              <a:rPr spc="-293" dirty="0"/>
              <a:t>Scoping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66546" y="1845618"/>
            <a:ext cx="6851333" cy="882132"/>
          </a:xfrm>
          <a:prstGeom prst="rect">
            <a:avLst/>
          </a:prstGeom>
        </p:spPr>
        <p:txBody>
          <a:bodyPr vert="horz" wrap="square" lIns="0" tIns="25241" rIns="0" bIns="0" rtlCol="0">
            <a:spAutoFit/>
          </a:bodyPr>
          <a:lstStyle/>
          <a:p>
            <a:pPr marL="9525">
              <a:spcBef>
                <a:spcPts val="199"/>
              </a:spcBef>
            </a:pPr>
            <a:r>
              <a:rPr spc="-26" dirty="0">
                <a:solidFill>
                  <a:srgbClr val="252525"/>
                </a:solidFill>
                <a:latin typeface="Arial"/>
                <a:cs typeface="Arial"/>
              </a:rPr>
              <a:t>With</a:t>
            </a:r>
            <a:r>
              <a:rPr spc="-109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pc="-90" dirty="0">
                <a:solidFill>
                  <a:srgbClr val="252525"/>
                </a:solidFill>
                <a:latin typeface="Arial"/>
                <a:cs typeface="Arial"/>
              </a:rPr>
              <a:t>dynamic</a:t>
            </a:r>
            <a:r>
              <a:rPr spc="-94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pc="-124" dirty="0">
                <a:solidFill>
                  <a:srgbClr val="252525"/>
                </a:solidFill>
                <a:latin typeface="Arial"/>
                <a:cs typeface="Arial"/>
              </a:rPr>
              <a:t>scope</a:t>
            </a:r>
            <a:r>
              <a:rPr spc="-90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pc="-45" dirty="0">
                <a:solidFill>
                  <a:srgbClr val="252525"/>
                </a:solidFill>
                <a:latin typeface="Arial"/>
                <a:cs typeface="Arial"/>
              </a:rPr>
              <a:t>rule,</a:t>
            </a:r>
            <a:r>
              <a:rPr spc="-105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pc="15" dirty="0">
                <a:solidFill>
                  <a:srgbClr val="252525"/>
                </a:solidFill>
                <a:latin typeface="Arial"/>
                <a:cs typeface="Arial"/>
              </a:rPr>
              <a:t>if</a:t>
            </a:r>
            <a:r>
              <a:rPr spc="-105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pc="-26" dirty="0">
                <a:solidFill>
                  <a:srgbClr val="252525"/>
                </a:solidFill>
                <a:latin typeface="Arial"/>
                <a:cs typeface="Arial"/>
              </a:rPr>
              <a:t>first</a:t>
            </a:r>
            <a:r>
              <a:rPr spc="-109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pc="-105" dirty="0">
                <a:solidFill>
                  <a:srgbClr val="252525"/>
                </a:solidFill>
                <a:latin typeface="Arial"/>
                <a:cs typeface="Arial"/>
              </a:rPr>
              <a:t>is</a:t>
            </a:r>
            <a:r>
              <a:rPr spc="-101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pc="-64" dirty="0">
                <a:solidFill>
                  <a:srgbClr val="252525"/>
                </a:solidFill>
                <a:latin typeface="Arial"/>
                <a:cs typeface="Arial"/>
              </a:rPr>
              <a:t>entered</a:t>
            </a:r>
            <a:r>
              <a:rPr spc="-105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pc="-34" dirty="0">
                <a:solidFill>
                  <a:srgbClr val="252525"/>
                </a:solidFill>
                <a:latin typeface="Arial"/>
                <a:cs typeface="Arial"/>
              </a:rPr>
              <a:t>from</a:t>
            </a:r>
            <a:r>
              <a:rPr spc="-101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pc="-75" dirty="0">
                <a:solidFill>
                  <a:srgbClr val="252525"/>
                </a:solidFill>
                <a:latin typeface="Arial"/>
                <a:cs typeface="Arial"/>
              </a:rPr>
              <a:t>main</a:t>
            </a:r>
            <a:endParaRPr>
              <a:latin typeface="Arial"/>
              <a:cs typeface="Arial"/>
            </a:endParaRPr>
          </a:p>
          <a:p>
            <a:pPr marL="270034" indent="-257175">
              <a:spcBef>
                <a:spcPts val="124"/>
              </a:spcBef>
              <a:buChar char="•"/>
              <a:tabLst>
                <a:tab pos="270034" algn="l"/>
                <a:tab pos="270510" algn="l"/>
              </a:tabLst>
            </a:pPr>
            <a:r>
              <a:rPr spc="-68" dirty="0">
                <a:solidFill>
                  <a:srgbClr val="252525"/>
                </a:solidFill>
                <a:latin typeface="Arial"/>
                <a:cs typeface="Arial"/>
              </a:rPr>
              <a:t>What </a:t>
            </a:r>
            <a:r>
              <a:rPr spc="-113" dirty="0">
                <a:solidFill>
                  <a:srgbClr val="252525"/>
                </a:solidFill>
                <a:latin typeface="Arial"/>
                <a:cs typeface="Arial"/>
              </a:rPr>
              <a:t>does </a:t>
            </a:r>
            <a:r>
              <a:rPr spc="-45" dirty="0">
                <a:solidFill>
                  <a:srgbClr val="252525"/>
                </a:solidFill>
                <a:latin typeface="Arial"/>
                <a:cs typeface="Arial"/>
              </a:rPr>
              <a:t>write_integer </a:t>
            </a:r>
            <a:r>
              <a:rPr spc="-53" dirty="0">
                <a:solidFill>
                  <a:srgbClr val="252525"/>
                </a:solidFill>
                <a:latin typeface="Arial"/>
                <a:cs typeface="Arial"/>
              </a:rPr>
              <a:t>refer </a:t>
            </a:r>
            <a:r>
              <a:rPr spc="-30" dirty="0">
                <a:solidFill>
                  <a:srgbClr val="252525"/>
                </a:solidFill>
                <a:latin typeface="Arial"/>
                <a:cs typeface="Arial"/>
              </a:rPr>
              <a:t>to, </a:t>
            </a:r>
            <a:r>
              <a:rPr spc="-75" dirty="0">
                <a:solidFill>
                  <a:srgbClr val="252525"/>
                </a:solidFill>
                <a:latin typeface="Arial"/>
                <a:cs typeface="Arial"/>
              </a:rPr>
              <a:t>global </a:t>
            </a:r>
            <a:r>
              <a:rPr spc="-153" dirty="0">
                <a:solidFill>
                  <a:srgbClr val="252525"/>
                </a:solidFill>
                <a:latin typeface="Arial"/>
                <a:cs typeface="Arial"/>
              </a:rPr>
              <a:t>a </a:t>
            </a:r>
            <a:r>
              <a:rPr spc="-26" dirty="0">
                <a:solidFill>
                  <a:srgbClr val="252525"/>
                </a:solidFill>
                <a:latin typeface="Arial"/>
                <a:cs typeface="Arial"/>
              </a:rPr>
              <a:t>or </a:t>
            </a:r>
            <a:r>
              <a:rPr spc="-79" dirty="0">
                <a:solidFill>
                  <a:srgbClr val="252525"/>
                </a:solidFill>
                <a:latin typeface="Arial"/>
                <a:cs typeface="Arial"/>
              </a:rPr>
              <a:t>local </a:t>
            </a:r>
            <a:r>
              <a:rPr spc="-176" dirty="0">
                <a:solidFill>
                  <a:srgbClr val="252525"/>
                </a:solidFill>
                <a:latin typeface="Arial"/>
                <a:cs typeface="Arial"/>
              </a:rPr>
              <a:t>a?</a:t>
            </a:r>
            <a:r>
              <a:rPr spc="-375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pc="-581" dirty="0">
                <a:solidFill>
                  <a:srgbClr val="252525"/>
                </a:solidFill>
                <a:latin typeface="Arial"/>
                <a:cs typeface="Arial"/>
              </a:rPr>
              <a:t>……………………………</a:t>
            </a:r>
            <a:endParaRPr>
              <a:latin typeface="Arial"/>
              <a:cs typeface="Arial"/>
            </a:endParaRPr>
          </a:p>
          <a:p>
            <a:pPr marL="270034" indent="-257175">
              <a:spcBef>
                <a:spcPts val="127"/>
              </a:spcBef>
              <a:buChar char="•"/>
              <a:tabLst>
                <a:tab pos="270034" algn="l"/>
                <a:tab pos="270510" algn="l"/>
              </a:tabLst>
            </a:pPr>
            <a:r>
              <a:rPr spc="-68" dirty="0">
                <a:solidFill>
                  <a:srgbClr val="252525"/>
                </a:solidFill>
                <a:latin typeface="Arial"/>
                <a:cs typeface="Arial"/>
              </a:rPr>
              <a:t>What </a:t>
            </a:r>
            <a:r>
              <a:rPr spc="-113" dirty="0">
                <a:solidFill>
                  <a:srgbClr val="252525"/>
                </a:solidFill>
                <a:latin typeface="Arial"/>
                <a:cs typeface="Arial"/>
              </a:rPr>
              <a:t>does </a:t>
            </a:r>
            <a:r>
              <a:rPr spc="-45" dirty="0">
                <a:solidFill>
                  <a:srgbClr val="252525"/>
                </a:solidFill>
                <a:latin typeface="Arial"/>
                <a:cs typeface="Arial"/>
              </a:rPr>
              <a:t>write_integer </a:t>
            </a:r>
            <a:r>
              <a:rPr spc="-41" dirty="0">
                <a:solidFill>
                  <a:srgbClr val="252525"/>
                </a:solidFill>
                <a:latin typeface="Arial"/>
                <a:cs typeface="Arial"/>
              </a:rPr>
              <a:t>write?</a:t>
            </a:r>
            <a:r>
              <a:rPr spc="-203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pc="-540" dirty="0">
                <a:solidFill>
                  <a:srgbClr val="252525"/>
                </a:solidFill>
                <a:latin typeface="Arial"/>
                <a:cs typeface="Arial"/>
              </a:rPr>
              <a:t>…………………………….</a:t>
            </a:r>
            <a:endParaRPr>
              <a:latin typeface="Arial"/>
              <a:cs typeface="Arial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588616" y="5831481"/>
            <a:ext cx="2189540" cy="7055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350"/>
          </a:p>
        </p:txBody>
      </p:sp>
      <p:sp>
        <p:nvSpPr>
          <p:cNvPr id="5" name="object 5"/>
          <p:cNvSpPr/>
          <p:nvPr/>
        </p:nvSpPr>
        <p:spPr>
          <a:xfrm>
            <a:off x="8535734" y="5753786"/>
            <a:ext cx="153067" cy="112347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350"/>
          </a:p>
        </p:txBody>
      </p:sp>
      <p:sp>
        <p:nvSpPr>
          <p:cNvPr id="6" name="object 6"/>
          <p:cNvSpPr/>
          <p:nvPr/>
        </p:nvSpPr>
        <p:spPr>
          <a:xfrm>
            <a:off x="1804083" y="2903753"/>
            <a:ext cx="3076456" cy="2747127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350"/>
          </a:p>
        </p:txBody>
      </p:sp>
      <p:graphicFrame>
        <p:nvGraphicFramePr>
          <p:cNvPr id="7" name="object 7"/>
          <p:cNvGraphicFramePr>
            <a:graphicFrameLocks noGrp="1"/>
          </p:cNvGraphicFramePr>
          <p:nvPr/>
        </p:nvGraphicFramePr>
        <p:xfrm>
          <a:off x="6708267" y="3850767"/>
          <a:ext cx="1098233" cy="120729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0858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6005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5750">
                <a:tc>
                  <a:txBody>
                    <a:bodyPr/>
                    <a:lstStyle/>
                    <a:p>
                      <a:pPr marL="95250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1400" spc="-5" dirty="0">
                          <a:latin typeface="Times New Roman"/>
                          <a:cs typeface="Times New Roman"/>
                        </a:rPr>
                        <a:t>temp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39052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71450">
                <a:tc>
                  <a:txBody>
                    <a:bodyPr/>
                    <a:lstStyle/>
                    <a:p>
                      <a:pPr marL="97155">
                        <a:lnSpc>
                          <a:spcPts val="1700"/>
                        </a:lnSpc>
                      </a:pPr>
                      <a:r>
                        <a:rPr sz="1400" dirty="0">
                          <a:latin typeface="Times New Roman"/>
                          <a:cs typeface="Times New Roman"/>
                        </a:rPr>
                        <a:t>bookkeeping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85274">
                <a:tc>
                  <a:txBody>
                    <a:bodyPr/>
                    <a:lstStyle/>
                    <a:p>
                      <a:pPr marL="97155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1400" dirty="0">
                          <a:latin typeface="Times New Roman"/>
                          <a:cs typeface="Times New Roman"/>
                        </a:rPr>
                        <a:t>return</a:t>
                      </a:r>
                      <a:r>
                        <a:rPr sz="1400" spc="-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dirty="0">
                          <a:latin typeface="Times New Roman"/>
                          <a:cs typeface="Times New Roman"/>
                        </a:rPr>
                        <a:t>addr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1333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8" name="object 8"/>
          <p:cNvSpPr/>
          <p:nvPr/>
        </p:nvSpPr>
        <p:spPr>
          <a:xfrm>
            <a:off x="7793831" y="4707255"/>
            <a:ext cx="168116" cy="543878"/>
          </a:xfrm>
          <a:custGeom>
            <a:avLst/>
            <a:gdLst/>
            <a:ahLst/>
            <a:cxnLst/>
            <a:rect l="l" t="t" r="r" b="b"/>
            <a:pathLst>
              <a:path w="224154" h="725170">
                <a:moveTo>
                  <a:pt x="124459" y="619163"/>
                </a:moveTo>
                <a:lnTo>
                  <a:pt x="117601" y="620153"/>
                </a:lnTo>
                <a:lnTo>
                  <a:pt x="115189" y="623366"/>
                </a:lnTo>
                <a:lnTo>
                  <a:pt x="129667" y="724941"/>
                </a:lnTo>
                <a:lnTo>
                  <a:pt x="141705" y="715657"/>
                </a:lnTo>
                <a:lnTo>
                  <a:pt x="140334" y="715657"/>
                </a:lnTo>
                <a:lnTo>
                  <a:pt x="128524" y="710882"/>
                </a:lnTo>
                <a:lnTo>
                  <a:pt x="137394" y="689084"/>
                </a:lnTo>
                <a:lnTo>
                  <a:pt x="127761" y="621563"/>
                </a:lnTo>
                <a:lnTo>
                  <a:pt x="124459" y="619163"/>
                </a:lnTo>
                <a:close/>
              </a:path>
              <a:path w="224154" h="725170">
                <a:moveTo>
                  <a:pt x="137394" y="689084"/>
                </a:moveTo>
                <a:lnTo>
                  <a:pt x="128524" y="710882"/>
                </a:lnTo>
                <a:lnTo>
                  <a:pt x="140334" y="715657"/>
                </a:lnTo>
                <a:lnTo>
                  <a:pt x="141666" y="712368"/>
                </a:lnTo>
                <a:lnTo>
                  <a:pt x="140716" y="712368"/>
                </a:lnTo>
                <a:lnTo>
                  <a:pt x="130555" y="708240"/>
                </a:lnTo>
                <a:lnTo>
                  <a:pt x="139178" y="701590"/>
                </a:lnTo>
                <a:lnTo>
                  <a:pt x="137394" y="689084"/>
                </a:lnTo>
                <a:close/>
              </a:path>
              <a:path w="224154" h="725170">
                <a:moveTo>
                  <a:pt x="203200" y="652208"/>
                </a:moveTo>
                <a:lnTo>
                  <a:pt x="149143" y="693903"/>
                </a:lnTo>
                <a:lnTo>
                  <a:pt x="140334" y="715657"/>
                </a:lnTo>
                <a:lnTo>
                  <a:pt x="141705" y="715657"/>
                </a:lnTo>
                <a:lnTo>
                  <a:pt x="210947" y="662266"/>
                </a:lnTo>
                <a:lnTo>
                  <a:pt x="211454" y="658279"/>
                </a:lnTo>
                <a:lnTo>
                  <a:pt x="207136" y="652729"/>
                </a:lnTo>
                <a:lnTo>
                  <a:pt x="203200" y="652208"/>
                </a:lnTo>
                <a:close/>
              </a:path>
              <a:path w="224154" h="725170">
                <a:moveTo>
                  <a:pt x="139178" y="701590"/>
                </a:moveTo>
                <a:lnTo>
                  <a:pt x="130555" y="708240"/>
                </a:lnTo>
                <a:lnTo>
                  <a:pt x="140716" y="712368"/>
                </a:lnTo>
                <a:lnTo>
                  <a:pt x="139178" y="701590"/>
                </a:lnTo>
                <a:close/>
              </a:path>
              <a:path w="224154" h="725170">
                <a:moveTo>
                  <a:pt x="149143" y="693903"/>
                </a:moveTo>
                <a:lnTo>
                  <a:pt x="139178" y="701590"/>
                </a:lnTo>
                <a:lnTo>
                  <a:pt x="140716" y="712368"/>
                </a:lnTo>
                <a:lnTo>
                  <a:pt x="141666" y="712368"/>
                </a:lnTo>
                <a:lnTo>
                  <a:pt x="149143" y="693903"/>
                </a:lnTo>
                <a:close/>
              </a:path>
              <a:path w="224154" h="725170">
                <a:moveTo>
                  <a:pt x="9905" y="0"/>
                </a:moveTo>
                <a:lnTo>
                  <a:pt x="0" y="8128"/>
                </a:lnTo>
                <a:lnTo>
                  <a:pt x="35051" y="50546"/>
                </a:lnTo>
                <a:lnTo>
                  <a:pt x="69088" y="93091"/>
                </a:lnTo>
                <a:lnTo>
                  <a:pt x="101219" y="135636"/>
                </a:lnTo>
                <a:lnTo>
                  <a:pt x="130936" y="178435"/>
                </a:lnTo>
                <a:lnTo>
                  <a:pt x="157099" y="221361"/>
                </a:lnTo>
                <a:lnTo>
                  <a:pt x="178943" y="264541"/>
                </a:lnTo>
                <a:lnTo>
                  <a:pt x="195706" y="307975"/>
                </a:lnTo>
                <a:lnTo>
                  <a:pt x="206628" y="352044"/>
                </a:lnTo>
                <a:lnTo>
                  <a:pt x="210899" y="395605"/>
                </a:lnTo>
                <a:lnTo>
                  <a:pt x="210947" y="418973"/>
                </a:lnTo>
                <a:lnTo>
                  <a:pt x="209550" y="441579"/>
                </a:lnTo>
                <a:lnTo>
                  <a:pt x="203073" y="487387"/>
                </a:lnTo>
                <a:lnTo>
                  <a:pt x="192404" y="533628"/>
                </a:lnTo>
                <a:lnTo>
                  <a:pt x="178307" y="580415"/>
                </a:lnTo>
                <a:lnTo>
                  <a:pt x="161544" y="627583"/>
                </a:lnTo>
                <a:lnTo>
                  <a:pt x="143128" y="674992"/>
                </a:lnTo>
                <a:lnTo>
                  <a:pt x="137394" y="689084"/>
                </a:lnTo>
                <a:lnTo>
                  <a:pt x="139178" y="701590"/>
                </a:lnTo>
                <a:lnTo>
                  <a:pt x="173481" y="631939"/>
                </a:lnTo>
                <a:lnTo>
                  <a:pt x="190373" y="584225"/>
                </a:lnTo>
                <a:lnTo>
                  <a:pt x="204597" y="536727"/>
                </a:lnTo>
                <a:lnTo>
                  <a:pt x="215646" y="489432"/>
                </a:lnTo>
                <a:lnTo>
                  <a:pt x="222123" y="442341"/>
                </a:lnTo>
                <a:lnTo>
                  <a:pt x="223647" y="418973"/>
                </a:lnTo>
                <a:lnTo>
                  <a:pt x="223647" y="395605"/>
                </a:lnTo>
                <a:lnTo>
                  <a:pt x="218948" y="349377"/>
                </a:lnTo>
                <a:lnTo>
                  <a:pt x="207772" y="303784"/>
                </a:lnTo>
                <a:lnTo>
                  <a:pt x="190373" y="259080"/>
                </a:lnTo>
                <a:lnTo>
                  <a:pt x="168021" y="214884"/>
                </a:lnTo>
                <a:lnTo>
                  <a:pt x="141477" y="171323"/>
                </a:lnTo>
                <a:lnTo>
                  <a:pt x="111378" y="128016"/>
                </a:lnTo>
                <a:lnTo>
                  <a:pt x="78994" y="85090"/>
                </a:lnTo>
                <a:lnTo>
                  <a:pt x="44830" y="42545"/>
                </a:lnTo>
                <a:lnTo>
                  <a:pt x="9905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 sz="1350"/>
          </a:p>
        </p:txBody>
      </p:sp>
      <p:sp>
        <p:nvSpPr>
          <p:cNvPr id="9" name="object 9"/>
          <p:cNvSpPr/>
          <p:nvPr/>
        </p:nvSpPr>
        <p:spPr>
          <a:xfrm>
            <a:off x="6424803" y="4279391"/>
            <a:ext cx="171450" cy="742950"/>
          </a:xfrm>
          <a:custGeom>
            <a:avLst/>
            <a:gdLst/>
            <a:ahLst/>
            <a:cxnLst/>
            <a:rect l="l" t="t" r="r" b="b"/>
            <a:pathLst>
              <a:path w="228600" h="990600">
                <a:moveTo>
                  <a:pt x="228600" y="990600"/>
                </a:moveTo>
                <a:lnTo>
                  <a:pt x="184112" y="989105"/>
                </a:lnTo>
                <a:lnTo>
                  <a:pt x="147780" y="985027"/>
                </a:lnTo>
                <a:lnTo>
                  <a:pt x="123283" y="978973"/>
                </a:lnTo>
                <a:lnTo>
                  <a:pt x="114300" y="971550"/>
                </a:lnTo>
                <a:lnTo>
                  <a:pt x="114300" y="514350"/>
                </a:lnTo>
                <a:lnTo>
                  <a:pt x="105316" y="506926"/>
                </a:lnTo>
                <a:lnTo>
                  <a:pt x="80819" y="500872"/>
                </a:lnTo>
                <a:lnTo>
                  <a:pt x="44487" y="496794"/>
                </a:lnTo>
                <a:lnTo>
                  <a:pt x="0" y="495300"/>
                </a:lnTo>
                <a:lnTo>
                  <a:pt x="44487" y="493805"/>
                </a:lnTo>
                <a:lnTo>
                  <a:pt x="80819" y="489727"/>
                </a:lnTo>
                <a:lnTo>
                  <a:pt x="105316" y="483673"/>
                </a:lnTo>
                <a:lnTo>
                  <a:pt x="114300" y="476250"/>
                </a:lnTo>
                <a:lnTo>
                  <a:pt x="114300" y="19050"/>
                </a:lnTo>
                <a:lnTo>
                  <a:pt x="123283" y="11626"/>
                </a:lnTo>
                <a:lnTo>
                  <a:pt x="147780" y="5572"/>
                </a:lnTo>
                <a:lnTo>
                  <a:pt x="184112" y="1494"/>
                </a:lnTo>
                <a:lnTo>
                  <a:pt x="228600" y="0"/>
                </a:lnTo>
              </a:path>
            </a:pathLst>
          </a:custGeom>
          <a:ln w="914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350"/>
          </a:p>
        </p:txBody>
      </p:sp>
      <p:sp>
        <p:nvSpPr>
          <p:cNvPr id="10" name="object 10"/>
          <p:cNvSpPr txBox="1"/>
          <p:nvPr/>
        </p:nvSpPr>
        <p:spPr>
          <a:xfrm>
            <a:off x="5913311" y="4511993"/>
            <a:ext cx="1577816" cy="927242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>
              <a:spcBef>
                <a:spcPts val="75"/>
              </a:spcBef>
            </a:pPr>
            <a:r>
              <a:rPr sz="1350" spc="-4" dirty="0">
                <a:latin typeface="Times New Roman"/>
                <a:cs typeface="Times New Roman"/>
              </a:rPr>
              <a:t>first</a:t>
            </a:r>
            <a:endParaRPr sz="13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500">
              <a:latin typeface="Times New Roman"/>
              <a:cs typeface="Times New Roman"/>
            </a:endParaRPr>
          </a:p>
          <a:p>
            <a:pPr>
              <a:spcBef>
                <a:spcPts val="26"/>
              </a:spcBef>
            </a:pPr>
            <a:endParaRPr sz="1763">
              <a:latin typeface="Times New Roman"/>
              <a:cs typeface="Times New Roman"/>
            </a:endParaRPr>
          </a:p>
          <a:p>
            <a:pPr marL="581025">
              <a:spcBef>
                <a:spcPts val="4"/>
              </a:spcBef>
            </a:pPr>
            <a:r>
              <a:rPr sz="1350" dirty="0">
                <a:latin typeface="Times New Roman"/>
                <a:cs typeface="Times New Roman"/>
              </a:rPr>
              <a:t>global a = 2</a:t>
            </a:r>
            <a:r>
              <a:rPr sz="1350" spc="255" dirty="0">
                <a:latin typeface="Times New Roman"/>
                <a:cs typeface="Times New Roman"/>
              </a:rPr>
              <a:t> </a:t>
            </a:r>
            <a:r>
              <a:rPr sz="1350" dirty="0">
                <a:latin typeface="Times New Roman"/>
                <a:cs typeface="Times New Roman"/>
              </a:rPr>
              <a:t>1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7224903" y="5250942"/>
            <a:ext cx="114300" cy="171926"/>
          </a:xfrm>
          <a:custGeom>
            <a:avLst/>
            <a:gdLst/>
            <a:ahLst/>
            <a:cxnLst/>
            <a:rect l="l" t="t" r="r" b="b"/>
            <a:pathLst>
              <a:path w="152400" h="229235">
                <a:moveTo>
                  <a:pt x="0" y="228638"/>
                </a:moveTo>
                <a:lnTo>
                  <a:pt x="152400" y="0"/>
                </a:lnTo>
              </a:path>
            </a:pathLst>
          </a:custGeom>
          <a:ln w="914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35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88616" y="533400"/>
            <a:ext cx="4477055" cy="470802"/>
          </a:xfrm>
          <a:prstGeom prst="rect">
            <a:avLst/>
          </a:prstGeom>
        </p:spPr>
        <p:txBody>
          <a:bodyPr vert="horz" wrap="square" lIns="0" tIns="9049" rIns="0" bIns="0" rtlCol="0">
            <a:spAutoFit/>
          </a:bodyPr>
          <a:lstStyle/>
          <a:p>
            <a:pPr marL="9525">
              <a:spcBef>
                <a:spcPts val="71"/>
              </a:spcBef>
            </a:pPr>
            <a:r>
              <a:rPr dirty="0"/>
              <a:t>Stack-Based Allocation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88616" y="1539029"/>
            <a:ext cx="7931944" cy="4157035"/>
          </a:xfrm>
          <a:prstGeom prst="rect">
            <a:avLst/>
          </a:prstGeom>
        </p:spPr>
        <p:txBody>
          <a:bodyPr vert="horz" wrap="square" lIns="0" tIns="97155" rIns="0" bIns="0" rtlCol="0">
            <a:spAutoFit/>
          </a:bodyPr>
          <a:lstStyle/>
          <a:p>
            <a:pPr marL="9525" marR="340043">
              <a:spcBef>
                <a:spcPts val="765"/>
              </a:spcBef>
            </a:pPr>
            <a:r>
              <a:rPr sz="1650" dirty="0">
                <a:solidFill>
                  <a:srgbClr val="252525"/>
                </a:solidFill>
                <a:latin typeface="Arial"/>
                <a:cs typeface="Arial"/>
              </a:rPr>
              <a:t>Each instance of a called subroutine at run time has its own frame (or activation record) on  stack which contains</a:t>
            </a:r>
            <a:endParaRPr sz="1650" dirty="0">
              <a:latin typeface="Arial"/>
              <a:cs typeface="Arial"/>
            </a:endParaRPr>
          </a:p>
          <a:p>
            <a:pPr marL="270034" indent="-257175">
              <a:buChar char="•"/>
              <a:tabLst>
                <a:tab pos="270034" algn="l"/>
                <a:tab pos="270510" algn="l"/>
              </a:tabLst>
            </a:pPr>
            <a:r>
              <a:rPr sz="1650" dirty="0">
                <a:solidFill>
                  <a:srgbClr val="252525"/>
                </a:solidFill>
                <a:latin typeface="Arial"/>
                <a:cs typeface="Arial"/>
              </a:rPr>
              <a:t>Arguments (if any)</a:t>
            </a:r>
            <a:endParaRPr sz="1650" dirty="0">
              <a:latin typeface="Arial"/>
              <a:cs typeface="Arial"/>
            </a:endParaRPr>
          </a:p>
          <a:p>
            <a:pPr marL="270034" indent="-257175">
              <a:buChar char="•"/>
              <a:tabLst>
                <a:tab pos="270034" algn="l"/>
                <a:tab pos="270510" algn="l"/>
              </a:tabLst>
            </a:pPr>
            <a:r>
              <a:rPr sz="1650" dirty="0">
                <a:solidFill>
                  <a:srgbClr val="252525"/>
                </a:solidFill>
                <a:latin typeface="Arial"/>
                <a:cs typeface="Arial"/>
              </a:rPr>
              <a:t>Return address</a:t>
            </a:r>
            <a:endParaRPr sz="1650" dirty="0">
              <a:latin typeface="Arial"/>
              <a:cs typeface="Arial"/>
            </a:endParaRPr>
          </a:p>
          <a:p>
            <a:pPr marL="270034" indent="-257175">
              <a:buChar char="•"/>
              <a:tabLst>
                <a:tab pos="270034" algn="l"/>
                <a:tab pos="270510" algn="l"/>
              </a:tabLst>
            </a:pPr>
            <a:r>
              <a:rPr sz="1650" dirty="0">
                <a:solidFill>
                  <a:srgbClr val="252525"/>
                </a:solidFill>
                <a:latin typeface="Arial"/>
                <a:cs typeface="Arial"/>
              </a:rPr>
              <a:t>Bookkeeping : Saved values of registers, reference to other frame (see later) etc.</a:t>
            </a:r>
            <a:endParaRPr sz="1650" dirty="0">
              <a:latin typeface="Arial"/>
              <a:cs typeface="Arial"/>
            </a:endParaRPr>
          </a:p>
          <a:p>
            <a:pPr marL="270034" indent="-257175">
              <a:buChar char="•"/>
              <a:tabLst>
                <a:tab pos="270034" algn="l"/>
                <a:tab pos="270510" algn="l"/>
              </a:tabLst>
            </a:pPr>
            <a:r>
              <a:rPr sz="1650" dirty="0">
                <a:solidFill>
                  <a:srgbClr val="252525"/>
                </a:solidFill>
                <a:latin typeface="Arial"/>
                <a:cs typeface="Arial"/>
              </a:rPr>
              <a:t>Local variables (if any)</a:t>
            </a:r>
            <a:endParaRPr sz="1650" dirty="0">
              <a:latin typeface="Arial"/>
              <a:cs typeface="Arial"/>
            </a:endParaRPr>
          </a:p>
          <a:p>
            <a:pPr marL="270034" indent="-257175">
              <a:buChar char="•"/>
              <a:tabLst>
                <a:tab pos="270034" algn="l"/>
                <a:tab pos="270510" algn="l"/>
              </a:tabLst>
            </a:pPr>
            <a:r>
              <a:rPr sz="1650" dirty="0">
                <a:solidFill>
                  <a:srgbClr val="252525"/>
                </a:solidFill>
                <a:latin typeface="Arial"/>
                <a:cs typeface="Arial"/>
              </a:rPr>
              <a:t>Temporaries : Intermediate values produced in complex calculations</a:t>
            </a:r>
            <a:endParaRPr sz="1650" dirty="0">
              <a:latin typeface="Arial"/>
              <a:cs typeface="Arial"/>
            </a:endParaRPr>
          </a:p>
          <a:p>
            <a:pPr>
              <a:spcBef>
                <a:spcPts val="4"/>
              </a:spcBef>
              <a:buClr>
                <a:srgbClr val="252525"/>
              </a:buClr>
              <a:buFont typeface="Arial"/>
              <a:buChar char="•"/>
            </a:pPr>
            <a:endParaRPr sz="2213" dirty="0">
              <a:latin typeface="Times New Roman"/>
              <a:cs typeface="Times New Roman"/>
            </a:endParaRPr>
          </a:p>
          <a:p>
            <a:pPr marL="9525"/>
            <a:r>
              <a:rPr sz="1650" dirty="0">
                <a:solidFill>
                  <a:srgbClr val="252525"/>
                </a:solidFill>
                <a:latin typeface="Arial"/>
                <a:cs typeface="Arial"/>
              </a:rPr>
              <a:t>Stack pointer (sp</a:t>
            </a:r>
            <a:r>
              <a:rPr sz="1650" dirty="0">
                <a:solidFill>
                  <a:srgbClr val="252525"/>
                </a:solidFill>
                <a:latin typeface="Arial"/>
                <a:cs typeface="Arial"/>
              </a:rPr>
              <a:t>) is a register for the address of the top of stack.</a:t>
            </a:r>
            <a:endParaRPr sz="1650" dirty="0">
              <a:latin typeface="Arial"/>
              <a:cs typeface="Arial"/>
            </a:endParaRPr>
          </a:p>
          <a:p>
            <a:endParaRPr sz="2213" dirty="0">
              <a:latin typeface="Times New Roman"/>
              <a:cs typeface="Times New Roman"/>
            </a:endParaRPr>
          </a:p>
          <a:p>
            <a:pPr marL="9525">
              <a:spcBef>
                <a:spcPts val="4"/>
              </a:spcBef>
            </a:pPr>
            <a:r>
              <a:rPr sz="1650" dirty="0">
                <a:solidFill>
                  <a:srgbClr val="252525"/>
                </a:solidFill>
                <a:latin typeface="Arial"/>
                <a:cs typeface="Arial"/>
              </a:rPr>
              <a:t>Compiler cannot tell the location of a frame but the offsets of objects in a frame.</a:t>
            </a:r>
            <a:endParaRPr sz="1650" dirty="0">
              <a:latin typeface="Arial"/>
              <a:cs typeface="Arial"/>
            </a:endParaRPr>
          </a:p>
          <a:p>
            <a:pPr marL="270034" indent="-257175">
              <a:buChar char="•"/>
              <a:tabLst>
                <a:tab pos="270034" algn="l"/>
                <a:tab pos="270510" algn="l"/>
              </a:tabLst>
            </a:pPr>
            <a:r>
              <a:rPr sz="1650" dirty="0">
                <a:solidFill>
                  <a:srgbClr val="252525"/>
                </a:solidFill>
                <a:latin typeface="Arial"/>
                <a:cs typeface="Arial"/>
              </a:rPr>
              <a:t>Frame pointer (fp</a:t>
            </a:r>
            <a:r>
              <a:rPr sz="1650" dirty="0">
                <a:solidFill>
                  <a:srgbClr val="252525"/>
                </a:solidFill>
                <a:latin typeface="Arial"/>
                <a:cs typeface="Arial"/>
              </a:rPr>
              <a:t>) is a register that points to a known (reference) location within a frame </a:t>
            </a:r>
            <a:r>
              <a:rPr sz="1650" dirty="0" smtClean="0">
                <a:solidFill>
                  <a:srgbClr val="252525"/>
                </a:solidFill>
                <a:latin typeface="Arial"/>
                <a:cs typeface="Arial"/>
              </a:rPr>
              <a:t>of</a:t>
            </a:r>
            <a:r>
              <a:rPr lang="en-US" sz="1650" dirty="0">
                <a:latin typeface="Arial"/>
                <a:cs typeface="Arial"/>
              </a:rPr>
              <a:t> </a:t>
            </a:r>
            <a:r>
              <a:rPr sz="1650" dirty="0" smtClean="0">
                <a:solidFill>
                  <a:srgbClr val="252525"/>
                </a:solidFill>
                <a:latin typeface="Arial"/>
                <a:cs typeface="Arial"/>
              </a:rPr>
              <a:t>the </a:t>
            </a:r>
            <a:r>
              <a:rPr sz="1650" dirty="0">
                <a:solidFill>
                  <a:srgbClr val="252525"/>
                </a:solidFill>
                <a:latin typeface="Arial"/>
                <a:cs typeface="Arial"/>
              </a:rPr>
              <a:t>current subroutine.</a:t>
            </a:r>
            <a:endParaRPr sz="1650" dirty="0">
              <a:latin typeface="Arial"/>
              <a:cs typeface="Arial"/>
            </a:endParaRPr>
          </a:p>
          <a:p>
            <a:pPr marL="270034" marR="45244" indent="-257175">
              <a:spcBef>
                <a:spcPts val="570"/>
              </a:spcBef>
              <a:buChar char="•"/>
              <a:tabLst>
                <a:tab pos="270034" algn="l"/>
                <a:tab pos="270510" algn="l"/>
              </a:tabLst>
            </a:pPr>
            <a:r>
              <a:rPr sz="1650" dirty="0">
                <a:solidFill>
                  <a:srgbClr val="252525"/>
                </a:solidFill>
                <a:latin typeface="Arial"/>
                <a:cs typeface="Arial"/>
              </a:rPr>
              <a:t>Code to access data within a frame adds a predetermined negative or positive offset to the  value in fp.</a:t>
            </a:r>
            <a:endParaRPr sz="1650" dirty="0">
              <a:latin typeface="Arial"/>
              <a:cs typeface="Arial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588616" y="5831481"/>
            <a:ext cx="2189540" cy="7055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350"/>
          </a:p>
        </p:txBody>
      </p:sp>
      <p:sp>
        <p:nvSpPr>
          <p:cNvPr id="5" name="object 5"/>
          <p:cNvSpPr/>
          <p:nvPr/>
        </p:nvSpPr>
        <p:spPr>
          <a:xfrm>
            <a:off x="8621363" y="5753786"/>
            <a:ext cx="67437" cy="112347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35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52145" y="1267930"/>
            <a:ext cx="4397216" cy="470802"/>
          </a:xfrm>
          <a:prstGeom prst="rect">
            <a:avLst/>
          </a:prstGeom>
        </p:spPr>
        <p:txBody>
          <a:bodyPr vert="horz" wrap="square" lIns="0" tIns="9049" rIns="0" bIns="0" rtlCol="0">
            <a:spAutoFit/>
          </a:bodyPr>
          <a:lstStyle/>
          <a:p>
            <a:pPr marL="9525">
              <a:spcBef>
                <a:spcPts val="71"/>
              </a:spcBef>
            </a:pPr>
            <a:r>
              <a:rPr spc="-251" dirty="0"/>
              <a:t>Calling </a:t>
            </a:r>
            <a:r>
              <a:rPr spc="-285" dirty="0"/>
              <a:t>Chain </a:t>
            </a:r>
            <a:r>
              <a:rPr spc="-221" dirty="0"/>
              <a:t>and </a:t>
            </a:r>
            <a:r>
              <a:rPr spc="-315" dirty="0"/>
              <a:t>Stack</a:t>
            </a:r>
            <a:r>
              <a:rPr spc="-608" dirty="0"/>
              <a:t> </a:t>
            </a:r>
            <a:r>
              <a:rPr spc="-311" dirty="0"/>
              <a:t>Frames</a:t>
            </a:r>
          </a:p>
        </p:txBody>
      </p:sp>
      <p:sp>
        <p:nvSpPr>
          <p:cNvPr id="3" name="object 3"/>
          <p:cNvSpPr/>
          <p:nvPr/>
        </p:nvSpPr>
        <p:spPr>
          <a:xfrm>
            <a:off x="588616" y="5831481"/>
            <a:ext cx="2189540" cy="7055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350"/>
          </a:p>
        </p:txBody>
      </p:sp>
      <p:sp>
        <p:nvSpPr>
          <p:cNvPr id="4" name="object 4"/>
          <p:cNvSpPr/>
          <p:nvPr/>
        </p:nvSpPr>
        <p:spPr>
          <a:xfrm>
            <a:off x="8616449" y="5754624"/>
            <a:ext cx="78542" cy="110594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350"/>
          </a:p>
        </p:txBody>
      </p:sp>
      <p:sp>
        <p:nvSpPr>
          <p:cNvPr id="5" name="object 5"/>
          <p:cNvSpPr/>
          <p:nvPr/>
        </p:nvSpPr>
        <p:spPr>
          <a:xfrm>
            <a:off x="1035558" y="1732787"/>
            <a:ext cx="6249924" cy="3949065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350"/>
          </a:p>
        </p:txBody>
      </p:sp>
      <p:sp>
        <p:nvSpPr>
          <p:cNvPr id="6" name="object 6"/>
          <p:cNvSpPr txBox="1"/>
          <p:nvPr/>
        </p:nvSpPr>
        <p:spPr>
          <a:xfrm>
            <a:off x="5475065" y="2477643"/>
            <a:ext cx="117634" cy="2491195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21907">
              <a:spcBef>
                <a:spcPts val="75"/>
              </a:spcBef>
            </a:pPr>
            <a:r>
              <a:rPr sz="1350" spc="146" dirty="0">
                <a:solidFill>
                  <a:srgbClr val="50B4C7"/>
                </a:solidFill>
                <a:latin typeface="Arial"/>
                <a:cs typeface="Arial"/>
              </a:rPr>
              <a:t>*</a:t>
            </a:r>
            <a:endParaRPr sz="1350">
              <a:latin typeface="Arial"/>
              <a:cs typeface="Arial"/>
            </a:endParaRPr>
          </a:p>
          <a:p>
            <a:pPr>
              <a:spcBef>
                <a:spcPts val="19"/>
              </a:spcBef>
            </a:pPr>
            <a:endParaRPr sz="1988">
              <a:latin typeface="Times New Roman"/>
              <a:cs typeface="Times New Roman"/>
            </a:endParaRPr>
          </a:p>
          <a:p>
            <a:pPr marL="21907"/>
            <a:r>
              <a:rPr sz="1350" spc="-116" dirty="0">
                <a:solidFill>
                  <a:srgbClr val="50B4C7"/>
                </a:solidFill>
                <a:latin typeface="Arial"/>
                <a:cs typeface="Arial"/>
              </a:rPr>
              <a:t>+</a:t>
            </a:r>
            <a:endParaRPr sz="135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1350">
              <a:latin typeface="Times New Roman"/>
              <a:cs typeface="Times New Roman"/>
            </a:endParaRPr>
          </a:p>
          <a:p>
            <a:pPr>
              <a:spcBef>
                <a:spcPts val="8"/>
              </a:spcBef>
            </a:pPr>
            <a:endParaRPr sz="1050">
              <a:latin typeface="Times New Roman"/>
              <a:cs typeface="Times New Roman"/>
            </a:endParaRPr>
          </a:p>
          <a:p>
            <a:pPr marL="9525">
              <a:spcBef>
                <a:spcPts val="4"/>
              </a:spcBef>
            </a:pPr>
            <a:r>
              <a:rPr sz="1350" spc="-116" dirty="0">
                <a:solidFill>
                  <a:srgbClr val="50B4C7"/>
                </a:solidFill>
                <a:latin typeface="Arial"/>
                <a:cs typeface="Arial"/>
              </a:rPr>
              <a:t>+</a:t>
            </a:r>
            <a:endParaRPr sz="135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1350">
              <a:latin typeface="Times New Roman"/>
              <a:cs typeface="Times New Roman"/>
            </a:endParaRPr>
          </a:p>
          <a:p>
            <a:pPr>
              <a:spcBef>
                <a:spcPts val="19"/>
              </a:spcBef>
            </a:pPr>
            <a:endParaRPr sz="1538">
              <a:latin typeface="Times New Roman"/>
              <a:cs typeface="Times New Roman"/>
            </a:endParaRPr>
          </a:p>
          <a:p>
            <a:pPr marL="9525"/>
            <a:r>
              <a:rPr sz="1350" spc="-116" dirty="0">
                <a:solidFill>
                  <a:srgbClr val="50B4C7"/>
                </a:solidFill>
                <a:latin typeface="Arial"/>
                <a:cs typeface="Arial"/>
              </a:rPr>
              <a:t>+</a:t>
            </a:r>
            <a:endParaRPr sz="135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1350">
              <a:latin typeface="Times New Roman"/>
              <a:cs typeface="Times New Roman"/>
            </a:endParaRPr>
          </a:p>
          <a:p>
            <a:pPr marL="21907">
              <a:spcBef>
                <a:spcPts val="889"/>
              </a:spcBef>
            </a:pPr>
            <a:r>
              <a:rPr sz="1350" spc="146" dirty="0">
                <a:solidFill>
                  <a:srgbClr val="50B4C7"/>
                </a:solidFill>
                <a:latin typeface="Arial"/>
                <a:cs typeface="Arial"/>
              </a:rPr>
              <a:t>*</a:t>
            </a:r>
            <a:endParaRPr sz="135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5880163" y="5418810"/>
            <a:ext cx="1288733" cy="217367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>
              <a:spcBef>
                <a:spcPts val="75"/>
              </a:spcBef>
            </a:pPr>
            <a:r>
              <a:rPr sz="1350" spc="-116" dirty="0">
                <a:solidFill>
                  <a:srgbClr val="50B4C7"/>
                </a:solidFill>
                <a:latin typeface="Arial"/>
                <a:cs typeface="Arial"/>
              </a:rPr>
              <a:t>+ </a:t>
            </a:r>
            <a:r>
              <a:rPr sz="1350" spc="-101" dirty="0">
                <a:solidFill>
                  <a:srgbClr val="50B4C7"/>
                </a:solidFill>
                <a:latin typeface="Arial"/>
                <a:cs typeface="Arial"/>
              </a:rPr>
              <a:t>Pushed </a:t>
            </a:r>
            <a:r>
              <a:rPr sz="1350" spc="-71" dirty="0">
                <a:solidFill>
                  <a:srgbClr val="50B4C7"/>
                </a:solidFill>
                <a:latin typeface="Arial"/>
                <a:cs typeface="Arial"/>
              </a:rPr>
              <a:t>by</a:t>
            </a:r>
            <a:r>
              <a:rPr sz="1350" spc="-49" dirty="0">
                <a:solidFill>
                  <a:srgbClr val="50B4C7"/>
                </a:solidFill>
                <a:latin typeface="Arial"/>
                <a:cs typeface="Arial"/>
              </a:rPr>
              <a:t> </a:t>
            </a:r>
            <a:r>
              <a:rPr sz="1350" spc="-68" dirty="0">
                <a:solidFill>
                  <a:srgbClr val="50B4C7"/>
                </a:solidFill>
                <a:latin typeface="Arial"/>
                <a:cs typeface="Arial"/>
              </a:rPr>
              <a:t>callee</a:t>
            </a:r>
            <a:endParaRPr sz="135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4270820" y="5410581"/>
            <a:ext cx="1263015" cy="217367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>
              <a:spcBef>
                <a:spcPts val="75"/>
              </a:spcBef>
            </a:pPr>
            <a:r>
              <a:rPr sz="1350" spc="146" dirty="0">
                <a:solidFill>
                  <a:srgbClr val="50B4C7"/>
                </a:solidFill>
                <a:latin typeface="Arial"/>
                <a:cs typeface="Arial"/>
              </a:rPr>
              <a:t>*</a:t>
            </a:r>
            <a:r>
              <a:rPr sz="1350" spc="-83" dirty="0">
                <a:solidFill>
                  <a:srgbClr val="50B4C7"/>
                </a:solidFill>
                <a:latin typeface="Arial"/>
                <a:cs typeface="Arial"/>
              </a:rPr>
              <a:t> </a:t>
            </a:r>
            <a:r>
              <a:rPr sz="1350" spc="-101" dirty="0">
                <a:solidFill>
                  <a:srgbClr val="50B4C7"/>
                </a:solidFill>
                <a:latin typeface="Arial"/>
                <a:cs typeface="Arial"/>
              </a:rPr>
              <a:t>Pushed </a:t>
            </a:r>
            <a:r>
              <a:rPr sz="1350" spc="-71" dirty="0">
                <a:solidFill>
                  <a:srgbClr val="50B4C7"/>
                </a:solidFill>
                <a:latin typeface="Arial"/>
                <a:cs typeface="Arial"/>
              </a:rPr>
              <a:t>by </a:t>
            </a:r>
            <a:r>
              <a:rPr sz="1350" spc="-53" dirty="0">
                <a:solidFill>
                  <a:srgbClr val="50B4C7"/>
                </a:solidFill>
                <a:latin typeface="Arial"/>
                <a:cs typeface="Arial"/>
              </a:rPr>
              <a:t>caller</a:t>
            </a:r>
            <a:endParaRPr sz="135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52145" y="1267930"/>
            <a:ext cx="3100864" cy="470802"/>
          </a:xfrm>
          <a:prstGeom prst="rect">
            <a:avLst/>
          </a:prstGeom>
        </p:spPr>
        <p:txBody>
          <a:bodyPr vert="horz" wrap="square" lIns="0" tIns="9049" rIns="0" bIns="0" rtlCol="0">
            <a:spAutoFit/>
          </a:bodyPr>
          <a:lstStyle/>
          <a:p>
            <a:pPr marL="9525">
              <a:spcBef>
                <a:spcPts val="71"/>
              </a:spcBef>
            </a:pPr>
            <a:r>
              <a:rPr spc="-206" dirty="0"/>
              <a:t>Maintenance </a:t>
            </a:r>
            <a:r>
              <a:rPr spc="-68" dirty="0"/>
              <a:t>of</a:t>
            </a:r>
            <a:r>
              <a:rPr spc="-506" dirty="0"/>
              <a:t> </a:t>
            </a:r>
            <a:r>
              <a:rPr spc="-315" dirty="0"/>
              <a:t>Stack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35127" y="1861376"/>
            <a:ext cx="3113722" cy="286617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>
              <a:spcBef>
                <a:spcPts val="75"/>
              </a:spcBef>
            </a:pPr>
            <a:r>
              <a:rPr spc="-83" dirty="0">
                <a:solidFill>
                  <a:srgbClr val="252525"/>
                </a:solidFill>
                <a:latin typeface="Arial"/>
                <a:cs typeface="Arial"/>
              </a:rPr>
              <a:t>Compiler </a:t>
            </a:r>
            <a:r>
              <a:rPr spc="-101" dirty="0">
                <a:solidFill>
                  <a:srgbClr val="252525"/>
                </a:solidFill>
                <a:latin typeface="Arial"/>
                <a:cs typeface="Arial"/>
              </a:rPr>
              <a:t>generates </a:t>
            </a:r>
            <a:r>
              <a:rPr spc="-30" dirty="0">
                <a:solidFill>
                  <a:srgbClr val="252525"/>
                </a:solidFill>
                <a:latin typeface="Arial"/>
                <a:cs typeface="Arial"/>
              </a:rPr>
              <a:t>the</a:t>
            </a:r>
            <a:r>
              <a:rPr spc="-153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pc="-49" dirty="0">
                <a:solidFill>
                  <a:srgbClr val="252525"/>
                </a:solidFill>
                <a:latin typeface="Arial"/>
                <a:cs typeface="Arial"/>
              </a:rPr>
              <a:t>following:</a:t>
            </a:r>
            <a:endParaRPr>
              <a:latin typeface="Arial"/>
              <a:cs typeface="Arial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8620601" y="5755129"/>
            <a:ext cx="68866" cy="11100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350"/>
          </a:p>
        </p:txBody>
      </p:sp>
      <p:graphicFrame>
        <p:nvGraphicFramePr>
          <p:cNvPr id="5" name="object 5"/>
          <p:cNvGraphicFramePr>
            <a:graphicFrameLocks noGrp="1"/>
          </p:cNvGraphicFramePr>
          <p:nvPr/>
        </p:nvGraphicFramePr>
        <p:xfrm>
          <a:off x="241925" y="2166842"/>
          <a:ext cx="8658226" cy="186833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8677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77144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77654">
                <a:tc>
                  <a:txBody>
                    <a:bodyPr/>
                    <a:lstStyle/>
                    <a:p>
                      <a:pPr marL="97155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400" spc="-110" dirty="0">
                          <a:latin typeface="Arial"/>
                          <a:cs typeface="Arial"/>
                        </a:rPr>
                        <a:t>Caller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2286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7654">
                <a:tc>
                  <a:txBody>
                    <a:bodyPr/>
                    <a:lstStyle/>
                    <a:p>
                      <a:pPr marL="97155">
                        <a:lnSpc>
                          <a:spcPct val="100000"/>
                        </a:lnSpc>
                        <a:spcBef>
                          <a:spcPts val="244"/>
                        </a:spcBef>
                      </a:pPr>
                      <a:r>
                        <a:rPr sz="1400" dirty="0">
                          <a:latin typeface="Arial"/>
                          <a:cs typeface="Arial"/>
                        </a:rPr>
                        <a:t>…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23336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7654">
                <a:tc>
                  <a:txBody>
                    <a:bodyPr/>
                    <a:lstStyle/>
                    <a:p>
                      <a:pPr marL="97155">
                        <a:lnSpc>
                          <a:spcPct val="100000"/>
                        </a:lnSpc>
                        <a:spcBef>
                          <a:spcPts val="244"/>
                        </a:spcBef>
                      </a:pPr>
                      <a:r>
                        <a:rPr sz="1400" spc="-100" dirty="0">
                          <a:latin typeface="Arial"/>
                          <a:cs typeface="Arial"/>
                        </a:rPr>
                        <a:t>Pre-call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23336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7790">
                        <a:lnSpc>
                          <a:spcPct val="100000"/>
                        </a:lnSpc>
                        <a:spcBef>
                          <a:spcPts val="244"/>
                        </a:spcBef>
                      </a:pPr>
                      <a:r>
                        <a:rPr sz="1400" spc="-160" dirty="0">
                          <a:latin typeface="Arial"/>
                          <a:cs typeface="Arial"/>
                        </a:rPr>
                        <a:t>Push </a:t>
                      </a:r>
                      <a:r>
                        <a:rPr sz="1400" spc="-85" dirty="0">
                          <a:latin typeface="Arial"/>
                          <a:cs typeface="Arial"/>
                        </a:rPr>
                        <a:t>arguments </a:t>
                      </a:r>
                      <a:r>
                        <a:rPr sz="1400" spc="-40" dirty="0">
                          <a:latin typeface="Arial"/>
                          <a:cs typeface="Arial"/>
                        </a:rPr>
                        <a:t>onto </a:t>
                      </a:r>
                      <a:r>
                        <a:rPr sz="1400" spc="-30" dirty="0">
                          <a:latin typeface="Arial"/>
                          <a:cs typeface="Arial"/>
                        </a:rPr>
                        <a:t>the</a:t>
                      </a:r>
                      <a:r>
                        <a:rPr sz="1400" spc="-9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400" spc="-105" dirty="0">
                          <a:latin typeface="Arial"/>
                          <a:cs typeface="Arial"/>
                        </a:rPr>
                        <a:t>stack.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23336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78130">
                <a:tc>
                  <a:txBody>
                    <a:bodyPr/>
                    <a:lstStyle/>
                    <a:p>
                      <a:pPr marL="97155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sz="1400" spc="-60" dirty="0">
                          <a:latin typeface="Arial"/>
                          <a:cs typeface="Arial"/>
                        </a:rPr>
                        <a:t>jsr</a:t>
                      </a:r>
                      <a:r>
                        <a:rPr sz="1400" spc="-1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400" spc="-90" dirty="0">
                          <a:latin typeface="Arial"/>
                          <a:cs typeface="Arial"/>
                        </a:rPr>
                        <a:t>callee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23336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7790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sz="1400" spc="-130" dirty="0">
                          <a:latin typeface="Arial"/>
                          <a:cs typeface="Arial"/>
                        </a:rPr>
                        <a:t>Call </a:t>
                      </a:r>
                      <a:r>
                        <a:rPr sz="1400" spc="-60" dirty="0">
                          <a:latin typeface="Arial"/>
                          <a:cs typeface="Arial"/>
                        </a:rPr>
                        <a:t>subroutine. </a:t>
                      </a:r>
                      <a:r>
                        <a:rPr sz="1400" spc="-130" dirty="0">
                          <a:latin typeface="Arial"/>
                          <a:cs typeface="Arial"/>
                        </a:rPr>
                        <a:t>This </a:t>
                      </a:r>
                      <a:r>
                        <a:rPr sz="1400" spc="-110" dirty="0">
                          <a:latin typeface="Arial"/>
                          <a:cs typeface="Arial"/>
                        </a:rPr>
                        <a:t>also </a:t>
                      </a:r>
                      <a:r>
                        <a:rPr sz="1400" spc="-120" dirty="0">
                          <a:latin typeface="Arial"/>
                          <a:cs typeface="Arial"/>
                        </a:rPr>
                        <a:t>pushes </a:t>
                      </a:r>
                      <a:r>
                        <a:rPr sz="1400" spc="-30" dirty="0">
                          <a:latin typeface="Arial"/>
                          <a:cs typeface="Arial"/>
                        </a:rPr>
                        <a:t>the </a:t>
                      </a:r>
                      <a:r>
                        <a:rPr sz="1400" spc="-25" dirty="0">
                          <a:latin typeface="Arial"/>
                          <a:cs typeface="Arial"/>
                        </a:rPr>
                        <a:t>return </a:t>
                      </a:r>
                      <a:r>
                        <a:rPr sz="1400" spc="-120" dirty="0">
                          <a:latin typeface="Arial"/>
                          <a:cs typeface="Arial"/>
                        </a:rPr>
                        <a:t>address </a:t>
                      </a:r>
                      <a:r>
                        <a:rPr sz="1400" spc="-40" dirty="0">
                          <a:latin typeface="Arial"/>
                          <a:cs typeface="Arial"/>
                        </a:rPr>
                        <a:t>onto </a:t>
                      </a:r>
                      <a:r>
                        <a:rPr sz="1400" spc="-30" dirty="0">
                          <a:latin typeface="Arial"/>
                          <a:cs typeface="Arial"/>
                        </a:rPr>
                        <a:t>the</a:t>
                      </a:r>
                      <a:r>
                        <a:rPr sz="1400" spc="-10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400" spc="-105" dirty="0">
                          <a:latin typeface="Arial"/>
                          <a:cs typeface="Arial"/>
                        </a:rPr>
                        <a:t>stack.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23336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79584">
                <a:tc>
                  <a:txBody>
                    <a:bodyPr/>
                    <a:lstStyle/>
                    <a:p>
                      <a:pPr marL="97155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sz="1400" spc="-100" dirty="0">
                          <a:latin typeface="Arial"/>
                          <a:cs typeface="Arial"/>
                        </a:rPr>
                        <a:t>Post-call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23336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7790" marR="132080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sz="1400" spc="-90" dirty="0">
                          <a:latin typeface="Arial"/>
                          <a:cs typeface="Arial"/>
                        </a:rPr>
                        <a:t>Deallocate</a:t>
                      </a:r>
                      <a:r>
                        <a:rPr sz="1400" spc="-114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400" spc="-30" dirty="0">
                          <a:latin typeface="Arial"/>
                          <a:cs typeface="Arial"/>
                        </a:rPr>
                        <a:t>the</a:t>
                      </a:r>
                      <a:r>
                        <a:rPr sz="1400" spc="-8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400" spc="-114" dirty="0">
                          <a:latin typeface="Arial"/>
                          <a:cs typeface="Arial"/>
                        </a:rPr>
                        <a:t>stack</a:t>
                      </a:r>
                      <a:r>
                        <a:rPr sz="1400" spc="-8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400" spc="-135" dirty="0">
                          <a:latin typeface="Arial"/>
                          <a:cs typeface="Arial"/>
                        </a:rPr>
                        <a:t>space</a:t>
                      </a:r>
                      <a:r>
                        <a:rPr sz="1400" spc="-8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400" spc="40" dirty="0">
                          <a:latin typeface="Arial"/>
                          <a:cs typeface="Arial"/>
                        </a:rPr>
                        <a:t>it</a:t>
                      </a:r>
                      <a:r>
                        <a:rPr sz="1400" spc="-9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400" spc="-75" dirty="0">
                          <a:latin typeface="Arial"/>
                          <a:cs typeface="Arial"/>
                        </a:rPr>
                        <a:t>allocated</a:t>
                      </a:r>
                      <a:r>
                        <a:rPr sz="1400" spc="-10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400" spc="-35" dirty="0">
                          <a:latin typeface="Arial"/>
                          <a:cs typeface="Arial"/>
                        </a:rPr>
                        <a:t>in</a:t>
                      </a:r>
                      <a:r>
                        <a:rPr sz="1400" spc="-7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400" spc="-30" dirty="0">
                          <a:latin typeface="Arial"/>
                          <a:cs typeface="Arial"/>
                        </a:rPr>
                        <a:t>the</a:t>
                      </a:r>
                      <a:r>
                        <a:rPr sz="1400" spc="-8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400" spc="-70" dirty="0">
                          <a:latin typeface="Arial"/>
                          <a:cs typeface="Arial"/>
                        </a:rPr>
                        <a:t>pre-call</a:t>
                      </a:r>
                      <a:r>
                        <a:rPr sz="1400" spc="-9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400" spc="-85" dirty="0">
                          <a:latin typeface="Arial"/>
                          <a:cs typeface="Arial"/>
                        </a:rPr>
                        <a:t>(adding</a:t>
                      </a:r>
                      <a:r>
                        <a:rPr sz="1400" spc="-7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400" spc="-65" dirty="0">
                          <a:latin typeface="Arial"/>
                          <a:cs typeface="Arial"/>
                        </a:rPr>
                        <a:t>positive</a:t>
                      </a:r>
                      <a:r>
                        <a:rPr sz="1400" spc="-7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400" spc="-50" dirty="0">
                          <a:latin typeface="Arial"/>
                          <a:cs typeface="Arial"/>
                        </a:rPr>
                        <a:t>offset</a:t>
                      </a:r>
                      <a:r>
                        <a:rPr sz="1400" spc="-8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400" dirty="0">
                          <a:latin typeface="Arial"/>
                          <a:cs typeface="Arial"/>
                        </a:rPr>
                        <a:t>to</a:t>
                      </a:r>
                      <a:r>
                        <a:rPr sz="1400" spc="-8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400" spc="-100" dirty="0">
                          <a:latin typeface="Arial"/>
                          <a:cs typeface="Arial"/>
                        </a:rPr>
                        <a:t>sp),</a:t>
                      </a:r>
                      <a:r>
                        <a:rPr sz="1400" spc="-8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400" spc="-95" dirty="0">
                          <a:latin typeface="Arial"/>
                          <a:cs typeface="Arial"/>
                        </a:rPr>
                        <a:t>and</a:t>
                      </a:r>
                      <a:r>
                        <a:rPr sz="1400" spc="-9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400" spc="-60" dirty="0">
                          <a:latin typeface="Arial"/>
                          <a:cs typeface="Arial"/>
                        </a:rPr>
                        <a:t>continue</a:t>
                      </a:r>
                      <a:r>
                        <a:rPr sz="1400" spc="-8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400" spc="-40" dirty="0">
                          <a:latin typeface="Arial"/>
                          <a:cs typeface="Arial"/>
                        </a:rPr>
                        <a:t>at</a:t>
                      </a:r>
                      <a:r>
                        <a:rPr sz="1400" spc="-8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400" spc="-35" dirty="0">
                          <a:latin typeface="Arial"/>
                          <a:cs typeface="Arial"/>
                        </a:rPr>
                        <a:t>the</a:t>
                      </a:r>
                      <a:r>
                        <a:rPr sz="1400" spc="-8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400" spc="-120" dirty="0">
                          <a:latin typeface="Arial"/>
                          <a:cs typeface="Arial"/>
                        </a:rPr>
                        <a:t>address  </a:t>
                      </a:r>
                      <a:r>
                        <a:rPr sz="1400" spc="-15" dirty="0">
                          <a:latin typeface="Arial"/>
                          <a:cs typeface="Arial"/>
                        </a:rPr>
                        <a:t>of </a:t>
                      </a:r>
                      <a:r>
                        <a:rPr sz="1400" spc="-30" dirty="0">
                          <a:latin typeface="Arial"/>
                          <a:cs typeface="Arial"/>
                        </a:rPr>
                        <a:t>the </a:t>
                      </a:r>
                      <a:r>
                        <a:rPr sz="1400" spc="-40" dirty="0">
                          <a:latin typeface="Arial"/>
                          <a:cs typeface="Arial"/>
                        </a:rPr>
                        <a:t>instruction </a:t>
                      </a:r>
                      <a:r>
                        <a:rPr sz="1400" spc="-65" dirty="0">
                          <a:latin typeface="Arial"/>
                          <a:cs typeface="Arial"/>
                        </a:rPr>
                        <a:t>immediately </a:t>
                      </a:r>
                      <a:r>
                        <a:rPr sz="1400" spc="-30" dirty="0">
                          <a:latin typeface="Arial"/>
                          <a:cs typeface="Arial"/>
                        </a:rPr>
                        <a:t>after the</a:t>
                      </a:r>
                      <a:r>
                        <a:rPr sz="1400" spc="-37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400" spc="-105" dirty="0">
                          <a:latin typeface="Arial"/>
                          <a:cs typeface="Arial"/>
                        </a:rPr>
                        <a:t>jsr.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23336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77654">
                <a:tc>
                  <a:txBody>
                    <a:bodyPr/>
                    <a:lstStyle/>
                    <a:p>
                      <a:pPr marL="97155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sz="1400" dirty="0">
                          <a:latin typeface="Arial"/>
                          <a:cs typeface="Arial"/>
                        </a:rPr>
                        <a:t>…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23336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graphicFrame>
        <p:nvGraphicFramePr>
          <p:cNvPr id="6" name="object 6"/>
          <p:cNvGraphicFramePr>
            <a:graphicFrameLocks noGrp="1"/>
          </p:cNvGraphicFramePr>
          <p:nvPr/>
        </p:nvGraphicFramePr>
        <p:xfrm>
          <a:off x="241925" y="4094036"/>
          <a:ext cx="8658225" cy="179403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9677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76144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78130">
                <a:tc>
                  <a:txBody>
                    <a:bodyPr/>
                    <a:lstStyle/>
                    <a:p>
                      <a:pPr marL="97155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sz="1400" spc="-130" dirty="0">
                          <a:latin typeface="Arial"/>
                          <a:cs typeface="Arial"/>
                        </a:rPr>
                        <a:t>Callee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23336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79584">
                <a:tc>
                  <a:txBody>
                    <a:bodyPr/>
                    <a:lstStyle/>
                    <a:p>
                      <a:pPr marL="97155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sz="1400" spc="-100" dirty="0">
                          <a:latin typeface="Arial"/>
                          <a:cs typeface="Arial"/>
                        </a:rPr>
                        <a:t>Prologue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23336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7790" marR="386715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sz="1400" spc="-160" dirty="0">
                          <a:latin typeface="Arial"/>
                          <a:cs typeface="Arial"/>
                        </a:rPr>
                        <a:t>Push </a:t>
                      </a:r>
                      <a:r>
                        <a:rPr sz="1400" spc="-50" dirty="0">
                          <a:latin typeface="Arial"/>
                          <a:cs typeface="Arial"/>
                        </a:rPr>
                        <a:t>old </a:t>
                      </a:r>
                      <a:r>
                        <a:rPr sz="1400" spc="-15" dirty="0">
                          <a:latin typeface="Arial"/>
                          <a:cs typeface="Arial"/>
                        </a:rPr>
                        <a:t>fp </a:t>
                      </a:r>
                      <a:r>
                        <a:rPr sz="1400" spc="-95" dirty="0">
                          <a:latin typeface="Arial"/>
                          <a:cs typeface="Arial"/>
                        </a:rPr>
                        <a:t>value and </a:t>
                      </a:r>
                      <a:r>
                        <a:rPr sz="1400" spc="-70" dirty="0">
                          <a:latin typeface="Arial"/>
                          <a:cs typeface="Arial"/>
                        </a:rPr>
                        <a:t>update </a:t>
                      </a:r>
                      <a:r>
                        <a:rPr sz="1400" spc="40" dirty="0">
                          <a:latin typeface="Arial"/>
                          <a:cs typeface="Arial"/>
                        </a:rPr>
                        <a:t>it </a:t>
                      </a:r>
                      <a:r>
                        <a:rPr sz="1400" dirty="0">
                          <a:latin typeface="Arial"/>
                          <a:cs typeface="Arial"/>
                        </a:rPr>
                        <a:t>to </a:t>
                      </a:r>
                      <a:r>
                        <a:rPr sz="1400" spc="-155" dirty="0">
                          <a:latin typeface="Arial"/>
                          <a:cs typeface="Arial"/>
                        </a:rPr>
                        <a:t>a </a:t>
                      </a:r>
                      <a:r>
                        <a:rPr sz="1400" spc="-80" dirty="0">
                          <a:latin typeface="Arial"/>
                          <a:cs typeface="Arial"/>
                        </a:rPr>
                        <a:t>new </a:t>
                      </a:r>
                      <a:r>
                        <a:rPr sz="1400" spc="-65" dirty="0">
                          <a:latin typeface="Arial"/>
                          <a:cs typeface="Arial"/>
                        </a:rPr>
                        <a:t>frame, </a:t>
                      </a:r>
                      <a:r>
                        <a:rPr sz="1400" spc="-105" dirty="0">
                          <a:latin typeface="Arial"/>
                          <a:cs typeface="Arial"/>
                        </a:rPr>
                        <a:t>push </a:t>
                      </a:r>
                      <a:r>
                        <a:rPr sz="1400" spc="-30" dirty="0">
                          <a:latin typeface="Arial"/>
                          <a:cs typeface="Arial"/>
                        </a:rPr>
                        <a:t>other </a:t>
                      </a:r>
                      <a:r>
                        <a:rPr sz="1400" spc="-70" dirty="0">
                          <a:latin typeface="Arial"/>
                          <a:cs typeface="Arial"/>
                        </a:rPr>
                        <a:t>register </a:t>
                      </a:r>
                      <a:r>
                        <a:rPr sz="1400" spc="-114" dirty="0">
                          <a:latin typeface="Arial"/>
                          <a:cs typeface="Arial"/>
                        </a:rPr>
                        <a:t>values </a:t>
                      </a:r>
                      <a:r>
                        <a:rPr sz="1400" spc="-15" dirty="0">
                          <a:latin typeface="Arial"/>
                          <a:cs typeface="Arial"/>
                        </a:rPr>
                        <a:t>that </a:t>
                      </a:r>
                      <a:r>
                        <a:rPr sz="1400" spc="-80" dirty="0">
                          <a:latin typeface="Arial"/>
                          <a:cs typeface="Arial"/>
                        </a:rPr>
                        <a:t>should </a:t>
                      </a:r>
                      <a:r>
                        <a:rPr sz="1400" spc="-15" dirty="0">
                          <a:latin typeface="Arial"/>
                          <a:cs typeface="Arial"/>
                        </a:rPr>
                        <a:t>not </a:t>
                      </a:r>
                      <a:r>
                        <a:rPr sz="1400" spc="-90" dirty="0">
                          <a:latin typeface="Arial"/>
                          <a:cs typeface="Arial"/>
                        </a:rPr>
                        <a:t>be </a:t>
                      </a:r>
                      <a:r>
                        <a:rPr sz="1400" spc="-110" dirty="0">
                          <a:latin typeface="Arial"/>
                          <a:cs typeface="Arial"/>
                        </a:rPr>
                        <a:t>changed,</a:t>
                      </a:r>
                      <a:r>
                        <a:rPr sz="1400" spc="-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400" spc="-100" dirty="0">
                          <a:latin typeface="Arial"/>
                          <a:cs typeface="Arial"/>
                        </a:rPr>
                        <a:t>and  </a:t>
                      </a:r>
                      <a:r>
                        <a:rPr sz="1400" spc="-105" dirty="0">
                          <a:latin typeface="Arial"/>
                          <a:cs typeface="Arial"/>
                        </a:rPr>
                        <a:t>push </a:t>
                      </a:r>
                      <a:r>
                        <a:rPr sz="1400" spc="-75" dirty="0">
                          <a:latin typeface="Arial"/>
                          <a:cs typeface="Arial"/>
                        </a:rPr>
                        <a:t>local </a:t>
                      </a:r>
                      <a:r>
                        <a:rPr sz="1400" spc="-90" dirty="0">
                          <a:latin typeface="Arial"/>
                          <a:cs typeface="Arial"/>
                        </a:rPr>
                        <a:t>variables </a:t>
                      </a:r>
                      <a:r>
                        <a:rPr sz="1400" spc="-10" dirty="0">
                          <a:latin typeface="Arial"/>
                          <a:cs typeface="Arial"/>
                        </a:rPr>
                        <a:t>(if </a:t>
                      </a:r>
                      <a:r>
                        <a:rPr sz="1400" spc="-110" dirty="0">
                          <a:latin typeface="Arial"/>
                          <a:cs typeface="Arial"/>
                        </a:rPr>
                        <a:t>any) </a:t>
                      </a:r>
                      <a:r>
                        <a:rPr sz="1400" spc="-35" dirty="0">
                          <a:latin typeface="Arial"/>
                          <a:cs typeface="Arial"/>
                        </a:rPr>
                        <a:t>onto </a:t>
                      </a:r>
                      <a:r>
                        <a:rPr sz="1400" spc="-30" dirty="0">
                          <a:latin typeface="Arial"/>
                          <a:cs typeface="Arial"/>
                        </a:rPr>
                        <a:t>the</a:t>
                      </a:r>
                      <a:r>
                        <a:rPr sz="1400" spc="-22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400" spc="-105" dirty="0">
                          <a:latin typeface="Arial"/>
                          <a:cs typeface="Arial"/>
                        </a:rPr>
                        <a:t>stack.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23336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8130">
                <a:tc>
                  <a:txBody>
                    <a:bodyPr/>
                    <a:lstStyle/>
                    <a:p>
                      <a:pPr marL="97155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sz="1400" spc="-50" dirty="0">
                          <a:latin typeface="Arial"/>
                          <a:cs typeface="Arial"/>
                        </a:rPr>
                        <a:t>Main</a:t>
                      </a:r>
                      <a:r>
                        <a:rPr sz="1400" spc="-1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400" spc="-125" dirty="0">
                          <a:latin typeface="Arial"/>
                          <a:cs typeface="Arial"/>
                        </a:rPr>
                        <a:t>Body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23336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7790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sz="1400" spc="-130" dirty="0">
                          <a:latin typeface="Arial"/>
                          <a:cs typeface="Arial"/>
                        </a:rPr>
                        <a:t>Execute </a:t>
                      </a:r>
                      <a:r>
                        <a:rPr sz="1400" spc="-95" dirty="0">
                          <a:latin typeface="Arial"/>
                          <a:cs typeface="Arial"/>
                        </a:rPr>
                        <a:t>and </a:t>
                      </a:r>
                      <a:r>
                        <a:rPr sz="1400" spc="-70" dirty="0">
                          <a:latin typeface="Arial"/>
                          <a:cs typeface="Arial"/>
                        </a:rPr>
                        <a:t>store </a:t>
                      </a:r>
                      <a:r>
                        <a:rPr sz="1400" spc="-25" dirty="0">
                          <a:latin typeface="Arial"/>
                          <a:cs typeface="Arial"/>
                        </a:rPr>
                        <a:t>return </a:t>
                      </a:r>
                      <a:r>
                        <a:rPr sz="1400" spc="-95" dirty="0">
                          <a:latin typeface="Arial"/>
                          <a:cs typeface="Arial"/>
                        </a:rPr>
                        <a:t>value </a:t>
                      </a:r>
                      <a:r>
                        <a:rPr sz="1400" spc="-35" dirty="0">
                          <a:latin typeface="Arial"/>
                          <a:cs typeface="Arial"/>
                        </a:rPr>
                        <a:t>in </a:t>
                      </a:r>
                      <a:r>
                        <a:rPr sz="1400" spc="-155" dirty="0">
                          <a:latin typeface="Arial"/>
                          <a:cs typeface="Arial"/>
                        </a:rPr>
                        <a:t>a </a:t>
                      </a:r>
                      <a:r>
                        <a:rPr sz="1400" spc="-70" dirty="0">
                          <a:latin typeface="Arial"/>
                          <a:cs typeface="Arial"/>
                        </a:rPr>
                        <a:t>register </a:t>
                      </a:r>
                      <a:r>
                        <a:rPr sz="1400" spc="-35" dirty="0">
                          <a:latin typeface="Arial"/>
                          <a:cs typeface="Arial"/>
                        </a:rPr>
                        <a:t>(or in </a:t>
                      </a:r>
                      <a:r>
                        <a:rPr sz="1400" spc="-155" dirty="0">
                          <a:latin typeface="Arial"/>
                          <a:cs typeface="Arial"/>
                        </a:rPr>
                        <a:t>a </a:t>
                      </a:r>
                      <a:r>
                        <a:rPr sz="1400" spc="-55" dirty="0">
                          <a:latin typeface="Arial"/>
                          <a:cs typeface="Arial"/>
                        </a:rPr>
                        <a:t>location </a:t>
                      </a:r>
                      <a:r>
                        <a:rPr sz="1400" spc="-40" dirty="0">
                          <a:latin typeface="Arial"/>
                          <a:cs typeface="Arial"/>
                        </a:rPr>
                        <a:t>in </a:t>
                      </a:r>
                      <a:r>
                        <a:rPr sz="1400" spc="-30" dirty="0">
                          <a:latin typeface="Arial"/>
                          <a:cs typeface="Arial"/>
                        </a:rPr>
                        <a:t>the </a:t>
                      </a:r>
                      <a:r>
                        <a:rPr sz="1400" spc="-105" dirty="0">
                          <a:latin typeface="Arial"/>
                          <a:cs typeface="Arial"/>
                        </a:rPr>
                        <a:t>stack, </a:t>
                      </a:r>
                      <a:r>
                        <a:rPr sz="1400" spc="15" dirty="0">
                          <a:latin typeface="Arial"/>
                          <a:cs typeface="Arial"/>
                        </a:rPr>
                        <a:t>if</a:t>
                      </a:r>
                      <a:r>
                        <a:rPr sz="1400" spc="-32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400" spc="-90" dirty="0">
                          <a:latin typeface="Arial"/>
                          <a:cs typeface="Arial"/>
                        </a:rPr>
                        <a:t>reserved </a:t>
                      </a:r>
                      <a:r>
                        <a:rPr sz="1400" spc="-95" dirty="0">
                          <a:latin typeface="Arial"/>
                          <a:cs typeface="Arial"/>
                        </a:rPr>
                        <a:t>by </a:t>
                      </a:r>
                      <a:r>
                        <a:rPr sz="1400" spc="-65" dirty="0">
                          <a:latin typeface="Arial"/>
                          <a:cs typeface="Arial"/>
                        </a:rPr>
                        <a:t>caller).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23336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80060">
                <a:tc>
                  <a:txBody>
                    <a:bodyPr/>
                    <a:lstStyle/>
                    <a:p>
                      <a:pPr marL="97155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sz="1400" spc="-105" dirty="0">
                          <a:latin typeface="Arial"/>
                          <a:cs typeface="Arial"/>
                        </a:rPr>
                        <a:t>Epilogue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23336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7790" marR="300355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sz="1400" spc="-120" dirty="0">
                          <a:latin typeface="Arial"/>
                          <a:cs typeface="Arial"/>
                        </a:rPr>
                        <a:t>Restore </a:t>
                      </a:r>
                      <a:r>
                        <a:rPr sz="1400" spc="-30" dirty="0">
                          <a:latin typeface="Arial"/>
                          <a:cs typeface="Arial"/>
                        </a:rPr>
                        <a:t>the </a:t>
                      </a:r>
                      <a:r>
                        <a:rPr sz="1400" spc="-140" dirty="0">
                          <a:latin typeface="Arial"/>
                          <a:cs typeface="Arial"/>
                        </a:rPr>
                        <a:t>saved </a:t>
                      </a:r>
                      <a:r>
                        <a:rPr sz="1400" spc="-70" dirty="0">
                          <a:latin typeface="Arial"/>
                          <a:cs typeface="Arial"/>
                        </a:rPr>
                        <a:t>register </a:t>
                      </a:r>
                      <a:r>
                        <a:rPr sz="1400" spc="-105" dirty="0">
                          <a:latin typeface="Arial"/>
                          <a:cs typeface="Arial"/>
                        </a:rPr>
                        <a:t>values, </a:t>
                      </a:r>
                      <a:r>
                        <a:rPr sz="1400" spc="-100" dirty="0">
                          <a:latin typeface="Arial"/>
                          <a:cs typeface="Arial"/>
                        </a:rPr>
                        <a:t>and </a:t>
                      </a:r>
                      <a:r>
                        <a:rPr sz="1400" spc="-80" dirty="0">
                          <a:latin typeface="Arial"/>
                          <a:cs typeface="Arial"/>
                        </a:rPr>
                        <a:t>deallocate </a:t>
                      </a:r>
                      <a:r>
                        <a:rPr sz="1400" spc="-30" dirty="0">
                          <a:latin typeface="Arial"/>
                          <a:cs typeface="Arial"/>
                        </a:rPr>
                        <a:t>the </a:t>
                      </a:r>
                      <a:r>
                        <a:rPr sz="1400" spc="-114" dirty="0">
                          <a:latin typeface="Arial"/>
                          <a:cs typeface="Arial"/>
                        </a:rPr>
                        <a:t>stack </a:t>
                      </a:r>
                      <a:r>
                        <a:rPr sz="1400" spc="-135" dirty="0">
                          <a:latin typeface="Arial"/>
                          <a:cs typeface="Arial"/>
                        </a:rPr>
                        <a:t>space </a:t>
                      </a:r>
                      <a:r>
                        <a:rPr sz="1400" spc="40" dirty="0">
                          <a:latin typeface="Arial"/>
                          <a:cs typeface="Arial"/>
                        </a:rPr>
                        <a:t>it </a:t>
                      </a:r>
                      <a:r>
                        <a:rPr sz="1400" spc="-75" dirty="0">
                          <a:latin typeface="Arial"/>
                          <a:cs typeface="Arial"/>
                        </a:rPr>
                        <a:t>allocated </a:t>
                      </a:r>
                      <a:r>
                        <a:rPr sz="1400" spc="-35" dirty="0">
                          <a:latin typeface="Arial"/>
                          <a:cs typeface="Arial"/>
                        </a:rPr>
                        <a:t>in </a:t>
                      </a:r>
                      <a:r>
                        <a:rPr sz="1400" spc="-30" dirty="0">
                          <a:latin typeface="Arial"/>
                          <a:cs typeface="Arial"/>
                        </a:rPr>
                        <a:t>the </a:t>
                      </a:r>
                      <a:r>
                        <a:rPr sz="1400" spc="-75" dirty="0">
                          <a:latin typeface="Arial"/>
                          <a:cs typeface="Arial"/>
                        </a:rPr>
                        <a:t>prologue </a:t>
                      </a:r>
                      <a:r>
                        <a:rPr sz="1400" spc="-85" dirty="0">
                          <a:latin typeface="Arial"/>
                          <a:cs typeface="Arial"/>
                        </a:rPr>
                        <a:t>(adding </a:t>
                      </a:r>
                      <a:r>
                        <a:rPr sz="1400" spc="-65" dirty="0">
                          <a:latin typeface="Arial"/>
                          <a:cs typeface="Arial"/>
                        </a:rPr>
                        <a:t>positive  </a:t>
                      </a:r>
                      <a:r>
                        <a:rPr sz="1400" spc="-50" dirty="0">
                          <a:latin typeface="Arial"/>
                          <a:cs typeface="Arial"/>
                        </a:rPr>
                        <a:t>offset </a:t>
                      </a:r>
                      <a:r>
                        <a:rPr sz="1400" dirty="0">
                          <a:latin typeface="Arial"/>
                          <a:cs typeface="Arial"/>
                        </a:rPr>
                        <a:t>to</a:t>
                      </a:r>
                      <a:r>
                        <a:rPr sz="1400" spc="-14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400" spc="-100" dirty="0">
                          <a:latin typeface="Arial"/>
                          <a:cs typeface="Arial"/>
                        </a:rPr>
                        <a:t>sp).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23336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78130">
                <a:tc>
                  <a:txBody>
                    <a:bodyPr/>
                    <a:lstStyle/>
                    <a:p>
                      <a:pPr marL="97155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sz="1400" spc="-35" dirty="0">
                          <a:latin typeface="Arial"/>
                          <a:cs typeface="Arial"/>
                        </a:rPr>
                        <a:t>rts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23813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7790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sz="1400" spc="-90" dirty="0">
                          <a:latin typeface="Arial"/>
                          <a:cs typeface="Arial"/>
                        </a:rPr>
                        <a:t>Return </a:t>
                      </a:r>
                      <a:r>
                        <a:rPr sz="1400" dirty="0">
                          <a:latin typeface="Arial"/>
                          <a:cs typeface="Arial"/>
                        </a:rPr>
                        <a:t>to </a:t>
                      </a:r>
                      <a:r>
                        <a:rPr sz="1400" spc="-90" dirty="0">
                          <a:latin typeface="Arial"/>
                          <a:cs typeface="Arial"/>
                        </a:rPr>
                        <a:t>caller, </a:t>
                      </a:r>
                      <a:r>
                        <a:rPr sz="1400" spc="-60" dirty="0">
                          <a:latin typeface="Arial"/>
                          <a:cs typeface="Arial"/>
                        </a:rPr>
                        <a:t>jumping </a:t>
                      </a:r>
                      <a:r>
                        <a:rPr sz="1400" spc="-114" dirty="0">
                          <a:latin typeface="Arial"/>
                          <a:cs typeface="Arial"/>
                        </a:rPr>
                        <a:t>back </a:t>
                      </a:r>
                      <a:r>
                        <a:rPr sz="1400" dirty="0">
                          <a:latin typeface="Arial"/>
                          <a:cs typeface="Arial"/>
                        </a:rPr>
                        <a:t>to </a:t>
                      </a:r>
                      <a:r>
                        <a:rPr sz="1400" spc="-30" dirty="0">
                          <a:latin typeface="Arial"/>
                          <a:cs typeface="Arial"/>
                        </a:rPr>
                        <a:t>the </a:t>
                      </a:r>
                      <a:r>
                        <a:rPr sz="1400" spc="-25" dirty="0">
                          <a:latin typeface="Arial"/>
                          <a:cs typeface="Arial"/>
                        </a:rPr>
                        <a:t>return</a:t>
                      </a:r>
                      <a:r>
                        <a:rPr sz="1400" spc="-36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400" spc="-114" dirty="0">
                          <a:latin typeface="Arial"/>
                          <a:cs typeface="Arial"/>
                        </a:rPr>
                        <a:t>address.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23813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52145" y="1296733"/>
            <a:ext cx="7690009" cy="425116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>
              <a:spcBef>
                <a:spcPts val="75"/>
              </a:spcBef>
            </a:pPr>
            <a:r>
              <a:rPr sz="2700" spc="-270" dirty="0"/>
              <a:t>Exercise:</a:t>
            </a:r>
            <a:r>
              <a:rPr sz="2700" spc="-326" dirty="0"/>
              <a:t> </a:t>
            </a:r>
            <a:r>
              <a:rPr sz="2700" spc="-131" dirty="0"/>
              <a:t>Write</a:t>
            </a:r>
            <a:r>
              <a:rPr sz="2700" spc="-307" dirty="0"/>
              <a:t> </a:t>
            </a:r>
            <a:r>
              <a:rPr sz="2700" spc="-244" dirty="0"/>
              <a:t>sequence</a:t>
            </a:r>
            <a:r>
              <a:rPr sz="2700" spc="-330" dirty="0"/>
              <a:t> </a:t>
            </a:r>
            <a:r>
              <a:rPr sz="2700" spc="-68" dirty="0"/>
              <a:t>of</a:t>
            </a:r>
            <a:r>
              <a:rPr sz="2700" spc="-323" dirty="0"/>
              <a:t> </a:t>
            </a:r>
            <a:r>
              <a:rPr sz="2700" spc="-240" dirty="0"/>
              <a:t>stack</a:t>
            </a:r>
            <a:r>
              <a:rPr sz="2700" spc="-323" dirty="0"/>
              <a:t> </a:t>
            </a:r>
            <a:r>
              <a:rPr sz="2700" spc="-172" dirty="0"/>
              <a:t>allocation</a:t>
            </a:r>
            <a:r>
              <a:rPr sz="2700" spc="-289" dirty="0"/>
              <a:t> </a:t>
            </a:r>
            <a:r>
              <a:rPr sz="2700" spc="-86" dirty="0"/>
              <a:t>for</a:t>
            </a:r>
            <a:r>
              <a:rPr sz="2700" spc="-334" dirty="0"/>
              <a:t> </a:t>
            </a:r>
            <a:r>
              <a:rPr sz="2700" spc="-195" dirty="0"/>
              <a:t>calling</a:t>
            </a:r>
            <a:r>
              <a:rPr sz="2700" spc="-304" dirty="0"/>
              <a:t> </a:t>
            </a:r>
            <a:r>
              <a:rPr sz="2700" spc="-203" dirty="0"/>
              <a:t>add3()</a:t>
            </a:r>
            <a:endParaRPr sz="2700"/>
          </a:p>
        </p:txBody>
      </p:sp>
      <p:sp>
        <p:nvSpPr>
          <p:cNvPr id="3" name="object 3"/>
          <p:cNvSpPr txBox="1"/>
          <p:nvPr/>
        </p:nvSpPr>
        <p:spPr>
          <a:xfrm>
            <a:off x="603122" y="1792109"/>
            <a:ext cx="1817370" cy="3780137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115729" marR="357188" indent="-74295">
              <a:lnSpc>
                <a:spcPct val="128800"/>
              </a:lnSpc>
              <a:spcBef>
                <a:spcPts val="75"/>
              </a:spcBef>
            </a:pPr>
            <a:r>
              <a:rPr sz="1275" dirty="0">
                <a:solidFill>
                  <a:srgbClr val="252525"/>
                </a:solidFill>
                <a:latin typeface="Arial"/>
                <a:cs typeface="Arial"/>
              </a:rPr>
              <a:t>int </a:t>
            </a:r>
            <a:r>
              <a:rPr sz="1275" spc="-68" dirty="0">
                <a:solidFill>
                  <a:srgbClr val="252525"/>
                </a:solidFill>
                <a:latin typeface="Arial"/>
                <a:cs typeface="Arial"/>
              </a:rPr>
              <a:t>add2 </a:t>
            </a:r>
            <a:r>
              <a:rPr sz="1275" spc="-11" dirty="0">
                <a:solidFill>
                  <a:srgbClr val="252525"/>
                </a:solidFill>
                <a:latin typeface="Arial"/>
                <a:cs typeface="Arial"/>
              </a:rPr>
              <a:t>(int </a:t>
            </a:r>
            <a:r>
              <a:rPr sz="1275" spc="-75" dirty="0">
                <a:solidFill>
                  <a:srgbClr val="252525"/>
                </a:solidFill>
                <a:latin typeface="Arial"/>
                <a:cs typeface="Arial"/>
              </a:rPr>
              <a:t>a, </a:t>
            </a:r>
            <a:r>
              <a:rPr sz="1275" dirty="0">
                <a:solidFill>
                  <a:srgbClr val="252525"/>
                </a:solidFill>
                <a:latin typeface="Arial"/>
                <a:cs typeface="Arial"/>
              </a:rPr>
              <a:t>int</a:t>
            </a:r>
            <a:r>
              <a:rPr sz="1275" spc="-233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z="1275" spc="-45" dirty="0">
                <a:solidFill>
                  <a:srgbClr val="252525"/>
                </a:solidFill>
                <a:latin typeface="Arial"/>
                <a:cs typeface="Arial"/>
              </a:rPr>
              <a:t>b) {  </a:t>
            </a:r>
            <a:r>
              <a:rPr sz="1275" spc="-19" dirty="0">
                <a:solidFill>
                  <a:srgbClr val="252525"/>
                </a:solidFill>
                <a:latin typeface="Arial"/>
                <a:cs typeface="Arial"/>
              </a:rPr>
              <a:t>return </a:t>
            </a:r>
            <a:r>
              <a:rPr sz="1275" spc="-109" dirty="0">
                <a:solidFill>
                  <a:srgbClr val="252525"/>
                </a:solidFill>
                <a:latin typeface="Arial"/>
                <a:cs typeface="Arial"/>
              </a:rPr>
              <a:t>a +</a:t>
            </a:r>
            <a:r>
              <a:rPr sz="1275" spc="-86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z="1275" spc="-34" dirty="0">
                <a:solidFill>
                  <a:srgbClr val="252525"/>
                </a:solidFill>
                <a:latin typeface="Arial"/>
                <a:cs typeface="Arial"/>
              </a:rPr>
              <a:t>b;</a:t>
            </a:r>
            <a:endParaRPr sz="1275">
              <a:latin typeface="Arial"/>
              <a:cs typeface="Arial"/>
            </a:endParaRPr>
          </a:p>
          <a:p>
            <a:pPr marL="41433">
              <a:spcBef>
                <a:spcPts val="443"/>
              </a:spcBef>
            </a:pPr>
            <a:r>
              <a:rPr sz="1275" spc="-45" dirty="0">
                <a:solidFill>
                  <a:srgbClr val="252525"/>
                </a:solidFill>
                <a:latin typeface="Arial"/>
                <a:cs typeface="Arial"/>
              </a:rPr>
              <a:t>}</a:t>
            </a:r>
            <a:endParaRPr sz="1275">
              <a:latin typeface="Arial"/>
              <a:cs typeface="Arial"/>
            </a:endParaRPr>
          </a:p>
          <a:p>
            <a:pPr>
              <a:spcBef>
                <a:spcPts val="19"/>
              </a:spcBef>
            </a:pPr>
            <a:endParaRPr sz="1688">
              <a:latin typeface="Times New Roman"/>
              <a:cs typeface="Times New Roman"/>
            </a:endParaRPr>
          </a:p>
          <a:p>
            <a:pPr marL="152400" marR="3810" indent="-110966">
              <a:lnSpc>
                <a:spcPct val="128800"/>
              </a:lnSpc>
            </a:pPr>
            <a:r>
              <a:rPr sz="1275" dirty="0">
                <a:solidFill>
                  <a:srgbClr val="252525"/>
                </a:solidFill>
                <a:latin typeface="Arial"/>
                <a:cs typeface="Arial"/>
              </a:rPr>
              <a:t>int</a:t>
            </a:r>
            <a:r>
              <a:rPr sz="1275" spc="-71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z="1275" spc="-68" dirty="0">
                <a:solidFill>
                  <a:srgbClr val="252525"/>
                </a:solidFill>
                <a:latin typeface="Arial"/>
                <a:cs typeface="Arial"/>
              </a:rPr>
              <a:t>add3</a:t>
            </a:r>
            <a:r>
              <a:rPr sz="1275" spc="-71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z="1275" spc="-11" dirty="0">
                <a:solidFill>
                  <a:srgbClr val="252525"/>
                </a:solidFill>
                <a:latin typeface="Arial"/>
                <a:cs typeface="Arial"/>
              </a:rPr>
              <a:t>(int</a:t>
            </a:r>
            <a:r>
              <a:rPr sz="1275" spc="-71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z="1275" spc="-75" dirty="0">
                <a:solidFill>
                  <a:srgbClr val="252525"/>
                </a:solidFill>
                <a:latin typeface="Arial"/>
                <a:cs typeface="Arial"/>
              </a:rPr>
              <a:t>a,</a:t>
            </a:r>
            <a:r>
              <a:rPr sz="1275" spc="-68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z="1275" dirty="0">
                <a:solidFill>
                  <a:srgbClr val="252525"/>
                </a:solidFill>
                <a:latin typeface="Arial"/>
                <a:cs typeface="Arial"/>
              </a:rPr>
              <a:t>int</a:t>
            </a:r>
            <a:r>
              <a:rPr sz="1275" spc="-71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z="1275" spc="-45" dirty="0">
                <a:solidFill>
                  <a:srgbClr val="252525"/>
                </a:solidFill>
                <a:latin typeface="Arial"/>
                <a:cs typeface="Arial"/>
              </a:rPr>
              <a:t>b,</a:t>
            </a:r>
            <a:r>
              <a:rPr sz="1275" spc="-75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z="1275" dirty="0">
                <a:solidFill>
                  <a:srgbClr val="252525"/>
                </a:solidFill>
                <a:latin typeface="Arial"/>
                <a:cs typeface="Arial"/>
              </a:rPr>
              <a:t>int</a:t>
            </a:r>
            <a:r>
              <a:rPr sz="1275" spc="-68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z="1275" spc="-71" dirty="0">
                <a:solidFill>
                  <a:srgbClr val="252525"/>
                </a:solidFill>
                <a:latin typeface="Arial"/>
                <a:cs typeface="Arial"/>
              </a:rPr>
              <a:t>c)</a:t>
            </a:r>
            <a:r>
              <a:rPr sz="1275" spc="-60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z="1275" spc="-45" dirty="0">
                <a:solidFill>
                  <a:srgbClr val="252525"/>
                </a:solidFill>
                <a:latin typeface="Arial"/>
                <a:cs typeface="Arial"/>
              </a:rPr>
              <a:t>{  </a:t>
            </a:r>
            <a:r>
              <a:rPr sz="1275" dirty="0">
                <a:solidFill>
                  <a:srgbClr val="252525"/>
                </a:solidFill>
                <a:latin typeface="Arial"/>
                <a:cs typeface="Arial"/>
              </a:rPr>
              <a:t>int</a:t>
            </a:r>
            <a:r>
              <a:rPr sz="1275" spc="-71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z="1275" spc="-64" dirty="0">
                <a:solidFill>
                  <a:srgbClr val="252525"/>
                </a:solidFill>
                <a:latin typeface="Arial"/>
                <a:cs typeface="Arial"/>
              </a:rPr>
              <a:t>res;</a:t>
            </a:r>
            <a:endParaRPr sz="1275">
              <a:latin typeface="Arial"/>
              <a:cs typeface="Arial"/>
            </a:endParaRPr>
          </a:p>
          <a:p>
            <a:pPr marL="152400">
              <a:spcBef>
                <a:spcPts val="443"/>
              </a:spcBef>
            </a:pPr>
            <a:r>
              <a:rPr sz="1275" spc="-79" dirty="0">
                <a:solidFill>
                  <a:srgbClr val="252525"/>
                </a:solidFill>
                <a:latin typeface="Arial"/>
                <a:cs typeface="Arial"/>
              </a:rPr>
              <a:t>res </a:t>
            </a:r>
            <a:r>
              <a:rPr sz="1275" spc="-109" dirty="0">
                <a:solidFill>
                  <a:srgbClr val="252525"/>
                </a:solidFill>
                <a:latin typeface="Arial"/>
                <a:cs typeface="Arial"/>
              </a:rPr>
              <a:t>= </a:t>
            </a:r>
            <a:r>
              <a:rPr sz="1275" spc="-68" dirty="0">
                <a:solidFill>
                  <a:srgbClr val="252525"/>
                </a:solidFill>
                <a:latin typeface="Arial"/>
                <a:cs typeface="Arial"/>
              </a:rPr>
              <a:t>add2(a,</a:t>
            </a:r>
            <a:r>
              <a:rPr sz="1275" spc="-23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z="1275" spc="-38" dirty="0">
                <a:solidFill>
                  <a:srgbClr val="252525"/>
                </a:solidFill>
                <a:latin typeface="Arial"/>
                <a:cs typeface="Arial"/>
              </a:rPr>
              <a:t>b);</a:t>
            </a:r>
            <a:endParaRPr sz="1275">
              <a:latin typeface="Arial"/>
              <a:cs typeface="Arial"/>
            </a:endParaRPr>
          </a:p>
          <a:p>
            <a:pPr marL="152400">
              <a:spcBef>
                <a:spcPts val="443"/>
              </a:spcBef>
            </a:pPr>
            <a:r>
              <a:rPr sz="1275" spc="-19" dirty="0">
                <a:solidFill>
                  <a:srgbClr val="252525"/>
                </a:solidFill>
                <a:latin typeface="Arial"/>
                <a:cs typeface="Arial"/>
              </a:rPr>
              <a:t>return </a:t>
            </a:r>
            <a:r>
              <a:rPr sz="1275" spc="-79" dirty="0">
                <a:solidFill>
                  <a:srgbClr val="252525"/>
                </a:solidFill>
                <a:latin typeface="Arial"/>
                <a:cs typeface="Arial"/>
              </a:rPr>
              <a:t>res </a:t>
            </a:r>
            <a:r>
              <a:rPr sz="1275" spc="-109" dirty="0">
                <a:solidFill>
                  <a:srgbClr val="252525"/>
                </a:solidFill>
                <a:latin typeface="Arial"/>
                <a:cs typeface="Arial"/>
              </a:rPr>
              <a:t>+</a:t>
            </a:r>
            <a:r>
              <a:rPr sz="1275" spc="-113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z="1275" spc="-60" dirty="0">
                <a:solidFill>
                  <a:srgbClr val="252525"/>
                </a:solidFill>
                <a:latin typeface="Arial"/>
                <a:cs typeface="Arial"/>
              </a:rPr>
              <a:t>c;</a:t>
            </a:r>
            <a:endParaRPr sz="1275">
              <a:latin typeface="Arial"/>
              <a:cs typeface="Arial"/>
            </a:endParaRPr>
          </a:p>
          <a:p>
            <a:pPr marL="41433">
              <a:spcBef>
                <a:spcPts val="443"/>
              </a:spcBef>
            </a:pPr>
            <a:r>
              <a:rPr sz="1275" spc="-45" dirty="0">
                <a:solidFill>
                  <a:srgbClr val="252525"/>
                </a:solidFill>
                <a:latin typeface="Arial"/>
                <a:cs typeface="Arial"/>
              </a:rPr>
              <a:t>}</a:t>
            </a:r>
            <a:endParaRPr sz="1275">
              <a:latin typeface="Arial"/>
              <a:cs typeface="Arial"/>
            </a:endParaRPr>
          </a:p>
          <a:p>
            <a:pPr>
              <a:spcBef>
                <a:spcPts val="19"/>
              </a:spcBef>
            </a:pPr>
            <a:endParaRPr sz="1688">
              <a:latin typeface="Times New Roman"/>
              <a:cs typeface="Times New Roman"/>
            </a:endParaRPr>
          </a:p>
          <a:p>
            <a:pPr marL="41433" marR="1004888">
              <a:lnSpc>
                <a:spcPct val="129000"/>
              </a:lnSpc>
            </a:pPr>
            <a:r>
              <a:rPr sz="1275" dirty="0">
                <a:solidFill>
                  <a:srgbClr val="252525"/>
                </a:solidFill>
                <a:latin typeface="Arial"/>
                <a:cs typeface="Arial"/>
              </a:rPr>
              <a:t>int </a:t>
            </a:r>
            <a:r>
              <a:rPr sz="1275" spc="-83" dirty="0">
                <a:solidFill>
                  <a:srgbClr val="252525"/>
                </a:solidFill>
                <a:latin typeface="Arial"/>
                <a:cs typeface="Arial"/>
              </a:rPr>
              <a:t>sum </a:t>
            </a:r>
            <a:r>
              <a:rPr sz="1275" spc="-109" dirty="0">
                <a:solidFill>
                  <a:srgbClr val="252525"/>
                </a:solidFill>
                <a:latin typeface="Arial"/>
                <a:cs typeface="Arial"/>
              </a:rPr>
              <a:t>=</a:t>
            </a:r>
            <a:r>
              <a:rPr sz="1275" spc="-169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z="1275" spc="-41" dirty="0">
                <a:solidFill>
                  <a:srgbClr val="252525"/>
                </a:solidFill>
                <a:latin typeface="Arial"/>
                <a:cs typeface="Arial"/>
              </a:rPr>
              <a:t>0;  </a:t>
            </a:r>
            <a:r>
              <a:rPr sz="1275" dirty="0">
                <a:solidFill>
                  <a:srgbClr val="252525"/>
                </a:solidFill>
                <a:latin typeface="Arial"/>
                <a:cs typeface="Arial"/>
              </a:rPr>
              <a:t>int </a:t>
            </a:r>
            <a:r>
              <a:rPr sz="1275" spc="-53" dirty="0">
                <a:solidFill>
                  <a:srgbClr val="252525"/>
                </a:solidFill>
                <a:latin typeface="Arial"/>
                <a:cs typeface="Arial"/>
              </a:rPr>
              <a:t>main()</a:t>
            </a:r>
            <a:r>
              <a:rPr sz="1275" spc="-153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z="1275" spc="-45" dirty="0">
                <a:solidFill>
                  <a:srgbClr val="252525"/>
                </a:solidFill>
                <a:latin typeface="Arial"/>
                <a:cs typeface="Arial"/>
              </a:rPr>
              <a:t>{</a:t>
            </a:r>
            <a:endParaRPr sz="1275">
              <a:latin typeface="Arial"/>
              <a:cs typeface="Arial"/>
            </a:endParaRPr>
          </a:p>
          <a:p>
            <a:pPr marL="120015">
              <a:spcBef>
                <a:spcPts val="439"/>
              </a:spcBef>
            </a:pPr>
            <a:r>
              <a:rPr sz="1275" spc="-83" dirty="0">
                <a:solidFill>
                  <a:srgbClr val="252525"/>
                </a:solidFill>
                <a:latin typeface="Arial"/>
                <a:cs typeface="Arial"/>
              </a:rPr>
              <a:t>sum </a:t>
            </a:r>
            <a:r>
              <a:rPr sz="1275" spc="-113" dirty="0">
                <a:solidFill>
                  <a:srgbClr val="252525"/>
                </a:solidFill>
                <a:latin typeface="Arial"/>
                <a:cs typeface="Arial"/>
              </a:rPr>
              <a:t>+= </a:t>
            </a:r>
            <a:r>
              <a:rPr sz="1275" spc="-68" dirty="0">
                <a:solidFill>
                  <a:srgbClr val="252525"/>
                </a:solidFill>
                <a:latin typeface="Arial"/>
                <a:cs typeface="Arial"/>
              </a:rPr>
              <a:t>add3 </a:t>
            </a:r>
            <a:r>
              <a:rPr sz="1275" spc="-49" dirty="0">
                <a:solidFill>
                  <a:srgbClr val="252525"/>
                </a:solidFill>
                <a:latin typeface="Arial"/>
                <a:cs typeface="Arial"/>
              </a:rPr>
              <a:t>(1, </a:t>
            </a:r>
            <a:r>
              <a:rPr sz="1275" spc="-53" dirty="0">
                <a:solidFill>
                  <a:srgbClr val="252525"/>
                </a:solidFill>
                <a:latin typeface="Arial"/>
                <a:cs typeface="Arial"/>
              </a:rPr>
              <a:t>2,</a:t>
            </a:r>
            <a:r>
              <a:rPr sz="1275" spc="-34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z="1275" spc="-41" dirty="0">
                <a:solidFill>
                  <a:srgbClr val="252525"/>
                </a:solidFill>
                <a:latin typeface="Arial"/>
                <a:cs typeface="Arial"/>
              </a:rPr>
              <a:t>3);</a:t>
            </a:r>
            <a:endParaRPr sz="1275">
              <a:latin typeface="Arial"/>
              <a:cs typeface="Arial"/>
            </a:endParaRPr>
          </a:p>
          <a:p>
            <a:pPr marL="120015">
              <a:spcBef>
                <a:spcPts val="443"/>
              </a:spcBef>
            </a:pPr>
            <a:r>
              <a:rPr sz="1275" spc="-19" dirty="0">
                <a:solidFill>
                  <a:srgbClr val="252525"/>
                </a:solidFill>
                <a:latin typeface="Arial"/>
                <a:cs typeface="Arial"/>
              </a:rPr>
              <a:t>return</a:t>
            </a:r>
            <a:r>
              <a:rPr sz="1275" spc="-71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z="1275" spc="-41" dirty="0">
                <a:solidFill>
                  <a:srgbClr val="252525"/>
                </a:solidFill>
                <a:latin typeface="Arial"/>
                <a:cs typeface="Arial"/>
              </a:rPr>
              <a:t>0;</a:t>
            </a:r>
            <a:endParaRPr sz="1275">
              <a:latin typeface="Arial"/>
              <a:cs typeface="Arial"/>
            </a:endParaRPr>
          </a:p>
          <a:p>
            <a:pPr marL="9525">
              <a:spcBef>
                <a:spcPts val="439"/>
              </a:spcBef>
            </a:pPr>
            <a:r>
              <a:rPr sz="1275" spc="-45" dirty="0">
                <a:solidFill>
                  <a:srgbClr val="252525"/>
                </a:solidFill>
                <a:latin typeface="Arial"/>
                <a:cs typeface="Arial"/>
              </a:rPr>
              <a:t>}</a:t>
            </a:r>
            <a:endParaRPr sz="1275">
              <a:latin typeface="Arial"/>
              <a:cs typeface="Arial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588616" y="5831481"/>
            <a:ext cx="2189540" cy="7055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350"/>
          </a:p>
        </p:txBody>
      </p:sp>
      <p:sp>
        <p:nvSpPr>
          <p:cNvPr id="5" name="object 5"/>
          <p:cNvSpPr/>
          <p:nvPr/>
        </p:nvSpPr>
        <p:spPr>
          <a:xfrm>
            <a:off x="8621743" y="5753958"/>
            <a:ext cx="71438" cy="112175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35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52145" y="1267930"/>
            <a:ext cx="3233738" cy="470802"/>
          </a:xfrm>
          <a:prstGeom prst="rect">
            <a:avLst/>
          </a:prstGeom>
        </p:spPr>
        <p:txBody>
          <a:bodyPr vert="horz" wrap="square" lIns="0" tIns="9049" rIns="0" bIns="0" rtlCol="0">
            <a:spAutoFit/>
          </a:bodyPr>
          <a:lstStyle/>
          <a:p>
            <a:pPr marL="9525">
              <a:spcBef>
                <a:spcPts val="71"/>
              </a:spcBef>
            </a:pPr>
            <a:r>
              <a:rPr spc="-307" dirty="0"/>
              <a:t>Heap-Based</a:t>
            </a:r>
            <a:r>
              <a:rPr spc="-386" dirty="0"/>
              <a:t> </a:t>
            </a:r>
            <a:r>
              <a:rPr spc="-184" dirty="0"/>
              <a:t>Allocation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66547" y="1861376"/>
            <a:ext cx="7925276" cy="2531655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>
              <a:spcBef>
                <a:spcPts val="75"/>
              </a:spcBef>
            </a:pPr>
            <a:r>
              <a:rPr spc="-135" dirty="0">
                <a:solidFill>
                  <a:srgbClr val="252525"/>
                </a:solidFill>
                <a:latin typeface="Arial"/>
                <a:cs typeface="Arial"/>
              </a:rPr>
              <a:t>Heap </a:t>
            </a:r>
            <a:r>
              <a:rPr spc="-105" dirty="0">
                <a:solidFill>
                  <a:srgbClr val="252525"/>
                </a:solidFill>
                <a:latin typeface="Arial"/>
                <a:cs typeface="Arial"/>
              </a:rPr>
              <a:t>is </a:t>
            </a:r>
            <a:r>
              <a:rPr spc="-98" dirty="0">
                <a:solidFill>
                  <a:srgbClr val="252525"/>
                </a:solidFill>
                <a:latin typeface="Arial"/>
                <a:cs typeface="Arial"/>
              </a:rPr>
              <a:t>storage </a:t>
            </a:r>
            <a:r>
              <a:rPr spc="-38" dirty="0">
                <a:solidFill>
                  <a:srgbClr val="252525"/>
                </a:solidFill>
                <a:latin typeface="Arial"/>
                <a:cs typeface="Arial"/>
              </a:rPr>
              <a:t>in </a:t>
            </a:r>
            <a:r>
              <a:rPr spc="-64" dirty="0">
                <a:solidFill>
                  <a:srgbClr val="252525"/>
                </a:solidFill>
                <a:latin typeface="Arial"/>
                <a:cs typeface="Arial"/>
              </a:rPr>
              <a:t>which </a:t>
            </a:r>
            <a:r>
              <a:rPr spc="-109" dirty="0">
                <a:solidFill>
                  <a:srgbClr val="252525"/>
                </a:solidFill>
                <a:latin typeface="Arial"/>
                <a:cs typeface="Arial"/>
              </a:rPr>
              <a:t>subblocks </a:t>
            </a:r>
            <a:r>
              <a:rPr spc="-124" dirty="0">
                <a:solidFill>
                  <a:srgbClr val="252525"/>
                </a:solidFill>
                <a:latin typeface="Arial"/>
                <a:cs typeface="Arial"/>
              </a:rPr>
              <a:t>can </a:t>
            </a:r>
            <a:r>
              <a:rPr spc="-90" dirty="0">
                <a:solidFill>
                  <a:srgbClr val="252525"/>
                </a:solidFill>
                <a:latin typeface="Arial"/>
                <a:cs typeface="Arial"/>
              </a:rPr>
              <a:t>be </a:t>
            </a:r>
            <a:r>
              <a:rPr spc="-75" dirty="0">
                <a:solidFill>
                  <a:srgbClr val="252525"/>
                </a:solidFill>
                <a:latin typeface="Arial"/>
                <a:cs typeface="Arial"/>
              </a:rPr>
              <a:t>allocated </a:t>
            </a:r>
            <a:r>
              <a:rPr spc="-98" dirty="0">
                <a:solidFill>
                  <a:srgbClr val="252525"/>
                </a:solidFill>
                <a:latin typeface="Arial"/>
                <a:cs typeface="Arial"/>
              </a:rPr>
              <a:t>and </a:t>
            </a:r>
            <a:r>
              <a:rPr spc="-79" dirty="0">
                <a:solidFill>
                  <a:srgbClr val="252525"/>
                </a:solidFill>
                <a:latin typeface="Arial"/>
                <a:cs typeface="Arial"/>
              </a:rPr>
              <a:t>deallocated </a:t>
            </a:r>
            <a:r>
              <a:rPr spc="-45" dirty="0">
                <a:solidFill>
                  <a:srgbClr val="252525"/>
                </a:solidFill>
                <a:latin typeface="Arial"/>
                <a:cs typeface="Arial"/>
              </a:rPr>
              <a:t>at </a:t>
            </a:r>
            <a:r>
              <a:rPr spc="-41" dirty="0">
                <a:solidFill>
                  <a:srgbClr val="252525"/>
                </a:solidFill>
                <a:latin typeface="Arial"/>
                <a:cs typeface="Arial"/>
              </a:rPr>
              <a:t>arbitrary</a:t>
            </a:r>
            <a:r>
              <a:rPr spc="-195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pc="-64" dirty="0">
                <a:solidFill>
                  <a:srgbClr val="252525"/>
                </a:solidFill>
                <a:latin typeface="Arial"/>
                <a:cs typeface="Arial"/>
              </a:rPr>
              <a:t>times.</a:t>
            </a:r>
            <a:endParaRPr>
              <a:latin typeface="Arial"/>
              <a:cs typeface="Arial"/>
            </a:endParaRPr>
          </a:p>
          <a:p>
            <a:pPr>
              <a:spcBef>
                <a:spcPts val="26"/>
              </a:spcBef>
            </a:pPr>
            <a:endParaRPr sz="2363">
              <a:latin typeface="Times New Roman"/>
              <a:cs typeface="Times New Roman"/>
            </a:endParaRPr>
          </a:p>
          <a:p>
            <a:pPr marL="12859" marR="683419">
              <a:lnSpc>
                <a:spcPts val="1838"/>
              </a:lnSpc>
            </a:pPr>
            <a:r>
              <a:rPr spc="-150" dirty="0">
                <a:solidFill>
                  <a:srgbClr val="252525"/>
                </a:solidFill>
                <a:latin typeface="Arial"/>
                <a:cs typeface="Arial"/>
              </a:rPr>
              <a:t>Heaps </a:t>
            </a:r>
            <a:r>
              <a:rPr spc="-98" dirty="0">
                <a:solidFill>
                  <a:srgbClr val="252525"/>
                </a:solidFill>
                <a:latin typeface="Arial"/>
                <a:cs typeface="Arial"/>
              </a:rPr>
              <a:t>are </a:t>
            </a:r>
            <a:r>
              <a:rPr spc="-60" dirty="0">
                <a:solidFill>
                  <a:srgbClr val="252525"/>
                </a:solidFill>
                <a:latin typeface="Arial"/>
                <a:cs typeface="Arial"/>
              </a:rPr>
              <a:t>required </a:t>
            </a:r>
            <a:r>
              <a:rPr spc="-19" dirty="0">
                <a:solidFill>
                  <a:srgbClr val="252525"/>
                </a:solidFill>
                <a:latin typeface="Arial"/>
                <a:cs typeface="Arial"/>
              </a:rPr>
              <a:t>for </a:t>
            </a:r>
            <a:r>
              <a:rPr spc="-83" dirty="0">
                <a:solidFill>
                  <a:srgbClr val="252525"/>
                </a:solidFill>
                <a:latin typeface="Arial"/>
                <a:cs typeface="Arial"/>
              </a:rPr>
              <a:t>dynamically </a:t>
            </a:r>
            <a:r>
              <a:rPr spc="-75" dirty="0">
                <a:solidFill>
                  <a:srgbClr val="252525"/>
                </a:solidFill>
                <a:latin typeface="Arial"/>
                <a:cs typeface="Arial"/>
              </a:rPr>
              <a:t>allocated </a:t>
            </a:r>
            <a:r>
              <a:rPr spc="-105" dirty="0">
                <a:solidFill>
                  <a:srgbClr val="252525"/>
                </a:solidFill>
                <a:latin typeface="Arial"/>
                <a:cs typeface="Arial"/>
              </a:rPr>
              <a:t>pieces </a:t>
            </a:r>
            <a:r>
              <a:rPr spc="-19" dirty="0">
                <a:solidFill>
                  <a:srgbClr val="252525"/>
                </a:solidFill>
                <a:latin typeface="Arial"/>
                <a:cs typeface="Arial"/>
              </a:rPr>
              <a:t>of </a:t>
            </a:r>
            <a:r>
              <a:rPr spc="-75" dirty="0">
                <a:solidFill>
                  <a:srgbClr val="252525"/>
                </a:solidFill>
                <a:latin typeface="Arial"/>
                <a:cs typeface="Arial"/>
              </a:rPr>
              <a:t>linked </a:t>
            </a:r>
            <a:r>
              <a:rPr spc="-86" dirty="0">
                <a:solidFill>
                  <a:srgbClr val="252525"/>
                </a:solidFill>
                <a:latin typeface="Arial"/>
                <a:cs typeface="Arial"/>
              </a:rPr>
              <a:t>data </a:t>
            </a:r>
            <a:r>
              <a:rPr spc="-64" dirty="0">
                <a:solidFill>
                  <a:srgbClr val="252525"/>
                </a:solidFill>
                <a:latin typeface="Arial"/>
                <a:cs typeface="Arial"/>
              </a:rPr>
              <a:t>structures</a:t>
            </a:r>
            <a:r>
              <a:rPr spc="-293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pc="-26" dirty="0">
                <a:solidFill>
                  <a:srgbClr val="252525"/>
                </a:solidFill>
                <a:latin typeface="Arial"/>
                <a:cs typeface="Arial"/>
              </a:rPr>
              <a:t>or  </a:t>
            </a:r>
            <a:r>
              <a:rPr spc="-71" dirty="0">
                <a:solidFill>
                  <a:srgbClr val="252525"/>
                </a:solidFill>
                <a:latin typeface="Arial"/>
                <a:cs typeface="Arial"/>
              </a:rPr>
              <a:t>objects </a:t>
            </a:r>
            <a:r>
              <a:rPr spc="-101" dirty="0">
                <a:solidFill>
                  <a:srgbClr val="252525"/>
                </a:solidFill>
                <a:latin typeface="Arial"/>
                <a:cs typeface="Arial"/>
              </a:rPr>
              <a:t>whose </a:t>
            </a:r>
            <a:r>
              <a:rPr spc="-143" dirty="0">
                <a:solidFill>
                  <a:srgbClr val="252525"/>
                </a:solidFill>
                <a:latin typeface="Arial"/>
                <a:cs typeface="Arial"/>
              </a:rPr>
              <a:t>size </a:t>
            </a:r>
            <a:r>
              <a:rPr spc="-127" dirty="0">
                <a:solidFill>
                  <a:srgbClr val="252525"/>
                </a:solidFill>
                <a:latin typeface="Arial"/>
                <a:cs typeface="Arial"/>
              </a:rPr>
              <a:t>may </a:t>
            </a:r>
            <a:r>
              <a:rPr spc="-120" dirty="0">
                <a:solidFill>
                  <a:srgbClr val="252525"/>
                </a:solidFill>
                <a:latin typeface="Arial"/>
                <a:cs typeface="Arial"/>
              </a:rPr>
              <a:t>change </a:t>
            </a:r>
            <a:r>
              <a:rPr spc="-86" dirty="0">
                <a:solidFill>
                  <a:srgbClr val="252525"/>
                </a:solidFill>
                <a:latin typeface="Arial"/>
                <a:cs typeface="Arial"/>
              </a:rPr>
              <a:t>(e.g. </a:t>
            </a:r>
            <a:r>
              <a:rPr spc="-56" dirty="0">
                <a:solidFill>
                  <a:srgbClr val="252525"/>
                </a:solidFill>
                <a:latin typeface="Arial"/>
                <a:cs typeface="Arial"/>
              </a:rPr>
              <a:t>string, </a:t>
            </a:r>
            <a:r>
              <a:rPr spc="-41" dirty="0">
                <a:solidFill>
                  <a:srgbClr val="252525"/>
                </a:solidFill>
                <a:latin typeface="Arial"/>
                <a:cs typeface="Arial"/>
              </a:rPr>
              <a:t>list,</a:t>
            </a:r>
            <a:r>
              <a:rPr spc="-113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pc="-75" dirty="0">
                <a:solidFill>
                  <a:srgbClr val="252525"/>
                </a:solidFill>
                <a:latin typeface="Arial"/>
                <a:cs typeface="Arial"/>
              </a:rPr>
              <a:t>set).</a:t>
            </a:r>
            <a:endParaRPr>
              <a:latin typeface="Arial"/>
              <a:cs typeface="Arial"/>
            </a:endParaRPr>
          </a:p>
          <a:p>
            <a:pPr>
              <a:spcBef>
                <a:spcPts val="30"/>
              </a:spcBef>
            </a:pPr>
            <a:endParaRPr sz="2063">
              <a:latin typeface="Times New Roman"/>
              <a:cs typeface="Times New Roman"/>
            </a:endParaRPr>
          </a:p>
          <a:p>
            <a:pPr marL="12859"/>
            <a:r>
              <a:rPr spc="-68" dirty="0">
                <a:solidFill>
                  <a:srgbClr val="252525"/>
                </a:solidFill>
                <a:latin typeface="Arial"/>
                <a:cs typeface="Arial"/>
              </a:rPr>
              <a:t>Allocation </a:t>
            </a:r>
            <a:r>
              <a:rPr spc="-105" dirty="0">
                <a:solidFill>
                  <a:srgbClr val="252525"/>
                </a:solidFill>
                <a:latin typeface="Arial"/>
                <a:cs typeface="Arial"/>
              </a:rPr>
              <a:t>is </a:t>
            </a:r>
            <a:r>
              <a:rPr spc="-94" dirty="0">
                <a:solidFill>
                  <a:srgbClr val="252525"/>
                </a:solidFill>
                <a:latin typeface="Arial"/>
                <a:cs typeface="Arial"/>
              </a:rPr>
              <a:t>by </a:t>
            </a:r>
            <a:r>
              <a:rPr spc="-120" dirty="0">
                <a:solidFill>
                  <a:srgbClr val="252525"/>
                </a:solidFill>
                <a:latin typeface="Arial"/>
                <a:cs typeface="Arial"/>
              </a:rPr>
              <a:t>some </a:t>
            </a:r>
            <a:r>
              <a:rPr spc="-56" dirty="0">
                <a:solidFill>
                  <a:srgbClr val="252525"/>
                </a:solidFill>
                <a:latin typeface="Arial"/>
                <a:cs typeface="Arial"/>
              </a:rPr>
              <a:t>operation </a:t>
            </a:r>
            <a:r>
              <a:rPr spc="-34" dirty="0">
                <a:solidFill>
                  <a:srgbClr val="252525"/>
                </a:solidFill>
                <a:latin typeface="Arial"/>
                <a:cs typeface="Arial"/>
              </a:rPr>
              <a:t>in </a:t>
            </a:r>
            <a:r>
              <a:rPr spc="-153" dirty="0">
                <a:solidFill>
                  <a:srgbClr val="252525"/>
                </a:solidFill>
                <a:latin typeface="Arial"/>
                <a:cs typeface="Arial"/>
              </a:rPr>
              <a:t>a </a:t>
            </a:r>
            <a:r>
              <a:rPr spc="-79" dirty="0">
                <a:solidFill>
                  <a:srgbClr val="252525"/>
                </a:solidFill>
                <a:latin typeface="Arial"/>
                <a:cs typeface="Arial"/>
              </a:rPr>
              <a:t>program, </a:t>
            </a:r>
            <a:r>
              <a:rPr spc="-98" dirty="0">
                <a:solidFill>
                  <a:srgbClr val="252525"/>
                </a:solidFill>
                <a:latin typeface="Arial"/>
                <a:cs typeface="Arial"/>
              </a:rPr>
              <a:t>e.g. </a:t>
            </a:r>
            <a:r>
              <a:rPr spc="-75" dirty="0">
                <a:solidFill>
                  <a:srgbClr val="252525"/>
                </a:solidFill>
                <a:latin typeface="Arial"/>
                <a:cs typeface="Arial"/>
              </a:rPr>
              <a:t>malloc() </a:t>
            </a:r>
            <a:r>
              <a:rPr spc="-34" dirty="0">
                <a:solidFill>
                  <a:srgbClr val="252525"/>
                </a:solidFill>
                <a:latin typeface="Arial"/>
                <a:cs typeface="Arial"/>
              </a:rPr>
              <a:t>in </a:t>
            </a:r>
            <a:r>
              <a:rPr spc="-203" dirty="0">
                <a:solidFill>
                  <a:srgbClr val="252525"/>
                </a:solidFill>
                <a:latin typeface="Arial"/>
                <a:cs typeface="Arial"/>
              </a:rPr>
              <a:t>C, </a:t>
            </a:r>
            <a:r>
              <a:rPr spc="-75" dirty="0">
                <a:solidFill>
                  <a:srgbClr val="252525"/>
                </a:solidFill>
                <a:latin typeface="Arial"/>
                <a:cs typeface="Arial"/>
              </a:rPr>
              <a:t>new </a:t>
            </a:r>
            <a:r>
              <a:rPr spc="-34" dirty="0">
                <a:solidFill>
                  <a:srgbClr val="252525"/>
                </a:solidFill>
                <a:latin typeface="Arial"/>
                <a:cs typeface="Arial"/>
              </a:rPr>
              <a:t>in </a:t>
            </a:r>
            <a:r>
              <a:rPr spc="-176" dirty="0">
                <a:solidFill>
                  <a:srgbClr val="252525"/>
                </a:solidFill>
                <a:latin typeface="Arial"/>
                <a:cs typeface="Arial"/>
              </a:rPr>
              <a:t>Java,</a:t>
            </a:r>
            <a:r>
              <a:rPr spc="-255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pc="-180" dirty="0">
                <a:solidFill>
                  <a:srgbClr val="252525"/>
                </a:solidFill>
                <a:latin typeface="Arial"/>
                <a:cs typeface="Arial"/>
              </a:rPr>
              <a:t>C++.</a:t>
            </a:r>
            <a:endParaRPr>
              <a:latin typeface="Arial"/>
              <a:cs typeface="Arial"/>
            </a:endParaRPr>
          </a:p>
          <a:p>
            <a:pPr>
              <a:spcBef>
                <a:spcPts val="26"/>
              </a:spcBef>
            </a:pPr>
            <a:endParaRPr sz="2363">
              <a:latin typeface="Times New Roman"/>
              <a:cs typeface="Times New Roman"/>
            </a:endParaRPr>
          </a:p>
          <a:p>
            <a:pPr marL="12859" marR="175736">
              <a:lnSpc>
                <a:spcPts val="1838"/>
              </a:lnSpc>
            </a:pPr>
            <a:r>
              <a:rPr spc="-79" dirty="0">
                <a:solidFill>
                  <a:srgbClr val="252525"/>
                </a:solidFill>
                <a:latin typeface="Arial"/>
                <a:cs typeface="Arial"/>
              </a:rPr>
              <a:t>Deallocation </a:t>
            </a:r>
            <a:r>
              <a:rPr spc="-109" dirty="0">
                <a:solidFill>
                  <a:srgbClr val="252525"/>
                </a:solidFill>
                <a:latin typeface="Arial"/>
                <a:cs typeface="Arial"/>
              </a:rPr>
              <a:t>is </a:t>
            </a:r>
            <a:r>
              <a:rPr spc="-94" dirty="0">
                <a:solidFill>
                  <a:srgbClr val="252525"/>
                </a:solidFill>
                <a:latin typeface="Arial"/>
                <a:cs typeface="Arial"/>
              </a:rPr>
              <a:t>by </a:t>
            </a:r>
            <a:r>
              <a:rPr spc="-120" dirty="0">
                <a:solidFill>
                  <a:srgbClr val="252525"/>
                </a:solidFill>
                <a:latin typeface="Arial"/>
                <a:cs typeface="Arial"/>
              </a:rPr>
              <a:t>garbage </a:t>
            </a:r>
            <a:r>
              <a:rPr spc="-56" dirty="0">
                <a:solidFill>
                  <a:srgbClr val="252525"/>
                </a:solidFill>
                <a:latin typeface="Arial"/>
                <a:cs typeface="Arial"/>
              </a:rPr>
              <a:t>collection </a:t>
            </a:r>
            <a:r>
              <a:rPr spc="-23" dirty="0">
                <a:solidFill>
                  <a:srgbClr val="252525"/>
                </a:solidFill>
                <a:latin typeface="Arial"/>
                <a:cs typeface="Arial"/>
              </a:rPr>
              <a:t>or </a:t>
            </a:r>
            <a:r>
              <a:rPr spc="-116" dirty="0">
                <a:solidFill>
                  <a:srgbClr val="252525"/>
                </a:solidFill>
                <a:latin typeface="Arial"/>
                <a:cs typeface="Arial"/>
              </a:rPr>
              <a:t>some </a:t>
            </a:r>
            <a:r>
              <a:rPr spc="-56" dirty="0">
                <a:solidFill>
                  <a:srgbClr val="252525"/>
                </a:solidFill>
                <a:latin typeface="Arial"/>
                <a:cs typeface="Arial"/>
              </a:rPr>
              <a:t>operation </a:t>
            </a:r>
            <a:r>
              <a:rPr spc="-38" dirty="0">
                <a:solidFill>
                  <a:srgbClr val="252525"/>
                </a:solidFill>
                <a:latin typeface="Arial"/>
                <a:cs typeface="Arial"/>
              </a:rPr>
              <a:t>in </a:t>
            </a:r>
            <a:r>
              <a:rPr spc="-158" dirty="0">
                <a:solidFill>
                  <a:srgbClr val="252525"/>
                </a:solidFill>
                <a:latin typeface="Arial"/>
                <a:cs typeface="Arial"/>
              </a:rPr>
              <a:t>a </a:t>
            </a:r>
            <a:r>
              <a:rPr spc="-79" dirty="0">
                <a:solidFill>
                  <a:srgbClr val="252525"/>
                </a:solidFill>
                <a:latin typeface="Arial"/>
                <a:cs typeface="Arial"/>
              </a:rPr>
              <a:t>program, </a:t>
            </a:r>
            <a:r>
              <a:rPr spc="-98" dirty="0">
                <a:solidFill>
                  <a:srgbClr val="252525"/>
                </a:solidFill>
                <a:latin typeface="Arial"/>
                <a:cs typeface="Arial"/>
              </a:rPr>
              <a:t>e.g. </a:t>
            </a:r>
            <a:r>
              <a:rPr spc="-56" dirty="0">
                <a:solidFill>
                  <a:srgbClr val="252525"/>
                </a:solidFill>
                <a:latin typeface="Arial"/>
                <a:cs typeface="Arial"/>
              </a:rPr>
              <a:t>free() </a:t>
            </a:r>
            <a:r>
              <a:rPr spc="-38" dirty="0">
                <a:solidFill>
                  <a:srgbClr val="252525"/>
                </a:solidFill>
                <a:latin typeface="Arial"/>
                <a:cs typeface="Arial"/>
              </a:rPr>
              <a:t>in</a:t>
            </a:r>
            <a:r>
              <a:rPr spc="-259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pc="-203" dirty="0">
                <a:solidFill>
                  <a:srgbClr val="252525"/>
                </a:solidFill>
                <a:latin typeface="Arial"/>
                <a:cs typeface="Arial"/>
              </a:rPr>
              <a:t>C,  </a:t>
            </a:r>
            <a:r>
              <a:rPr spc="-60" dirty="0">
                <a:solidFill>
                  <a:srgbClr val="252525"/>
                </a:solidFill>
                <a:latin typeface="Arial"/>
                <a:cs typeface="Arial"/>
              </a:rPr>
              <a:t>delete </a:t>
            </a:r>
            <a:r>
              <a:rPr spc="-38" dirty="0">
                <a:solidFill>
                  <a:srgbClr val="252525"/>
                </a:solidFill>
                <a:latin typeface="Arial"/>
                <a:cs typeface="Arial"/>
              </a:rPr>
              <a:t>in</a:t>
            </a:r>
            <a:r>
              <a:rPr spc="-143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pc="-217" dirty="0">
                <a:solidFill>
                  <a:srgbClr val="252525"/>
                </a:solidFill>
                <a:latin typeface="Arial"/>
                <a:cs typeface="Arial"/>
              </a:rPr>
              <a:t>C++</a:t>
            </a:r>
            <a:endParaRPr>
              <a:latin typeface="Arial"/>
              <a:cs typeface="Arial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588616" y="5831481"/>
            <a:ext cx="2189540" cy="7055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350"/>
          </a:p>
        </p:txBody>
      </p:sp>
      <p:sp>
        <p:nvSpPr>
          <p:cNvPr id="5" name="object 5"/>
          <p:cNvSpPr/>
          <p:nvPr/>
        </p:nvSpPr>
        <p:spPr>
          <a:xfrm>
            <a:off x="8620888" y="5755148"/>
            <a:ext cx="71342" cy="110051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35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52145" y="1267930"/>
            <a:ext cx="3950018" cy="470802"/>
          </a:xfrm>
          <a:prstGeom prst="rect">
            <a:avLst/>
          </a:prstGeom>
        </p:spPr>
        <p:txBody>
          <a:bodyPr vert="horz" wrap="square" lIns="0" tIns="9049" rIns="0" bIns="0" rtlCol="0">
            <a:spAutoFit/>
          </a:bodyPr>
          <a:lstStyle/>
          <a:p>
            <a:pPr marL="9525">
              <a:spcBef>
                <a:spcPts val="71"/>
              </a:spcBef>
            </a:pPr>
            <a:r>
              <a:rPr spc="-285" dirty="0"/>
              <a:t>Heap </a:t>
            </a:r>
            <a:r>
              <a:rPr spc="-278" dirty="0"/>
              <a:t>Storage</a:t>
            </a:r>
            <a:r>
              <a:rPr spc="-435" dirty="0"/>
              <a:t> </a:t>
            </a:r>
            <a:r>
              <a:rPr spc="-221" dirty="0"/>
              <a:t>Management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66547" y="1865947"/>
            <a:ext cx="5762149" cy="263053"/>
          </a:xfrm>
          <a:prstGeom prst="rect">
            <a:avLst/>
          </a:prstGeom>
        </p:spPr>
        <p:txBody>
          <a:bodyPr vert="horz" wrap="square" lIns="0" tIns="9049" rIns="0" bIns="0" rtlCol="0">
            <a:spAutoFit/>
          </a:bodyPr>
          <a:lstStyle/>
          <a:p>
            <a:pPr marL="9525">
              <a:spcBef>
                <a:spcPts val="71"/>
              </a:spcBef>
            </a:pPr>
            <a:r>
              <a:rPr sz="1650" spc="-113" dirty="0">
                <a:solidFill>
                  <a:srgbClr val="252525"/>
                </a:solidFill>
                <a:latin typeface="Arial"/>
                <a:cs typeface="Arial"/>
              </a:rPr>
              <a:t>Storage </a:t>
            </a:r>
            <a:r>
              <a:rPr sz="1650" spc="-90" dirty="0">
                <a:solidFill>
                  <a:srgbClr val="252525"/>
                </a:solidFill>
                <a:latin typeface="Arial"/>
                <a:cs typeface="Arial"/>
              </a:rPr>
              <a:t>management </a:t>
            </a:r>
            <a:r>
              <a:rPr sz="1650" spc="-64" dirty="0">
                <a:solidFill>
                  <a:srgbClr val="252525"/>
                </a:solidFill>
                <a:latin typeface="Arial"/>
                <a:cs typeface="Arial"/>
              </a:rPr>
              <a:t>algorithms </a:t>
            </a:r>
            <a:r>
              <a:rPr sz="1650" spc="-75" dirty="0">
                <a:solidFill>
                  <a:srgbClr val="252525"/>
                </a:solidFill>
                <a:latin typeface="Arial"/>
                <a:cs typeface="Arial"/>
              </a:rPr>
              <a:t>allocate </a:t>
            </a:r>
            <a:r>
              <a:rPr sz="1650" spc="-98" dirty="0">
                <a:solidFill>
                  <a:srgbClr val="252525"/>
                </a:solidFill>
                <a:latin typeface="Arial"/>
                <a:cs typeface="Arial"/>
              </a:rPr>
              <a:t>blocks </a:t>
            </a:r>
            <a:r>
              <a:rPr sz="1650" spc="-15" dirty="0">
                <a:solidFill>
                  <a:srgbClr val="252525"/>
                </a:solidFill>
                <a:latin typeface="Arial"/>
                <a:cs typeface="Arial"/>
              </a:rPr>
              <a:t>of </a:t>
            </a:r>
            <a:r>
              <a:rPr sz="1650" spc="-30" dirty="0">
                <a:solidFill>
                  <a:srgbClr val="252525"/>
                </a:solidFill>
                <a:latin typeface="Arial"/>
                <a:cs typeface="Arial"/>
              </a:rPr>
              <a:t>the </a:t>
            </a:r>
            <a:r>
              <a:rPr sz="1650" spc="-56" dirty="0">
                <a:solidFill>
                  <a:srgbClr val="252525"/>
                </a:solidFill>
                <a:latin typeface="Arial"/>
                <a:cs typeface="Arial"/>
              </a:rPr>
              <a:t>required</a:t>
            </a:r>
            <a:r>
              <a:rPr sz="1650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z="1650" spc="-116" dirty="0">
                <a:solidFill>
                  <a:srgbClr val="252525"/>
                </a:solidFill>
                <a:latin typeface="Arial"/>
                <a:cs typeface="Arial"/>
              </a:rPr>
              <a:t>size.</a:t>
            </a:r>
            <a:endParaRPr sz="165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66547" y="3488246"/>
            <a:ext cx="7867174" cy="1826782"/>
          </a:xfrm>
          <a:prstGeom prst="rect">
            <a:avLst/>
          </a:prstGeom>
        </p:spPr>
        <p:txBody>
          <a:bodyPr vert="horz" wrap="square" lIns="0" tIns="47625" rIns="0" bIns="0" rtlCol="0">
            <a:spAutoFit/>
          </a:bodyPr>
          <a:lstStyle/>
          <a:p>
            <a:pPr marL="270034" marR="199073" indent="-257175">
              <a:lnSpc>
                <a:spcPts val="1680"/>
              </a:lnSpc>
              <a:spcBef>
                <a:spcPts val="375"/>
              </a:spcBef>
              <a:buChar char="•"/>
              <a:tabLst>
                <a:tab pos="270034" algn="l"/>
                <a:tab pos="270510" algn="l"/>
              </a:tabLst>
            </a:pPr>
            <a:r>
              <a:rPr sz="1650" spc="-90" dirty="0">
                <a:solidFill>
                  <a:srgbClr val="252525"/>
                </a:solidFill>
                <a:latin typeface="Arial"/>
                <a:cs typeface="Arial"/>
              </a:rPr>
              <a:t>External </a:t>
            </a:r>
            <a:r>
              <a:rPr sz="1650" spc="-64" dirty="0">
                <a:solidFill>
                  <a:srgbClr val="252525"/>
                </a:solidFill>
                <a:latin typeface="Arial"/>
                <a:cs typeface="Arial"/>
              </a:rPr>
              <a:t>fragmentation </a:t>
            </a:r>
            <a:r>
              <a:rPr sz="1650" spc="-101" dirty="0">
                <a:solidFill>
                  <a:srgbClr val="252525"/>
                </a:solidFill>
                <a:latin typeface="Arial"/>
                <a:cs typeface="Arial"/>
              </a:rPr>
              <a:t>happens </a:t>
            </a:r>
            <a:r>
              <a:rPr sz="1650" spc="-68" dirty="0">
                <a:solidFill>
                  <a:srgbClr val="252525"/>
                </a:solidFill>
                <a:latin typeface="Arial"/>
                <a:cs typeface="Arial"/>
              </a:rPr>
              <a:t>when </a:t>
            </a:r>
            <a:r>
              <a:rPr sz="1650" spc="-49" dirty="0">
                <a:solidFill>
                  <a:srgbClr val="252525"/>
                </a:solidFill>
                <a:latin typeface="Arial"/>
                <a:cs typeface="Arial"/>
              </a:rPr>
              <a:t>free </a:t>
            </a:r>
            <a:r>
              <a:rPr sz="1650" spc="-135" dirty="0">
                <a:solidFill>
                  <a:srgbClr val="252525"/>
                </a:solidFill>
                <a:latin typeface="Arial"/>
                <a:cs typeface="Arial"/>
              </a:rPr>
              <a:t>spaces </a:t>
            </a:r>
            <a:r>
              <a:rPr sz="1650" spc="-86" dirty="0">
                <a:solidFill>
                  <a:srgbClr val="252525"/>
                </a:solidFill>
                <a:latin typeface="Arial"/>
                <a:cs typeface="Arial"/>
              </a:rPr>
              <a:t>are </a:t>
            </a:r>
            <a:r>
              <a:rPr sz="1650" spc="-75" dirty="0">
                <a:solidFill>
                  <a:srgbClr val="252525"/>
                </a:solidFill>
                <a:latin typeface="Arial"/>
                <a:cs typeface="Arial"/>
              </a:rPr>
              <a:t>scattered </a:t>
            </a:r>
            <a:r>
              <a:rPr sz="1650" spc="-90" dirty="0">
                <a:solidFill>
                  <a:srgbClr val="252525"/>
                </a:solidFill>
                <a:latin typeface="Arial"/>
                <a:cs typeface="Arial"/>
              </a:rPr>
              <a:t>and </a:t>
            </a:r>
            <a:r>
              <a:rPr sz="1650" spc="-15" dirty="0">
                <a:solidFill>
                  <a:srgbClr val="252525"/>
                </a:solidFill>
                <a:latin typeface="Arial"/>
                <a:cs typeface="Arial"/>
              </a:rPr>
              <a:t>not </a:t>
            </a:r>
            <a:r>
              <a:rPr sz="1650" spc="-86" dirty="0">
                <a:solidFill>
                  <a:srgbClr val="252525"/>
                </a:solidFill>
                <a:latin typeface="Arial"/>
                <a:cs typeface="Arial"/>
              </a:rPr>
              <a:t>large enough </a:t>
            </a:r>
            <a:r>
              <a:rPr sz="1650" dirty="0">
                <a:solidFill>
                  <a:srgbClr val="252525"/>
                </a:solidFill>
                <a:latin typeface="Arial"/>
                <a:cs typeface="Arial"/>
              </a:rPr>
              <a:t>to  </a:t>
            </a:r>
            <a:r>
              <a:rPr sz="1650" spc="-79" dirty="0">
                <a:solidFill>
                  <a:srgbClr val="252525"/>
                </a:solidFill>
                <a:latin typeface="Arial"/>
                <a:cs typeface="Arial"/>
              </a:rPr>
              <a:t>satisfy</a:t>
            </a:r>
            <a:r>
              <a:rPr sz="1650" spc="-68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z="1650" spc="-83" dirty="0">
                <a:solidFill>
                  <a:srgbClr val="252525"/>
                </a:solidFill>
                <a:latin typeface="Arial"/>
                <a:cs typeface="Arial"/>
              </a:rPr>
              <a:t>requests.</a:t>
            </a:r>
            <a:endParaRPr sz="1650">
              <a:latin typeface="Arial"/>
              <a:cs typeface="Arial"/>
            </a:endParaRPr>
          </a:p>
          <a:p>
            <a:pPr marL="421005" lvl="1" indent="-153353">
              <a:spcBef>
                <a:spcPts val="199"/>
              </a:spcBef>
              <a:buFont typeface="Wingdings"/>
              <a:buChar char=""/>
              <a:tabLst>
                <a:tab pos="421481" algn="l"/>
              </a:tabLst>
            </a:pPr>
            <a:r>
              <a:rPr sz="1425" i="1" spc="-83" dirty="0">
                <a:solidFill>
                  <a:srgbClr val="252525"/>
                </a:solidFill>
                <a:latin typeface="Trebuchet MS"/>
                <a:cs typeface="Trebuchet MS"/>
              </a:rPr>
              <a:t>Compaction </a:t>
            </a:r>
            <a:r>
              <a:rPr sz="1425" i="1" spc="-68" dirty="0">
                <a:solidFill>
                  <a:srgbClr val="252525"/>
                </a:solidFill>
                <a:latin typeface="Trebuchet MS"/>
                <a:cs typeface="Trebuchet MS"/>
              </a:rPr>
              <a:t>is </a:t>
            </a:r>
            <a:r>
              <a:rPr sz="1425" i="1" spc="-113" dirty="0">
                <a:solidFill>
                  <a:srgbClr val="252525"/>
                </a:solidFill>
                <a:latin typeface="Trebuchet MS"/>
                <a:cs typeface="Trebuchet MS"/>
              </a:rPr>
              <a:t>needed </a:t>
            </a:r>
            <a:r>
              <a:rPr sz="1425" i="1" spc="-90" dirty="0">
                <a:solidFill>
                  <a:srgbClr val="252525"/>
                </a:solidFill>
                <a:latin typeface="Trebuchet MS"/>
                <a:cs typeface="Trebuchet MS"/>
              </a:rPr>
              <a:t>to </a:t>
            </a:r>
            <a:r>
              <a:rPr sz="1425" i="1" spc="-94" dirty="0">
                <a:solidFill>
                  <a:srgbClr val="252525"/>
                </a:solidFill>
                <a:latin typeface="Trebuchet MS"/>
                <a:cs typeface="Trebuchet MS"/>
              </a:rPr>
              <a:t>move </a:t>
            </a:r>
            <a:r>
              <a:rPr sz="1425" i="1" spc="-101" dirty="0">
                <a:solidFill>
                  <a:srgbClr val="252525"/>
                </a:solidFill>
                <a:latin typeface="Trebuchet MS"/>
                <a:cs typeface="Trebuchet MS"/>
              </a:rPr>
              <a:t>already </a:t>
            </a:r>
            <a:r>
              <a:rPr sz="1425" i="1" spc="-94" dirty="0">
                <a:solidFill>
                  <a:srgbClr val="252525"/>
                </a:solidFill>
                <a:latin typeface="Trebuchet MS"/>
                <a:cs typeface="Trebuchet MS"/>
              </a:rPr>
              <a:t>allocated</a:t>
            </a:r>
            <a:r>
              <a:rPr sz="1425" i="1" spc="210" dirty="0">
                <a:solidFill>
                  <a:srgbClr val="252525"/>
                </a:solidFill>
                <a:latin typeface="Trebuchet MS"/>
                <a:cs typeface="Trebuchet MS"/>
              </a:rPr>
              <a:t> </a:t>
            </a:r>
            <a:r>
              <a:rPr sz="1425" i="1" spc="-94" dirty="0">
                <a:solidFill>
                  <a:srgbClr val="252525"/>
                </a:solidFill>
                <a:latin typeface="Trebuchet MS"/>
                <a:cs typeface="Trebuchet MS"/>
              </a:rPr>
              <a:t>blocks.</a:t>
            </a:r>
            <a:endParaRPr sz="1425">
              <a:latin typeface="Trebuchet MS"/>
              <a:cs typeface="Trebuchet MS"/>
            </a:endParaRPr>
          </a:p>
          <a:p>
            <a:pPr marL="270034" indent="-257175">
              <a:lnSpc>
                <a:spcPts val="1830"/>
              </a:lnSpc>
              <a:spcBef>
                <a:spcPts val="143"/>
              </a:spcBef>
              <a:buChar char="•"/>
              <a:tabLst>
                <a:tab pos="270034" algn="l"/>
                <a:tab pos="270510" algn="l"/>
              </a:tabLst>
            </a:pPr>
            <a:r>
              <a:rPr sz="1650" spc="-56" dirty="0">
                <a:solidFill>
                  <a:srgbClr val="252525"/>
                </a:solidFill>
                <a:latin typeface="Arial"/>
                <a:cs typeface="Arial"/>
              </a:rPr>
              <a:t>Internal </a:t>
            </a:r>
            <a:r>
              <a:rPr sz="1650" spc="-64" dirty="0">
                <a:solidFill>
                  <a:srgbClr val="252525"/>
                </a:solidFill>
                <a:latin typeface="Arial"/>
                <a:cs typeface="Arial"/>
              </a:rPr>
              <a:t>fragmentation </a:t>
            </a:r>
            <a:r>
              <a:rPr sz="1650" spc="-101" dirty="0">
                <a:solidFill>
                  <a:srgbClr val="252525"/>
                </a:solidFill>
                <a:latin typeface="Arial"/>
                <a:cs typeface="Arial"/>
              </a:rPr>
              <a:t>happens </a:t>
            </a:r>
            <a:r>
              <a:rPr sz="1650" spc="-68" dirty="0">
                <a:solidFill>
                  <a:srgbClr val="252525"/>
                </a:solidFill>
                <a:latin typeface="Arial"/>
                <a:cs typeface="Arial"/>
              </a:rPr>
              <a:t>when </a:t>
            </a:r>
            <a:r>
              <a:rPr sz="1650" spc="-83" dirty="0">
                <a:solidFill>
                  <a:srgbClr val="252525"/>
                </a:solidFill>
                <a:latin typeface="Arial"/>
                <a:cs typeface="Arial"/>
              </a:rPr>
              <a:t>unneeded </a:t>
            </a:r>
            <a:r>
              <a:rPr sz="1650" spc="-127" dirty="0">
                <a:solidFill>
                  <a:srgbClr val="252525"/>
                </a:solidFill>
                <a:latin typeface="Arial"/>
                <a:cs typeface="Arial"/>
              </a:rPr>
              <a:t>space </a:t>
            </a:r>
            <a:r>
              <a:rPr sz="1650" spc="-98" dirty="0">
                <a:solidFill>
                  <a:srgbClr val="252525"/>
                </a:solidFill>
                <a:latin typeface="Arial"/>
                <a:cs typeface="Arial"/>
              </a:rPr>
              <a:t>is </a:t>
            </a:r>
            <a:r>
              <a:rPr sz="1650" spc="-4" dirty="0">
                <a:solidFill>
                  <a:srgbClr val="252525"/>
                </a:solidFill>
                <a:latin typeface="Arial"/>
                <a:cs typeface="Arial"/>
              </a:rPr>
              <a:t>left </a:t>
            </a:r>
            <a:r>
              <a:rPr sz="1650" spc="-34" dirty="0">
                <a:solidFill>
                  <a:srgbClr val="252525"/>
                </a:solidFill>
                <a:latin typeface="Arial"/>
                <a:cs typeface="Arial"/>
              </a:rPr>
              <a:t>in </a:t>
            </a:r>
            <a:r>
              <a:rPr sz="1650" spc="-30" dirty="0">
                <a:solidFill>
                  <a:srgbClr val="252525"/>
                </a:solidFill>
                <a:latin typeface="Arial"/>
                <a:cs typeface="Arial"/>
              </a:rPr>
              <a:t>the </a:t>
            </a:r>
            <a:r>
              <a:rPr sz="1650" spc="-71" dirty="0">
                <a:solidFill>
                  <a:srgbClr val="252525"/>
                </a:solidFill>
                <a:latin typeface="Arial"/>
                <a:cs typeface="Arial"/>
              </a:rPr>
              <a:t>allocated </a:t>
            </a:r>
            <a:r>
              <a:rPr sz="1650" spc="-75" dirty="0">
                <a:solidFill>
                  <a:srgbClr val="252525"/>
                </a:solidFill>
                <a:latin typeface="Arial"/>
                <a:cs typeface="Arial"/>
              </a:rPr>
              <a:t>block </a:t>
            </a:r>
            <a:r>
              <a:rPr sz="1650" spc="-169" dirty="0">
                <a:solidFill>
                  <a:srgbClr val="252525"/>
                </a:solidFill>
                <a:latin typeface="Arial"/>
                <a:cs typeface="Arial"/>
              </a:rPr>
              <a:t>as </a:t>
            </a:r>
            <a:r>
              <a:rPr sz="1650" spc="38" dirty="0">
                <a:solidFill>
                  <a:srgbClr val="252525"/>
                </a:solidFill>
                <a:latin typeface="Arial"/>
                <a:cs typeface="Arial"/>
              </a:rPr>
              <a:t>it</a:t>
            </a:r>
            <a:r>
              <a:rPr sz="1650" spc="-169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z="1650" spc="-98" dirty="0">
                <a:solidFill>
                  <a:srgbClr val="252525"/>
                </a:solidFill>
                <a:latin typeface="Arial"/>
                <a:cs typeface="Arial"/>
              </a:rPr>
              <a:t>is</a:t>
            </a:r>
            <a:endParaRPr sz="1650">
              <a:latin typeface="Arial"/>
              <a:cs typeface="Arial"/>
            </a:endParaRPr>
          </a:p>
          <a:p>
            <a:pPr marL="270034">
              <a:lnSpc>
                <a:spcPts val="1830"/>
              </a:lnSpc>
            </a:pPr>
            <a:r>
              <a:rPr sz="1650" spc="-75" dirty="0">
                <a:solidFill>
                  <a:srgbClr val="252525"/>
                </a:solidFill>
                <a:latin typeface="Arial"/>
                <a:cs typeface="Arial"/>
              </a:rPr>
              <a:t>smaller </a:t>
            </a:r>
            <a:r>
              <a:rPr sz="1650" spc="-49" dirty="0">
                <a:solidFill>
                  <a:srgbClr val="252525"/>
                </a:solidFill>
                <a:latin typeface="Arial"/>
                <a:cs typeface="Arial"/>
              </a:rPr>
              <a:t>than </a:t>
            </a:r>
            <a:r>
              <a:rPr sz="1650" spc="-105" dirty="0">
                <a:solidFill>
                  <a:srgbClr val="252525"/>
                </a:solidFill>
                <a:latin typeface="Arial"/>
                <a:cs typeface="Arial"/>
              </a:rPr>
              <a:t>some </a:t>
            </a:r>
            <a:r>
              <a:rPr sz="1650" spc="-53" dirty="0">
                <a:solidFill>
                  <a:srgbClr val="252525"/>
                </a:solidFill>
                <a:latin typeface="Arial"/>
                <a:cs typeface="Arial"/>
              </a:rPr>
              <a:t>minimum</a:t>
            </a:r>
            <a:r>
              <a:rPr sz="1650" spc="-90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z="1650" spc="-56" dirty="0">
                <a:solidFill>
                  <a:srgbClr val="252525"/>
                </a:solidFill>
                <a:latin typeface="Arial"/>
                <a:cs typeface="Arial"/>
              </a:rPr>
              <a:t>threshold.</a:t>
            </a:r>
            <a:endParaRPr sz="1650">
              <a:latin typeface="Arial"/>
              <a:cs typeface="Arial"/>
            </a:endParaRPr>
          </a:p>
          <a:p>
            <a:pPr marL="9525">
              <a:spcBef>
                <a:spcPts val="679"/>
              </a:spcBef>
            </a:pPr>
            <a:r>
              <a:rPr sz="1650" spc="-150" dirty="0">
                <a:solidFill>
                  <a:srgbClr val="252525"/>
                </a:solidFill>
                <a:latin typeface="Arial"/>
                <a:cs typeface="Arial"/>
              </a:rPr>
              <a:t>Some </a:t>
            </a:r>
            <a:r>
              <a:rPr sz="1650" spc="-94" dirty="0">
                <a:solidFill>
                  <a:srgbClr val="252525"/>
                </a:solidFill>
                <a:latin typeface="Arial"/>
                <a:cs typeface="Arial"/>
              </a:rPr>
              <a:t>storage </a:t>
            </a:r>
            <a:r>
              <a:rPr sz="1650" spc="-90" dirty="0">
                <a:solidFill>
                  <a:srgbClr val="252525"/>
                </a:solidFill>
                <a:latin typeface="Arial"/>
                <a:cs typeface="Arial"/>
              </a:rPr>
              <a:t>management </a:t>
            </a:r>
            <a:r>
              <a:rPr sz="1650" spc="-64" dirty="0">
                <a:solidFill>
                  <a:srgbClr val="252525"/>
                </a:solidFill>
                <a:latin typeface="Arial"/>
                <a:cs typeface="Arial"/>
              </a:rPr>
              <a:t>algorithms </a:t>
            </a:r>
            <a:r>
              <a:rPr sz="1650" spc="-60" dirty="0">
                <a:solidFill>
                  <a:srgbClr val="252525"/>
                </a:solidFill>
                <a:latin typeface="Arial"/>
                <a:cs typeface="Arial"/>
              </a:rPr>
              <a:t>maintain </a:t>
            </a:r>
            <a:r>
              <a:rPr sz="1650" spc="-79" dirty="0">
                <a:solidFill>
                  <a:srgbClr val="252525"/>
                </a:solidFill>
                <a:latin typeface="Arial"/>
                <a:cs typeface="Arial"/>
              </a:rPr>
              <a:t>pools </a:t>
            </a:r>
            <a:r>
              <a:rPr sz="1650" spc="-15" dirty="0">
                <a:solidFill>
                  <a:srgbClr val="252525"/>
                </a:solidFill>
                <a:latin typeface="Arial"/>
                <a:cs typeface="Arial"/>
              </a:rPr>
              <a:t>of </a:t>
            </a:r>
            <a:r>
              <a:rPr sz="1650" spc="-38" dirty="0">
                <a:solidFill>
                  <a:srgbClr val="252525"/>
                </a:solidFill>
                <a:latin typeface="Arial"/>
                <a:cs typeface="Arial"/>
              </a:rPr>
              <a:t>different </a:t>
            </a:r>
            <a:r>
              <a:rPr sz="1650" spc="-83" dirty="0">
                <a:solidFill>
                  <a:srgbClr val="252525"/>
                </a:solidFill>
                <a:latin typeface="Arial"/>
                <a:cs typeface="Arial"/>
              </a:rPr>
              <a:t>standard </a:t>
            </a:r>
            <a:r>
              <a:rPr sz="1650" spc="-75" dirty="0">
                <a:solidFill>
                  <a:srgbClr val="252525"/>
                </a:solidFill>
                <a:latin typeface="Arial"/>
                <a:cs typeface="Arial"/>
              </a:rPr>
              <a:t>block</a:t>
            </a:r>
            <a:r>
              <a:rPr sz="1650" spc="49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z="1650" spc="-131" dirty="0">
                <a:solidFill>
                  <a:srgbClr val="252525"/>
                </a:solidFill>
                <a:latin typeface="Arial"/>
                <a:cs typeface="Arial"/>
              </a:rPr>
              <a:t>sizes.</a:t>
            </a:r>
            <a:endParaRPr sz="1650">
              <a:latin typeface="Arial"/>
              <a:cs typeface="Arial"/>
            </a:endParaRPr>
          </a:p>
          <a:p>
            <a:pPr marL="270034" indent="-257175">
              <a:spcBef>
                <a:spcPts val="150"/>
              </a:spcBef>
              <a:buChar char="•"/>
              <a:tabLst>
                <a:tab pos="270034" algn="l"/>
                <a:tab pos="270510" algn="l"/>
              </a:tabLst>
            </a:pPr>
            <a:r>
              <a:rPr sz="1650" spc="-169" dirty="0">
                <a:solidFill>
                  <a:srgbClr val="252525"/>
                </a:solidFill>
                <a:latin typeface="Arial"/>
                <a:cs typeface="Arial"/>
              </a:rPr>
              <a:t>Each </a:t>
            </a:r>
            <a:r>
              <a:rPr sz="1650" spc="-71" dirty="0">
                <a:solidFill>
                  <a:srgbClr val="252525"/>
                </a:solidFill>
                <a:latin typeface="Arial"/>
                <a:cs typeface="Arial"/>
              </a:rPr>
              <a:t>request </a:t>
            </a:r>
            <a:r>
              <a:rPr sz="1650" spc="-98" dirty="0">
                <a:solidFill>
                  <a:srgbClr val="252525"/>
                </a:solidFill>
                <a:latin typeface="Arial"/>
                <a:cs typeface="Arial"/>
              </a:rPr>
              <a:t>is </a:t>
            </a:r>
            <a:r>
              <a:rPr sz="1650" spc="-68" dirty="0">
                <a:solidFill>
                  <a:srgbClr val="252525"/>
                </a:solidFill>
                <a:latin typeface="Arial"/>
                <a:cs typeface="Arial"/>
              </a:rPr>
              <a:t>rounded </a:t>
            </a:r>
            <a:r>
              <a:rPr sz="1650" spc="-64" dirty="0">
                <a:solidFill>
                  <a:srgbClr val="252525"/>
                </a:solidFill>
                <a:latin typeface="Arial"/>
                <a:cs typeface="Arial"/>
              </a:rPr>
              <a:t>up </a:t>
            </a:r>
            <a:r>
              <a:rPr sz="1650" dirty="0">
                <a:solidFill>
                  <a:srgbClr val="252525"/>
                </a:solidFill>
                <a:latin typeface="Arial"/>
                <a:cs typeface="Arial"/>
              </a:rPr>
              <a:t>to </a:t>
            </a:r>
            <a:r>
              <a:rPr sz="1650" spc="-30" dirty="0">
                <a:solidFill>
                  <a:srgbClr val="252525"/>
                </a:solidFill>
                <a:latin typeface="Arial"/>
                <a:cs typeface="Arial"/>
              </a:rPr>
              <a:t>the </a:t>
            </a:r>
            <a:r>
              <a:rPr sz="1650" spc="-64" dirty="0">
                <a:solidFill>
                  <a:srgbClr val="252525"/>
                </a:solidFill>
                <a:latin typeface="Arial"/>
                <a:cs typeface="Arial"/>
              </a:rPr>
              <a:t>next </a:t>
            </a:r>
            <a:r>
              <a:rPr sz="1650" spc="-83" dirty="0">
                <a:solidFill>
                  <a:srgbClr val="252525"/>
                </a:solidFill>
                <a:latin typeface="Arial"/>
                <a:cs typeface="Arial"/>
              </a:rPr>
              <a:t>standard </a:t>
            </a:r>
            <a:r>
              <a:rPr sz="1650" spc="-116" dirty="0">
                <a:solidFill>
                  <a:srgbClr val="252525"/>
                </a:solidFill>
                <a:latin typeface="Arial"/>
                <a:cs typeface="Arial"/>
              </a:rPr>
              <a:t>size, </a:t>
            </a:r>
            <a:r>
              <a:rPr sz="1650" spc="-41" dirty="0">
                <a:solidFill>
                  <a:srgbClr val="252525"/>
                </a:solidFill>
                <a:latin typeface="Arial"/>
                <a:cs typeface="Arial"/>
              </a:rPr>
              <a:t>at </a:t>
            </a:r>
            <a:r>
              <a:rPr sz="1650" spc="-30" dirty="0">
                <a:solidFill>
                  <a:srgbClr val="252525"/>
                </a:solidFill>
                <a:latin typeface="Arial"/>
                <a:cs typeface="Arial"/>
              </a:rPr>
              <a:t>the </a:t>
            </a:r>
            <a:r>
              <a:rPr sz="1650" spc="-86" dirty="0">
                <a:solidFill>
                  <a:srgbClr val="252525"/>
                </a:solidFill>
                <a:latin typeface="Arial"/>
                <a:cs typeface="Arial"/>
              </a:rPr>
              <a:t>cost </a:t>
            </a:r>
            <a:r>
              <a:rPr sz="1650" spc="-15" dirty="0">
                <a:solidFill>
                  <a:srgbClr val="252525"/>
                </a:solidFill>
                <a:latin typeface="Arial"/>
                <a:cs typeface="Arial"/>
              </a:rPr>
              <a:t>of </a:t>
            </a:r>
            <a:r>
              <a:rPr sz="1650" spc="-45" dirty="0">
                <a:solidFill>
                  <a:srgbClr val="252525"/>
                </a:solidFill>
                <a:latin typeface="Arial"/>
                <a:cs typeface="Arial"/>
              </a:rPr>
              <a:t>internal</a:t>
            </a:r>
            <a:r>
              <a:rPr sz="1650" spc="-143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z="1650" spc="-56" dirty="0">
                <a:solidFill>
                  <a:srgbClr val="252525"/>
                </a:solidFill>
                <a:latin typeface="Arial"/>
                <a:cs typeface="Arial"/>
              </a:rPr>
              <a:t>fragmentation.</a:t>
            </a:r>
            <a:endParaRPr sz="1650">
              <a:latin typeface="Arial"/>
              <a:cs typeface="Arial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588616" y="5831481"/>
            <a:ext cx="2189540" cy="7055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350"/>
          </a:p>
        </p:txBody>
      </p:sp>
      <p:sp>
        <p:nvSpPr>
          <p:cNvPr id="6" name="object 6"/>
          <p:cNvSpPr/>
          <p:nvPr/>
        </p:nvSpPr>
        <p:spPr>
          <a:xfrm>
            <a:off x="8619649" y="5753786"/>
            <a:ext cx="73056" cy="112347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350"/>
          </a:p>
        </p:txBody>
      </p:sp>
      <p:sp>
        <p:nvSpPr>
          <p:cNvPr id="7" name="object 7"/>
          <p:cNvSpPr/>
          <p:nvPr/>
        </p:nvSpPr>
        <p:spPr>
          <a:xfrm>
            <a:off x="1915667" y="2145412"/>
            <a:ext cx="4833747" cy="1267586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35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52145" y="1267930"/>
            <a:ext cx="5083016" cy="470802"/>
          </a:xfrm>
          <a:prstGeom prst="rect">
            <a:avLst/>
          </a:prstGeom>
        </p:spPr>
        <p:txBody>
          <a:bodyPr vert="horz" wrap="square" lIns="0" tIns="9049" rIns="0" bIns="0" rtlCol="0">
            <a:spAutoFit/>
          </a:bodyPr>
          <a:lstStyle/>
          <a:p>
            <a:pPr marL="9525">
              <a:spcBef>
                <a:spcPts val="71"/>
              </a:spcBef>
            </a:pPr>
            <a:r>
              <a:rPr spc="-259" dirty="0"/>
              <a:t>Problems </a:t>
            </a:r>
            <a:r>
              <a:rPr spc="-79" dirty="0"/>
              <a:t>with </a:t>
            </a:r>
            <a:r>
              <a:rPr spc="-199" dirty="0"/>
              <a:t>Manual</a:t>
            </a:r>
            <a:r>
              <a:rPr spc="-668" dirty="0"/>
              <a:t> </a:t>
            </a:r>
            <a:r>
              <a:rPr spc="-210" dirty="0"/>
              <a:t>Deallocation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35127" y="1861376"/>
            <a:ext cx="7479030" cy="513602"/>
          </a:xfrm>
          <a:prstGeom prst="rect">
            <a:avLst/>
          </a:prstGeom>
        </p:spPr>
        <p:txBody>
          <a:bodyPr vert="horz" wrap="square" lIns="0" tIns="51435" rIns="0" bIns="0" rtlCol="0">
            <a:spAutoFit/>
          </a:bodyPr>
          <a:lstStyle/>
          <a:p>
            <a:pPr marL="9525" marR="3810">
              <a:lnSpc>
                <a:spcPts val="1838"/>
              </a:lnSpc>
              <a:spcBef>
                <a:spcPts val="405"/>
              </a:spcBef>
            </a:pPr>
            <a:r>
              <a:rPr spc="-113" dirty="0">
                <a:solidFill>
                  <a:srgbClr val="252525"/>
                </a:solidFill>
                <a:latin typeface="Arial"/>
                <a:cs typeface="Arial"/>
              </a:rPr>
              <a:t>Dangling </a:t>
            </a:r>
            <a:r>
              <a:rPr spc="-90" dirty="0">
                <a:solidFill>
                  <a:srgbClr val="252525"/>
                </a:solidFill>
                <a:latin typeface="Arial"/>
                <a:cs typeface="Arial"/>
              </a:rPr>
              <a:t>reference </a:t>
            </a:r>
            <a:r>
              <a:rPr spc="-105" dirty="0">
                <a:solidFill>
                  <a:srgbClr val="252525"/>
                </a:solidFill>
                <a:latin typeface="Arial"/>
                <a:cs typeface="Arial"/>
              </a:rPr>
              <a:t>is </a:t>
            </a:r>
            <a:r>
              <a:rPr spc="-75" dirty="0">
                <a:solidFill>
                  <a:srgbClr val="252525"/>
                </a:solidFill>
                <a:latin typeface="Arial"/>
                <a:cs typeface="Arial"/>
              </a:rPr>
              <a:t>when </a:t>
            </a:r>
            <a:r>
              <a:rPr spc="-30" dirty="0">
                <a:solidFill>
                  <a:srgbClr val="252525"/>
                </a:solidFill>
                <a:latin typeface="Arial"/>
                <a:cs typeface="Arial"/>
              </a:rPr>
              <a:t>the </a:t>
            </a:r>
            <a:r>
              <a:rPr spc="-83" dirty="0">
                <a:solidFill>
                  <a:srgbClr val="252525"/>
                </a:solidFill>
                <a:latin typeface="Arial"/>
                <a:cs typeface="Arial"/>
              </a:rPr>
              <a:t>program </a:t>
            </a:r>
            <a:r>
              <a:rPr spc="-165" dirty="0">
                <a:solidFill>
                  <a:srgbClr val="252525"/>
                </a:solidFill>
                <a:latin typeface="Arial"/>
                <a:cs typeface="Arial"/>
              </a:rPr>
              <a:t>accesses </a:t>
            </a:r>
            <a:r>
              <a:rPr spc="-71" dirty="0">
                <a:solidFill>
                  <a:srgbClr val="252525"/>
                </a:solidFill>
                <a:latin typeface="Arial"/>
                <a:cs typeface="Arial"/>
              </a:rPr>
              <a:t>memory </a:t>
            </a:r>
            <a:r>
              <a:rPr spc="-15" dirty="0">
                <a:solidFill>
                  <a:srgbClr val="252525"/>
                </a:solidFill>
                <a:latin typeface="Arial"/>
                <a:cs typeface="Arial"/>
              </a:rPr>
              <a:t>of </a:t>
            </a:r>
            <a:r>
              <a:rPr spc="-30" dirty="0">
                <a:solidFill>
                  <a:srgbClr val="252525"/>
                </a:solidFill>
                <a:latin typeface="Arial"/>
                <a:cs typeface="Arial"/>
              </a:rPr>
              <a:t>the </a:t>
            </a:r>
            <a:r>
              <a:rPr spc="-90" dirty="0">
                <a:solidFill>
                  <a:srgbClr val="252525"/>
                </a:solidFill>
                <a:latin typeface="Arial"/>
                <a:cs typeface="Arial"/>
              </a:rPr>
              <a:t>already</a:t>
            </a:r>
            <a:r>
              <a:rPr spc="-349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pc="-101" dirty="0">
                <a:solidFill>
                  <a:srgbClr val="252525"/>
                </a:solidFill>
                <a:latin typeface="Arial"/>
                <a:cs typeface="Arial"/>
              </a:rPr>
              <a:t>released  </a:t>
            </a:r>
            <a:r>
              <a:rPr spc="-49" dirty="0">
                <a:solidFill>
                  <a:srgbClr val="252525"/>
                </a:solidFill>
                <a:latin typeface="Arial"/>
                <a:cs typeface="Arial"/>
              </a:rPr>
              <a:t>object </a:t>
            </a:r>
            <a:r>
              <a:rPr spc="-64" dirty="0">
                <a:solidFill>
                  <a:srgbClr val="252525"/>
                </a:solidFill>
                <a:latin typeface="Arial"/>
                <a:cs typeface="Arial"/>
              </a:rPr>
              <a:t>(which </a:t>
            </a:r>
            <a:r>
              <a:rPr spc="-127" dirty="0">
                <a:solidFill>
                  <a:srgbClr val="252525"/>
                </a:solidFill>
                <a:latin typeface="Arial"/>
                <a:cs typeface="Arial"/>
              </a:rPr>
              <a:t>may </a:t>
            </a:r>
            <a:r>
              <a:rPr spc="-60" dirty="0">
                <a:solidFill>
                  <a:srgbClr val="252525"/>
                </a:solidFill>
                <a:latin typeface="Arial"/>
                <a:cs typeface="Arial"/>
              </a:rPr>
              <a:t>now </a:t>
            </a:r>
            <a:r>
              <a:rPr spc="-113" dirty="0">
                <a:solidFill>
                  <a:srgbClr val="252525"/>
                </a:solidFill>
                <a:latin typeface="Arial"/>
                <a:cs typeface="Arial"/>
              </a:rPr>
              <a:t>used </a:t>
            </a:r>
            <a:r>
              <a:rPr spc="-94" dirty="0">
                <a:solidFill>
                  <a:srgbClr val="252525"/>
                </a:solidFill>
                <a:latin typeface="Arial"/>
                <a:cs typeface="Arial"/>
              </a:rPr>
              <a:t>by </a:t>
            </a:r>
            <a:r>
              <a:rPr spc="-53" dirty="0">
                <a:solidFill>
                  <a:srgbClr val="252525"/>
                </a:solidFill>
                <a:latin typeface="Arial"/>
                <a:cs typeface="Arial"/>
              </a:rPr>
              <a:t>another</a:t>
            </a:r>
            <a:r>
              <a:rPr spc="-184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pc="-53" dirty="0">
                <a:solidFill>
                  <a:srgbClr val="252525"/>
                </a:solidFill>
                <a:latin typeface="Arial"/>
                <a:cs typeface="Arial"/>
              </a:rPr>
              <a:t>object).</a:t>
            </a:r>
            <a:endParaRPr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635127" y="3880295"/>
            <a:ext cx="7413308" cy="286617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>
              <a:spcBef>
                <a:spcPts val="75"/>
              </a:spcBef>
            </a:pPr>
            <a:r>
              <a:rPr spc="-68" dirty="0">
                <a:solidFill>
                  <a:srgbClr val="252525"/>
                </a:solidFill>
                <a:latin typeface="Arial"/>
                <a:cs typeface="Arial"/>
              </a:rPr>
              <a:t>Memory</a:t>
            </a:r>
            <a:r>
              <a:rPr spc="-135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pc="-98" dirty="0">
                <a:solidFill>
                  <a:srgbClr val="252525"/>
                </a:solidFill>
                <a:latin typeface="Arial"/>
                <a:cs typeface="Arial"/>
              </a:rPr>
              <a:t>leak</a:t>
            </a:r>
            <a:r>
              <a:rPr spc="-143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pc="-105" dirty="0">
                <a:solidFill>
                  <a:srgbClr val="252525"/>
                </a:solidFill>
                <a:latin typeface="Arial"/>
                <a:cs typeface="Arial"/>
              </a:rPr>
              <a:t>is</a:t>
            </a:r>
            <a:r>
              <a:rPr spc="-98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pc="-75" dirty="0">
                <a:solidFill>
                  <a:srgbClr val="252525"/>
                </a:solidFill>
                <a:latin typeface="Arial"/>
                <a:cs typeface="Arial"/>
              </a:rPr>
              <a:t>when</a:t>
            </a:r>
            <a:r>
              <a:rPr spc="-90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pc="-113" dirty="0">
                <a:solidFill>
                  <a:srgbClr val="252525"/>
                </a:solidFill>
                <a:latin typeface="Arial"/>
                <a:cs typeface="Arial"/>
              </a:rPr>
              <a:t>an</a:t>
            </a:r>
            <a:r>
              <a:rPr spc="-101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pc="-49" dirty="0">
                <a:solidFill>
                  <a:srgbClr val="252525"/>
                </a:solidFill>
                <a:latin typeface="Arial"/>
                <a:cs typeface="Arial"/>
              </a:rPr>
              <a:t>object</a:t>
            </a:r>
            <a:r>
              <a:rPr spc="-94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pc="-105" dirty="0">
                <a:solidFill>
                  <a:srgbClr val="252525"/>
                </a:solidFill>
                <a:latin typeface="Arial"/>
                <a:cs typeface="Arial"/>
              </a:rPr>
              <a:t>is</a:t>
            </a:r>
            <a:r>
              <a:rPr spc="-98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pc="-15" dirty="0">
                <a:solidFill>
                  <a:srgbClr val="252525"/>
                </a:solidFill>
                <a:latin typeface="Arial"/>
                <a:cs typeface="Arial"/>
              </a:rPr>
              <a:t>not</a:t>
            </a:r>
            <a:r>
              <a:rPr spc="-90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pc="-79" dirty="0">
                <a:solidFill>
                  <a:srgbClr val="252525"/>
                </a:solidFill>
                <a:latin typeface="Arial"/>
                <a:cs typeface="Arial"/>
              </a:rPr>
              <a:t>deallocated</a:t>
            </a:r>
            <a:r>
              <a:rPr spc="-101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pc="-45" dirty="0">
                <a:solidFill>
                  <a:srgbClr val="252525"/>
                </a:solidFill>
                <a:latin typeface="Arial"/>
                <a:cs typeface="Arial"/>
              </a:rPr>
              <a:t>at</a:t>
            </a:r>
            <a:r>
              <a:rPr spc="-98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pc="-30" dirty="0">
                <a:solidFill>
                  <a:srgbClr val="252525"/>
                </a:solidFill>
                <a:latin typeface="Arial"/>
                <a:cs typeface="Arial"/>
              </a:rPr>
              <a:t>the</a:t>
            </a:r>
            <a:r>
              <a:rPr spc="-90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pc="-86" dirty="0">
                <a:solidFill>
                  <a:srgbClr val="252525"/>
                </a:solidFill>
                <a:latin typeface="Arial"/>
                <a:cs typeface="Arial"/>
              </a:rPr>
              <a:t>end</a:t>
            </a:r>
            <a:r>
              <a:rPr spc="-94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pc="-15" dirty="0">
                <a:solidFill>
                  <a:srgbClr val="252525"/>
                </a:solidFill>
                <a:latin typeface="Arial"/>
                <a:cs typeface="Arial"/>
              </a:rPr>
              <a:t>of</a:t>
            </a:r>
            <a:r>
              <a:rPr spc="-105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pc="-34" dirty="0">
                <a:solidFill>
                  <a:srgbClr val="252525"/>
                </a:solidFill>
                <a:latin typeface="Arial"/>
                <a:cs typeface="Arial"/>
              </a:rPr>
              <a:t>lifetime</a:t>
            </a:r>
            <a:r>
              <a:rPr spc="-101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pc="-98" dirty="0">
                <a:solidFill>
                  <a:srgbClr val="252525"/>
                </a:solidFill>
                <a:latin typeface="Arial"/>
                <a:cs typeface="Arial"/>
              </a:rPr>
              <a:t>and</a:t>
            </a:r>
            <a:r>
              <a:rPr spc="-90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pc="-101" dirty="0">
                <a:solidFill>
                  <a:srgbClr val="252525"/>
                </a:solidFill>
                <a:latin typeface="Arial"/>
                <a:cs typeface="Arial"/>
              </a:rPr>
              <a:t>heap</a:t>
            </a:r>
            <a:endParaRPr>
              <a:latin typeface="Arial"/>
              <a:cs typeface="Arial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588616" y="5831481"/>
            <a:ext cx="2189540" cy="7055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350"/>
          </a:p>
        </p:txBody>
      </p:sp>
      <p:sp>
        <p:nvSpPr>
          <p:cNvPr id="6" name="object 6"/>
          <p:cNvSpPr/>
          <p:nvPr/>
        </p:nvSpPr>
        <p:spPr>
          <a:xfrm>
            <a:off x="8619458" y="5753786"/>
            <a:ext cx="71425" cy="112347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350"/>
          </a:p>
        </p:txBody>
      </p:sp>
      <p:sp>
        <p:nvSpPr>
          <p:cNvPr id="7" name="object 7"/>
          <p:cNvSpPr/>
          <p:nvPr/>
        </p:nvSpPr>
        <p:spPr>
          <a:xfrm>
            <a:off x="4870323" y="2695194"/>
            <a:ext cx="285750" cy="285750"/>
          </a:xfrm>
          <a:custGeom>
            <a:avLst/>
            <a:gdLst/>
            <a:ahLst/>
            <a:cxnLst/>
            <a:rect l="l" t="t" r="r" b="b"/>
            <a:pathLst>
              <a:path w="381000" h="381000">
                <a:moveTo>
                  <a:pt x="0" y="381000"/>
                </a:moveTo>
                <a:lnTo>
                  <a:pt x="380999" y="381000"/>
                </a:lnTo>
                <a:lnTo>
                  <a:pt x="380999" y="0"/>
                </a:lnTo>
                <a:lnTo>
                  <a:pt x="0" y="0"/>
                </a:lnTo>
                <a:lnTo>
                  <a:pt x="0" y="381000"/>
                </a:lnTo>
                <a:close/>
              </a:path>
            </a:pathLst>
          </a:custGeom>
          <a:ln w="914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350"/>
          </a:p>
        </p:txBody>
      </p:sp>
      <p:sp>
        <p:nvSpPr>
          <p:cNvPr id="8" name="object 8"/>
          <p:cNvSpPr/>
          <p:nvPr/>
        </p:nvSpPr>
        <p:spPr>
          <a:xfrm>
            <a:off x="5441823" y="2695194"/>
            <a:ext cx="285750" cy="285750"/>
          </a:xfrm>
          <a:custGeom>
            <a:avLst/>
            <a:gdLst/>
            <a:ahLst/>
            <a:cxnLst/>
            <a:rect l="l" t="t" r="r" b="b"/>
            <a:pathLst>
              <a:path w="381000" h="381000">
                <a:moveTo>
                  <a:pt x="0" y="381000"/>
                </a:moveTo>
                <a:lnTo>
                  <a:pt x="381000" y="381000"/>
                </a:lnTo>
                <a:lnTo>
                  <a:pt x="381000" y="0"/>
                </a:lnTo>
                <a:lnTo>
                  <a:pt x="0" y="0"/>
                </a:lnTo>
                <a:lnTo>
                  <a:pt x="0" y="381000"/>
                </a:lnTo>
                <a:close/>
              </a:path>
            </a:pathLst>
          </a:custGeom>
          <a:ln w="914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350"/>
          </a:p>
        </p:txBody>
      </p:sp>
      <p:sp>
        <p:nvSpPr>
          <p:cNvPr id="9" name="object 9"/>
          <p:cNvSpPr txBox="1"/>
          <p:nvPr/>
        </p:nvSpPr>
        <p:spPr>
          <a:xfrm>
            <a:off x="4870323" y="3266694"/>
            <a:ext cx="285750" cy="320601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L="69056">
              <a:lnSpc>
                <a:spcPts val="2453"/>
              </a:lnSpc>
            </a:pPr>
            <a:r>
              <a:rPr sz="2100" spc="-484" dirty="0">
                <a:latin typeface="Georgia"/>
                <a:cs typeface="Georgia"/>
              </a:rPr>
              <a:t>2</a:t>
            </a:r>
            <a:endParaRPr sz="2100">
              <a:latin typeface="Georgia"/>
              <a:cs typeface="Georgia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4973574" y="2982088"/>
            <a:ext cx="77629" cy="286226"/>
          </a:xfrm>
          <a:custGeom>
            <a:avLst/>
            <a:gdLst/>
            <a:ahLst/>
            <a:cxnLst/>
            <a:rect l="l" t="t" r="r" b="b"/>
            <a:pathLst>
              <a:path w="103504" h="381635">
                <a:moveTo>
                  <a:pt x="7112" y="284988"/>
                </a:moveTo>
                <a:lnTo>
                  <a:pt x="4064" y="286638"/>
                </a:lnTo>
                <a:lnTo>
                  <a:pt x="1016" y="288417"/>
                </a:lnTo>
                <a:lnTo>
                  <a:pt x="0" y="292354"/>
                </a:lnTo>
                <a:lnTo>
                  <a:pt x="1777" y="295401"/>
                </a:lnTo>
                <a:lnTo>
                  <a:pt x="51308" y="381126"/>
                </a:lnTo>
                <a:lnTo>
                  <a:pt x="58717" y="368554"/>
                </a:lnTo>
                <a:lnTo>
                  <a:pt x="44958" y="368554"/>
                </a:lnTo>
                <a:lnTo>
                  <a:pt x="45063" y="344950"/>
                </a:lnTo>
                <a:lnTo>
                  <a:pt x="10922" y="286004"/>
                </a:lnTo>
                <a:lnTo>
                  <a:pt x="7112" y="284988"/>
                </a:lnTo>
                <a:close/>
              </a:path>
              <a:path w="103504" h="381635">
                <a:moveTo>
                  <a:pt x="45063" y="344950"/>
                </a:moveTo>
                <a:lnTo>
                  <a:pt x="44958" y="368554"/>
                </a:lnTo>
                <a:lnTo>
                  <a:pt x="57658" y="368554"/>
                </a:lnTo>
                <a:lnTo>
                  <a:pt x="57672" y="365379"/>
                </a:lnTo>
                <a:lnTo>
                  <a:pt x="45847" y="365379"/>
                </a:lnTo>
                <a:lnTo>
                  <a:pt x="51419" y="355923"/>
                </a:lnTo>
                <a:lnTo>
                  <a:pt x="45063" y="344950"/>
                </a:lnTo>
                <a:close/>
              </a:path>
              <a:path w="103504" h="381635">
                <a:moveTo>
                  <a:pt x="96266" y="285369"/>
                </a:moveTo>
                <a:lnTo>
                  <a:pt x="92456" y="286385"/>
                </a:lnTo>
                <a:lnTo>
                  <a:pt x="90677" y="289306"/>
                </a:lnTo>
                <a:lnTo>
                  <a:pt x="57762" y="345159"/>
                </a:lnTo>
                <a:lnTo>
                  <a:pt x="57658" y="368554"/>
                </a:lnTo>
                <a:lnTo>
                  <a:pt x="58717" y="368554"/>
                </a:lnTo>
                <a:lnTo>
                  <a:pt x="101600" y="295783"/>
                </a:lnTo>
                <a:lnTo>
                  <a:pt x="103377" y="292735"/>
                </a:lnTo>
                <a:lnTo>
                  <a:pt x="102362" y="288925"/>
                </a:lnTo>
                <a:lnTo>
                  <a:pt x="96266" y="285369"/>
                </a:lnTo>
                <a:close/>
              </a:path>
              <a:path w="103504" h="381635">
                <a:moveTo>
                  <a:pt x="51419" y="355923"/>
                </a:moveTo>
                <a:lnTo>
                  <a:pt x="45847" y="365379"/>
                </a:lnTo>
                <a:lnTo>
                  <a:pt x="56896" y="365379"/>
                </a:lnTo>
                <a:lnTo>
                  <a:pt x="51419" y="355923"/>
                </a:lnTo>
                <a:close/>
              </a:path>
              <a:path w="103504" h="381635">
                <a:moveTo>
                  <a:pt x="57762" y="345159"/>
                </a:moveTo>
                <a:lnTo>
                  <a:pt x="51419" y="355923"/>
                </a:lnTo>
                <a:lnTo>
                  <a:pt x="56896" y="365379"/>
                </a:lnTo>
                <a:lnTo>
                  <a:pt x="57672" y="365379"/>
                </a:lnTo>
                <a:lnTo>
                  <a:pt x="57762" y="345159"/>
                </a:lnTo>
                <a:close/>
              </a:path>
              <a:path w="103504" h="381635">
                <a:moveTo>
                  <a:pt x="59309" y="0"/>
                </a:moveTo>
                <a:lnTo>
                  <a:pt x="46609" y="0"/>
                </a:lnTo>
                <a:lnTo>
                  <a:pt x="45299" y="292354"/>
                </a:lnTo>
                <a:lnTo>
                  <a:pt x="45184" y="345159"/>
                </a:lnTo>
                <a:lnTo>
                  <a:pt x="51419" y="355923"/>
                </a:lnTo>
                <a:lnTo>
                  <a:pt x="57762" y="345159"/>
                </a:lnTo>
                <a:lnTo>
                  <a:pt x="59309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 sz="1350"/>
          </a:p>
        </p:txBody>
      </p:sp>
      <p:sp>
        <p:nvSpPr>
          <p:cNvPr id="11" name="object 11"/>
          <p:cNvSpPr/>
          <p:nvPr/>
        </p:nvSpPr>
        <p:spPr>
          <a:xfrm>
            <a:off x="5098924" y="2976848"/>
            <a:ext cx="488156" cy="290036"/>
          </a:xfrm>
          <a:custGeom>
            <a:avLst/>
            <a:gdLst/>
            <a:ahLst/>
            <a:cxnLst/>
            <a:rect l="l" t="t" r="r" b="b"/>
            <a:pathLst>
              <a:path w="650875" h="386714">
                <a:moveTo>
                  <a:pt x="53975" y="296037"/>
                </a:moveTo>
                <a:lnTo>
                  <a:pt x="50164" y="297180"/>
                </a:lnTo>
                <a:lnTo>
                  <a:pt x="48386" y="300228"/>
                </a:lnTo>
                <a:lnTo>
                  <a:pt x="0" y="386588"/>
                </a:lnTo>
                <a:lnTo>
                  <a:pt x="102615" y="386207"/>
                </a:lnTo>
                <a:lnTo>
                  <a:pt x="103124" y="385699"/>
                </a:lnTo>
                <a:lnTo>
                  <a:pt x="14096" y="385699"/>
                </a:lnTo>
                <a:lnTo>
                  <a:pt x="7619" y="374777"/>
                </a:lnTo>
                <a:lnTo>
                  <a:pt x="27857" y="362868"/>
                </a:lnTo>
                <a:lnTo>
                  <a:pt x="59562" y="306451"/>
                </a:lnTo>
                <a:lnTo>
                  <a:pt x="61213" y="303276"/>
                </a:lnTo>
                <a:lnTo>
                  <a:pt x="60070" y="299466"/>
                </a:lnTo>
                <a:lnTo>
                  <a:pt x="57022" y="297688"/>
                </a:lnTo>
                <a:lnTo>
                  <a:pt x="53975" y="296037"/>
                </a:lnTo>
                <a:close/>
              </a:path>
              <a:path w="650875" h="386714">
                <a:moveTo>
                  <a:pt x="27857" y="362868"/>
                </a:moveTo>
                <a:lnTo>
                  <a:pt x="7619" y="374777"/>
                </a:lnTo>
                <a:lnTo>
                  <a:pt x="14096" y="385699"/>
                </a:lnTo>
                <a:lnTo>
                  <a:pt x="18196" y="383286"/>
                </a:lnTo>
                <a:lnTo>
                  <a:pt x="16382" y="383286"/>
                </a:lnTo>
                <a:lnTo>
                  <a:pt x="10794" y="373888"/>
                </a:lnTo>
                <a:lnTo>
                  <a:pt x="21690" y="373840"/>
                </a:lnTo>
                <a:lnTo>
                  <a:pt x="27857" y="362868"/>
                </a:lnTo>
                <a:close/>
              </a:path>
              <a:path w="650875" h="386714">
                <a:moveTo>
                  <a:pt x="102488" y="373507"/>
                </a:moveTo>
                <a:lnTo>
                  <a:pt x="99059" y="373507"/>
                </a:lnTo>
                <a:lnTo>
                  <a:pt x="34337" y="373786"/>
                </a:lnTo>
                <a:lnTo>
                  <a:pt x="14096" y="385699"/>
                </a:lnTo>
                <a:lnTo>
                  <a:pt x="103124" y="385699"/>
                </a:lnTo>
                <a:lnTo>
                  <a:pt x="105409" y="383413"/>
                </a:lnTo>
                <a:lnTo>
                  <a:pt x="105409" y="376428"/>
                </a:lnTo>
                <a:lnTo>
                  <a:pt x="102488" y="373507"/>
                </a:lnTo>
                <a:close/>
              </a:path>
              <a:path w="650875" h="386714">
                <a:moveTo>
                  <a:pt x="21690" y="373840"/>
                </a:moveTo>
                <a:lnTo>
                  <a:pt x="10794" y="373888"/>
                </a:lnTo>
                <a:lnTo>
                  <a:pt x="16382" y="383286"/>
                </a:lnTo>
                <a:lnTo>
                  <a:pt x="21690" y="373840"/>
                </a:lnTo>
                <a:close/>
              </a:path>
              <a:path w="650875" h="386714">
                <a:moveTo>
                  <a:pt x="34337" y="373786"/>
                </a:moveTo>
                <a:lnTo>
                  <a:pt x="21690" y="373840"/>
                </a:lnTo>
                <a:lnTo>
                  <a:pt x="16382" y="383286"/>
                </a:lnTo>
                <a:lnTo>
                  <a:pt x="18196" y="383286"/>
                </a:lnTo>
                <a:lnTo>
                  <a:pt x="34337" y="373786"/>
                </a:lnTo>
                <a:close/>
              </a:path>
              <a:path w="650875" h="386714">
                <a:moveTo>
                  <a:pt x="644525" y="0"/>
                </a:moveTo>
                <a:lnTo>
                  <a:pt x="27857" y="362868"/>
                </a:lnTo>
                <a:lnTo>
                  <a:pt x="21690" y="373840"/>
                </a:lnTo>
                <a:lnTo>
                  <a:pt x="34337" y="373786"/>
                </a:lnTo>
                <a:lnTo>
                  <a:pt x="650875" y="10922"/>
                </a:lnTo>
                <a:lnTo>
                  <a:pt x="644525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 sz="1350"/>
          </a:p>
        </p:txBody>
      </p:sp>
      <p:sp>
        <p:nvSpPr>
          <p:cNvPr id="12" name="object 12"/>
          <p:cNvSpPr/>
          <p:nvPr/>
        </p:nvSpPr>
        <p:spPr>
          <a:xfrm>
            <a:off x="6184773" y="2695194"/>
            <a:ext cx="285750" cy="285750"/>
          </a:xfrm>
          <a:custGeom>
            <a:avLst/>
            <a:gdLst/>
            <a:ahLst/>
            <a:cxnLst/>
            <a:rect l="l" t="t" r="r" b="b"/>
            <a:pathLst>
              <a:path w="381000" h="381000">
                <a:moveTo>
                  <a:pt x="0" y="381000"/>
                </a:moveTo>
                <a:lnTo>
                  <a:pt x="381000" y="381000"/>
                </a:lnTo>
                <a:lnTo>
                  <a:pt x="381000" y="0"/>
                </a:lnTo>
                <a:lnTo>
                  <a:pt x="0" y="0"/>
                </a:lnTo>
                <a:lnTo>
                  <a:pt x="0" y="381000"/>
                </a:lnTo>
                <a:close/>
              </a:path>
            </a:pathLst>
          </a:custGeom>
          <a:ln w="914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350"/>
          </a:p>
        </p:txBody>
      </p:sp>
      <p:sp>
        <p:nvSpPr>
          <p:cNvPr id="13" name="object 13"/>
          <p:cNvSpPr/>
          <p:nvPr/>
        </p:nvSpPr>
        <p:spPr>
          <a:xfrm>
            <a:off x="6756273" y="2695194"/>
            <a:ext cx="285750" cy="285750"/>
          </a:xfrm>
          <a:custGeom>
            <a:avLst/>
            <a:gdLst/>
            <a:ahLst/>
            <a:cxnLst/>
            <a:rect l="l" t="t" r="r" b="b"/>
            <a:pathLst>
              <a:path w="381000" h="381000">
                <a:moveTo>
                  <a:pt x="0" y="381000"/>
                </a:moveTo>
                <a:lnTo>
                  <a:pt x="381000" y="381000"/>
                </a:lnTo>
                <a:lnTo>
                  <a:pt x="381000" y="0"/>
                </a:lnTo>
                <a:lnTo>
                  <a:pt x="0" y="0"/>
                </a:lnTo>
                <a:lnTo>
                  <a:pt x="0" y="381000"/>
                </a:lnTo>
                <a:close/>
              </a:path>
            </a:pathLst>
          </a:custGeom>
          <a:ln w="914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350"/>
          </a:p>
        </p:txBody>
      </p:sp>
      <p:sp>
        <p:nvSpPr>
          <p:cNvPr id="14" name="object 14"/>
          <p:cNvSpPr txBox="1"/>
          <p:nvPr/>
        </p:nvSpPr>
        <p:spPr>
          <a:xfrm>
            <a:off x="6184773" y="3266694"/>
            <a:ext cx="285750" cy="320601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L="69056">
              <a:lnSpc>
                <a:spcPts val="2453"/>
              </a:lnSpc>
            </a:pPr>
            <a:r>
              <a:rPr sz="2100" spc="-484" dirty="0">
                <a:latin typeface="Georgia"/>
                <a:cs typeface="Georgia"/>
              </a:rPr>
              <a:t>2</a:t>
            </a:r>
            <a:endParaRPr sz="2100">
              <a:latin typeface="Georgia"/>
              <a:cs typeface="Georgia"/>
            </a:endParaRPr>
          </a:p>
        </p:txBody>
      </p:sp>
      <p:sp>
        <p:nvSpPr>
          <p:cNvPr id="15" name="object 15"/>
          <p:cNvSpPr/>
          <p:nvPr/>
        </p:nvSpPr>
        <p:spPr>
          <a:xfrm>
            <a:off x="6413374" y="2976848"/>
            <a:ext cx="488156" cy="290036"/>
          </a:xfrm>
          <a:custGeom>
            <a:avLst/>
            <a:gdLst/>
            <a:ahLst/>
            <a:cxnLst/>
            <a:rect l="l" t="t" r="r" b="b"/>
            <a:pathLst>
              <a:path w="650875" h="386714">
                <a:moveTo>
                  <a:pt x="53975" y="296037"/>
                </a:moveTo>
                <a:lnTo>
                  <a:pt x="50164" y="297180"/>
                </a:lnTo>
                <a:lnTo>
                  <a:pt x="48386" y="300228"/>
                </a:lnTo>
                <a:lnTo>
                  <a:pt x="0" y="386588"/>
                </a:lnTo>
                <a:lnTo>
                  <a:pt x="102615" y="386207"/>
                </a:lnTo>
                <a:lnTo>
                  <a:pt x="103124" y="385699"/>
                </a:lnTo>
                <a:lnTo>
                  <a:pt x="14096" y="385699"/>
                </a:lnTo>
                <a:lnTo>
                  <a:pt x="7619" y="374777"/>
                </a:lnTo>
                <a:lnTo>
                  <a:pt x="27857" y="362868"/>
                </a:lnTo>
                <a:lnTo>
                  <a:pt x="59562" y="306451"/>
                </a:lnTo>
                <a:lnTo>
                  <a:pt x="61213" y="303276"/>
                </a:lnTo>
                <a:lnTo>
                  <a:pt x="60070" y="299466"/>
                </a:lnTo>
                <a:lnTo>
                  <a:pt x="57022" y="297688"/>
                </a:lnTo>
                <a:lnTo>
                  <a:pt x="53975" y="296037"/>
                </a:lnTo>
                <a:close/>
              </a:path>
              <a:path w="650875" h="386714">
                <a:moveTo>
                  <a:pt x="27857" y="362868"/>
                </a:moveTo>
                <a:lnTo>
                  <a:pt x="7619" y="374777"/>
                </a:lnTo>
                <a:lnTo>
                  <a:pt x="14096" y="385699"/>
                </a:lnTo>
                <a:lnTo>
                  <a:pt x="18196" y="383286"/>
                </a:lnTo>
                <a:lnTo>
                  <a:pt x="16382" y="383286"/>
                </a:lnTo>
                <a:lnTo>
                  <a:pt x="10794" y="373888"/>
                </a:lnTo>
                <a:lnTo>
                  <a:pt x="21690" y="373840"/>
                </a:lnTo>
                <a:lnTo>
                  <a:pt x="27857" y="362868"/>
                </a:lnTo>
                <a:close/>
              </a:path>
              <a:path w="650875" h="386714">
                <a:moveTo>
                  <a:pt x="102488" y="373507"/>
                </a:moveTo>
                <a:lnTo>
                  <a:pt x="99059" y="373507"/>
                </a:lnTo>
                <a:lnTo>
                  <a:pt x="34337" y="373786"/>
                </a:lnTo>
                <a:lnTo>
                  <a:pt x="14096" y="385699"/>
                </a:lnTo>
                <a:lnTo>
                  <a:pt x="103124" y="385699"/>
                </a:lnTo>
                <a:lnTo>
                  <a:pt x="105409" y="383413"/>
                </a:lnTo>
                <a:lnTo>
                  <a:pt x="105409" y="376428"/>
                </a:lnTo>
                <a:lnTo>
                  <a:pt x="102488" y="373507"/>
                </a:lnTo>
                <a:close/>
              </a:path>
              <a:path w="650875" h="386714">
                <a:moveTo>
                  <a:pt x="21690" y="373840"/>
                </a:moveTo>
                <a:lnTo>
                  <a:pt x="10794" y="373888"/>
                </a:lnTo>
                <a:lnTo>
                  <a:pt x="16382" y="383286"/>
                </a:lnTo>
                <a:lnTo>
                  <a:pt x="21690" y="373840"/>
                </a:lnTo>
                <a:close/>
              </a:path>
              <a:path w="650875" h="386714">
                <a:moveTo>
                  <a:pt x="34337" y="373786"/>
                </a:moveTo>
                <a:lnTo>
                  <a:pt x="21690" y="373840"/>
                </a:lnTo>
                <a:lnTo>
                  <a:pt x="16382" y="383286"/>
                </a:lnTo>
                <a:lnTo>
                  <a:pt x="18196" y="383286"/>
                </a:lnTo>
                <a:lnTo>
                  <a:pt x="34337" y="373786"/>
                </a:lnTo>
                <a:close/>
              </a:path>
              <a:path w="650875" h="386714">
                <a:moveTo>
                  <a:pt x="644525" y="0"/>
                </a:moveTo>
                <a:lnTo>
                  <a:pt x="27857" y="362868"/>
                </a:lnTo>
                <a:lnTo>
                  <a:pt x="21690" y="373840"/>
                </a:lnTo>
                <a:lnTo>
                  <a:pt x="34337" y="373786"/>
                </a:lnTo>
                <a:lnTo>
                  <a:pt x="650875" y="10922"/>
                </a:lnTo>
                <a:lnTo>
                  <a:pt x="644525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 sz="1350"/>
          </a:p>
        </p:txBody>
      </p:sp>
      <p:sp>
        <p:nvSpPr>
          <p:cNvPr id="16" name="object 16"/>
          <p:cNvSpPr txBox="1"/>
          <p:nvPr/>
        </p:nvSpPr>
        <p:spPr>
          <a:xfrm>
            <a:off x="4929854" y="2334101"/>
            <a:ext cx="1993583" cy="332303"/>
          </a:xfrm>
          <a:prstGeom prst="rect">
            <a:avLst/>
          </a:prstGeom>
        </p:spPr>
        <p:txBody>
          <a:bodyPr vert="horz" wrap="square" lIns="0" tIns="9049" rIns="0" bIns="0" rtlCol="0">
            <a:spAutoFit/>
          </a:bodyPr>
          <a:lstStyle/>
          <a:p>
            <a:pPr marL="9525">
              <a:spcBef>
                <a:spcPts val="71"/>
              </a:spcBef>
              <a:tabLst>
                <a:tab pos="581025" algn="l"/>
                <a:tab pos="1323975" algn="l"/>
                <a:tab pos="1895475" algn="l"/>
              </a:tabLst>
            </a:pPr>
            <a:r>
              <a:rPr sz="2100" spc="-371" dirty="0">
                <a:latin typeface="Georgia"/>
                <a:cs typeface="Georgia"/>
              </a:rPr>
              <a:t>x	</a:t>
            </a:r>
            <a:r>
              <a:rPr sz="2100" spc="-344" dirty="0">
                <a:latin typeface="Georgia"/>
                <a:cs typeface="Georgia"/>
              </a:rPr>
              <a:t>y	</a:t>
            </a:r>
            <a:r>
              <a:rPr sz="2100" spc="-371" dirty="0">
                <a:latin typeface="Georgia"/>
                <a:cs typeface="Georgia"/>
              </a:rPr>
              <a:t>x	</a:t>
            </a:r>
            <a:r>
              <a:rPr sz="2100" spc="-344" dirty="0">
                <a:latin typeface="Georgia"/>
                <a:cs typeface="Georgia"/>
              </a:rPr>
              <a:t>y</a:t>
            </a:r>
            <a:endParaRPr sz="2100">
              <a:latin typeface="Georgia"/>
              <a:cs typeface="Georgia"/>
            </a:endParaRPr>
          </a:p>
        </p:txBody>
      </p:sp>
      <p:sp>
        <p:nvSpPr>
          <p:cNvPr id="17" name="object 17"/>
          <p:cNvSpPr/>
          <p:nvPr/>
        </p:nvSpPr>
        <p:spPr>
          <a:xfrm>
            <a:off x="5955030" y="2524888"/>
            <a:ext cx="1429" cy="1257776"/>
          </a:xfrm>
          <a:custGeom>
            <a:avLst/>
            <a:gdLst/>
            <a:ahLst/>
            <a:cxnLst/>
            <a:rect l="l" t="t" r="r" b="b"/>
            <a:pathLst>
              <a:path w="1904" h="1677035">
                <a:moveTo>
                  <a:pt x="1650" y="0"/>
                </a:moveTo>
                <a:lnTo>
                  <a:pt x="0" y="1677035"/>
                </a:lnTo>
              </a:path>
            </a:pathLst>
          </a:custGeom>
          <a:ln w="914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350"/>
          </a:p>
        </p:txBody>
      </p:sp>
      <p:sp>
        <p:nvSpPr>
          <p:cNvPr id="18" name="object 18"/>
          <p:cNvSpPr txBox="1"/>
          <p:nvPr/>
        </p:nvSpPr>
        <p:spPr>
          <a:xfrm>
            <a:off x="7261765" y="3275228"/>
            <a:ext cx="1327309" cy="332303"/>
          </a:xfrm>
          <a:prstGeom prst="rect">
            <a:avLst/>
          </a:prstGeom>
        </p:spPr>
        <p:txBody>
          <a:bodyPr vert="horz" wrap="square" lIns="0" tIns="9049" rIns="0" bIns="0" rtlCol="0">
            <a:spAutoFit/>
          </a:bodyPr>
          <a:lstStyle/>
          <a:p>
            <a:pPr marL="9525">
              <a:spcBef>
                <a:spcPts val="71"/>
              </a:spcBef>
            </a:pPr>
            <a:r>
              <a:rPr sz="2100" spc="-435" dirty="0">
                <a:latin typeface="Georgia"/>
                <a:cs typeface="Georgia"/>
              </a:rPr>
              <a:t>segmentation</a:t>
            </a:r>
            <a:r>
              <a:rPr sz="2100" spc="-405" dirty="0">
                <a:latin typeface="Georgia"/>
                <a:cs typeface="Georgia"/>
              </a:rPr>
              <a:t> </a:t>
            </a:r>
            <a:r>
              <a:rPr sz="2100" spc="-349" dirty="0">
                <a:latin typeface="Georgia"/>
                <a:cs typeface="Georgia"/>
              </a:rPr>
              <a:t>fault</a:t>
            </a:r>
            <a:endParaRPr sz="2100">
              <a:latin typeface="Georgia"/>
              <a:cs typeface="Georgia"/>
            </a:endParaRPr>
          </a:p>
        </p:txBody>
      </p:sp>
      <p:sp>
        <p:nvSpPr>
          <p:cNvPr id="19" name="object 19"/>
          <p:cNvSpPr/>
          <p:nvPr/>
        </p:nvSpPr>
        <p:spPr>
          <a:xfrm>
            <a:off x="6301359" y="4923283"/>
            <a:ext cx="515779" cy="291941"/>
          </a:xfrm>
          <a:custGeom>
            <a:avLst/>
            <a:gdLst/>
            <a:ahLst/>
            <a:cxnLst/>
            <a:rect l="l" t="t" r="r" b="b"/>
            <a:pathLst>
              <a:path w="687704" h="389254">
                <a:moveTo>
                  <a:pt x="652697" y="374746"/>
                </a:moveTo>
                <a:lnTo>
                  <a:pt x="584454" y="376097"/>
                </a:lnTo>
                <a:lnTo>
                  <a:pt x="581660" y="378993"/>
                </a:lnTo>
                <a:lnTo>
                  <a:pt x="581787" y="386003"/>
                </a:lnTo>
                <a:lnTo>
                  <a:pt x="584708" y="388797"/>
                </a:lnTo>
                <a:lnTo>
                  <a:pt x="687324" y="386765"/>
                </a:lnTo>
                <a:lnTo>
                  <a:pt x="686977" y="386181"/>
                </a:lnTo>
                <a:lnTo>
                  <a:pt x="673227" y="386181"/>
                </a:lnTo>
                <a:lnTo>
                  <a:pt x="652697" y="374746"/>
                </a:lnTo>
                <a:close/>
              </a:path>
              <a:path w="687704" h="389254">
                <a:moveTo>
                  <a:pt x="665271" y="374497"/>
                </a:moveTo>
                <a:lnTo>
                  <a:pt x="652697" y="374746"/>
                </a:lnTo>
                <a:lnTo>
                  <a:pt x="673227" y="386181"/>
                </a:lnTo>
                <a:lnTo>
                  <a:pt x="674503" y="383857"/>
                </a:lnTo>
                <a:lnTo>
                  <a:pt x="670814" y="383857"/>
                </a:lnTo>
                <a:lnTo>
                  <a:pt x="665271" y="374497"/>
                </a:lnTo>
                <a:close/>
              </a:path>
              <a:path w="687704" h="389254">
                <a:moveTo>
                  <a:pt x="631063" y="297459"/>
                </a:moveTo>
                <a:lnTo>
                  <a:pt x="628142" y="299250"/>
                </a:lnTo>
                <a:lnTo>
                  <a:pt x="625094" y="301028"/>
                </a:lnTo>
                <a:lnTo>
                  <a:pt x="624078" y="304927"/>
                </a:lnTo>
                <a:lnTo>
                  <a:pt x="658870" y="363687"/>
                </a:lnTo>
                <a:lnTo>
                  <a:pt x="679323" y="375081"/>
                </a:lnTo>
                <a:lnTo>
                  <a:pt x="673227" y="386181"/>
                </a:lnTo>
                <a:lnTo>
                  <a:pt x="686977" y="386181"/>
                </a:lnTo>
                <a:lnTo>
                  <a:pt x="635000" y="298462"/>
                </a:lnTo>
                <a:lnTo>
                  <a:pt x="631063" y="297459"/>
                </a:lnTo>
                <a:close/>
              </a:path>
              <a:path w="687704" h="389254">
                <a:moveTo>
                  <a:pt x="676148" y="374281"/>
                </a:moveTo>
                <a:lnTo>
                  <a:pt x="665271" y="374497"/>
                </a:lnTo>
                <a:lnTo>
                  <a:pt x="670814" y="383857"/>
                </a:lnTo>
                <a:lnTo>
                  <a:pt x="676148" y="374281"/>
                </a:lnTo>
                <a:close/>
              </a:path>
              <a:path w="687704" h="389254">
                <a:moveTo>
                  <a:pt x="677886" y="374281"/>
                </a:moveTo>
                <a:lnTo>
                  <a:pt x="676148" y="374281"/>
                </a:lnTo>
                <a:lnTo>
                  <a:pt x="670814" y="383857"/>
                </a:lnTo>
                <a:lnTo>
                  <a:pt x="674503" y="383857"/>
                </a:lnTo>
                <a:lnTo>
                  <a:pt x="679323" y="375081"/>
                </a:lnTo>
                <a:lnTo>
                  <a:pt x="677886" y="374281"/>
                </a:lnTo>
                <a:close/>
              </a:path>
              <a:path w="687704" h="389254">
                <a:moveTo>
                  <a:pt x="6096" y="0"/>
                </a:moveTo>
                <a:lnTo>
                  <a:pt x="0" y="11176"/>
                </a:lnTo>
                <a:lnTo>
                  <a:pt x="652697" y="374746"/>
                </a:lnTo>
                <a:lnTo>
                  <a:pt x="665271" y="374497"/>
                </a:lnTo>
                <a:lnTo>
                  <a:pt x="658870" y="363687"/>
                </a:lnTo>
                <a:lnTo>
                  <a:pt x="6096" y="0"/>
                </a:lnTo>
                <a:close/>
              </a:path>
              <a:path w="687704" h="389254">
                <a:moveTo>
                  <a:pt x="658870" y="363687"/>
                </a:moveTo>
                <a:lnTo>
                  <a:pt x="665271" y="374497"/>
                </a:lnTo>
                <a:lnTo>
                  <a:pt x="676148" y="374281"/>
                </a:lnTo>
                <a:lnTo>
                  <a:pt x="677886" y="374281"/>
                </a:lnTo>
                <a:lnTo>
                  <a:pt x="658870" y="36368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 sz="1350"/>
          </a:p>
        </p:txBody>
      </p:sp>
      <p:sp>
        <p:nvSpPr>
          <p:cNvPr id="20" name="object 20"/>
          <p:cNvSpPr/>
          <p:nvPr/>
        </p:nvSpPr>
        <p:spPr>
          <a:xfrm>
            <a:off x="4873751" y="4641723"/>
            <a:ext cx="285750" cy="285750"/>
          </a:xfrm>
          <a:custGeom>
            <a:avLst/>
            <a:gdLst/>
            <a:ahLst/>
            <a:cxnLst/>
            <a:rect l="l" t="t" r="r" b="b"/>
            <a:pathLst>
              <a:path w="381000" h="381000">
                <a:moveTo>
                  <a:pt x="0" y="381000"/>
                </a:moveTo>
                <a:lnTo>
                  <a:pt x="381000" y="381000"/>
                </a:lnTo>
                <a:lnTo>
                  <a:pt x="381000" y="0"/>
                </a:lnTo>
                <a:lnTo>
                  <a:pt x="0" y="0"/>
                </a:lnTo>
                <a:lnTo>
                  <a:pt x="0" y="381000"/>
                </a:lnTo>
                <a:close/>
              </a:path>
            </a:pathLst>
          </a:custGeom>
          <a:ln w="914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350"/>
          </a:p>
        </p:txBody>
      </p:sp>
      <p:sp>
        <p:nvSpPr>
          <p:cNvPr id="21" name="object 21"/>
          <p:cNvSpPr/>
          <p:nvPr/>
        </p:nvSpPr>
        <p:spPr>
          <a:xfrm>
            <a:off x="5445251" y="4641723"/>
            <a:ext cx="285750" cy="285750"/>
          </a:xfrm>
          <a:custGeom>
            <a:avLst/>
            <a:gdLst/>
            <a:ahLst/>
            <a:cxnLst/>
            <a:rect l="l" t="t" r="r" b="b"/>
            <a:pathLst>
              <a:path w="381000" h="381000">
                <a:moveTo>
                  <a:pt x="0" y="381000"/>
                </a:moveTo>
                <a:lnTo>
                  <a:pt x="381000" y="381000"/>
                </a:lnTo>
                <a:lnTo>
                  <a:pt x="381000" y="0"/>
                </a:lnTo>
                <a:lnTo>
                  <a:pt x="0" y="0"/>
                </a:lnTo>
                <a:lnTo>
                  <a:pt x="0" y="381000"/>
                </a:lnTo>
                <a:close/>
              </a:path>
            </a:pathLst>
          </a:custGeom>
          <a:ln w="914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350"/>
          </a:p>
        </p:txBody>
      </p:sp>
      <p:sp>
        <p:nvSpPr>
          <p:cNvPr id="22" name="object 22"/>
          <p:cNvSpPr/>
          <p:nvPr/>
        </p:nvSpPr>
        <p:spPr>
          <a:xfrm>
            <a:off x="4977003" y="4927474"/>
            <a:ext cx="77629" cy="286226"/>
          </a:xfrm>
          <a:custGeom>
            <a:avLst/>
            <a:gdLst/>
            <a:ahLst/>
            <a:cxnLst/>
            <a:rect l="l" t="t" r="r" b="b"/>
            <a:pathLst>
              <a:path w="103504" h="381635">
                <a:moveTo>
                  <a:pt x="7112" y="284949"/>
                </a:moveTo>
                <a:lnTo>
                  <a:pt x="1016" y="288455"/>
                </a:lnTo>
                <a:lnTo>
                  <a:pt x="0" y="292341"/>
                </a:lnTo>
                <a:lnTo>
                  <a:pt x="1777" y="295376"/>
                </a:lnTo>
                <a:lnTo>
                  <a:pt x="51307" y="381190"/>
                </a:lnTo>
                <a:lnTo>
                  <a:pt x="58712" y="368617"/>
                </a:lnTo>
                <a:lnTo>
                  <a:pt x="44957" y="368554"/>
                </a:lnTo>
                <a:lnTo>
                  <a:pt x="45063" y="344956"/>
                </a:lnTo>
                <a:lnTo>
                  <a:pt x="12610" y="288874"/>
                </a:lnTo>
                <a:lnTo>
                  <a:pt x="10922" y="285991"/>
                </a:lnTo>
                <a:lnTo>
                  <a:pt x="7112" y="284949"/>
                </a:lnTo>
                <a:close/>
              </a:path>
              <a:path w="103504" h="381635">
                <a:moveTo>
                  <a:pt x="45063" y="344956"/>
                </a:moveTo>
                <a:lnTo>
                  <a:pt x="44957" y="368554"/>
                </a:lnTo>
                <a:lnTo>
                  <a:pt x="57657" y="368617"/>
                </a:lnTo>
                <a:lnTo>
                  <a:pt x="57672" y="365404"/>
                </a:lnTo>
                <a:lnTo>
                  <a:pt x="45847" y="365366"/>
                </a:lnTo>
                <a:lnTo>
                  <a:pt x="51412" y="355927"/>
                </a:lnTo>
                <a:lnTo>
                  <a:pt x="45063" y="344956"/>
                </a:lnTo>
                <a:close/>
              </a:path>
              <a:path w="103504" h="381635">
                <a:moveTo>
                  <a:pt x="96266" y="285318"/>
                </a:moveTo>
                <a:lnTo>
                  <a:pt x="92455" y="286321"/>
                </a:lnTo>
                <a:lnTo>
                  <a:pt x="57763" y="345157"/>
                </a:lnTo>
                <a:lnTo>
                  <a:pt x="57657" y="368617"/>
                </a:lnTo>
                <a:lnTo>
                  <a:pt x="58712" y="368617"/>
                </a:lnTo>
                <a:lnTo>
                  <a:pt x="103377" y="292773"/>
                </a:lnTo>
                <a:lnTo>
                  <a:pt x="102362" y="288874"/>
                </a:lnTo>
                <a:lnTo>
                  <a:pt x="96266" y="285318"/>
                </a:lnTo>
                <a:close/>
              </a:path>
              <a:path w="103504" h="381635">
                <a:moveTo>
                  <a:pt x="51412" y="355927"/>
                </a:moveTo>
                <a:lnTo>
                  <a:pt x="45847" y="365366"/>
                </a:lnTo>
                <a:lnTo>
                  <a:pt x="56896" y="365404"/>
                </a:lnTo>
                <a:lnTo>
                  <a:pt x="51412" y="355927"/>
                </a:lnTo>
                <a:close/>
              </a:path>
              <a:path w="103504" h="381635">
                <a:moveTo>
                  <a:pt x="57763" y="345157"/>
                </a:moveTo>
                <a:lnTo>
                  <a:pt x="51412" y="355927"/>
                </a:lnTo>
                <a:lnTo>
                  <a:pt x="56896" y="365404"/>
                </a:lnTo>
                <a:lnTo>
                  <a:pt x="57672" y="365404"/>
                </a:lnTo>
                <a:lnTo>
                  <a:pt x="57763" y="345157"/>
                </a:lnTo>
                <a:close/>
              </a:path>
              <a:path w="103504" h="381635">
                <a:moveTo>
                  <a:pt x="59309" y="0"/>
                </a:moveTo>
                <a:lnTo>
                  <a:pt x="46609" y="0"/>
                </a:lnTo>
                <a:lnTo>
                  <a:pt x="45299" y="292341"/>
                </a:lnTo>
                <a:lnTo>
                  <a:pt x="45180" y="345157"/>
                </a:lnTo>
                <a:lnTo>
                  <a:pt x="51412" y="355927"/>
                </a:lnTo>
                <a:lnTo>
                  <a:pt x="57763" y="345157"/>
                </a:lnTo>
                <a:lnTo>
                  <a:pt x="59309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 sz="1350"/>
          </a:p>
        </p:txBody>
      </p:sp>
      <p:sp>
        <p:nvSpPr>
          <p:cNvPr id="23" name="object 23"/>
          <p:cNvSpPr/>
          <p:nvPr/>
        </p:nvSpPr>
        <p:spPr>
          <a:xfrm>
            <a:off x="5548503" y="4927474"/>
            <a:ext cx="77629" cy="286226"/>
          </a:xfrm>
          <a:custGeom>
            <a:avLst/>
            <a:gdLst/>
            <a:ahLst/>
            <a:cxnLst/>
            <a:rect l="l" t="t" r="r" b="b"/>
            <a:pathLst>
              <a:path w="103504" h="381635">
                <a:moveTo>
                  <a:pt x="7112" y="284949"/>
                </a:moveTo>
                <a:lnTo>
                  <a:pt x="1016" y="288455"/>
                </a:lnTo>
                <a:lnTo>
                  <a:pt x="0" y="292341"/>
                </a:lnTo>
                <a:lnTo>
                  <a:pt x="1777" y="295376"/>
                </a:lnTo>
                <a:lnTo>
                  <a:pt x="51307" y="381190"/>
                </a:lnTo>
                <a:lnTo>
                  <a:pt x="58712" y="368617"/>
                </a:lnTo>
                <a:lnTo>
                  <a:pt x="44957" y="368554"/>
                </a:lnTo>
                <a:lnTo>
                  <a:pt x="45063" y="344956"/>
                </a:lnTo>
                <a:lnTo>
                  <a:pt x="12610" y="288874"/>
                </a:lnTo>
                <a:lnTo>
                  <a:pt x="10922" y="285991"/>
                </a:lnTo>
                <a:lnTo>
                  <a:pt x="7112" y="284949"/>
                </a:lnTo>
                <a:close/>
              </a:path>
              <a:path w="103504" h="381635">
                <a:moveTo>
                  <a:pt x="45063" y="344956"/>
                </a:moveTo>
                <a:lnTo>
                  <a:pt x="44957" y="368554"/>
                </a:lnTo>
                <a:lnTo>
                  <a:pt x="57657" y="368617"/>
                </a:lnTo>
                <a:lnTo>
                  <a:pt x="57672" y="365404"/>
                </a:lnTo>
                <a:lnTo>
                  <a:pt x="45847" y="365366"/>
                </a:lnTo>
                <a:lnTo>
                  <a:pt x="51412" y="355927"/>
                </a:lnTo>
                <a:lnTo>
                  <a:pt x="45063" y="344956"/>
                </a:lnTo>
                <a:close/>
              </a:path>
              <a:path w="103504" h="381635">
                <a:moveTo>
                  <a:pt x="96266" y="285318"/>
                </a:moveTo>
                <a:lnTo>
                  <a:pt x="92455" y="286321"/>
                </a:lnTo>
                <a:lnTo>
                  <a:pt x="57763" y="345157"/>
                </a:lnTo>
                <a:lnTo>
                  <a:pt x="57657" y="368617"/>
                </a:lnTo>
                <a:lnTo>
                  <a:pt x="58712" y="368617"/>
                </a:lnTo>
                <a:lnTo>
                  <a:pt x="103377" y="292773"/>
                </a:lnTo>
                <a:lnTo>
                  <a:pt x="102362" y="288874"/>
                </a:lnTo>
                <a:lnTo>
                  <a:pt x="96266" y="285318"/>
                </a:lnTo>
                <a:close/>
              </a:path>
              <a:path w="103504" h="381635">
                <a:moveTo>
                  <a:pt x="51412" y="355927"/>
                </a:moveTo>
                <a:lnTo>
                  <a:pt x="45847" y="365366"/>
                </a:lnTo>
                <a:lnTo>
                  <a:pt x="56896" y="365404"/>
                </a:lnTo>
                <a:lnTo>
                  <a:pt x="51412" y="355927"/>
                </a:lnTo>
                <a:close/>
              </a:path>
              <a:path w="103504" h="381635">
                <a:moveTo>
                  <a:pt x="57763" y="345157"/>
                </a:moveTo>
                <a:lnTo>
                  <a:pt x="51412" y="355927"/>
                </a:lnTo>
                <a:lnTo>
                  <a:pt x="56896" y="365404"/>
                </a:lnTo>
                <a:lnTo>
                  <a:pt x="57672" y="365404"/>
                </a:lnTo>
                <a:lnTo>
                  <a:pt x="57763" y="345157"/>
                </a:lnTo>
                <a:close/>
              </a:path>
              <a:path w="103504" h="381635">
                <a:moveTo>
                  <a:pt x="59309" y="0"/>
                </a:moveTo>
                <a:lnTo>
                  <a:pt x="46609" y="0"/>
                </a:lnTo>
                <a:lnTo>
                  <a:pt x="45299" y="292341"/>
                </a:lnTo>
                <a:lnTo>
                  <a:pt x="45180" y="345157"/>
                </a:lnTo>
                <a:lnTo>
                  <a:pt x="51412" y="355927"/>
                </a:lnTo>
                <a:lnTo>
                  <a:pt x="57763" y="345157"/>
                </a:lnTo>
                <a:lnTo>
                  <a:pt x="59309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 sz="1350"/>
          </a:p>
        </p:txBody>
      </p:sp>
      <p:sp>
        <p:nvSpPr>
          <p:cNvPr id="24" name="object 24"/>
          <p:cNvSpPr/>
          <p:nvPr/>
        </p:nvSpPr>
        <p:spPr>
          <a:xfrm>
            <a:off x="6188201" y="4641723"/>
            <a:ext cx="285750" cy="285750"/>
          </a:xfrm>
          <a:custGeom>
            <a:avLst/>
            <a:gdLst/>
            <a:ahLst/>
            <a:cxnLst/>
            <a:rect l="l" t="t" r="r" b="b"/>
            <a:pathLst>
              <a:path w="381000" h="381000">
                <a:moveTo>
                  <a:pt x="0" y="381000"/>
                </a:moveTo>
                <a:lnTo>
                  <a:pt x="381000" y="381000"/>
                </a:lnTo>
                <a:lnTo>
                  <a:pt x="381000" y="0"/>
                </a:lnTo>
                <a:lnTo>
                  <a:pt x="0" y="0"/>
                </a:lnTo>
                <a:lnTo>
                  <a:pt x="0" y="381000"/>
                </a:lnTo>
                <a:close/>
              </a:path>
            </a:pathLst>
          </a:custGeom>
          <a:ln w="914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350"/>
          </a:p>
        </p:txBody>
      </p:sp>
      <p:sp>
        <p:nvSpPr>
          <p:cNvPr id="25" name="object 25"/>
          <p:cNvSpPr/>
          <p:nvPr/>
        </p:nvSpPr>
        <p:spPr>
          <a:xfrm>
            <a:off x="6759701" y="4641723"/>
            <a:ext cx="285750" cy="285750"/>
          </a:xfrm>
          <a:custGeom>
            <a:avLst/>
            <a:gdLst/>
            <a:ahLst/>
            <a:cxnLst/>
            <a:rect l="l" t="t" r="r" b="b"/>
            <a:pathLst>
              <a:path w="381000" h="381000">
                <a:moveTo>
                  <a:pt x="0" y="381000"/>
                </a:moveTo>
                <a:lnTo>
                  <a:pt x="381000" y="381000"/>
                </a:lnTo>
                <a:lnTo>
                  <a:pt x="381000" y="0"/>
                </a:lnTo>
                <a:lnTo>
                  <a:pt x="0" y="0"/>
                </a:lnTo>
                <a:lnTo>
                  <a:pt x="0" y="381000"/>
                </a:lnTo>
                <a:close/>
              </a:path>
            </a:pathLst>
          </a:custGeom>
          <a:ln w="914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350"/>
          </a:p>
        </p:txBody>
      </p:sp>
      <p:sp>
        <p:nvSpPr>
          <p:cNvPr id="26" name="object 26"/>
          <p:cNvSpPr/>
          <p:nvPr/>
        </p:nvSpPr>
        <p:spPr>
          <a:xfrm>
            <a:off x="6862953" y="4927474"/>
            <a:ext cx="77629" cy="286226"/>
          </a:xfrm>
          <a:custGeom>
            <a:avLst/>
            <a:gdLst/>
            <a:ahLst/>
            <a:cxnLst/>
            <a:rect l="l" t="t" r="r" b="b"/>
            <a:pathLst>
              <a:path w="103504" h="381635">
                <a:moveTo>
                  <a:pt x="7112" y="284949"/>
                </a:moveTo>
                <a:lnTo>
                  <a:pt x="1016" y="288455"/>
                </a:lnTo>
                <a:lnTo>
                  <a:pt x="0" y="292341"/>
                </a:lnTo>
                <a:lnTo>
                  <a:pt x="1777" y="295376"/>
                </a:lnTo>
                <a:lnTo>
                  <a:pt x="51307" y="381190"/>
                </a:lnTo>
                <a:lnTo>
                  <a:pt x="58712" y="368617"/>
                </a:lnTo>
                <a:lnTo>
                  <a:pt x="44957" y="368554"/>
                </a:lnTo>
                <a:lnTo>
                  <a:pt x="45063" y="344956"/>
                </a:lnTo>
                <a:lnTo>
                  <a:pt x="12610" y="288874"/>
                </a:lnTo>
                <a:lnTo>
                  <a:pt x="10922" y="285991"/>
                </a:lnTo>
                <a:lnTo>
                  <a:pt x="7112" y="284949"/>
                </a:lnTo>
                <a:close/>
              </a:path>
              <a:path w="103504" h="381635">
                <a:moveTo>
                  <a:pt x="45063" y="344956"/>
                </a:moveTo>
                <a:lnTo>
                  <a:pt x="44957" y="368554"/>
                </a:lnTo>
                <a:lnTo>
                  <a:pt x="57657" y="368617"/>
                </a:lnTo>
                <a:lnTo>
                  <a:pt x="57672" y="365404"/>
                </a:lnTo>
                <a:lnTo>
                  <a:pt x="45847" y="365366"/>
                </a:lnTo>
                <a:lnTo>
                  <a:pt x="51412" y="355927"/>
                </a:lnTo>
                <a:lnTo>
                  <a:pt x="45063" y="344956"/>
                </a:lnTo>
                <a:close/>
              </a:path>
              <a:path w="103504" h="381635">
                <a:moveTo>
                  <a:pt x="96266" y="285318"/>
                </a:moveTo>
                <a:lnTo>
                  <a:pt x="92455" y="286321"/>
                </a:lnTo>
                <a:lnTo>
                  <a:pt x="57763" y="345157"/>
                </a:lnTo>
                <a:lnTo>
                  <a:pt x="57657" y="368617"/>
                </a:lnTo>
                <a:lnTo>
                  <a:pt x="58712" y="368617"/>
                </a:lnTo>
                <a:lnTo>
                  <a:pt x="103377" y="292773"/>
                </a:lnTo>
                <a:lnTo>
                  <a:pt x="102362" y="288874"/>
                </a:lnTo>
                <a:lnTo>
                  <a:pt x="96266" y="285318"/>
                </a:lnTo>
                <a:close/>
              </a:path>
              <a:path w="103504" h="381635">
                <a:moveTo>
                  <a:pt x="51412" y="355927"/>
                </a:moveTo>
                <a:lnTo>
                  <a:pt x="45847" y="365366"/>
                </a:lnTo>
                <a:lnTo>
                  <a:pt x="56896" y="365404"/>
                </a:lnTo>
                <a:lnTo>
                  <a:pt x="51412" y="355927"/>
                </a:lnTo>
                <a:close/>
              </a:path>
              <a:path w="103504" h="381635">
                <a:moveTo>
                  <a:pt x="57763" y="345157"/>
                </a:moveTo>
                <a:lnTo>
                  <a:pt x="51412" y="355927"/>
                </a:lnTo>
                <a:lnTo>
                  <a:pt x="56896" y="365404"/>
                </a:lnTo>
                <a:lnTo>
                  <a:pt x="57672" y="365404"/>
                </a:lnTo>
                <a:lnTo>
                  <a:pt x="57763" y="345157"/>
                </a:lnTo>
                <a:close/>
              </a:path>
              <a:path w="103504" h="381635">
                <a:moveTo>
                  <a:pt x="59309" y="0"/>
                </a:moveTo>
                <a:lnTo>
                  <a:pt x="46609" y="0"/>
                </a:lnTo>
                <a:lnTo>
                  <a:pt x="45299" y="292341"/>
                </a:lnTo>
                <a:lnTo>
                  <a:pt x="45180" y="345157"/>
                </a:lnTo>
                <a:lnTo>
                  <a:pt x="51412" y="355927"/>
                </a:lnTo>
                <a:lnTo>
                  <a:pt x="57763" y="345157"/>
                </a:lnTo>
                <a:lnTo>
                  <a:pt x="59309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 sz="1350"/>
          </a:p>
        </p:txBody>
      </p:sp>
      <p:sp>
        <p:nvSpPr>
          <p:cNvPr id="27" name="object 27"/>
          <p:cNvSpPr txBox="1"/>
          <p:nvPr/>
        </p:nvSpPr>
        <p:spPr>
          <a:xfrm>
            <a:off x="4932997" y="4280345"/>
            <a:ext cx="1993583" cy="332303"/>
          </a:xfrm>
          <a:prstGeom prst="rect">
            <a:avLst/>
          </a:prstGeom>
        </p:spPr>
        <p:txBody>
          <a:bodyPr vert="horz" wrap="square" lIns="0" tIns="9049" rIns="0" bIns="0" rtlCol="0">
            <a:spAutoFit/>
          </a:bodyPr>
          <a:lstStyle/>
          <a:p>
            <a:pPr marL="9525">
              <a:spcBef>
                <a:spcPts val="71"/>
              </a:spcBef>
              <a:tabLst>
                <a:tab pos="581025" algn="l"/>
                <a:tab pos="1323498" algn="l"/>
                <a:tab pos="1895475" algn="l"/>
              </a:tabLst>
            </a:pPr>
            <a:r>
              <a:rPr sz="2100" spc="-371" dirty="0">
                <a:latin typeface="Georgia"/>
                <a:cs typeface="Georgia"/>
              </a:rPr>
              <a:t>x	</a:t>
            </a:r>
            <a:r>
              <a:rPr sz="2100" spc="-344" dirty="0">
                <a:latin typeface="Georgia"/>
                <a:cs typeface="Georgia"/>
              </a:rPr>
              <a:t>y	</a:t>
            </a:r>
            <a:r>
              <a:rPr sz="2100" spc="-371" dirty="0">
                <a:latin typeface="Georgia"/>
                <a:cs typeface="Georgia"/>
              </a:rPr>
              <a:t>x	</a:t>
            </a:r>
            <a:r>
              <a:rPr sz="2100" spc="-344" dirty="0">
                <a:latin typeface="Georgia"/>
                <a:cs typeface="Georgia"/>
              </a:rPr>
              <a:t>y</a:t>
            </a:r>
            <a:endParaRPr sz="2100">
              <a:latin typeface="Georgia"/>
              <a:cs typeface="Georgia"/>
            </a:endParaRPr>
          </a:p>
        </p:txBody>
      </p:sp>
      <p:sp>
        <p:nvSpPr>
          <p:cNvPr id="28" name="object 28"/>
          <p:cNvSpPr/>
          <p:nvPr/>
        </p:nvSpPr>
        <p:spPr>
          <a:xfrm>
            <a:off x="5958459" y="4470273"/>
            <a:ext cx="1429" cy="1258253"/>
          </a:xfrm>
          <a:custGeom>
            <a:avLst/>
            <a:gdLst/>
            <a:ahLst/>
            <a:cxnLst/>
            <a:rect l="l" t="t" r="r" b="b"/>
            <a:pathLst>
              <a:path w="1904" h="1677670">
                <a:moveTo>
                  <a:pt x="1651" y="0"/>
                </a:moveTo>
                <a:lnTo>
                  <a:pt x="0" y="1677098"/>
                </a:lnTo>
              </a:path>
            </a:pathLst>
          </a:custGeom>
          <a:ln w="914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350"/>
          </a:p>
        </p:txBody>
      </p:sp>
      <p:sp>
        <p:nvSpPr>
          <p:cNvPr id="29" name="object 29"/>
          <p:cNvSpPr txBox="1"/>
          <p:nvPr/>
        </p:nvSpPr>
        <p:spPr>
          <a:xfrm>
            <a:off x="4873751" y="5213223"/>
            <a:ext cx="285750" cy="320601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L="68580">
              <a:lnSpc>
                <a:spcPts val="2453"/>
              </a:lnSpc>
            </a:pPr>
            <a:r>
              <a:rPr sz="2100" spc="-484" dirty="0">
                <a:latin typeface="Georgia"/>
                <a:cs typeface="Georgia"/>
              </a:rPr>
              <a:t>2</a:t>
            </a:r>
            <a:endParaRPr sz="2100">
              <a:latin typeface="Georgia"/>
              <a:cs typeface="Georgia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5445251" y="5213223"/>
            <a:ext cx="285750" cy="320601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L="68580">
              <a:lnSpc>
                <a:spcPts val="2453"/>
              </a:lnSpc>
            </a:pPr>
            <a:r>
              <a:rPr sz="2100" spc="-469" dirty="0">
                <a:latin typeface="Georgia"/>
                <a:cs typeface="Georgia"/>
              </a:rPr>
              <a:t>3</a:t>
            </a:r>
            <a:endParaRPr sz="2100">
              <a:latin typeface="Georgia"/>
              <a:cs typeface="Georgia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6188201" y="5213223"/>
            <a:ext cx="285750" cy="320601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L="68580">
              <a:lnSpc>
                <a:spcPts val="2453"/>
              </a:lnSpc>
            </a:pPr>
            <a:r>
              <a:rPr sz="2100" spc="-484" dirty="0">
                <a:latin typeface="Georgia"/>
                <a:cs typeface="Georgia"/>
              </a:rPr>
              <a:t>2</a:t>
            </a:r>
            <a:endParaRPr sz="2100">
              <a:latin typeface="Georgia"/>
              <a:cs typeface="Georgia"/>
            </a:endParaRPr>
          </a:p>
        </p:txBody>
      </p:sp>
      <p:sp>
        <p:nvSpPr>
          <p:cNvPr id="32" name="object 32"/>
          <p:cNvSpPr txBox="1"/>
          <p:nvPr/>
        </p:nvSpPr>
        <p:spPr>
          <a:xfrm>
            <a:off x="6759701" y="5213223"/>
            <a:ext cx="285750" cy="320601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L="69056">
              <a:lnSpc>
                <a:spcPts val="2453"/>
              </a:lnSpc>
            </a:pPr>
            <a:r>
              <a:rPr sz="2100" spc="-469" dirty="0">
                <a:latin typeface="Georgia"/>
                <a:cs typeface="Georgia"/>
              </a:rPr>
              <a:t>3</a:t>
            </a:r>
            <a:endParaRPr sz="2100">
              <a:latin typeface="Georgia"/>
              <a:cs typeface="Georgia"/>
            </a:endParaRPr>
          </a:p>
        </p:txBody>
      </p:sp>
      <p:sp>
        <p:nvSpPr>
          <p:cNvPr id="33" name="object 33"/>
          <p:cNvSpPr txBox="1"/>
          <p:nvPr/>
        </p:nvSpPr>
        <p:spPr>
          <a:xfrm>
            <a:off x="1029462" y="2504598"/>
            <a:ext cx="1945958" cy="332303"/>
          </a:xfrm>
          <a:prstGeom prst="rect">
            <a:avLst/>
          </a:prstGeom>
        </p:spPr>
        <p:txBody>
          <a:bodyPr vert="horz" wrap="square" lIns="0" tIns="9049" rIns="0" bIns="0" rtlCol="0">
            <a:spAutoFit/>
          </a:bodyPr>
          <a:lstStyle/>
          <a:p>
            <a:pPr marL="9525">
              <a:spcBef>
                <a:spcPts val="71"/>
              </a:spcBef>
              <a:tabLst>
                <a:tab pos="1437798" algn="l"/>
              </a:tabLst>
            </a:pPr>
            <a:r>
              <a:rPr sz="2100" spc="-379" dirty="0">
                <a:latin typeface="Georgia"/>
                <a:cs typeface="Georgia"/>
              </a:rPr>
              <a:t>int   </a:t>
            </a:r>
            <a:r>
              <a:rPr sz="2100" spc="-338" dirty="0">
                <a:latin typeface="Georgia"/>
                <a:cs typeface="Georgia"/>
              </a:rPr>
              <a:t>*x</a:t>
            </a:r>
            <a:r>
              <a:rPr sz="2100" spc="-191" dirty="0">
                <a:latin typeface="Georgia"/>
                <a:cs typeface="Georgia"/>
              </a:rPr>
              <a:t> </a:t>
            </a:r>
            <a:r>
              <a:rPr sz="2100" spc="-570" dirty="0">
                <a:latin typeface="Georgia"/>
                <a:cs typeface="Georgia"/>
              </a:rPr>
              <a:t>=</a:t>
            </a:r>
            <a:r>
              <a:rPr sz="2100" spc="-158" dirty="0">
                <a:latin typeface="Georgia"/>
                <a:cs typeface="Georgia"/>
              </a:rPr>
              <a:t> </a:t>
            </a:r>
            <a:r>
              <a:rPr sz="2100" spc="-503" dirty="0">
                <a:latin typeface="Georgia"/>
                <a:cs typeface="Georgia"/>
              </a:rPr>
              <a:t>new                                                                                        </a:t>
            </a:r>
            <a:r>
              <a:rPr sz="2100" spc="-353" dirty="0">
                <a:latin typeface="Georgia"/>
                <a:cs typeface="Georgia"/>
              </a:rPr>
              <a:t>int;	</a:t>
            </a:r>
            <a:r>
              <a:rPr sz="2100" spc="-379" dirty="0">
                <a:latin typeface="Georgia"/>
                <a:cs typeface="Georgia"/>
              </a:rPr>
              <a:t>int </a:t>
            </a:r>
            <a:r>
              <a:rPr sz="2100" spc="-323" dirty="0">
                <a:latin typeface="Georgia"/>
                <a:cs typeface="Georgia"/>
              </a:rPr>
              <a:t>*y</a:t>
            </a:r>
            <a:r>
              <a:rPr sz="2100" spc="-255" dirty="0">
                <a:latin typeface="Georgia"/>
                <a:cs typeface="Georgia"/>
              </a:rPr>
              <a:t> </a:t>
            </a:r>
            <a:r>
              <a:rPr sz="2100" spc="-274" dirty="0">
                <a:latin typeface="Georgia"/>
                <a:cs typeface="Georgia"/>
              </a:rPr>
              <a:t>;</a:t>
            </a:r>
            <a:endParaRPr sz="2100">
              <a:latin typeface="Georgia"/>
              <a:cs typeface="Georgia"/>
            </a:endParaRPr>
          </a:p>
        </p:txBody>
      </p:sp>
      <p:sp>
        <p:nvSpPr>
          <p:cNvPr id="34" name="object 34"/>
          <p:cNvSpPr txBox="1"/>
          <p:nvPr/>
        </p:nvSpPr>
        <p:spPr>
          <a:xfrm>
            <a:off x="1029462" y="2824639"/>
            <a:ext cx="621030" cy="655468"/>
          </a:xfrm>
          <a:prstGeom prst="rect">
            <a:avLst/>
          </a:prstGeom>
        </p:spPr>
        <p:txBody>
          <a:bodyPr vert="horz" wrap="square" lIns="0" tIns="9049" rIns="0" bIns="0" rtlCol="0">
            <a:spAutoFit/>
          </a:bodyPr>
          <a:lstStyle/>
          <a:p>
            <a:pPr marL="9525" marR="3810">
              <a:spcBef>
                <a:spcPts val="71"/>
              </a:spcBef>
            </a:pPr>
            <a:r>
              <a:rPr sz="2100" spc="-338" dirty="0">
                <a:latin typeface="Georgia"/>
                <a:cs typeface="Georgia"/>
              </a:rPr>
              <a:t>*x </a:t>
            </a:r>
            <a:r>
              <a:rPr sz="2100" spc="-570" dirty="0">
                <a:latin typeface="Georgia"/>
                <a:cs typeface="Georgia"/>
              </a:rPr>
              <a:t>=</a:t>
            </a:r>
            <a:r>
              <a:rPr sz="2100" spc="-180" dirty="0">
                <a:latin typeface="Georgia"/>
                <a:cs typeface="Georgia"/>
              </a:rPr>
              <a:t> </a:t>
            </a:r>
            <a:r>
              <a:rPr sz="2100" spc="-382" dirty="0">
                <a:latin typeface="Georgia"/>
                <a:cs typeface="Georgia"/>
              </a:rPr>
              <a:t>2;  delete</a:t>
            </a:r>
            <a:r>
              <a:rPr sz="2100" spc="-338" dirty="0">
                <a:latin typeface="Georgia"/>
                <a:cs typeface="Georgia"/>
              </a:rPr>
              <a:t> </a:t>
            </a:r>
            <a:r>
              <a:rPr sz="2100" spc="-326" dirty="0">
                <a:latin typeface="Georgia"/>
                <a:cs typeface="Georgia"/>
              </a:rPr>
              <a:t>x;</a:t>
            </a:r>
            <a:endParaRPr sz="2100">
              <a:latin typeface="Georgia"/>
              <a:cs typeface="Georgia"/>
            </a:endParaRPr>
          </a:p>
        </p:txBody>
      </p:sp>
      <p:sp>
        <p:nvSpPr>
          <p:cNvPr id="35" name="object 35"/>
          <p:cNvSpPr txBox="1"/>
          <p:nvPr/>
        </p:nvSpPr>
        <p:spPr>
          <a:xfrm>
            <a:off x="1792903" y="2824639"/>
            <a:ext cx="621983" cy="655468"/>
          </a:xfrm>
          <a:prstGeom prst="rect">
            <a:avLst/>
          </a:prstGeom>
        </p:spPr>
        <p:txBody>
          <a:bodyPr vert="horz" wrap="square" lIns="0" tIns="9049" rIns="0" bIns="0" rtlCol="0">
            <a:spAutoFit/>
          </a:bodyPr>
          <a:lstStyle/>
          <a:p>
            <a:pPr marL="9525">
              <a:spcBef>
                <a:spcPts val="71"/>
              </a:spcBef>
            </a:pPr>
            <a:r>
              <a:rPr sz="2100" spc="-344" dirty="0">
                <a:latin typeface="Georgia"/>
                <a:cs typeface="Georgia"/>
              </a:rPr>
              <a:t>y</a:t>
            </a:r>
            <a:r>
              <a:rPr sz="2100" spc="-330" dirty="0">
                <a:latin typeface="Georgia"/>
                <a:cs typeface="Georgia"/>
              </a:rPr>
              <a:t> </a:t>
            </a:r>
            <a:r>
              <a:rPr sz="2100" spc="-570" dirty="0">
                <a:latin typeface="Georgia"/>
                <a:cs typeface="Georgia"/>
              </a:rPr>
              <a:t>=</a:t>
            </a:r>
            <a:r>
              <a:rPr sz="2100" spc="-176" dirty="0">
                <a:latin typeface="Georgia"/>
                <a:cs typeface="Georgia"/>
              </a:rPr>
              <a:t> </a:t>
            </a:r>
            <a:r>
              <a:rPr sz="2100" spc="-326" dirty="0">
                <a:latin typeface="Georgia"/>
                <a:cs typeface="Georgia"/>
              </a:rPr>
              <a:t>x;</a:t>
            </a:r>
            <a:endParaRPr sz="2100">
              <a:latin typeface="Georgia"/>
              <a:cs typeface="Georgia"/>
            </a:endParaRPr>
          </a:p>
          <a:p>
            <a:pPr marL="111919">
              <a:spcBef>
                <a:spcPts val="4"/>
              </a:spcBef>
            </a:pPr>
            <a:r>
              <a:rPr sz="2100" spc="-323" dirty="0">
                <a:latin typeface="Georgia"/>
                <a:cs typeface="Georgia"/>
              </a:rPr>
              <a:t>*y</a:t>
            </a:r>
            <a:r>
              <a:rPr sz="2100" spc="-195" dirty="0">
                <a:latin typeface="Georgia"/>
                <a:cs typeface="Georgia"/>
              </a:rPr>
              <a:t> </a:t>
            </a:r>
            <a:r>
              <a:rPr sz="2100" spc="-570" dirty="0">
                <a:latin typeface="Georgia"/>
                <a:cs typeface="Georgia"/>
              </a:rPr>
              <a:t>=</a:t>
            </a:r>
            <a:r>
              <a:rPr sz="2100" spc="-188" dirty="0">
                <a:latin typeface="Georgia"/>
                <a:cs typeface="Georgia"/>
              </a:rPr>
              <a:t> </a:t>
            </a:r>
            <a:r>
              <a:rPr sz="2100" spc="-375" dirty="0">
                <a:latin typeface="Georgia"/>
                <a:cs typeface="Georgia"/>
              </a:rPr>
              <a:t>3;</a:t>
            </a:r>
            <a:endParaRPr sz="2100">
              <a:latin typeface="Georgia"/>
              <a:cs typeface="Georgia"/>
            </a:endParaRPr>
          </a:p>
        </p:txBody>
      </p:sp>
      <p:sp>
        <p:nvSpPr>
          <p:cNvPr id="36" name="object 36"/>
          <p:cNvSpPr txBox="1"/>
          <p:nvPr/>
        </p:nvSpPr>
        <p:spPr>
          <a:xfrm>
            <a:off x="635127" y="4018167"/>
            <a:ext cx="3094672" cy="821379"/>
          </a:xfrm>
          <a:prstGeom prst="rect">
            <a:avLst/>
          </a:prstGeom>
        </p:spPr>
        <p:txBody>
          <a:bodyPr vert="horz" wrap="square" lIns="0" tIns="104775" rIns="0" bIns="0" rtlCol="0">
            <a:spAutoFit/>
          </a:bodyPr>
          <a:lstStyle/>
          <a:p>
            <a:pPr marL="9525">
              <a:spcBef>
                <a:spcPts val="825"/>
              </a:spcBef>
            </a:pPr>
            <a:r>
              <a:rPr spc="-139" dirty="0">
                <a:solidFill>
                  <a:srgbClr val="252525"/>
                </a:solidFill>
                <a:latin typeface="Arial"/>
                <a:cs typeface="Arial"/>
              </a:rPr>
              <a:t>space </a:t>
            </a:r>
            <a:r>
              <a:rPr spc="-127" dirty="0">
                <a:solidFill>
                  <a:srgbClr val="252525"/>
                </a:solidFill>
                <a:latin typeface="Arial"/>
                <a:cs typeface="Arial"/>
              </a:rPr>
              <a:t>may </a:t>
            </a:r>
            <a:r>
              <a:rPr spc="-38" dirty="0">
                <a:solidFill>
                  <a:srgbClr val="252525"/>
                </a:solidFill>
                <a:latin typeface="Arial"/>
                <a:cs typeface="Arial"/>
              </a:rPr>
              <a:t>run</a:t>
            </a:r>
            <a:r>
              <a:rPr spc="-26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pc="-30" dirty="0">
                <a:solidFill>
                  <a:srgbClr val="252525"/>
                </a:solidFill>
                <a:latin typeface="Arial"/>
                <a:cs typeface="Arial"/>
              </a:rPr>
              <a:t>out.</a:t>
            </a:r>
            <a:endParaRPr>
              <a:latin typeface="Arial"/>
              <a:cs typeface="Arial"/>
            </a:endParaRPr>
          </a:p>
          <a:p>
            <a:pPr marL="448151">
              <a:spcBef>
                <a:spcPts val="874"/>
              </a:spcBef>
              <a:tabLst>
                <a:tab pos="1876425" algn="l"/>
              </a:tabLst>
            </a:pPr>
            <a:r>
              <a:rPr sz="2100" spc="-379" dirty="0">
                <a:latin typeface="Georgia"/>
                <a:cs typeface="Georgia"/>
              </a:rPr>
              <a:t>int   </a:t>
            </a:r>
            <a:r>
              <a:rPr sz="2100" spc="-338" dirty="0">
                <a:latin typeface="Georgia"/>
                <a:cs typeface="Georgia"/>
              </a:rPr>
              <a:t>*x</a:t>
            </a:r>
            <a:r>
              <a:rPr sz="2100" spc="-199" dirty="0">
                <a:latin typeface="Georgia"/>
                <a:cs typeface="Georgia"/>
              </a:rPr>
              <a:t> </a:t>
            </a:r>
            <a:r>
              <a:rPr sz="2100" spc="-570" dirty="0">
                <a:latin typeface="Georgia"/>
                <a:cs typeface="Georgia"/>
              </a:rPr>
              <a:t>=</a:t>
            </a:r>
            <a:r>
              <a:rPr sz="2100" spc="-161" dirty="0">
                <a:latin typeface="Georgia"/>
                <a:cs typeface="Georgia"/>
              </a:rPr>
              <a:t> </a:t>
            </a:r>
            <a:r>
              <a:rPr sz="2100" spc="-503" dirty="0">
                <a:latin typeface="Georgia"/>
                <a:cs typeface="Georgia"/>
              </a:rPr>
              <a:t>new                                                                                        </a:t>
            </a:r>
            <a:r>
              <a:rPr sz="2100" spc="-353" dirty="0">
                <a:latin typeface="Georgia"/>
                <a:cs typeface="Georgia"/>
              </a:rPr>
              <a:t>int;	</a:t>
            </a:r>
            <a:r>
              <a:rPr sz="2100" spc="-379" dirty="0">
                <a:latin typeface="Georgia"/>
                <a:cs typeface="Georgia"/>
              </a:rPr>
              <a:t>int </a:t>
            </a:r>
            <a:r>
              <a:rPr sz="2100" spc="-323" dirty="0">
                <a:latin typeface="Georgia"/>
                <a:cs typeface="Georgia"/>
              </a:rPr>
              <a:t>*y </a:t>
            </a:r>
            <a:r>
              <a:rPr sz="2100" spc="-570" dirty="0">
                <a:latin typeface="Georgia"/>
                <a:cs typeface="Georgia"/>
              </a:rPr>
              <a:t>=</a:t>
            </a:r>
            <a:r>
              <a:rPr sz="2100" spc="-169" dirty="0">
                <a:latin typeface="Georgia"/>
                <a:cs typeface="Georgia"/>
              </a:rPr>
              <a:t> </a:t>
            </a:r>
            <a:r>
              <a:rPr sz="2100" spc="-503" dirty="0">
                <a:latin typeface="Georgia"/>
                <a:cs typeface="Georgia"/>
              </a:rPr>
              <a:t>new  </a:t>
            </a:r>
            <a:r>
              <a:rPr sz="2100" spc="-353" dirty="0">
                <a:latin typeface="Georgia"/>
                <a:cs typeface="Georgia"/>
              </a:rPr>
              <a:t>int;</a:t>
            </a:r>
            <a:endParaRPr sz="2100">
              <a:latin typeface="Georgia"/>
              <a:cs typeface="Georgia"/>
            </a:endParaRPr>
          </a:p>
        </p:txBody>
      </p:sp>
      <p:sp>
        <p:nvSpPr>
          <p:cNvPr id="37" name="object 37"/>
          <p:cNvSpPr txBox="1"/>
          <p:nvPr/>
        </p:nvSpPr>
        <p:spPr>
          <a:xfrm>
            <a:off x="1029463" y="4819421"/>
            <a:ext cx="1282541" cy="655468"/>
          </a:xfrm>
          <a:prstGeom prst="rect">
            <a:avLst/>
          </a:prstGeom>
        </p:spPr>
        <p:txBody>
          <a:bodyPr vert="horz" wrap="square" lIns="0" tIns="9049" rIns="0" bIns="0" rtlCol="0">
            <a:spAutoFit/>
          </a:bodyPr>
          <a:lstStyle/>
          <a:p>
            <a:pPr marL="9525" marR="3810">
              <a:spcBef>
                <a:spcPts val="71"/>
              </a:spcBef>
              <a:tabLst>
                <a:tab pos="772477" algn="l"/>
              </a:tabLst>
            </a:pPr>
            <a:r>
              <a:rPr sz="2100" spc="-338" dirty="0">
                <a:latin typeface="Georgia"/>
                <a:cs typeface="Georgia"/>
              </a:rPr>
              <a:t>*x </a:t>
            </a:r>
            <a:r>
              <a:rPr sz="2100" spc="-326" dirty="0">
                <a:latin typeface="Georgia"/>
                <a:cs typeface="Georgia"/>
              </a:rPr>
              <a:t> </a:t>
            </a:r>
            <a:r>
              <a:rPr sz="2100" spc="-570" dirty="0">
                <a:latin typeface="Georgia"/>
                <a:cs typeface="Georgia"/>
              </a:rPr>
              <a:t>=</a:t>
            </a:r>
            <a:r>
              <a:rPr sz="2100" spc="-165" dirty="0">
                <a:latin typeface="Georgia"/>
                <a:cs typeface="Georgia"/>
              </a:rPr>
              <a:t> </a:t>
            </a:r>
            <a:r>
              <a:rPr sz="2100" spc="-379" dirty="0">
                <a:latin typeface="Georgia"/>
                <a:cs typeface="Georgia"/>
              </a:rPr>
              <a:t>2;	</a:t>
            </a:r>
            <a:r>
              <a:rPr sz="2100" spc="-319" dirty="0">
                <a:latin typeface="Georgia"/>
                <a:cs typeface="Georgia"/>
              </a:rPr>
              <a:t>*y </a:t>
            </a:r>
            <a:r>
              <a:rPr sz="2100" spc="-570" dirty="0">
                <a:latin typeface="Georgia"/>
                <a:cs typeface="Georgia"/>
              </a:rPr>
              <a:t>=</a:t>
            </a:r>
            <a:r>
              <a:rPr sz="2100" spc="-199" dirty="0">
                <a:latin typeface="Georgia"/>
                <a:cs typeface="Georgia"/>
              </a:rPr>
              <a:t> </a:t>
            </a:r>
            <a:r>
              <a:rPr sz="2100" spc="-375" dirty="0">
                <a:latin typeface="Georgia"/>
                <a:cs typeface="Georgia"/>
              </a:rPr>
              <a:t>3;  </a:t>
            </a:r>
            <a:r>
              <a:rPr sz="2100" spc="-371" dirty="0">
                <a:latin typeface="Georgia"/>
                <a:cs typeface="Georgia"/>
              </a:rPr>
              <a:t>x</a:t>
            </a:r>
            <a:r>
              <a:rPr sz="2100" spc="-300" dirty="0">
                <a:latin typeface="Georgia"/>
                <a:cs typeface="Georgia"/>
              </a:rPr>
              <a:t> </a:t>
            </a:r>
            <a:r>
              <a:rPr sz="2100" spc="-570" dirty="0">
                <a:latin typeface="Georgia"/>
                <a:cs typeface="Georgia"/>
              </a:rPr>
              <a:t>=</a:t>
            </a:r>
            <a:r>
              <a:rPr sz="2100" spc="-161" dirty="0">
                <a:latin typeface="Georgia"/>
                <a:cs typeface="Georgia"/>
              </a:rPr>
              <a:t> </a:t>
            </a:r>
            <a:r>
              <a:rPr sz="2100" spc="-311" dirty="0">
                <a:latin typeface="Georgia"/>
                <a:cs typeface="Georgia"/>
              </a:rPr>
              <a:t>y;</a:t>
            </a:r>
            <a:endParaRPr sz="2100">
              <a:latin typeface="Georgia"/>
              <a:cs typeface="Georgia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</TotalTime>
  <Words>1982</Words>
  <Application>Microsoft Office PowerPoint</Application>
  <PresentationFormat>On-screen Show (4:3)</PresentationFormat>
  <Paragraphs>285</Paragraphs>
  <Slides>23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30" baseType="lpstr">
      <vt:lpstr>Arial</vt:lpstr>
      <vt:lpstr>Calibri</vt:lpstr>
      <vt:lpstr>Georgia</vt:lpstr>
      <vt:lpstr>Times New Roman</vt:lpstr>
      <vt:lpstr>Trebuchet MS</vt:lpstr>
      <vt:lpstr>Wingdings</vt:lpstr>
      <vt:lpstr>Office Theme</vt:lpstr>
      <vt:lpstr>Names and Bindings</vt:lpstr>
      <vt:lpstr>Object Lifetime and Storage Management</vt:lpstr>
      <vt:lpstr>Stack-Based Allocation</vt:lpstr>
      <vt:lpstr>Calling Chain and Stack Frames</vt:lpstr>
      <vt:lpstr>Maintenance of Stack</vt:lpstr>
      <vt:lpstr>Exercise: Write sequence of stack allocation for calling add3()</vt:lpstr>
      <vt:lpstr>Heap-Based Allocation</vt:lpstr>
      <vt:lpstr>Heap Storage Management</vt:lpstr>
      <vt:lpstr>Problems with Manual Deallocation</vt:lpstr>
      <vt:lpstr>Exercise: Heap-Based Objects and Binding</vt:lpstr>
      <vt:lpstr>Garbage Collection</vt:lpstr>
      <vt:lpstr>Scopes</vt:lpstr>
      <vt:lpstr>Exercise: Scope and Referencing Environment</vt:lpstr>
      <vt:lpstr>Static Scoping (or Lexical Scoping)</vt:lpstr>
      <vt:lpstr>Classic Example: Nested Scope in Nested Subroutines</vt:lpstr>
      <vt:lpstr>PowerPoint Presentation</vt:lpstr>
      <vt:lpstr>Access to Non-local Objects in Nested Subroutines</vt:lpstr>
      <vt:lpstr>Exercise: Static Link in Nested Subroutines</vt:lpstr>
      <vt:lpstr>Nested Blocks</vt:lpstr>
      <vt:lpstr>Dynamic Scoping</vt:lpstr>
      <vt:lpstr>Bindings in Dynamic Scoping</vt:lpstr>
      <vt:lpstr>Looking up for Bindings in Dynamic Scoping</vt:lpstr>
      <vt:lpstr>Exercise: Bindings in Dynamic Scoping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Twittie Senivongse</dc:creator>
  <cp:lastModifiedBy>Prabhas Chongstitvatana</cp:lastModifiedBy>
  <cp:revision>1</cp:revision>
  <dcterms:created xsi:type="dcterms:W3CDTF">2019-08-18T16:41:32Z</dcterms:created>
  <dcterms:modified xsi:type="dcterms:W3CDTF">2019-08-18T16:50:14Z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2016-10-26T00:00:00Z</vt:filetime>
  </property>
  <property fmtid="{D5CDD505-2E9C-101B-9397-08002B2CF9AE}" pid="3" name="Creator">
    <vt:lpwstr>Microsoft® PowerPoint® 2016</vt:lpwstr>
  </property>
  <property fmtid="{D5CDD505-2E9C-101B-9397-08002B2CF9AE}" pid="4" name="LastSaved">
    <vt:filetime>2019-08-18T00:00:00Z</vt:filetime>
  </property>
</Properties>
</file>