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0"/>
  </p:notesMasterIdLst>
  <p:sldIdLst>
    <p:sldId id="287" r:id="rId2"/>
    <p:sldId id="288" r:id="rId3"/>
    <p:sldId id="368" r:id="rId4"/>
    <p:sldId id="369" r:id="rId5"/>
    <p:sldId id="362" r:id="rId6"/>
    <p:sldId id="365" r:id="rId7"/>
    <p:sldId id="366" r:id="rId8"/>
    <p:sldId id="367" r:id="rId9"/>
    <p:sldId id="290" r:id="rId10"/>
    <p:sldId id="291" r:id="rId11"/>
    <p:sldId id="293" r:id="rId12"/>
    <p:sldId id="296" r:id="rId13"/>
    <p:sldId id="371" r:id="rId14"/>
    <p:sldId id="370" r:id="rId15"/>
    <p:sldId id="298" r:id="rId16"/>
    <p:sldId id="299" r:id="rId17"/>
    <p:sldId id="330" r:id="rId18"/>
    <p:sldId id="306" r:id="rId19"/>
    <p:sldId id="309" r:id="rId20"/>
    <p:sldId id="373" r:id="rId21"/>
    <p:sldId id="374" r:id="rId22"/>
    <p:sldId id="310" r:id="rId23"/>
    <p:sldId id="372" r:id="rId24"/>
    <p:sldId id="377" r:id="rId25"/>
    <p:sldId id="376" r:id="rId26"/>
    <p:sldId id="311" r:id="rId27"/>
    <p:sldId id="351" r:id="rId28"/>
    <p:sldId id="375" r:id="rId29"/>
    <p:sldId id="312" r:id="rId30"/>
    <p:sldId id="348" r:id="rId31"/>
    <p:sldId id="349" r:id="rId32"/>
    <p:sldId id="378" r:id="rId33"/>
    <p:sldId id="379" r:id="rId34"/>
    <p:sldId id="380" r:id="rId35"/>
    <p:sldId id="381" r:id="rId36"/>
    <p:sldId id="382" r:id="rId37"/>
    <p:sldId id="383" r:id="rId38"/>
    <p:sldId id="384" r:id="rId39"/>
    <p:sldId id="385" r:id="rId40"/>
    <p:sldId id="386" r:id="rId41"/>
    <p:sldId id="388" r:id="rId42"/>
    <p:sldId id="387" r:id="rId43"/>
    <p:sldId id="389" r:id="rId44"/>
    <p:sldId id="390" r:id="rId45"/>
    <p:sldId id="391" r:id="rId46"/>
    <p:sldId id="392" r:id="rId47"/>
    <p:sldId id="393" r:id="rId48"/>
    <p:sldId id="394" r:id="rId49"/>
  </p:sldIdLst>
  <p:sldSz cx="9144000" cy="6858000" type="screen4x3"/>
  <p:notesSz cx="7086600" cy="102235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967200"/>
    <a:srgbClr val="C89800"/>
    <a:srgbClr val="C09200"/>
    <a:srgbClr val="FFCCFF"/>
    <a:srgbClr val="CC0099"/>
    <a:srgbClr val="EAEA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4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28343DF6-DB72-4E41-8CAD-55B80C502525}" type="datetimeFigureOut">
              <a:rPr lang="th-TH"/>
              <a:pPr>
                <a:defRPr/>
              </a:pPr>
              <a:t>17/03/59</a:t>
            </a:fld>
            <a:endParaRPr lang="th-TH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856163"/>
            <a:ext cx="5670550" cy="460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07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97107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2AD18346-293E-4BB1-A58A-649B146CA64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9705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fld id="{D5F83B40-5C52-4114-B871-8E275C464316}" type="slidenum">
              <a:rPr lang="en-US" sz="1200" b="0" smtClean="0">
                <a:latin typeface="Arial" pitchFamily="34" charset="0"/>
                <a:cs typeface="Angsana New" pitchFamily="18" charset="-34"/>
              </a:rPr>
              <a:pPr eaLnBrk="1" hangingPunct="1"/>
              <a:t>38</a:t>
            </a:fld>
            <a:endParaRPr lang="th-TH" sz="1200" b="0" smtClean="0"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38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843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8"/>
            <a:ext cx="228600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3175" y="1588"/>
            <a:ext cx="6708775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7215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-3175" y="1588"/>
            <a:ext cx="9147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908050"/>
            <a:ext cx="3883025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9638" y="908050"/>
            <a:ext cx="3884612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4213" y="3536950"/>
            <a:ext cx="3883025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8" y="3536950"/>
            <a:ext cx="3884612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3882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33363"/>
            <a:ext cx="8178800" cy="996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0088" y="12144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214438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348038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DBA6-4036-4414-BA9B-019AFEE3F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6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ahoma" pitchFamily="34" charset="0"/>
                <a:cs typeface="Tahoma" pitchFamily="34" charset="0"/>
              </a:defRPr>
            </a:lvl1pPr>
            <a:lvl2pPr>
              <a:defRPr baseline="0">
                <a:latin typeface="Tahoma" pitchFamily="34" charset="0"/>
                <a:cs typeface="Tahoma" pitchFamily="34" charset="0"/>
              </a:defRPr>
            </a:lvl2pPr>
            <a:lvl3pPr>
              <a:defRPr baseline="0">
                <a:latin typeface="Tahoma" pitchFamily="34" charset="0"/>
                <a:cs typeface="Tahoma" pitchFamily="34" charset="0"/>
              </a:defRPr>
            </a:lvl3pPr>
            <a:lvl4pPr>
              <a:defRPr baseline="0">
                <a:latin typeface="Tahoma" pitchFamily="34" charset="0"/>
                <a:cs typeface="Tahoma" pitchFamily="34" charset="0"/>
              </a:defRPr>
            </a:lvl4pPr>
            <a:lvl5pPr>
              <a:defRPr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5283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41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883025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908050"/>
            <a:ext cx="3884612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817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597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82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8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786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988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920037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6597650"/>
            <a:ext cx="3563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1200">
                <a:latin typeface="Tahoma" pitchFamily="34" charset="0"/>
                <a:cs typeface="Tahoma" pitchFamily="34" charset="0"/>
              </a:rPr>
              <a:t>2110101 วิศวกรรมคอมพิวเตอร์ จุฬาฯ </a:t>
            </a:r>
            <a:r>
              <a:rPr lang="en-US" sz="1200">
                <a:latin typeface="Tahoma" pitchFamily="34" charset="0"/>
                <a:cs typeface="Tahoma" pitchFamily="34" charset="0"/>
              </a:rPr>
              <a:t>(</a:t>
            </a:r>
            <a:fld id="{DB1E911B-09F4-44E6-A8D3-85D58E381A8D}" type="datetime1">
              <a:rPr lang="th-TH" sz="1200">
                <a:latin typeface="Tahoma" pitchFamily="34" charset="0"/>
                <a:cs typeface="Tahoma" pitchFamily="34" charset="0"/>
              </a:rPr>
              <a:pPr>
                <a:spcBef>
                  <a:spcPct val="50000"/>
                </a:spcBef>
                <a:defRPr/>
              </a:pPr>
              <a:t>17/03/59</a:t>
            </a:fld>
            <a:r>
              <a:rPr lang="en-US" sz="1200">
                <a:latin typeface="Tahoma" pitchFamily="34" charset="0"/>
                <a:cs typeface="Tahoma" pitchFamily="34" charset="0"/>
              </a:rPr>
              <a:t>)</a:t>
            </a:r>
            <a:endParaRPr lang="th-TH" sz="12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885113" y="6597650"/>
            <a:ext cx="1258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0AF612F1-ACDE-4C74-AEA9-2476FCE144D6}" type="slidenum">
              <a:rPr lang="en-US" sz="1200">
                <a:latin typeface="Tahoma" pitchFamily="34" charset="0"/>
                <a:cs typeface="Tahoma" pitchFamily="34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th-TH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-3175" y="1588"/>
            <a:ext cx="9147175" cy="762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000099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latin typeface="Tahoma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/>
                    </a:gs>
                    <a:gs pos="50000">
                      <a:srgbClr val="000099"/>
                    </a:gs>
                    <a:gs pos="100000">
                      <a:schemeClr val="tx1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th-TH" sz="4400" smtClean="0"/>
              <a:t>การเขียนโปรแกรมย่อย</a:t>
            </a:r>
          </a:p>
        </p:txBody>
      </p:sp>
      <p:sp>
        <p:nvSpPr>
          <p:cNvPr id="9219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ส่วนหัว </a:t>
            </a:r>
            <a:r>
              <a:rPr lang="en-US"/>
              <a:t>: </a:t>
            </a:r>
            <a:r>
              <a:rPr lang="th-TH" smtClean="0"/>
              <a:t>ชื่อฟังก์ชัน</a:t>
            </a:r>
            <a:endParaRPr lang="th-TH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7920037" cy="1878013"/>
          </a:xfrm>
        </p:spPr>
        <p:txBody>
          <a:bodyPr/>
          <a:lstStyle/>
          <a:p>
            <a:r>
              <a:rPr lang="th-TH" smtClean="0"/>
              <a:t>ใช้กฎการตั้งชื่อเหมือนกับตัวแปร</a:t>
            </a:r>
          </a:p>
          <a:p>
            <a:r>
              <a:rPr lang="th-TH" smtClean="0"/>
              <a:t>มักตั้งชื่อเมท็อดขึ้นต้นด้วยตัวอังกฤษเล็ก</a:t>
            </a:r>
          </a:p>
          <a:p>
            <a:r>
              <a:rPr lang="th-TH" smtClean="0"/>
              <a:t>มักตั้งชื่อเมท็อดให้เป็นกริยา</a:t>
            </a:r>
          </a:p>
        </p:txBody>
      </p:sp>
      <p:sp>
        <p:nvSpPr>
          <p:cNvPr id="399364" name="Text Box 4"/>
          <p:cNvSpPr txBox="1">
            <a:spLocks noChangeArrowheads="1"/>
          </p:cNvSpPr>
          <p:nvPr/>
        </p:nvSpPr>
        <p:spPr bwMode="auto">
          <a:xfrm>
            <a:off x="1148081" y="2930525"/>
            <a:ext cx="6642607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input    print    read_data   get_median        max      sin      random      is_overlap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/>
      <p:bldP spid="39936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ส่วนหัว </a:t>
            </a:r>
            <a:r>
              <a:rPr lang="en-US" dirty="0"/>
              <a:t>: </a:t>
            </a:r>
            <a:r>
              <a:rPr lang="th-TH" dirty="0"/>
              <a:t>รายการของพารามิเตอร์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8193087" cy="5105400"/>
          </a:xfrm>
        </p:spPr>
        <p:txBody>
          <a:bodyPr/>
          <a:lstStyle/>
          <a:p>
            <a:r>
              <a:rPr lang="en-US" smtClean="0"/>
              <a:t>parameter </a:t>
            </a:r>
            <a:r>
              <a:rPr lang="th-TH" smtClean="0"/>
              <a:t>คือตัวแปรสำหรับรับข้อมูลจากผู้เรียก</a:t>
            </a:r>
            <a:br>
              <a:rPr lang="th-TH" smtClean="0"/>
            </a:br>
            <a:r>
              <a:rPr lang="th-TH" smtClean="0"/>
              <a:t/>
            </a:r>
            <a:br>
              <a:rPr lang="th-TH" smtClean="0"/>
            </a:br>
            <a:endParaRPr lang="en-US" smtClean="0"/>
          </a:p>
          <a:p>
            <a:endParaRPr lang="en-US" smtClean="0"/>
          </a:p>
          <a:p>
            <a:r>
              <a:rPr lang="th-TH" smtClean="0"/>
              <a:t>รายการของ </a:t>
            </a:r>
            <a:r>
              <a:rPr lang="en-US" smtClean="0"/>
              <a:t>parameters </a:t>
            </a:r>
            <a:r>
              <a:rPr lang="th-TH" smtClean="0"/>
              <a:t>อยู่ภายในวงเล็บ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(</a:t>
            </a:r>
            <a:r>
              <a:rPr lang="th-TH" smtClean="0"/>
              <a:t>ถ้าไม่รับ </a:t>
            </a:r>
            <a:r>
              <a:rPr lang="en-US" smtClean="0"/>
              <a:t>parameter </a:t>
            </a:r>
            <a:r>
              <a:rPr lang="th-TH" smtClean="0"/>
              <a:t>ใดๆ ก็ไม่ต้องใส่อะไรในวงเล็บ</a:t>
            </a:r>
            <a:r>
              <a:rPr lang="en-US" smtClean="0"/>
              <a:t>) </a:t>
            </a:r>
            <a:endParaRPr lang="th-TH" smtClean="0"/>
          </a:p>
        </p:txBody>
      </p:sp>
      <p:sp>
        <p:nvSpPr>
          <p:cNvPr id="401417" name="Text Box 9"/>
          <p:cNvSpPr txBox="1">
            <a:spLocks noChangeArrowheads="1"/>
          </p:cNvSpPr>
          <p:nvPr/>
        </p:nvSpPr>
        <p:spPr bwMode="auto">
          <a:xfrm>
            <a:off x="1262063" y="1504950"/>
            <a:ext cx="7516177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>
                <a:solidFill>
                  <a:srgbClr val="9672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is_overlap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(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x1, y1, r1, x2, y2, r2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) :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distance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( (x1-x2)**2 + (y1-y2)**2 ) ** 0.5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distance &lt;= (r1+r2)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Tahoma" pitchFamily="34" charset="0"/>
            </a:endParaRPr>
          </a:p>
        </p:txBody>
      </p:sp>
      <p:sp>
        <p:nvSpPr>
          <p:cNvPr id="401418" name="Text Box 10"/>
          <p:cNvSpPr txBox="1">
            <a:spLocks noChangeArrowheads="1"/>
          </p:cNvSpPr>
          <p:nvPr/>
        </p:nvSpPr>
        <p:spPr bwMode="auto">
          <a:xfrm>
            <a:off x="1262063" y="3955191"/>
            <a:ext cx="6975475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 smtClean="0">
                <a:solidFill>
                  <a:srgbClr val="9672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() :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n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= int(input())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d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= [0]*n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for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i in range(n):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 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d[i] = int(input())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 return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d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/>
      <p:bldP spid="401417" grpId="0" animBg="1"/>
      <p:bldP spid="4014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ส่วนตัวของฟังก์ชัน</a:t>
            </a:r>
            <a:endParaRPr lang="th-TH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8203755" cy="2042414"/>
          </a:xfrm>
        </p:spPr>
        <p:txBody>
          <a:bodyPr/>
          <a:lstStyle/>
          <a:p>
            <a:r>
              <a:rPr lang="th-TH" smtClean="0"/>
              <a:t>คำสั่งต่าง ๆ ที่ทำงานตามข้อกำหนด</a:t>
            </a:r>
          </a:p>
          <a:p>
            <a:r>
              <a:rPr lang="th-TH" smtClean="0"/>
              <a:t>ถ้าต้องการคืนผลการทำงานให้ผู้เรียก</a:t>
            </a:r>
            <a:br>
              <a:rPr lang="th-TH" smtClean="0"/>
            </a:br>
            <a:r>
              <a:rPr lang="th-TH" smtClean="0"/>
              <a:t>ใช้คำสั่ง </a:t>
            </a:r>
            <a:r>
              <a:rPr lang="en-US" smtClean="0"/>
              <a:t>return </a:t>
            </a:r>
            <a:r>
              <a:rPr lang="th-TH" smtClean="0"/>
              <a:t>ตามด้วยค่าที่ต้องการคืนเป็นผลลัพธ์</a:t>
            </a:r>
          </a:p>
        </p:txBody>
      </p:sp>
      <p:sp>
        <p:nvSpPr>
          <p:cNvPr id="405508" name="Rectangle 4"/>
          <p:cNvSpPr>
            <a:spLocks noChangeArrowheads="1"/>
          </p:cNvSpPr>
          <p:nvPr/>
        </p:nvSpPr>
        <p:spPr bwMode="auto">
          <a:xfrm>
            <a:off x="2106929" y="2410714"/>
            <a:ext cx="4926965" cy="406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def score2grade( s ) :</a:t>
            </a:r>
            <a:endParaRPr lang="th-TH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if s &gt;= 80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"A"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elif s &gt;= 70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"B"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elif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 &gt;=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60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"C"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elif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 &gt;=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50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"D"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else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"F"</a:t>
            </a:r>
            <a:endParaRPr lang="th-TH" sz="2000" b="1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th-TH" sz="2000" b="1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print( score2grade( 75 ) )</a:t>
            </a:r>
            <a:endParaRPr lang="th-TH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  <p:bldP spid="4055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ส่วนตัว </a:t>
            </a:r>
            <a:r>
              <a:rPr lang="en-US" smtClean="0"/>
              <a:t>: </a:t>
            </a:r>
            <a:r>
              <a:rPr lang="th-TH" smtClean="0"/>
              <a:t>ถ้าต้องการคืนผลลัพธ์หลายค่า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908050"/>
            <a:ext cx="7920037" cy="896366"/>
          </a:xfrm>
        </p:spPr>
        <p:txBody>
          <a:bodyPr/>
          <a:lstStyle/>
          <a:p>
            <a:r>
              <a:rPr lang="th-TH" smtClean="0"/>
              <a:t>ก็คืนเป็น </a:t>
            </a:r>
            <a:r>
              <a:rPr lang="en-US" smtClean="0"/>
              <a:t>tuple </a:t>
            </a:r>
            <a:r>
              <a:rPr lang="th-TH" smtClean="0"/>
              <a:t>หรือ </a:t>
            </a:r>
            <a:r>
              <a:rPr lang="en-US" smtClean="0"/>
              <a:t>list</a:t>
            </a: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49451" y="1676401"/>
            <a:ext cx="6682614" cy="36027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quadratic_roots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a, b, c ) :</a:t>
            </a:r>
            <a:endParaRPr lang="th-TH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 = (b**2 – 4*a*c) ** 0.5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r1 = (-b – t)/(2*a)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r2 = (-b + t)/(2*a)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(r1,r2)</a:t>
            </a:r>
          </a:p>
          <a:p>
            <a:endParaRPr lang="en-US" sz="2000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a1 = float(input("a = "))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b1 = float(input("b = "))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c1 = float(input("c = "))</a:t>
            </a:r>
          </a:p>
          <a:p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root1, root2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quadratic_roots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(a1,</a:t>
            </a:r>
            <a:r>
              <a:rPr lang="th-TH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b1</a:t>
            </a:r>
            <a:r>
              <a:rPr lang="th-TH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,c1)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print("roots are ", root1, root2)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8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ส่วนตัว</a:t>
            </a:r>
            <a:r>
              <a:rPr lang="en-US" dirty="0" smtClean="0"/>
              <a:t> </a:t>
            </a:r>
            <a:r>
              <a:rPr lang="en-US"/>
              <a:t>: </a:t>
            </a:r>
            <a:r>
              <a:rPr lang="th-TH" smtClean="0"/>
              <a:t>ถ้าไม่ต้องการคืนผลลัพธ์ใด ๆ</a:t>
            </a:r>
            <a:endParaRPr lang="th-TH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/>
              <a:t>ก็ใช</a:t>
            </a:r>
            <a:r>
              <a:rPr lang="th-TH"/>
              <a:t>้</a:t>
            </a:r>
            <a:r>
              <a:rPr lang="th-TH" smtClean="0"/>
              <a:t>คำสั้ง </a:t>
            </a:r>
            <a:r>
              <a:rPr lang="en-US" smtClean="0">
                <a:solidFill>
                  <a:srgbClr val="FF0000"/>
                </a:solidFill>
              </a:rPr>
              <a:t>return</a:t>
            </a:r>
            <a:r>
              <a:rPr lang="en-US" smtClean="0"/>
              <a:t> </a:t>
            </a:r>
            <a:r>
              <a:rPr lang="th-TH" smtClean="0"/>
              <a:t>เฉย ๆ</a:t>
            </a:r>
          </a:p>
          <a:p>
            <a:r>
              <a:rPr lang="th-TH" smtClean="0"/>
              <a:t>หรือไม่ก็ เมื่อทำงานถึงคำสั่งล่างสุดของฟังก์ชัน</a:t>
            </a:r>
            <a:br>
              <a:rPr lang="th-TH" smtClean="0"/>
            </a:br>
            <a:r>
              <a:rPr lang="th-TH" smtClean="0"/>
              <a:t>ก็คือการคืนการทำงานโดยไม่มีผลลัพธ์</a:t>
            </a:r>
          </a:p>
        </p:txBody>
      </p:sp>
      <p:sp>
        <p:nvSpPr>
          <p:cNvPr id="405508" name="Rectangle 4"/>
          <p:cNvSpPr>
            <a:spLocks noChangeArrowheads="1"/>
          </p:cNvSpPr>
          <p:nvPr/>
        </p:nvSpPr>
        <p:spPr bwMode="auto">
          <a:xfrm>
            <a:off x="2180748" y="2592704"/>
            <a:ext cx="4926965" cy="35652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body_mass_index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 = float(input("h = "))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h &lt;= 0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 = float(input("w = "))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w &lt;= 0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bmi = w / (h*h)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print("bmi = ", bmi)</a:t>
            </a:r>
          </a:p>
          <a:p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body_mass_index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th-TH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1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  <p:bldP spid="4055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ส่วนตัว </a:t>
            </a:r>
            <a:r>
              <a:rPr lang="en-US"/>
              <a:t>: </a:t>
            </a:r>
            <a:r>
              <a:rPr lang="en-US" smtClean="0"/>
              <a:t>Local Variables</a:t>
            </a:r>
            <a:endParaRPr lang="th-TH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7920037" cy="2115566"/>
          </a:xfrm>
        </p:spPr>
        <p:txBody>
          <a:bodyPr/>
          <a:lstStyle/>
          <a:p>
            <a:r>
              <a:rPr lang="th-TH" smtClean="0"/>
              <a:t>พารามิเตอร์และตัวแปรในฟังก์ชันใด เป็นตัวแปรที่ใช้ได้เฉพาะในฟังก์ชันนั้น</a:t>
            </a:r>
          </a:p>
          <a:p>
            <a:pPr lvl="1"/>
            <a:r>
              <a:rPr lang="th-TH" smtClean="0"/>
              <a:t>ชื่อซ้ำกันได้ ถ้าอยู่คนละฟังก์ชัน</a:t>
            </a:r>
          </a:p>
          <a:p>
            <a:pPr lvl="1"/>
            <a:r>
              <a:rPr lang="th-TH" smtClean="0"/>
              <a:t>เรียกใช้ตัวแปร ที่อยู่ฟังก์ชันอื่นไม่ได้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79814" y="2763591"/>
            <a:ext cx="6928833" cy="35108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[int(input()) for i in range(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)]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</a:p>
          <a:p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get_mean(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sum(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)/len(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get_median(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sorted_d = sorted(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= len(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(sorted_d[(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-1)//2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]+sorted_d[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//2])/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  <a:endParaRPr lang="en-US" sz="14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uiExpand="1" build="p" bldLvl="2"/>
      <p:bldP spid="9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ไม่ตั้งชื่อซ้ำ</a:t>
            </a:r>
            <a:endParaRPr lang="th-TH"/>
          </a:p>
        </p:txBody>
      </p:sp>
      <p:sp>
        <p:nvSpPr>
          <p:cNvPr id="500739" name="Text Box 3"/>
          <p:cNvSpPr txBox="1">
            <a:spLocks noChangeArrowheads="1"/>
          </p:cNvSpPr>
          <p:nvPr/>
        </p:nvSpPr>
        <p:spPr bwMode="auto">
          <a:xfrm>
            <a:off x="929259" y="860044"/>
            <a:ext cx="7154038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def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  <a:cs typeface="Tahoma" pitchFamily="34" charset="0"/>
              </a:rPr>
              <a:t>mean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(d) :</a:t>
            </a:r>
          </a:p>
          <a:p>
            <a:r>
              <a:rPr lang="en-US" sz="2000" b="1"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return sum(d) / len(d)</a:t>
            </a:r>
          </a:p>
          <a:p>
            <a:endParaRPr lang="en-US" sz="2000" b="1">
              <a:latin typeface="Courier New" pitchFamily="49" charset="0"/>
              <a:cs typeface="Tahoma" pitchFamily="34" charset="0"/>
            </a:endParaRPr>
          </a:p>
          <a:p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mean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=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  <a:cs typeface="Tahoma" pitchFamily="34" charset="0"/>
              </a:rPr>
              <a:t>mean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([3,3,4,6,4])</a:t>
            </a:r>
          </a:p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mean =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mean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([34,4,35,6])</a:t>
            </a:r>
            <a:endParaRPr lang="th-TH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Line Callout 2 1"/>
          <p:cNvSpPr/>
          <p:nvPr/>
        </p:nvSpPr>
        <p:spPr bwMode="auto">
          <a:xfrm>
            <a:off x="5669279" y="1254280"/>
            <a:ext cx="2657856" cy="421372"/>
          </a:xfrm>
          <a:prstGeom prst="borderCallout2">
            <a:avLst>
              <a:gd name="adj1" fmla="val 15389"/>
              <a:gd name="adj2" fmla="val -3108"/>
              <a:gd name="adj3" fmla="val 72110"/>
              <a:gd name="adj4" fmla="val -13137"/>
              <a:gd name="adj5" fmla="val 128500"/>
              <a:gd name="adj6" fmla="val -115735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Courier New" panose="02070309020205020404" pitchFamily="49" charset="0"/>
                <a:cs typeface="Tahoma" panose="020B0604030504040204" pitchFamily="34" charset="0"/>
              </a:rPr>
              <a:t>mean</a:t>
            </a:r>
            <a:r>
              <a:rPr lang="en-US" sz="2000" smtClean="0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นี้คือชื่อฟังก์ชัน</a:t>
            </a:r>
            <a:endParaRPr kumimoji="0" lang="en-US" sz="2000" b="0" i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Tahoma" panose="020B0604030504040204" pitchFamily="34" charset="0"/>
            </a:endParaRPr>
          </a:p>
        </p:txBody>
      </p:sp>
      <p:sp>
        <p:nvSpPr>
          <p:cNvPr id="7" name="Line Callout 2 6"/>
          <p:cNvSpPr/>
          <p:nvPr/>
        </p:nvSpPr>
        <p:spPr bwMode="auto">
          <a:xfrm>
            <a:off x="4815838" y="2695948"/>
            <a:ext cx="3096769" cy="766580"/>
          </a:xfrm>
          <a:prstGeom prst="borderCallout2">
            <a:avLst>
              <a:gd name="adj1" fmla="val 55897"/>
              <a:gd name="adj2" fmla="val -3108"/>
              <a:gd name="adj3" fmla="val 72110"/>
              <a:gd name="adj4" fmla="val -13137"/>
              <a:gd name="adj5" fmla="val -39833"/>
              <a:gd name="adj6" fmla="val -77239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Courier New" panose="02070309020205020404" pitchFamily="49" charset="0"/>
                <a:cs typeface="Tahoma" panose="020B0604030504040204" pitchFamily="34" charset="0"/>
              </a:rPr>
              <a:t>mean</a:t>
            </a:r>
            <a:r>
              <a:rPr lang="en-US" sz="2000" smtClean="0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นี้คือชื่อตัวแปร จึงใช้เรียกฟังก์ชัน </a:t>
            </a:r>
            <a:r>
              <a:rPr lang="en-US" sz="2000" b="1" smtClean="0">
                <a:latin typeface="Courier New" panose="02070309020205020404" pitchFamily="49" charset="0"/>
                <a:cs typeface="Tahoma" panose="020B0604030504040204" pitchFamily="34" charset="0"/>
              </a:rPr>
              <a:t>mean </a:t>
            </a: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ไม่ได้</a:t>
            </a:r>
            <a:endParaRPr kumimoji="0" lang="en-US" sz="2000" b="0" i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Tahoma" panose="020B060403050404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29259" y="3810508"/>
            <a:ext cx="7154039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def average(a,b) :</a:t>
            </a:r>
          </a:p>
          <a:p>
            <a:r>
              <a:rPr lang="en-US" sz="2000" b="1"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return (a+b)/2</a:t>
            </a:r>
          </a:p>
          <a:p>
            <a:endParaRPr lang="en-US" sz="2000" b="1" smtClean="0">
              <a:latin typeface="Courier New" pitchFamily="49" charset="0"/>
              <a:cs typeface="Tahoma" pitchFamily="34" charset="0"/>
            </a:endParaRPr>
          </a:p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def average(a,b,c) :</a:t>
            </a:r>
          </a:p>
          <a:p>
            <a:r>
              <a:rPr lang="en-US" sz="2000" b="1"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return (a+b+c)/2</a:t>
            </a:r>
          </a:p>
          <a:p>
            <a:endParaRPr lang="en-US" sz="2000" b="1">
              <a:latin typeface="Courier New" pitchFamily="49" charset="0"/>
              <a:cs typeface="Tahoma" pitchFamily="34" charset="0"/>
            </a:endParaRPr>
          </a:p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print( average(1,2,3) )</a:t>
            </a:r>
            <a:r>
              <a:rPr lang="en-US" sz="2000" b="1"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# </a:t>
            </a:r>
            <a:r>
              <a:rPr lang="th-TH" sz="2000" b="1" smtClean="0">
                <a:latin typeface="Courier New" pitchFamily="49" charset="0"/>
                <a:cs typeface="Tahoma" pitchFamily="34" charset="0"/>
              </a:rPr>
              <a:t>ถูก</a:t>
            </a:r>
            <a:endParaRPr lang="en-US" sz="2000" b="1" smtClean="0">
              <a:latin typeface="Courier New" pitchFamily="49" charset="0"/>
              <a:cs typeface="Tahoma" pitchFamily="34" charset="0"/>
            </a:endParaRPr>
          </a:p>
          <a:p>
            <a:r>
              <a:rPr lang="en-US" sz="2000" b="1" smtClean="0">
                <a:latin typeface="Courier New" pitchFamily="49" charset="0"/>
                <a:cs typeface="Tahoma" pitchFamily="34" charset="0"/>
              </a:rPr>
              <a:t>print( average(4,5)   )</a:t>
            </a:r>
            <a:r>
              <a:rPr lang="en-US" sz="2000" b="1">
                <a:latin typeface="Courier New" pitchFamily="49" charset="0"/>
                <a:cs typeface="Tahoma" pitchFamily="34" charset="0"/>
              </a:rPr>
              <a:t> </a:t>
            </a:r>
            <a:r>
              <a:rPr lang="en-US" sz="2000" b="1" smtClean="0">
                <a:latin typeface="Courier New" pitchFamily="49" charset="0"/>
                <a:cs typeface="Tahoma" pitchFamily="34" charset="0"/>
              </a:rPr>
              <a:t> # </a:t>
            </a:r>
            <a:r>
              <a:rPr lang="th-TH" sz="2000" b="1" smtClean="0">
                <a:latin typeface="Courier New" pitchFamily="49" charset="0"/>
                <a:cs typeface="Tahoma" pitchFamily="34" charset="0"/>
              </a:rPr>
              <a:t>ผิด</a:t>
            </a:r>
            <a:endParaRPr lang="th-TH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Line Callout 2 9"/>
          <p:cNvSpPr/>
          <p:nvPr/>
        </p:nvSpPr>
        <p:spPr bwMode="auto">
          <a:xfrm>
            <a:off x="5254750" y="4712892"/>
            <a:ext cx="3230881" cy="712548"/>
          </a:xfrm>
          <a:prstGeom prst="borderCallout2">
            <a:avLst>
              <a:gd name="adj1" fmla="val 15389"/>
              <a:gd name="adj2" fmla="val -3108"/>
              <a:gd name="adj3" fmla="val 32756"/>
              <a:gd name="adj4" fmla="val -11250"/>
              <a:gd name="adj5" fmla="val 35228"/>
              <a:gd name="adj6" fmla="val -32448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เป็นการนิยาม</a:t>
            </a:r>
            <a:r>
              <a:rPr lang="th-TH" sz="2000" b="1" smtClean="0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Tahoma" panose="020B0604030504040204" pitchFamily="34" charset="0"/>
              </a:rPr>
              <a:t>average </a:t>
            </a: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ใหม่แบบรับพารามิเตอร์ </a:t>
            </a:r>
            <a:r>
              <a:rPr lang="en-US" sz="2000" smtClean="0">
                <a:latin typeface="Courier New" panose="02070309020205020404" pitchFamily="49" charset="0"/>
                <a:cs typeface="Tahoma" panose="020B0604030504040204" pitchFamily="34" charset="0"/>
              </a:rPr>
              <a:t>3 </a:t>
            </a:r>
            <a:r>
              <a:rPr lang="th-TH" sz="2000" smtClean="0">
                <a:latin typeface="Courier New" panose="02070309020205020404" pitchFamily="49" charset="0"/>
                <a:cs typeface="Tahoma" panose="020B0604030504040204" pitchFamily="34" charset="0"/>
              </a:rPr>
              <a:t>ตัว</a:t>
            </a:r>
            <a:endParaRPr kumimoji="0" lang="en-US" sz="2000" i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ฟังก์ชันหาวันของ</a:t>
            </a:r>
            <a:r>
              <a:rPr lang="th-TH" dirty="0" smtClean="0"/>
              <a:t>สัปดาห์</a:t>
            </a:r>
            <a:endParaRPr lang="th-TH" dirty="0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772318" y="959739"/>
            <a:ext cx="7596188" cy="286450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</a:rPr>
              <a:t>def day_of_week( d, m, y ):</a:t>
            </a:r>
            <a:endParaRPr lang="en-US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if m 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&lt; 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3 :</a:t>
            </a:r>
            <a:endParaRPr lang="en-US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s-ES" sz="1800" b="1">
                <a:latin typeface="Courier New" pitchFamily="49" charset="0"/>
                <a:cs typeface="Microsoft Sans Serif" pitchFamily="34" charset="0"/>
              </a:rPr>
              <a:t>    m = m + </a:t>
            </a:r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12</a:t>
            </a:r>
          </a:p>
          <a:p>
            <a:r>
              <a:rPr lang="es-E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   y </a:t>
            </a:r>
            <a:r>
              <a:rPr lang="es-ES" sz="1800" b="1">
                <a:latin typeface="Courier New" pitchFamily="49" charset="0"/>
                <a:cs typeface="Microsoft Sans Serif" pitchFamily="34" charset="0"/>
              </a:rPr>
              <a:t>= y - </a:t>
            </a:r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1</a:t>
            </a:r>
            <a:endParaRPr lang="es-ES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s-ES" sz="1800" b="1">
                <a:latin typeface="Courier New" pitchFamily="49" charset="0"/>
                <a:cs typeface="Microsoft Sans Serif" pitchFamily="34" charset="0"/>
              </a:rPr>
              <a:t>  </a:t>
            </a:r>
            <a:endParaRPr lang="th-TH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  c </a:t>
            </a:r>
            <a:r>
              <a:rPr lang="es-ES" sz="1800" b="1">
                <a:latin typeface="Courier New" pitchFamily="49" charset="0"/>
                <a:cs typeface="Microsoft Sans Serif" pitchFamily="34" charset="0"/>
              </a:rPr>
              <a:t>= y </a:t>
            </a:r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// </a:t>
            </a:r>
            <a:r>
              <a:rPr lang="es-ES" sz="1800" b="1">
                <a:latin typeface="Courier New" pitchFamily="49" charset="0"/>
                <a:cs typeface="Microsoft Sans Serif" pitchFamily="34" charset="0"/>
              </a:rPr>
              <a:t>100, k = y % </a:t>
            </a:r>
            <a:r>
              <a:rPr lang="es-ES" sz="1800" b="1" smtClean="0">
                <a:latin typeface="Courier New" pitchFamily="49" charset="0"/>
                <a:cs typeface="Microsoft Sans Serif" pitchFamily="34" charset="0"/>
              </a:rPr>
              <a:t>100</a:t>
            </a:r>
            <a:endParaRPr lang="es-ES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 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w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= (d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+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26*(m+1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)/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/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10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+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k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+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k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/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/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4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+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c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/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/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4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+ 5</a:t>
            </a:r>
            <a:r>
              <a:rPr lang="pl-PL" sz="1800" b="1">
                <a:latin typeface="Courier New" pitchFamily="49" charset="0"/>
                <a:cs typeface="Microsoft Sans Serif" pitchFamily="34" charset="0"/>
              </a:rPr>
              <a:t>*c) % </a:t>
            </a:r>
            <a:r>
              <a:rPr lang="pl-PL" sz="1800" b="1" smtClean="0">
                <a:latin typeface="Courier New" pitchFamily="49" charset="0"/>
                <a:cs typeface="Microsoft Sans Serif" pitchFamily="34" charset="0"/>
              </a:rPr>
              <a:t>7</a:t>
            </a:r>
            <a:endParaRPr lang="en-US" sz="1800" b="1">
              <a:latin typeface="Courier New" pitchFamily="49" charset="0"/>
              <a:cs typeface="Microsoft Sans Serif" pitchFamily="34" charset="0"/>
            </a:endParaRPr>
          </a:p>
          <a:p>
            <a:endParaRPr lang="en-US" sz="1800" b="1" smtClean="0">
              <a:latin typeface="Courier New" pitchFamily="49" charset="0"/>
              <a:cs typeface="Microsoft Sans Serif" pitchFamily="34" charset="0"/>
            </a:endParaRPr>
          </a:p>
          <a:p>
            <a:r>
              <a:rPr lang="en-US" sz="1800" b="1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dow = ("SAT",</a:t>
            </a:r>
            <a:r>
              <a:rPr lang="th-TH" sz="1800" b="1" smtClean="0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"SUN","MON","TUE","WED","THU","FRI")</a:t>
            </a:r>
            <a:endParaRPr lang="th-TH" sz="1800" b="1">
              <a:latin typeface="Courier New" pitchFamily="49" charset="0"/>
              <a:cs typeface="Microsoft Sans Serif" pitchFamily="34" charset="0"/>
            </a:endParaRPr>
          </a:p>
          <a:p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 </a:t>
            </a:r>
            <a:r>
              <a:rPr lang="th-TH" sz="1800" b="1" smtClean="0">
                <a:latin typeface="Courier New" pitchFamily="49" charset="0"/>
                <a:cs typeface="Microsoft Sans Serif" pitchFamily="34" charset="0"/>
              </a:rPr>
              <a:t>  </a:t>
            </a:r>
            <a:r>
              <a:rPr lang="en-US" sz="1800" b="1">
                <a:latin typeface="Courier New" pitchFamily="49" charset="0"/>
                <a:cs typeface="Microsoft Sans Serif" pitchFamily="34" charset="0"/>
              </a:rPr>
              <a:t>return </a:t>
            </a:r>
            <a:r>
              <a:rPr lang="en-US" sz="1800" b="1" smtClean="0">
                <a:latin typeface="Courier New" pitchFamily="49" charset="0"/>
                <a:cs typeface="Microsoft Sans Serif" pitchFamily="34" charset="0"/>
              </a:rPr>
              <a:t>dow[w];</a:t>
            </a:r>
            <a:endParaRPr lang="en-US" sz="1800" b="1">
              <a:latin typeface="Courier New" pitchFamily="49" charset="0"/>
              <a:cs typeface="Microsoft Sans Serif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ตัวแปรของผู้เรียกกับของฟังก์ชันเป็นคนละตัว</a:t>
            </a:r>
            <a:endParaRPr lang="th-TH"/>
          </a:p>
        </p:txBody>
      </p:sp>
      <p:sp>
        <p:nvSpPr>
          <p:cNvPr id="425988" name="Rectangle 4"/>
          <p:cNvSpPr>
            <a:spLocks noChangeArrowheads="1"/>
          </p:cNvSpPr>
          <p:nvPr/>
        </p:nvSpPr>
        <p:spPr bwMode="auto">
          <a:xfrm>
            <a:off x="1222121" y="3851718"/>
            <a:ext cx="3403600" cy="788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a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= -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9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Tahoma" pitchFamily="34" charset="0"/>
            </a:endParaRPr>
          </a:p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b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=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Tahoma" pitchFamily="34" charset="0"/>
              </a:rPr>
              <a:t>clip(a)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Tahoma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98934" y="3843971"/>
            <a:ext cx="2105025" cy="1247775"/>
            <a:chOff x="3815" y="867"/>
            <a:chExt cx="1326" cy="786"/>
          </a:xfrm>
        </p:grpSpPr>
        <p:grpSp>
          <p:nvGrpSpPr>
            <p:cNvPr id="27667" name="Group 6"/>
            <p:cNvGrpSpPr>
              <a:grpSpLocks/>
            </p:cNvGrpSpPr>
            <p:nvPr/>
          </p:nvGrpSpPr>
          <p:grpSpPr bwMode="auto">
            <a:xfrm>
              <a:off x="4126" y="867"/>
              <a:ext cx="1015" cy="345"/>
              <a:chOff x="1881" y="1320"/>
              <a:chExt cx="945" cy="345"/>
            </a:xfrm>
          </p:grpSpPr>
          <p:sp>
            <p:nvSpPr>
              <p:cNvPr id="27673" name="Text Box 7"/>
              <p:cNvSpPr txBox="1">
                <a:spLocks noChangeArrowheads="1"/>
              </p:cNvSpPr>
              <p:nvPr/>
            </p:nvSpPr>
            <p:spPr bwMode="auto">
              <a:xfrm>
                <a:off x="1902" y="1334"/>
                <a:ext cx="924" cy="331"/>
              </a:xfrm>
              <a:prstGeom prst="rect">
                <a:avLst/>
              </a:prstGeom>
              <a:solidFill>
                <a:schemeClr val="hlink"/>
              </a:solidFill>
              <a:ln w="57150">
                <a:solidFill>
                  <a:srgbClr val="000000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674" name="Freeform 8"/>
              <p:cNvSpPr>
                <a:spLocks/>
              </p:cNvSpPr>
              <p:nvPr/>
            </p:nvSpPr>
            <p:spPr bwMode="auto">
              <a:xfrm>
                <a:off x="1881" y="1320"/>
                <a:ext cx="942" cy="336"/>
              </a:xfrm>
              <a:custGeom>
                <a:avLst/>
                <a:gdLst>
                  <a:gd name="T0" fmla="*/ 0 w 921"/>
                  <a:gd name="T1" fmla="*/ 375 h 318"/>
                  <a:gd name="T2" fmla="*/ 985 w 921"/>
                  <a:gd name="T3" fmla="*/ 375 h 318"/>
                  <a:gd name="T4" fmla="*/ 985 w 921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921"/>
                  <a:gd name="T10" fmla="*/ 0 h 318"/>
                  <a:gd name="T11" fmla="*/ 921 w 921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21" h="318">
                    <a:moveTo>
                      <a:pt x="0" y="318"/>
                    </a:moveTo>
                    <a:lnTo>
                      <a:pt x="921" y="318"/>
                    </a:lnTo>
                    <a:lnTo>
                      <a:pt x="921" y="0"/>
                    </a:lnTo>
                  </a:path>
                </a:pathLst>
              </a:custGeom>
              <a:noFill/>
              <a:ln w="571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sp>
          <p:nvSpPr>
            <p:cNvPr id="27668" name="Text Box 9"/>
            <p:cNvSpPr txBox="1">
              <a:spLocks noChangeArrowheads="1"/>
            </p:cNvSpPr>
            <p:nvPr/>
          </p:nvSpPr>
          <p:spPr bwMode="auto">
            <a:xfrm>
              <a:off x="3815" y="911"/>
              <a:ext cx="321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r"/>
              <a:r>
                <a:rPr lang="en-US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rPr>
                <a:t>a</a:t>
              </a:r>
              <a:endParaRPr lang="th-TH" b="1">
                <a:solidFill>
                  <a:srgbClr val="005000"/>
                </a:solidFill>
                <a:latin typeface="Courier New" pitchFamily="49" charset="0"/>
                <a:cs typeface="Tahoma" pitchFamily="34" charset="0"/>
              </a:endParaRPr>
            </a:p>
          </p:txBody>
        </p:sp>
        <p:grpSp>
          <p:nvGrpSpPr>
            <p:cNvPr id="27669" name="Group 10"/>
            <p:cNvGrpSpPr>
              <a:grpSpLocks/>
            </p:cNvGrpSpPr>
            <p:nvPr/>
          </p:nvGrpSpPr>
          <p:grpSpPr bwMode="auto">
            <a:xfrm>
              <a:off x="4126" y="1278"/>
              <a:ext cx="1015" cy="345"/>
              <a:chOff x="1881" y="1320"/>
              <a:chExt cx="945" cy="345"/>
            </a:xfrm>
          </p:grpSpPr>
          <p:sp>
            <p:nvSpPr>
              <p:cNvPr id="27671" name="Text Box 11"/>
              <p:cNvSpPr txBox="1">
                <a:spLocks noChangeArrowheads="1"/>
              </p:cNvSpPr>
              <p:nvPr/>
            </p:nvSpPr>
            <p:spPr bwMode="auto">
              <a:xfrm>
                <a:off x="1902" y="1334"/>
                <a:ext cx="924" cy="331"/>
              </a:xfrm>
              <a:prstGeom prst="rect">
                <a:avLst/>
              </a:prstGeom>
              <a:solidFill>
                <a:schemeClr val="hlink"/>
              </a:solidFill>
              <a:ln w="57150">
                <a:solidFill>
                  <a:srgbClr val="000000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672" name="Freeform 12"/>
              <p:cNvSpPr>
                <a:spLocks/>
              </p:cNvSpPr>
              <p:nvPr/>
            </p:nvSpPr>
            <p:spPr bwMode="auto">
              <a:xfrm>
                <a:off x="1881" y="1320"/>
                <a:ext cx="942" cy="336"/>
              </a:xfrm>
              <a:custGeom>
                <a:avLst/>
                <a:gdLst>
                  <a:gd name="T0" fmla="*/ 0 w 921"/>
                  <a:gd name="T1" fmla="*/ 375 h 318"/>
                  <a:gd name="T2" fmla="*/ 985 w 921"/>
                  <a:gd name="T3" fmla="*/ 375 h 318"/>
                  <a:gd name="T4" fmla="*/ 985 w 921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921"/>
                  <a:gd name="T10" fmla="*/ 0 h 318"/>
                  <a:gd name="T11" fmla="*/ 921 w 921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21" h="318">
                    <a:moveTo>
                      <a:pt x="0" y="318"/>
                    </a:moveTo>
                    <a:lnTo>
                      <a:pt x="921" y="318"/>
                    </a:lnTo>
                    <a:lnTo>
                      <a:pt x="921" y="0"/>
                    </a:lnTo>
                  </a:path>
                </a:pathLst>
              </a:custGeom>
              <a:noFill/>
              <a:ln w="571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sp>
          <p:nvSpPr>
            <p:cNvPr id="27670" name="Text Box 13"/>
            <p:cNvSpPr txBox="1">
              <a:spLocks noChangeArrowheads="1"/>
            </p:cNvSpPr>
            <p:nvPr/>
          </p:nvSpPr>
          <p:spPr bwMode="auto">
            <a:xfrm>
              <a:off x="3815" y="1322"/>
              <a:ext cx="321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r"/>
              <a:r>
                <a:rPr lang="en-US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rPr>
                <a:t>b</a:t>
              </a:r>
              <a:endParaRPr lang="th-TH" b="1">
                <a:solidFill>
                  <a:srgbClr val="005000"/>
                </a:solidFill>
                <a:latin typeface="Courier New" pitchFamily="49" charset="0"/>
                <a:cs typeface="Tahoma" pitchFamily="34" charset="0"/>
              </a:endParaRPr>
            </a:p>
          </p:txBody>
        </p:sp>
      </p:grpSp>
      <p:sp>
        <p:nvSpPr>
          <p:cNvPr id="425998" name="Text Box 14"/>
          <p:cNvSpPr txBox="1">
            <a:spLocks noChangeArrowheads="1"/>
          </p:cNvSpPr>
          <p:nvPr/>
        </p:nvSpPr>
        <p:spPr bwMode="auto">
          <a:xfrm>
            <a:off x="7057771" y="4678996"/>
            <a:ext cx="8255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 0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198934" y="1267143"/>
            <a:ext cx="2105025" cy="595312"/>
            <a:chOff x="3815" y="2183"/>
            <a:chExt cx="1326" cy="375"/>
          </a:xfrm>
        </p:grpSpPr>
        <p:grpSp>
          <p:nvGrpSpPr>
            <p:cNvPr id="27663" name="Group 16"/>
            <p:cNvGrpSpPr>
              <a:grpSpLocks/>
            </p:cNvGrpSpPr>
            <p:nvPr/>
          </p:nvGrpSpPr>
          <p:grpSpPr bwMode="auto">
            <a:xfrm>
              <a:off x="4126" y="2183"/>
              <a:ext cx="1015" cy="345"/>
              <a:chOff x="1881" y="1320"/>
              <a:chExt cx="945" cy="345"/>
            </a:xfrm>
          </p:grpSpPr>
          <p:sp>
            <p:nvSpPr>
              <p:cNvPr id="27665" name="Text Box 17"/>
              <p:cNvSpPr txBox="1">
                <a:spLocks noChangeArrowheads="1"/>
              </p:cNvSpPr>
              <p:nvPr/>
            </p:nvSpPr>
            <p:spPr bwMode="auto">
              <a:xfrm>
                <a:off x="1902" y="1334"/>
                <a:ext cx="924" cy="331"/>
              </a:xfrm>
              <a:prstGeom prst="rect">
                <a:avLst/>
              </a:prstGeom>
              <a:solidFill>
                <a:schemeClr val="hlink"/>
              </a:solidFill>
              <a:ln w="57150">
                <a:solidFill>
                  <a:srgbClr val="000000"/>
                </a:solidFill>
                <a:miter lim="800000"/>
                <a:headEnd/>
                <a:tailEnd type="none" w="lg" len="med"/>
              </a:ln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666" name="Freeform 18"/>
              <p:cNvSpPr>
                <a:spLocks/>
              </p:cNvSpPr>
              <p:nvPr/>
            </p:nvSpPr>
            <p:spPr bwMode="auto">
              <a:xfrm>
                <a:off x="1881" y="1320"/>
                <a:ext cx="942" cy="336"/>
              </a:xfrm>
              <a:custGeom>
                <a:avLst/>
                <a:gdLst>
                  <a:gd name="T0" fmla="*/ 0 w 921"/>
                  <a:gd name="T1" fmla="*/ 375 h 318"/>
                  <a:gd name="T2" fmla="*/ 985 w 921"/>
                  <a:gd name="T3" fmla="*/ 375 h 318"/>
                  <a:gd name="T4" fmla="*/ 985 w 921"/>
                  <a:gd name="T5" fmla="*/ 0 h 318"/>
                  <a:gd name="T6" fmla="*/ 0 60000 65536"/>
                  <a:gd name="T7" fmla="*/ 0 60000 65536"/>
                  <a:gd name="T8" fmla="*/ 0 60000 65536"/>
                  <a:gd name="T9" fmla="*/ 0 w 921"/>
                  <a:gd name="T10" fmla="*/ 0 h 318"/>
                  <a:gd name="T11" fmla="*/ 921 w 921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21" h="318">
                    <a:moveTo>
                      <a:pt x="0" y="318"/>
                    </a:moveTo>
                    <a:lnTo>
                      <a:pt x="921" y="318"/>
                    </a:lnTo>
                    <a:lnTo>
                      <a:pt x="921" y="0"/>
                    </a:lnTo>
                  </a:path>
                </a:pathLst>
              </a:custGeom>
              <a:noFill/>
              <a:ln w="571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sp>
          <p:nvSpPr>
            <p:cNvPr id="27664" name="Text Box 19"/>
            <p:cNvSpPr txBox="1">
              <a:spLocks noChangeArrowheads="1"/>
            </p:cNvSpPr>
            <p:nvPr/>
          </p:nvSpPr>
          <p:spPr bwMode="auto">
            <a:xfrm>
              <a:off x="3815" y="2227"/>
              <a:ext cx="321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r"/>
              <a:r>
                <a:rPr lang="en-US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rPr>
                <a:t>a</a:t>
              </a:r>
              <a:endParaRPr lang="th-TH" b="1">
                <a:solidFill>
                  <a:srgbClr val="005000"/>
                </a:solidFill>
                <a:latin typeface="Courier New" pitchFamily="49" charset="0"/>
                <a:cs typeface="Tahoma" pitchFamily="34" charset="0"/>
              </a:endParaRPr>
            </a:p>
          </p:txBody>
        </p:sp>
      </p:grpSp>
      <p:sp>
        <p:nvSpPr>
          <p:cNvPr id="426004" name="Text Box 20"/>
          <p:cNvSpPr txBox="1">
            <a:spLocks noChangeArrowheads="1"/>
          </p:cNvSpPr>
          <p:nvPr/>
        </p:nvSpPr>
        <p:spPr bwMode="auto">
          <a:xfrm>
            <a:off x="7230809" y="4024946"/>
            <a:ext cx="573087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–9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6005" name="Text Box 21"/>
          <p:cNvSpPr txBox="1">
            <a:spLocks noChangeArrowheads="1"/>
          </p:cNvSpPr>
          <p:nvPr/>
        </p:nvSpPr>
        <p:spPr bwMode="auto">
          <a:xfrm>
            <a:off x="7246684" y="1435418"/>
            <a:ext cx="572891" cy="353046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–9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6007" name="Rectangle 23"/>
          <p:cNvSpPr>
            <a:spLocks noChangeArrowheads="1"/>
          </p:cNvSpPr>
          <p:nvPr/>
        </p:nvSpPr>
        <p:spPr bwMode="auto">
          <a:xfrm>
            <a:off x="1206246" y="1087755"/>
            <a:ext cx="5027613" cy="19968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clip(a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255 :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255</a:t>
            </a:r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th-TH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6008" name="AutoShape 24"/>
          <p:cNvSpPr>
            <a:spLocks noChangeArrowheads="1"/>
          </p:cNvSpPr>
          <p:nvPr/>
        </p:nvSpPr>
        <p:spPr bwMode="auto">
          <a:xfrm>
            <a:off x="847471" y="3848543"/>
            <a:ext cx="296863" cy="428625"/>
          </a:xfrm>
          <a:prstGeom prst="rightArrow">
            <a:avLst>
              <a:gd name="adj1" fmla="val 49639"/>
              <a:gd name="adj2" fmla="val 48537"/>
            </a:avLst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sp>
        <p:nvSpPr>
          <p:cNvPr id="426009" name="AutoShape 25"/>
          <p:cNvSpPr>
            <a:spLocks noChangeArrowheads="1"/>
          </p:cNvSpPr>
          <p:nvPr/>
        </p:nvSpPr>
        <p:spPr bwMode="auto">
          <a:xfrm>
            <a:off x="847471" y="1084580"/>
            <a:ext cx="296863" cy="428625"/>
          </a:xfrm>
          <a:prstGeom prst="rightArrow">
            <a:avLst>
              <a:gd name="adj1" fmla="val 49639"/>
              <a:gd name="adj2" fmla="val 48537"/>
            </a:avLst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6494904" y="1222945"/>
            <a:ext cx="2076450" cy="739775"/>
            <a:chOff x="3977" y="2158"/>
            <a:chExt cx="1308" cy="466"/>
          </a:xfrm>
        </p:grpSpPr>
        <p:sp>
          <p:nvSpPr>
            <p:cNvPr id="27661" name="Line 26"/>
            <p:cNvSpPr>
              <a:spLocks noChangeShapeType="1"/>
            </p:cNvSpPr>
            <p:nvPr/>
          </p:nvSpPr>
          <p:spPr bwMode="auto">
            <a:xfrm>
              <a:off x="3977" y="2158"/>
              <a:ext cx="1308" cy="4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27662" name="Line 27"/>
            <p:cNvSpPr>
              <a:spLocks noChangeShapeType="1"/>
            </p:cNvSpPr>
            <p:nvPr/>
          </p:nvSpPr>
          <p:spPr bwMode="auto">
            <a:xfrm flipH="1">
              <a:off x="3977" y="2158"/>
              <a:ext cx="1308" cy="4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60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6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6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6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6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6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260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59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5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5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1.15607E-6 L 8.88889E-6 0.04231 " pathEditMode="relative" ptsTypes="AA">
                                      <p:cBhvr>
                                        <p:cTn id="64" dur="500" fill="hold"/>
                                        <p:tgtEl>
                                          <p:spTgt spid="4260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06358E-6 L 3.05556E-6 0.05086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4260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0.04231 L 6.38889E-6 0.08462 " pathEditMode="relative" ptsTypes="AA">
                                      <p:cBhvr>
                                        <p:cTn id="88" dur="500" fill="hold"/>
                                        <p:tgtEl>
                                          <p:spTgt spid="4260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2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8" grpId="0" build="p" animBg="1"/>
      <p:bldP spid="425998" grpId="0" animBg="1" autoUpdateAnimBg="0"/>
      <p:bldP spid="426004" grpId="0" animBg="1" autoUpdateAnimBg="0"/>
      <p:bldP spid="426005" grpId="0" animBg="1" autoUpdateAnimBg="0"/>
      <p:bldP spid="426007" grpId="0" build="p" animBg="1"/>
      <p:bldP spid="426008" grpId="0" animBg="1"/>
      <p:bldP spid="426008" grpId="1" animBg="1"/>
      <p:bldP spid="426008" grpId="2" animBg="1"/>
      <p:bldP spid="426009" grpId="0" animBg="1"/>
      <p:bldP spid="426009" grpId="1" animBg="1"/>
      <p:bldP spid="426009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/>
              <a:t>ตัวแปรของผู้เรียกกับของฟังก์ชันเป็นคนละตัว</a:t>
            </a:r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1379602" y="3319209"/>
            <a:ext cx="3640138" cy="106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clear(a) :</a:t>
            </a:r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a 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1368934" y="4679696"/>
            <a:ext cx="3650806" cy="1717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swap(a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a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b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0086" name="Rectangle 6"/>
          <p:cNvSpPr>
            <a:spLocks noChangeArrowheads="1"/>
          </p:cNvSpPr>
          <p:nvPr/>
        </p:nvSpPr>
        <p:spPr bwMode="auto">
          <a:xfrm>
            <a:off x="1379601" y="1677734"/>
            <a:ext cx="2544763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99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20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clear( a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swap( a, b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373401" y="4981321"/>
            <a:ext cx="2119313" cy="1741487"/>
            <a:chOff x="3330" y="2914"/>
            <a:chExt cx="1335" cy="1097"/>
          </a:xfrm>
        </p:grpSpPr>
        <p:grpSp>
          <p:nvGrpSpPr>
            <p:cNvPr id="31787" name="Group 7"/>
            <p:cNvGrpSpPr>
              <a:grpSpLocks/>
            </p:cNvGrpSpPr>
            <p:nvPr/>
          </p:nvGrpSpPr>
          <p:grpSpPr bwMode="auto">
            <a:xfrm>
              <a:off x="3330" y="2914"/>
              <a:ext cx="1326" cy="375"/>
              <a:chOff x="3815" y="2183"/>
              <a:chExt cx="1326" cy="375"/>
            </a:xfrm>
          </p:grpSpPr>
          <p:grpSp>
            <p:nvGrpSpPr>
              <p:cNvPr id="31798" name="Group 8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80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801" name="Freeform 10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99" name="Text Box 11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a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  <p:grpSp>
          <p:nvGrpSpPr>
            <p:cNvPr id="31788" name="Group 12"/>
            <p:cNvGrpSpPr>
              <a:grpSpLocks/>
            </p:cNvGrpSpPr>
            <p:nvPr/>
          </p:nvGrpSpPr>
          <p:grpSpPr bwMode="auto">
            <a:xfrm>
              <a:off x="3330" y="3279"/>
              <a:ext cx="1326" cy="375"/>
              <a:chOff x="3815" y="2183"/>
              <a:chExt cx="1326" cy="375"/>
            </a:xfrm>
          </p:grpSpPr>
          <p:grpSp>
            <p:nvGrpSpPr>
              <p:cNvPr id="31794" name="Group 13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79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797" name="Freeform 15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95" name="Text Box 16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b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  <p:grpSp>
          <p:nvGrpSpPr>
            <p:cNvPr id="31789" name="Group 17"/>
            <p:cNvGrpSpPr>
              <a:grpSpLocks/>
            </p:cNvGrpSpPr>
            <p:nvPr/>
          </p:nvGrpSpPr>
          <p:grpSpPr bwMode="auto">
            <a:xfrm>
              <a:off x="3339" y="3636"/>
              <a:ext cx="1326" cy="375"/>
              <a:chOff x="3815" y="2183"/>
              <a:chExt cx="1326" cy="375"/>
            </a:xfrm>
          </p:grpSpPr>
          <p:grpSp>
            <p:nvGrpSpPr>
              <p:cNvPr id="31790" name="Group 18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79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793" name="Freeform 20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91" name="Text Box 21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t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</p:grpSp>
      <p:sp>
        <p:nvSpPr>
          <p:cNvPr id="430103" name="Text Box 23"/>
          <p:cNvSpPr txBox="1">
            <a:spLocks noChangeArrowheads="1"/>
          </p:cNvSpPr>
          <p:nvPr/>
        </p:nvSpPr>
        <p:spPr bwMode="auto">
          <a:xfrm>
            <a:off x="6405276" y="5178171"/>
            <a:ext cx="573088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99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0104" name="Text Box 24"/>
          <p:cNvSpPr txBox="1">
            <a:spLocks noChangeArrowheads="1"/>
          </p:cNvSpPr>
          <p:nvPr/>
        </p:nvSpPr>
        <p:spPr bwMode="auto">
          <a:xfrm>
            <a:off x="6405276" y="5729033"/>
            <a:ext cx="573088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0105" name="Text Box 25"/>
          <p:cNvSpPr txBox="1">
            <a:spLocks noChangeArrowheads="1"/>
          </p:cNvSpPr>
          <p:nvPr/>
        </p:nvSpPr>
        <p:spPr bwMode="auto">
          <a:xfrm>
            <a:off x="6390989" y="6295771"/>
            <a:ext cx="573087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99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0106" name="Text Box 26"/>
          <p:cNvSpPr txBox="1">
            <a:spLocks noChangeArrowheads="1"/>
          </p:cNvSpPr>
          <p:nvPr/>
        </p:nvSpPr>
        <p:spPr bwMode="auto">
          <a:xfrm>
            <a:off x="6405276" y="5176583"/>
            <a:ext cx="573088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0107" name="Freeform 27"/>
          <p:cNvSpPr>
            <a:spLocks/>
          </p:cNvSpPr>
          <p:nvPr/>
        </p:nvSpPr>
        <p:spPr bwMode="auto">
          <a:xfrm>
            <a:off x="7024401" y="5305171"/>
            <a:ext cx="215900" cy="525462"/>
          </a:xfrm>
          <a:custGeom>
            <a:avLst/>
            <a:gdLst>
              <a:gd name="T0" fmla="*/ 0 w 136"/>
              <a:gd name="T1" fmla="*/ 2147483647 h 384"/>
              <a:gd name="T2" fmla="*/ 2147483647 w 136"/>
              <a:gd name="T3" fmla="*/ 2147483647 h 384"/>
              <a:gd name="T4" fmla="*/ 2147483647 w 136"/>
              <a:gd name="T5" fmla="*/ 2147483647 h 384"/>
              <a:gd name="T6" fmla="*/ 2147483647 w 136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36"/>
              <a:gd name="T13" fmla="*/ 0 h 384"/>
              <a:gd name="T14" fmla="*/ 136 w 136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" h="384">
                <a:moveTo>
                  <a:pt x="0" y="384"/>
                </a:moveTo>
                <a:cubicBezTo>
                  <a:pt x="45" y="353"/>
                  <a:pt x="90" y="323"/>
                  <a:pt x="110" y="284"/>
                </a:cubicBezTo>
                <a:cubicBezTo>
                  <a:pt x="130" y="245"/>
                  <a:pt x="136" y="194"/>
                  <a:pt x="119" y="147"/>
                </a:cubicBezTo>
                <a:cubicBezTo>
                  <a:pt x="102" y="100"/>
                  <a:pt x="29" y="23"/>
                  <a:pt x="9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430108" name="Freeform 28"/>
          <p:cNvSpPr>
            <a:spLocks/>
          </p:cNvSpPr>
          <p:nvPr/>
        </p:nvSpPr>
        <p:spPr bwMode="auto">
          <a:xfrm>
            <a:off x="7024401" y="5843333"/>
            <a:ext cx="215900" cy="525463"/>
          </a:xfrm>
          <a:custGeom>
            <a:avLst/>
            <a:gdLst>
              <a:gd name="T0" fmla="*/ 0 w 136"/>
              <a:gd name="T1" fmla="*/ 2147483647 h 384"/>
              <a:gd name="T2" fmla="*/ 2147483647 w 136"/>
              <a:gd name="T3" fmla="*/ 2147483647 h 384"/>
              <a:gd name="T4" fmla="*/ 2147483647 w 136"/>
              <a:gd name="T5" fmla="*/ 2147483647 h 384"/>
              <a:gd name="T6" fmla="*/ 2147483647 w 136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36"/>
              <a:gd name="T13" fmla="*/ 0 h 384"/>
              <a:gd name="T14" fmla="*/ 136 w 136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" h="384">
                <a:moveTo>
                  <a:pt x="0" y="384"/>
                </a:moveTo>
                <a:cubicBezTo>
                  <a:pt x="45" y="353"/>
                  <a:pt x="90" y="323"/>
                  <a:pt x="110" y="284"/>
                </a:cubicBezTo>
                <a:cubicBezTo>
                  <a:pt x="130" y="245"/>
                  <a:pt x="136" y="194"/>
                  <a:pt x="119" y="147"/>
                </a:cubicBezTo>
                <a:cubicBezTo>
                  <a:pt x="102" y="100"/>
                  <a:pt x="29" y="23"/>
                  <a:pt x="9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430109" name="Text Box 29"/>
          <p:cNvSpPr txBox="1">
            <a:spLocks noChangeArrowheads="1"/>
          </p:cNvSpPr>
          <p:nvPr/>
        </p:nvSpPr>
        <p:spPr bwMode="auto">
          <a:xfrm>
            <a:off x="6390989" y="5743321"/>
            <a:ext cx="573087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99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2392425" y="2582609"/>
            <a:ext cx="1146175" cy="2092325"/>
            <a:chOff x="2770" y="1379"/>
            <a:chExt cx="722" cy="1318"/>
          </a:xfrm>
        </p:grpSpPr>
        <p:sp>
          <p:nvSpPr>
            <p:cNvPr id="31783" name="Oval 30"/>
            <p:cNvSpPr>
              <a:spLocks noChangeArrowheads="1"/>
            </p:cNvSpPr>
            <p:nvPr/>
          </p:nvSpPr>
          <p:spPr bwMode="auto">
            <a:xfrm>
              <a:off x="2770" y="1379"/>
              <a:ext cx="216" cy="27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84" name="Oval 31"/>
            <p:cNvSpPr>
              <a:spLocks noChangeArrowheads="1"/>
            </p:cNvSpPr>
            <p:nvPr/>
          </p:nvSpPr>
          <p:spPr bwMode="auto">
            <a:xfrm>
              <a:off x="3062" y="1379"/>
              <a:ext cx="216" cy="27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85" name="Line 32"/>
            <p:cNvSpPr>
              <a:spLocks noChangeShapeType="1"/>
            </p:cNvSpPr>
            <p:nvPr/>
          </p:nvSpPr>
          <p:spPr bwMode="auto">
            <a:xfrm>
              <a:off x="2953" y="1637"/>
              <a:ext cx="222" cy="10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1786" name="Line 33"/>
            <p:cNvSpPr>
              <a:spLocks noChangeShapeType="1"/>
            </p:cNvSpPr>
            <p:nvPr/>
          </p:nvSpPr>
          <p:spPr bwMode="auto">
            <a:xfrm>
              <a:off x="3261" y="1622"/>
              <a:ext cx="231" cy="10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5317427" y="1735710"/>
            <a:ext cx="2105025" cy="1174750"/>
            <a:chOff x="3878" y="792"/>
            <a:chExt cx="1326" cy="740"/>
          </a:xfrm>
        </p:grpSpPr>
        <p:grpSp>
          <p:nvGrpSpPr>
            <p:cNvPr id="31771" name="Group 36"/>
            <p:cNvGrpSpPr>
              <a:grpSpLocks/>
            </p:cNvGrpSpPr>
            <p:nvPr/>
          </p:nvGrpSpPr>
          <p:grpSpPr bwMode="auto">
            <a:xfrm>
              <a:off x="3878" y="792"/>
              <a:ext cx="1326" cy="375"/>
              <a:chOff x="3815" y="2183"/>
              <a:chExt cx="1326" cy="375"/>
            </a:xfrm>
          </p:grpSpPr>
          <p:grpSp>
            <p:nvGrpSpPr>
              <p:cNvPr id="31779" name="Group 37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781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782" name="Freeform 39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80" name="Text Box 40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a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  <p:grpSp>
          <p:nvGrpSpPr>
            <p:cNvPr id="31772" name="Group 41"/>
            <p:cNvGrpSpPr>
              <a:grpSpLocks/>
            </p:cNvGrpSpPr>
            <p:nvPr/>
          </p:nvGrpSpPr>
          <p:grpSpPr bwMode="auto">
            <a:xfrm>
              <a:off x="3878" y="1157"/>
              <a:ext cx="1326" cy="375"/>
              <a:chOff x="3815" y="2183"/>
              <a:chExt cx="1326" cy="375"/>
            </a:xfrm>
          </p:grpSpPr>
          <p:grpSp>
            <p:nvGrpSpPr>
              <p:cNvPr id="31775" name="Group 42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77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778" name="Freeform 44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76" name="Text Box 45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b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  <p:sp>
          <p:nvSpPr>
            <p:cNvPr id="31773" name="Text Box 51"/>
            <p:cNvSpPr txBox="1">
              <a:spLocks noChangeArrowheads="1"/>
            </p:cNvSpPr>
            <p:nvPr/>
          </p:nvSpPr>
          <p:spPr bwMode="auto">
            <a:xfrm>
              <a:off x="4529" y="923"/>
              <a:ext cx="361" cy="2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lnSpc>
                  <a:spcPct val="60000"/>
                </a:lnSpc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99</a:t>
              </a:r>
              <a:endParaRPr lang="th-TH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74" name="Text Box 52"/>
            <p:cNvSpPr txBox="1">
              <a:spLocks noChangeArrowheads="1"/>
            </p:cNvSpPr>
            <p:nvPr/>
          </p:nvSpPr>
          <p:spPr bwMode="auto">
            <a:xfrm>
              <a:off x="4520" y="1280"/>
              <a:ext cx="361" cy="2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lnSpc>
                  <a:spcPct val="60000"/>
                </a:lnSpc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20</a:t>
              </a:r>
              <a:endParaRPr lang="th-TH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2573401" y="2222246"/>
            <a:ext cx="577850" cy="1211263"/>
            <a:chOff x="2884" y="1152"/>
            <a:chExt cx="364" cy="763"/>
          </a:xfrm>
        </p:grpSpPr>
        <p:sp>
          <p:nvSpPr>
            <p:cNvPr id="31769" name="Oval 54"/>
            <p:cNvSpPr>
              <a:spLocks noChangeArrowheads="1"/>
            </p:cNvSpPr>
            <p:nvPr/>
          </p:nvSpPr>
          <p:spPr bwMode="auto">
            <a:xfrm>
              <a:off x="2884" y="1152"/>
              <a:ext cx="227" cy="32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70" name="Line 55"/>
            <p:cNvSpPr>
              <a:spLocks noChangeShapeType="1"/>
            </p:cNvSpPr>
            <p:nvPr/>
          </p:nvSpPr>
          <p:spPr bwMode="auto">
            <a:xfrm>
              <a:off x="3072" y="1445"/>
              <a:ext cx="176" cy="4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16" name="Group 71"/>
          <p:cNvGrpSpPr>
            <a:grpSpLocks/>
          </p:cNvGrpSpPr>
          <p:nvPr/>
        </p:nvGrpSpPr>
        <p:grpSpPr bwMode="auto">
          <a:xfrm>
            <a:off x="5350765" y="3621627"/>
            <a:ext cx="2105025" cy="595313"/>
            <a:chOff x="4060" y="2044"/>
            <a:chExt cx="1326" cy="375"/>
          </a:xfrm>
        </p:grpSpPr>
        <p:grpSp>
          <p:nvGrpSpPr>
            <p:cNvPr id="31763" name="Group 58"/>
            <p:cNvGrpSpPr>
              <a:grpSpLocks/>
            </p:cNvGrpSpPr>
            <p:nvPr/>
          </p:nvGrpSpPr>
          <p:grpSpPr bwMode="auto">
            <a:xfrm>
              <a:off x="4060" y="2044"/>
              <a:ext cx="1326" cy="375"/>
              <a:chOff x="3815" y="2183"/>
              <a:chExt cx="1326" cy="375"/>
            </a:xfrm>
          </p:grpSpPr>
          <p:grpSp>
            <p:nvGrpSpPr>
              <p:cNvPr id="31765" name="Group 59"/>
              <p:cNvGrpSpPr>
                <a:grpSpLocks/>
              </p:cNvGrpSpPr>
              <p:nvPr/>
            </p:nvGrpSpPr>
            <p:grpSpPr bwMode="auto">
              <a:xfrm>
                <a:off x="4126" y="2183"/>
                <a:ext cx="1015" cy="345"/>
                <a:chOff x="1881" y="1320"/>
                <a:chExt cx="945" cy="345"/>
              </a:xfrm>
            </p:grpSpPr>
            <p:sp>
              <p:nvSpPr>
                <p:cNvPr id="31767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902" y="1334"/>
                  <a:ext cx="924" cy="331"/>
                </a:xfrm>
                <a:prstGeom prst="rect">
                  <a:avLst/>
                </a:prstGeom>
                <a:solidFill>
                  <a:schemeClr val="hlink"/>
                </a:solidFill>
                <a:ln w="57150">
                  <a:solidFill>
                    <a:srgbClr val="000000"/>
                  </a:solidFill>
                  <a:miter lim="800000"/>
                  <a:headEnd/>
                  <a:tailEnd type="none" w="lg" len="med"/>
                </a:ln>
              </p:spPr>
              <p:txBody>
                <a:bodyPr lIns="90000" tIns="46800" rIns="90000" bIns="46800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ngsana New" pitchFamily="18" charset="-34"/>
                      <a:cs typeface="Angsana New" pitchFamily="18" charset="-34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th-TH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768" name="Freeform 61"/>
                <p:cNvSpPr>
                  <a:spLocks/>
                </p:cNvSpPr>
                <p:nvPr/>
              </p:nvSpPr>
              <p:spPr bwMode="auto">
                <a:xfrm>
                  <a:off x="1881" y="1320"/>
                  <a:ext cx="942" cy="336"/>
                </a:xfrm>
                <a:custGeom>
                  <a:avLst/>
                  <a:gdLst>
                    <a:gd name="T0" fmla="*/ 0 w 921"/>
                    <a:gd name="T1" fmla="*/ 375 h 318"/>
                    <a:gd name="T2" fmla="*/ 985 w 921"/>
                    <a:gd name="T3" fmla="*/ 375 h 318"/>
                    <a:gd name="T4" fmla="*/ 985 w 921"/>
                    <a:gd name="T5" fmla="*/ 0 h 318"/>
                    <a:gd name="T6" fmla="*/ 0 60000 65536"/>
                    <a:gd name="T7" fmla="*/ 0 60000 65536"/>
                    <a:gd name="T8" fmla="*/ 0 60000 65536"/>
                    <a:gd name="T9" fmla="*/ 0 w 921"/>
                    <a:gd name="T10" fmla="*/ 0 h 318"/>
                    <a:gd name="T11" fmla="*/ 921 w 921"/>
                    <a:gd name="T12" fmla="*/ 318 h 31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1" h="318">
                      <a:moveTo>
                        <a:pt x="0" y="318"/>
                      </a:moveTo>
                      <a:lnTo>
                        <a:pt x="921" y="318"/>
                      </a:lnTo>
                      <a:lnTo>
                        <a:pt x="921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lg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th-TH"/>
                </a:p>
              </p:txBody>
            </p:sp>
          </p:grpSp>
          <p:sp>
            <p:nvSpPr>
              <p:cNvPr id="31766" name="Text Box 62"/>
              <p:cNvSpPr txBox="1">
                <a:spLocks noChangeArrowheads="1"/>
              </p:cNvSpPr>
              <p:nvPr/>
            </p:nvSpPr>
            <p:spPr bwMode="auto">
              <a:xfrm>
                <a:off x="3815" y="2227"/>
                <a:ext cx="32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  <a:cs typeface="Angsana New" pitchFamily="18" charset="-34"/>
                  </a:defRPr>
                </a:lvl9pPr>
              </a:lstStyle>
              <a:p>
                <a:pPr algn="r"/>
                <a:r>
                  <a:rPr lang="en-US" b="1">
                    <a:solidFill>
                      <a:srgbClr val="005000"/>
                    </a:solidFill>
                    <a:latin typeface="Courier New" pitchFamily="49" charset="0"/>
                    <a:cs typeface="Tahoma" pitchFamily="34" charset="0"/>
                  </a:rPr>
                  <a:t>a</a:t>
                </a:r>
                <a:endParaRPr lang="th-TH" b="1">
                  <a:solidFill>
                    <a:srgbClr val="005000"/>
                  </a:solidFill>
                  <a:latin typeface="Courier New" pitchFamily="49" charset="0"/>
                  <a:cs typeface="Tahoma" pitchFamily="34" charset="0"/>
                </a:endParaRPr>
              </a:p>
            </p:txBody>
          </p:sp>
        </p:grpSp>
        <p:sp>
          <p:nvSpPr>
            <p:cNvPr id="31764" name="Text Box 68"/>
            <p:cNvSpPr txBox="1">
              <a:spLocks noChangeArrowheads="1"/>
            </p:cNvSpPr>
            <p:nvPr/>
          </p:nvSpPr>
          <p:spPr bwMode="auto">
            <a:xfrm>
              <a:off x="4711" y="2175"/>
              <a:ext cx="361" cy="2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lnSpc>
                  <a:spcPct val="60000"/>
                </a:lnSpc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99</a:t>
              </a:r>
              <a:endParaRPr lang="th-TH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30150" name="Text Box 70"/>
          <p:cNvSpPr txBox="1">
            <a:spLocks noChangeArrowheads="1"/>
          </p:cNvSpPr>
          <p:nvPr/>
        </p:nvSpPr>
        <p:spPr bwMode="auto">
          <a:xfrm>
            <a:off x="6369940" y="3799427"/>
            <a:ext cx="601663" cy="3619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>
              <a:lnSpc>
                <a:spcPct val="60000"/>
              </a:lnSpc>
            </a:pPr>
            <a:r>
              <a:rPr lang="en-US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0 </a:t>
            </a:r>
            <a:endParaRPr lang="th-TH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68934" y="782639"/>
            <a:ext cx="64509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ตัวแปรเก็บ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int, float, bool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ของฟังก์ชันเปลี่ยน </a:t>
            </a:r>
            <a:b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แต่ของผู้เรียกไม่เปลี่ยน เพราะคนละตัว</a:t>
            </a:r>
            <a:endParaRPr lang="en-US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0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0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0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0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0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0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3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3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3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3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 animBg="1"/>
      <p:bldP spid="430085" grpId="0" build="p" animBg="1"/>
      <p:bldP spid="430086" grpId="0" build="p" animBg="1"/>
      <p:bldP spid="430103" grpId="0" animBg="1" autoUpdateAnimBg="0"/>
      <p:bldP spid="430104" grpId="0" animBg="1" autoUpdateAnimBg="0"/>
      <p:bldP spid="430105" grpId="0" animBg="1" autoUpdateAnimBg="0"/>
      <p:bldP spid="430106" grpId="0" animBg="1" autoUpdateAnimBg="0"/>
      <p:bldP spid="430107" grpId="0" animBg="1"/>
      <p:bldP spid="430107" grpId="1" animBg="1"/>
      <p:bldP spid="430108" grpId="0" animBg="1"/>
      <p:bldP spid="430108" grpId="1" animBg="1"/>
      <p:bldP spid="430109" grpId="0" animBg="1" autoUpdateAnimBg="0"/>
      <p:bldP spid="430150" grpId="0" animBg="1"/>
      <p:bldP spid="43015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/>
              <a:t>หัวข้อ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mtClean="0"/>
              <a:t>องค์ประกอบของฟังก์ชัน</a:t>
            </a:r>
            <a:endParaRPr lang="th-TH" dirty="0" smtClean="0"/>
          </a:p>
          <a:p>
            <a:r>
              <a:rPr lang="th-TH" smtClean="0"/>
              <a:t>การปรับโปรแกรมโดยการแยกกลุ่มคำสั่งเป็นฟังก์ชัน</a:t>
            </a:r>
            <a:endParaRPr lang="th-TH" dirty="0" smtClean="0"/>
          </a:p>
          <a:p>
            <a:r>
              <a:rPr lang="th-TH" smtClean="0"/>
              <a:t>ฟังก์ชันแบบเวียนเกิด</a:t>
            </a:r>
            <a:endParaRPr lang="th-TH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63" y="2639060"/>
            <a:ext cx="4895850" cy="923925"/>
          </a:xfrm>
          <a:prstGeom prst="rect">
            <a:avLst/>
          </a:prstGeom>
        </p:spPr>
      </p:pic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กรณีเป็นตัวแปรแบบ </a:t>
            </a:r>
            <a:r>
              <a:rPr lang="en-US" smtClean="0"/>
              <a:t>list, tuple, set</a:t>
            </a:r>
            <a:r>
              <a:rPr lang="en-US"/>
              <a:t>,</a:t>
            </a:r>
            <a:r>
              <a:rPr lang="en-US" smtClean="0"/>
              <a:t> dict</a:t>
            </a:r>
            <a:endParaRPr lang="th-TH"/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870965" y="1940243"/>
            <a:ext cx="3164587" cy="106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 = [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1,2,3,4]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double_contents(a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0086" name="Rectangle 6"/>
          <p:cNvSpPr>
            <a:spLocks noChangeArrowheads="1"/>
          </p:cNvSpPr>
          <p:nvPr/>
        </p:nvSpPr>
        <p:spPr bwMode="auto">
          <a:xfrm>
            <a:off x="78485" y="3330475"/>
            <a:ext cx="3971228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def double_contents(x) :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for i in range(len(x)):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x[i] *= 2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0892" y="782639"/>
            <a:ext cx="7559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ตัวแปรของผู้เรียกกับพารามิเตอร์ของฟังก์ชันเป็นคนละตัว</a:t>
            </a:r>
          </a:p>
          <a:p>
            <a:r>
              <a:rPr lang="th-TH" sz="240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แต่อ้างอิงที่เก็บข้อมูลเดียวกัน</a:t>
            </a:r>
            <a:endParaRPr lang="en-US" sz="24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713" y="2581783"/>
            <a:ext cx="5029200" cy="1485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9713" y="2581783"/>
            <a:ext cx="4933950" cy="1847850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877824" y="5054881"/>
            <a:ext cx="7559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เปลี่ยน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ที่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อ้างอิง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 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ที่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อ้างอิง ก็เปลี่ยนด้วย</a:t>
            </a:r>
            <a:b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เพราะเป็น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en-US" sz="24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4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685950"/>
            <a:ext cx="4895850" cy="923925"/>
          </a:xfrm>
          <a:prstGeom prst="rect">
            <a:avLst/>
          </a:prstGeom>
        </p:spPr>
      </p:pic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แต่แบบนี้ไม่เปลี่ยน</a:t>
            </a:r>
            <a:endParaRPr lang="th-TH"/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870965" y="1940243"/>
            <a:ext cx="3164587" cy="106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 = [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1,2,3,4]</a:t>
            </a:r>
            <a:endParaRPr lang="en-US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double_contents(a)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0086" name="Rectangle 6"/>
          <p:cNvSpPr>
            <a:spLocks noChangeArrowheads="1"/>
          </p:cNvSpPr>
          <p:nvPr/>
        </p:nvSpPr>
        <p:spPr bwMode="auto">
          <a:xfrm>
            <a:off x="78485" y="3330475"/>
            <a:ext cx="3971228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/>
          <a:lstStyle/>
          <a:p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def double_contents(x) :</a:t>
            </a:r>
          </a:p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[2*e for e in x]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2685950"/>
            <a:ext cx="5029200" cy="14859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114800" y="2685950"/>
            <a:ext cx="4924425" cy="2028825"/>
            <a:chOff x="4072128" y="3883042"/>
            <a:chExt cx="4924425" cy="202882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72128" y="3883042"/>
              <a:ext cx="4924425" cy="202882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auto">
            <a:xfrm>
              <a:off x="4072128" y="5266944"/>
              <a:ext cx="2133600" cy="6449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877824" y="5054881"/>
            <a:ext cx="7559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เปลี่ยน ค่าของ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ที่เดิมอ้างอิง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ไปอ้างอิง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อันใหม่ 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 a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ก็ยังอ้างอิง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เดิม ไม่เกี่ยวข้องกัน</a:t>
            </a:r>
            <a:endParaRPr lang="en-US" sz="24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5072063" y="1982788"/>
            <a:ext cx="1800225" cy="4221162"/>
            <a:chOff x="2997" y="1276"/>
            <a:chExt cx="1134" cy="2659"/>
          </a:xfrm>
        </p:grpSpPr>
        <p:sp>
          <p:nvSpPr>
            <p:cNvPr id="32846" name="Rectangle 65"/>
            <p:cNvSpPr>
              <a:spLocks noChangeArrowheads="1"/>
            </p:cNvSpPr>
            <p:nvPr/>
          </p:nvSpPr>
          <p:spPr bwMode="auto">
            <a:xfrm>
              <a:off x="2997" y="1276"/>
              <a:ext cx="1134" cy="26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2847" name="Line 73"/>
            <p:cNvSpPr>
              <a:spLocks noChangeShapeType="1"/>
            </p:cNvSpPr>
            <p:nvPr/>
          </p:nvSpPr>
          <p:spPr bwMode="auto">
            <a:xfrm>
              <a:off x="3096" y="1353"/>
              <a:ext cx="945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5384800" y="2236788"/>
            <a:ext cx="1244600" cy="454025"/>
            <a:chOff x="3194" y="1436"/>
            <a:chExt cx="784" cy="286"/>
          </a:xfrm>
        </p:grpSpPr>
        <p:sp>
          <p:nvSpPr>
            <p:cNvPr id="32841" name="Line 74"/>
            <p:cNvSpPr>
              <a:spLocks noChangeShapeType="1"/>
            </p:cNvSpPr>
            <p:nvPr/>
          </p:nvSpPr>
          <p:spPr bwMode="auto">
            <a:xfrm>
              <a:off x="3194" y="1436"/>
              <a:ext cx="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42" name="Line 75"/>
            <p:cNvSpPr>
              <a:spLocks noChangeShapeType="1"/>
            </p:cNvSpPr>
            <p:nvPr/>
          </p:nvSpPr>
          <p:spPr bwMode="auto">
            <a:xfrm>
              <a:off x="3194" y="1511"/>
              <a:ext cx="694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43" name="Line 106"/>
            <p:cNvSpPr>
              <a:spLocks noChangeShapeType="1"/>
            </p:cNvSpPr>
            <p:nvPr/>
          </p:nvSpPr>
          <p:spPr bwMode="auto">
            <a:xfrm>
              <a:off x="3194" y="1579"/>
              <a:ext cx="514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44" name="Line 107"/>
            <p:cNvSpPr>
              <a:spLocks noChangeShapeType="1"/>
            </p:cNvSpPr>
            <p:nvPr/>
          </p:nvSpPr>
          <p:spPr bwMode="auto">
            <a:xfrm>
              <a:off x="3194" y="1654"/>
              <a:ext cx="514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45" name="Line 108"/>
            <p:cNvSpPr>
              <a:spLocks noChangeShapeType="1"/>
            </p:cNvSpPr>
            <p:nvPr/>
          </p:nvSpPr>
          <p:spPr bwMode="auto">
            <a:xfrm>
              <a:off x="3194" y="1722"/>
              <a:ext cx="514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/>
              <a:t>เมื่อใดควรเขียนเมท็อดใหม่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214438"/>
            <a:ext cx="7772400" cy="742950"/>
          </a:xfrm>
        </p:spPr>
        <p:txBody>
          <a:bodyPr/>
          <a:lstStyle/>
          <a:p>
            <a:pPr algn="ctr">
              <a:buFontTx/>
              <a:buNone/>
            </a:pPr>
            <a:r>
              <a:rPr lang="th-TH" dirty="0" smtClean="0"/>
              <a:t>เมื่อเมท็อดที่เขียนอยู่ยาวเกินไปหรือเข้าใจได้ยาก</a:t>
            </a:r>
          </a:p>
        </p:txBody>
      </p:sp>
      <p:grpSp>
        <p:nvGrpSpPr>
          <p:cNvPr id="4" name="Group 118"/>
          <p:cNvGrpSpPr>
            <a:grpSpLocks/>
          </p:cNvGrpSpPr>
          <p:nvPr/>
        </p:nvGrpSpPr>
        <p:grpSpPr bwMode="auto">
          <a:xfrm>
            <a:off x="2286000" y="1976438"/>
            <a:ext cx="1800225" cy="3157537"/>
            <a:chOff x="1161" y="1325"/>
            <a:chExt cx="1134" cy="2380"/>
          </a:xfrm>
        </p:grpSpPr>
        <p:sp>
          <p:nvSpPr>
            <p:cNvPr id="32813" name="Rectangle 4"/>
            <p:cNvSpPr>
              <a:spLocks noChangeArrowheads="1"/>
            </p:cNvSpPr>
            <p:nvPr/>
          </p:nvSpPr>
          <p:spPr bwMode="auto">
            <a:xfrm>
              <a:off x="1161" y="1325"/>
              <a:ext cx="1134" cy="23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2814" name="Line 5"/>
            <p:cNvSpPr>
              <a:spLocks noChangeShapeType="1"/>
            </p:cNvSpPr>
            <p:nvPr/>
          </p:nvSpPr>
          <p:spPr bwMode="auto">
            <a:xfrm>
              <a:off x="1242" y="1431"/>
              <a:ext cx="945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15" name="Line 6"/>
            <p:cNvSpPr>
              <a:spLocks noChangeShapeType="1"/>
            </p:cNvSpPr>
            <p:nvPr/>
          </p:nvSpPr>
          <p:spPr bwMode="auto">
            <a:xfrm>
              <a:off x="1322" y="1521"/>
              <a:ext cx="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16" name="Line 7"/>
            <p:cNvSpPr>
              <a:spLocks noChangeShapeType="1"/>
            </p:cNvSpPr>
            <p:nvPr/>
          </p:nvSpPr>
          <p:spPr bwMode="auto">
            <a:xfrm>
              <a:off x="1322" y="1611"/>
              <a:ext cx="6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17" name="Line 8"/>
            <p:cNvSpPr>
              <a:spLocks noChangeShapeType="1"/>
            </p:cNvSpPr>
            <p:nvPr/>
          </p:nvSpPr>
          <p:spPr bwMode="auto">
            <a:xfrm>
              <a:off x="1385" y="1701"/>
              <a:ext cx="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18" name="Line 9"/>
            <p:cNvSpPr>
              <a:spLocks noChangeShapeType="1"/>
            </p:cNvSpPr>
            <p:nvPr/>
          </p:nvSpPr>
          <p:spPr bwMode="auto">
            <a:xfrm>
              <a:off x="1385" y="1782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19" name="Line 10"/>
            <p:cNvSpPr>
              <a:spLocks noChangeShapeType="1"/>
            </p:cNvSpPr>
            <p:nvPr/>
          </p:nvSpPr>
          <p:spPr bwMode="auto">
            <a:xfrm>
              <a:off x="1385" y="1863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0" name="Line 13"/>
            <p:cNvSpPr>
              <a:spLocks noChangeShapeType="1"/>
            </p:cNvSpPr>
            <p:nvPr/>
          </p:nvSpPr>
          <p:spPr bwMode="auto">
            <a:xfrm>
              <a:off x="1322" y="1944"/>
              <a:ext cx="3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1" name="Line 14"/>
            <p:cNvSpPr>
              <a:spLocks noChangeShapeType="1"/>
            </p:cNvSpPr>
            <p:nvPr/>
          </p:nvSpPr>
          <p:spPr bwMode="auto">
            <a:xfrm>
              <a:off x="1385" y="2034"/>
              <a:ext cx="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2" name="Line 15"/>
            <p:cNvSpPr>
              <a:spLocks noChangeShapeType="1"/>
            </p:cNvSpPr>
            <p:nvPr/>
          </p:nvSpPr>
          <p:spPr bwMode="auto">
            <a:xfrm>
              <a:off x="1385" y="2115"/>
              <a:ext cx="37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3" name="Line 16"/>
            <p:cNvSpPr>
              <a:spLocks noChangeShapeType="1"/>
            </p:cNvSpPr>
            <p:nvPr/>
          </p:nvSpPr>
          <p:spPr bwMode="auto">
            <a:xfrm>
              <a:off x="1385" y="2196"/>
              <a:ext cx="4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4" name="Line 18"/>
            <p:cNvSpPr>
              <a:spLocks noChangeShapeType="1"/>
            </p:cNvSpPr>
            <p:nvPr/>
          </p:nvSpPr>
          <p:spPr bwMode="auto">
            <a:xfrm>
              <a:off x="1457" y="2277"/>
              <a:ext cx="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5" name="Line 19"/>
            <p:cNvSpPr>
              <a:spLocks noChangeShapeType="1"/>
            </p:cNvSpPr>
            <p:nvPr/>
          </p:nvSpPr>
          <p:spPr bwMode="auto">
            <a:xfrm>
              <a:off x="1457" y="2358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6" name="Line 20"/>
            <p:cNvSpPr>
              <a:spLocks noChangeShapeType="1"/>
            </p:cNvSpPr>
            <p:nvPr/>
          </p:nvSpPr>
          <p:spPr bwMode="auto">
            <a:xfrm>
              <a:off x="1457" y="2439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7" name="Line 21"/>
            <p:cNvSpPr>
              <a:spLocks noChangeShapeType="1"/>
            </p:cNvSpPr>
            <p:nvPr/>
          </p:nvSpPr>
          <p:spPr bwMode="auto">
            <a:xfrm>
              <a:off x="1340" y="2529"/>
              <a:ext cx="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8" name="Line 22"/>
            <p:cNvSpPr>
              <a:spLocks noChangeShapeType="1"/>
            </p:cNvSpPr>
            <p:nvPr/>
          </p:nvSpPr>
          <p:spPr bwMode="auto">
            <a:xfrm>
              <a:off x="1340" y="2610"/>
              <a:ext cx="37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29" name="Line 23"/>
            <p:cNvSpPr>
              <a:spLocks noChangeShapeType="1"/>
            </p:cNvSpPr>
            <p:nvPr/>
          </p:nvSpPr>
          <p:spPr bwMode="auto">
            <a:xfrm>
              <a:off x="1340" y="2691"/>
              <a:ext cx="5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0" name="Line 24"/>
            <p:cNvSpPr>
              <a:spLocks noChangeShapeType="1"/>
            </p:cNvSpPr>
            <p:nvPr/>
          </p:nvSpPr>
          <p:spPr bwMode="auto">
            <a:xfrm>
              <a:off x="1412" y="2772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1" name="Line 25"/>
            <p:cNvSpPr>
              <a:spLocks noChangeShapeType="1"/>
            </p:cNvSpPr>
            <p:nvPr/>
          </p:nvSpPr>
          <p:spPr bwMode="auto">
            <a:xfrm>
              <a:off x="1412" y="2853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2" name="Line 26"/>
            <p:cNvSpPr>
              <a:spLocks noChangeShapeType="1"/>
            </p:cNvSpPr>
            <p:nvPr/>
          </p:nvSpPr>
          <p:spPr bwMode="auto">
            <a:xfrm>
              <a:off x="1412" y="2934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3" name="Line 28"/>
            <p:cNvSpPr>
              <a:spLocks noChangeShapeType="1"/>
            </p:cNvSpPr>
            <p:nvPr/>
          </p:nvSpPr>
          <p:spPr bwMode="auto">
            <a:xfrm>
              <a:off x="1340" y="3015"/>
              <a:ext cx="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4" name="Line 29"/>
            <p:cNvSpPr>
              <a:spLocks noChangeShapeType="1"/>
            </p:cNvSpPr>
            <p:nvPr/>
          </p:nvSpPr>
          <p:spPr bwMode="auto">
            <a:xfrm>
              <a:off x="1340" y="3096"/>
              <a:ext cx="37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5" name="Line 30"/>
            <p:cNvSpPr>
              <a:spLocks noChangeShapeType="1"/>
            </p:cNvSpPr>
            <p:nvPr/>
          </p:nvSpPr>
          <p:spPr bwMode="auto">
            <a:xfrm>
              <a:off x="1340" y="3177"/>
              <a:ext cx="5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6" name="Line 31"/>
            <p:cNvSpPr>
              <a:spLocks noChangeShapeType="1"/>
            </p:cNvSpPr>
            <p:nvPr/>
          </p:nvSpPr>
          <p:spPr bwMode="auto">
            <a:xfrm>
              <a:off x="1412" y="3258"/>
              <a:ext cx="5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7" name="Line 32"/>
            <p:cNvSpPr>
              <a:spLocks noChangeShapeType="1"/>
            </p:cNvSpPr>
            <p:nvPr/>
          </p:nvSpPr>
          <p:spPr bwMode="auto">
            <a:xfrm>
              <a:off x="1412" y="3339"/>
              <a:ext cx="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8" name="Line 33"/>
            <p:cNvSpPr>
              <a:spLocks noChangeShapeType="1"/>
            </p:cNvSpPr>
            <p:nvPr/>
          </p:nvSpPr>
          <p:spPr bwMode="auto">
            <a:xfrm>
              <a:off x="1412" y="3420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39" name="Line 34"/>
            <p:cNvSpPr>
              <a:spLocks noChangeShapeType="1"/>
            </p:cNvSpPr>
            <p:nvPr/>
          </p:nvSpPr>
          <p:spPr bwMode="auto">
            <a:xfrm>
              <a:off x="1349" y="3501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2840" name="Line 35"/>
            <p:cNvSpPr>
              <a:spLocks noChangeShapeType="1"/>
            </p:cNvSpPr>
            <p:nvPr/>
          </p:nvSpPr>
          <p:spPr bwMode="auto">
            <a:xfrm>
              <a:off x="1349" y="3591"/>
              <a:ext cx="3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5" name="Group 121"/>
          <p:cNvGrpSpPr>
            <a:grpSpLocks/>
          </p:cNvGrpSpPr>
          <p:nvPr/>
        </p:nvGrpSpPr>
        <p:grpSpPr bwMode="auto">
          <a:xfrm>
            <a:off x="2514600" y="3151188"/>
            <a:ext cx="1343025" cy="641350"/>
            <a:chOff x="4275" y="1706"/>
            <a:chExt cx="846" cy="484"/>
          </a:xfrm>
        </p:grpSpPr>
        <p:sp>
          <p:nvSpPr>
            <p:cNvPr id="32806" name="Rectangle 122"/>
            <p:cNvSpPr>
              <a:spLocks noChangeArrowheads="1"/>
            </p:cNvSpPr>
            <p:nvPr/>
          </p:nvSpPr>
          <p:spPr bwMode="auto">
            <a:xfrm>
              <a:off x="4275" y="1706"/>
              <a:ext cx="846" cy="48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2807" name="Group 123"/>
            <p:cNvGrpSpPr>
              <a:grpSpLocks/>
            </p:cNvGrpSpPr>
            <p:nvPr/>
          </p:nvGrpSpPr>
          <p:grpSpPr bwMode="auto">
            <a:xfrm>
              <a:off x="4328" y="1773"/>
              <a:ext cx="775" cy="333"/>
              <a:chOff x="3050" y="2529"/>
              <a:chExt cx="775" cy="333"/>
            </a:xfrm>
          </p:grpSpPr>
          <p:sp>
            <p:nvSpPr>
              <p:cNvPr id="32808" name="Line 124"/>
              <p:cNvSpPr>
                <a:spLocks noChangeShapeType="1"/>
              </p:cNvSpPr>
              <p:nvPr/>
            </p:nvSpPr>
            <p:spPr bwMode="auto">
              <a:xfrm>
                <a:off x="3131" y="2610"/>
                <a:ext cx="69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9" name="Line 125"/>
              <p:cNvSpPr>
                <a:spLocks noChangeShapeType="1"/>
              </p:cNvSpPr>
              <p:nvPr/>
            </p:nvSpPr>
            <p:spPr bwMode="auto">
              <a:xfrm>
                <a:off x="3194" y="2700"/>
                <a:ext cx="51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10" name="Line 126"/>
              <p:cNvSpPr>
                <a:spLocks noChangeShapeType="1"/>
              </p:cNvSpPr>
              <p:nvPr/>
            </p:nvSpPr>
            <p:spPr bwMode="auto">
              <a:xfrm>
                <a:off x="3194" y="2781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11" name="Line 127"/>
              <p:cNvSpPr>
                <a:spLocks noChangeShapeType="1"/>
              </p:cNvSpPr>
              <p:nvPr/>
            </p:nvSpPr>
            <p:spPr bwMode="auto">
              <a:xfrm>
                <a:off x="3194" y="2862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12" name="Line 128"/>
              <p:cNvSpPr>
                <a:spLocks noChangeShapeType="1"/>
              </p:cNvSpPr>
              <p:nvPr/>
            </p:nvSpPr>
            <p:spPr bwMode="auto">
              <a:xfrm>
                <a:off x="3050" y="2529"/>
                <a:ext cx="694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</p:grp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2514600" y="2320925"/>
            <a:ext cx="1400175" cy="855663"/>
            <a:chOff x="4302" y="947"/>
            <a:chExt cx="882" cy="644"/>
          </a:xfrm>
        </p:grpSpPr>
        <p:sp>
          <p:nvSpPr>
            <p:cNvPr id="32796" name="Rectangle 130"/>
            <p:cNvSpPr>
              <a:spLocks noChangeArrowheads="1"/>
            </p:cNvSpPr>
            <p:nvPr/>
          </p:nvSpPr>
          <p:spPr bwMode="auto">
            <a:xfrm>
              <a:off x="4302" y="947"/>
              <a:ext cx="882" cy="64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2797" name="Group 131"/>
            <p:cNvGrpSpPr>
              <a:grpSpLocks/>
            </p:cNvGrpSpPr>
            <p:nvPr/>
          </p:nvGrpSpPr>
          <p:grpSpPr bwMode="auto">
            <a:xfrm>
              <a:off x="4355" y="990"/>
              <a:ext cx="784" cy="576"/>
              <a:chOff x="3068" y="2988"/>
              <a:chExt cx="784" cy="576"/>
            </a:xfrm>
          </p:grpSpPr>
          <p:sp>
            <p:nvSpPr>
              <p:cNvPr id="32798" name="Line 132"/>
              <p:cNvSpPr>
                <a:spLocks noChangeShapeType="1"/>
              </p:cNvSpPr>
              <p:nvPr/>
            </p:nvSpPr>
            <p:spPr bwMode="auto">
              <a:xfrm>
                <a:off x="3122" y="3069"/>
                <a:ext cx="3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99" name="Line 133"/>
              <p:cNvSpPr>
                <a:spLocks noChangeShapeType="1"/>
              </p:cNvSpPr>
              <p:nvPr/>
            </p:nvSpPr>
            <p:spPr bwMode="auto">
              <a:xfrm>
                <a:off x="3185" y="3159"/>
                <a:ext cx="51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0" name="Line 134"/>
              <p:cNvSpPr>
                <a:spLocks noChangeShapeType="1"/>
              </p:cNvSpPr>
              <p:nvPr/>
            </p:nvSpPr>
            <p:spPr bwMode="auto">
              <a:xfrm>
                <a:off x="3185" y="3240"/>
                <a:ext cx="37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1" name="Line 135"/>
              <p:cNvSpPr>
                <a:spLocks noChangeShapeType="1"/>
              </p:cNvSpPr>
              <p:nvPr/>
            </p:nvSpPr>
            <p:spPr bwMode="auto">
              <a:xfrm>
                <a:off x="3185" y="3321"/>
                <a:ext cx="4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2" name="Line 136"/>
              <p:cNvSpPr>
                <a:spLocks noChangeShapeType="1"/>
              </p:cNvSpPr>
              <p:nvPr/>
            </p:nvSpPr>
            <p:spPr bwMode="auto">
              <a:xfrm>
                <a:off x="3257" y="3402"/>
                <a:ext cx="51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3" name="Line 137"/>
              <p:cNvSpPr>
                <a:spLocks noChangeShapeType="1"/>
              </p:cNvSpPr>
              <p:nvPr/>
            </p:nvSpPr>
            <p:spPr bwMode="auto">
              <a:xfrm>
                <a:off x="3257" y="3483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4" name="Line 138"/>
              <p:cNvSpPr>
                <a:spLocks noChangeShapeType="1"/>
              </p:cNvSpPr>
              <p:nvPr/>
            </p:nvSpPr>
            <p:spPr bwMode="auto">
              <a:xfrm>
                <a:off x="3257" y="3564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805" name="Line 139"/>
              <p:cNvSpPr>
                <a:spLocks noChangeShapeType="1"/>
              </p:cNvSpPr>
              <p:nvPr/>
            </p:nvSpPr>
            <p:spPr bwMode="auto">
              <a:xfrm>
                <a:off x="3068" y="2988"/>
                <a:ext cx="694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</p:grpSp>
      </p:grpSp>
      <p:grpSp>
        <p:nvGrpSpPr>
          <p:cNvPr id="9" name="Group 140"/>
          <p:cNvGrpSpPr>
            <a:grpSpLocks/>
          </p:cNvGrpSpPr>
          <p:nvPr/>
        </p:nvGrpSpPr>
        <p:grpSpPr bwMode="auto">
          <a:xfrm>
            <a:off x="2514600" y="4244975"/>
            <a:ext cx="1339850" cy="804863"/>
            <a:chOff x="4374" y="2887"/>
            <a:chExt cx="844" cy="606"/>
          </a:xfrm>
        </p:grpSpPr>
        <p:sp>
          <p:nvSpPr>
            <p:cNvPr id="32787" name="Rectangle 141"/>
            <p:cNvSpPr>
              <a:spLocks noChangeArrowheads="1"/>
            </p:cNvSpPr>
            <p:nvPr/>
          </p:nvSpPr>
          <p:spPr bwMode="auto">
            <a:xfrm>
              <a:off x="4374" y="2887"/>
              <a:ext cx="844" cy="60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2788" name="Group 142"/>
            <p:cNvGrpSpPr>
              <a:grpSpLocks/>
            </p:cNvGrpSpPr>
            <p:nvPr/>
          </p:nvGrpSpPr>
          <p:grpSpPr bwMode="auto">
            <a:xfrm>
              <a:off x="4427" y="2952"/>
              <a:ext cx="748" cy="486"/>
              <a:chOff x="4427" y="2952"/>
              <a:chExt cx="748" cy="486"/>
            </a:xfrm>
          </p:grpSpPr>
          <p:sp>
            <p:nvSpPr>
              <p:cNvPr id="32789" name="Line 143"/>
              <p:cNvSpPr>
                <a:spLocks noChangeShapeType="1"/>
              </p:cNvSpPr>
              <p:nvPr/>
            </p:nvSpPr>
            <p:spPr bwMode="auto">
              <a:xfrm>
                <a:off x="4508" y="3033"/>
                <a:ext cx="51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0" name="Line 144"/>
              <p:cNvSpPr>
                <a:spLocks noChangeShapeType="1"/>
              </p:cNvSpPr>
              <p:nvPr/>
            </p:nvSpPr>
            <p:spPr bwMode="auto">
              <a:xfrm>
                <a:off x="4508" y="3114"/>
                <a:ext cx="37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1" name="Line 145"/>
              <p:cNvSpPr>
                <a:spLocks noChangeShapeType="1"/>
              </p:cNvSpPr>
              <p:nvPr/>
            </p:nvSpPr>
            <p:spPr bwMode="auto">
              <a:xfrm>
                <a:off x="4508" y="3195"/>
                <a:ext cx="5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2" name="Line 146"/>
              <p:cNvSpPr>
                <a:spLocks noChangeShapeType="1"/>
              </p:cNvSpPr>
              <p:nvPr/>
            </p:nvSpPr>
            <p:spPr bwMode="auto">
              <a:xfrm>
                <a:off x="4580" y="3276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3" name="Line 147"/>
              <p:cNvSpPr>
                <a:spLocks noChangeShapeType="1"/>
              </p:cNvSpPr>
              <p:nvPr/>
            </p:nvSpPr>
            <p:spPr bwMode="auto">
              <a:xfrm>
                <a:off x="4580" y="3357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4" name="Line 148"/>
              <p:cNvSpPr>
                <a:spLocks noChangeShapeType="1"/>
              </p:cNvSpPr>
              <p:nvPr/>
            </p:nvSpPr>
            <p:spPr bwMode="auto">
              <a:xfrm>
                <a:off x="4580" y="3438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2795" name="Line 149"/>
              <p:cNvSpPr>
                <a:spLocks noChangeShapeType="1"/>
              </p:cNvSpPr>
              <p:nvPr/>
            </p:nvSpPr>
            <p:spPr bwMode="auto">
              <a:xfrm>
                <a:off x="4427" y="2952"/>
                <a:ext cx="595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</p:grpSp>
      <p:grpSp>
        <p:nvGrpSpPr>
          <p:cNvPr id="11" name="Group 150"/>
          <p:cNvGrpSpPr>
            <a:grpSpLocks/>
          </p:cNvGrpSpPr>
          <p:nvPr/>
        </p:nvGrpSpPr>
        <p:grpSpPr bwMode="auto">
          <a:xfrm>
            <a:off x="2514600" y="3698875"/>
            <a:ext cx="1343025" cy="712788"/>
            <a:chOff x="4365" y="2211"/>
            <a:chExt cx="846" cy="537"/>
          </a:xfrm>
        </p:grpSpPr>
        <p:sp>
          <p:nvSpPr>
            <p:cNvPr id="32779" name="Rectangle 151"/>
            <p:cNvSpPr>
              <a:spLocks noChangeArrowheads="1"/>
            </p:cNvSpPr>
            <p:nvPr/>
          </p:nvSpPr>
          <p:spPr bwMode="auto">
            <a:xfrm>
              <a:off x="4365" y="2211"/>
              <a:ext cx="846" cy="53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2780" name="Group 152"/>
            <p:cNvGrpSpPr>
              <a:grpSpLocks/>
            </p:cNvGrpSpPr>
            <p:nvPr/>
          </p:nvGrpSpPr>
          <p:grpSpPr bwMode="auto">
            <a:xfrm>
              <a:off x="4418" y="2277"/>
              <a:ext cx="748" cy="405"/>
              <a:chOff x="4418" y="2277"/>
              <a:chExt cx="748" cy="405"/>
            </a:xfrm>
          </p:grpSpPr>
          <p:sp>
            <p:nvSpPr>
              <p:cNvPr id="32781" name="Line 153"/>
              <p:cNvSpPr>
                <a:spLocks noChangeShapeType="1"/>
              </p:cNvSpPr>
              <p:nvPr/>
            </p:nvSpPr>
            <p:spPr bwMode="auto">
              <a:xfrm>
                <a:off x="4499" y="2358"/>
                <a:ext cx="5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82" name="Line 154"/>
              <p:cNvSpPr>
                <a:spLocks noChangeShapeType="1"/>
              </p:cNvSpPr>
              <p:nvPr/>
            </p:nvSpPr>
            <p:spPr bwMode="auto">
              <a:xfrm>
                <a:off x="4571" y="2439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83" name="Line 155"/>
              <p:cNvSpPr>
                <a:spLocks noChangeShapeType="1"/>
              </p:cNvSpPr>
              <p:nvPr/>
            </p:nvSpPr>
            <p:spPr bwMode="auto">
              <a:xfrm>
                <a:off x="4571" y="2520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84" name="Line 156"/>
              <p:cNvSpPr>
                <a:spLocks noChangeShapeType="1"/>
              </p:cNvSpPr>
              <p:nvPr/>
            </p:nvSpPr>
            <p:spPr bwMode="auto">
              <a:xfrm>
                <a:off x="4571" y="2601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85" name="Line 157"/>
              <p:cNvSpPr>
                <a:spLocks noChangeShapeType="1"/>
              </p:cNvSpPr>
              <p:nvPr/>
            </p:nvSpPr>
            <p:spPr bwMode="auto">
              <a:xfrm>
                <a:off x="4508" y="2682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  <p:sp>
            <p:nvSpPr>
              <p:cNvPr id="32786" name="Line 158"/>
              <p:cNvSpPr>
                <a:spLocks noChangeShapeType="1"/>
              </p:cNvSpPr>
              <p:nvPr/>
            </p:nvSpPr>
            <p:spPr bwMode="auto">
              <a:xfrm>
                <a:off x="4418" y="2277"/>
                <a:ext cx="595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/>
              <a:lstStyle/>
              <a:p>
                <a:endParaRPr lang="th-TH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29687 0.0770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3.33333E-6 L 0.29532 0.09375 " pathEditMode="relative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7.03704E-6 L 0.29688 0.12084 " pathEditMode="relative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55556E-6 L 0.29531 0.15624 " pathEditMode="relative" ptsTypes="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ตัวอย่างการแยกกลุ่มคำสั่งออกเป็นฟังก์ชัน</a:t>
            </a:r>
            <a:endParaRPr lang="th-TH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9601" y="763588"/>
            <a:ext cx="3608831" cy="39724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 = [0]*n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  d[i] = int(input())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if d[i] == d[j]: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81729" y="763588"/>
            <a:ext cx="4206239" cy="59114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d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= [0]*n</a:t>
            </a:r>
          </a:p>
          <a:p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d[i] = int(input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return d</a:t>
            </a:r>
          </a:p>
          <a:p>
            <a:pPr>
              <a:lnSpc>
                <a:spcPct val="150000"/>
              </a:lnSpc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get_mode(d):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maxcount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n = len(d)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range(n):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range(n):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d[i] == d[j]: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maxcount 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mode = d[i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th-TH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return mode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 = read_data():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 get_mode(d) )</a:t>
            </a:r>
          </a:p>
        </p:txBody>
      </p:sp>
    </p:spTree>
    <p:extLst>
      <p:ext uri="{BB962C8B-B14F-4D97-AF65-F5344CB8AC3E}">
        <p14:creationId xmlns:p14="http://schemas.microsoft.com/office/powerpoint/2010/main" val="12697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ตัวอย่างการแยกกลุ่มคำสั่งออกเป็นฟังก์ชัน</a:t>
            </a:r>
            <a:endParaRPr lang="th-TH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1209" y="763588"/>
            <a:ext cx="4178871" cy="34185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0</a:t>
            </a:r>
            <a:endParaRPr lang="th-TH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th-TH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n = len(d)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for i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range(n):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if d[i] == d[j]: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mode = d[i]</a:t>
            </a:r>
            <a:endParaRPr lang="th-TH" sz="1800" b="1">
              <a:latin typeface="Courier New" pitchFamily="49" charset="0"/>
              <a:cs typeface="Courier New" pitchFamily="49" charset="0"/>
            </a:endParaRPr>
          </a:p>
          <a:p>
            <a:r>
              <a:rPr lang="th-TH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return mode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07604" y="763587"/>
            <a:ext cx="4178871" cy="45264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(d,x):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 j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== d[j] :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return c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n = len(d)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for i in range(n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 = count(d,d[i])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if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mode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d[i]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mode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6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ตัวอย่างการแยกกลุ่มคำสั่งที่เข้าใจยากเป็นฟังก์ชัน</a:t>
            </a:r>
            <a:endParaRPr lang="th-TH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1209" y="763588"/>
            <a:ext cx="3828287" cy="34185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int(input("y = "))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 = int(input("m = "))</a:t>
            </a:r>
          </a:p>
          <a:p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 = 31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if m in (4,6,9,11) 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d = 30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elif m == 2 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if y%400==0 or \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y%4==0 and y%100!=0 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d = 29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else 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d = 28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57668" y="763588"/>
            <a:ext cx="4358640" cy="48034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is_leap_year(y):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return y%400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==0 or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y%4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==0 and y%100!=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endParaRPr lang="en-US" sz="1800" b="1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days_in_month(m, y):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d = 31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if m in (4,6,9,11) 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d = 30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elif m == 2 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d = 28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if is_leap_year(y) :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d = 29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return d</a:t>
            </a:r>
          </a:p>
          <a:p>
            <a:endParaRPr lang="en-US" sz="1800" b="1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y = int(input("y = "))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 = int(input("m = "))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 = days_in_month(m,y)</a:t>
            </a:r>
          </a:p>
        </p:txBody>
      </p:sp>
    </p:spTree>
    <p:extLst>
      <p:ext uri="{BB962C8B-B14F-4D97-AF65-F5344CB8AC3E}">
        <p14:creationId xmlns:p14="http://schemas.microsoft.com/office/powerpoint/2010/main" val="148027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/>
              <a:t>เมื่อใดควรเขียนเมท็อดใหม่</a:t>
            </a:r>
          </a:p>
        </p:txBody>
      </p:sp>
      <p:sp>
        <p:nvSpPr>
          <p:cNvPr id="50382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14744" y="1054892"/>
            <a:ext cx="7772400" cy="1020764"/>
          </a:xfrm>
        </p:spPr>
        <p:txBody>
          <a:bodyPr/>
          <a:lstStyle/>
          <a:p>
            <a:pPr algn="ctr">
              <a:buFontTx/>
              <a:buNone/>
            </a:pPr>
            <a:r>
              <a:rPr lang="th-TH" smtClean="0"/>
              <a:t>เมื่อมีกลุ่มคำสั่งที่เขียนซ้ำกัน </a:t>
            </a:r>
          </a:p>
          <a:p>
            <a:pPr algn="ctr">
              <a:buFontTx/>
              <a:buNone/>
            </a:pPr>
            <a:r>
              <a:rPr lang="th-TH" smtClean="0"/>
              <a:t>หรือทำงานเหมือนกัน แต่ทำกับข้อมูลต่างกัน</a:t>
            </a:r>
          </a:p>
        </p:txBody>
      </p:sp>
      <p:grpSp>
        <p:nvGrpSpPr>
          <p:cNvPr id="2" name="Group 165"/>
          <p:cNvGrpSpPr>
            <a:grpSpLocks/>
          </p:cNvGrpSpPr>
          <p:nvPr/>
        </p:nvGrpSpPr>
        <p:grpSpPr bwMode="auto">
          <a:xfrm>
            <a:off x="2359152" y="2425700"/>
            <a:ext cx="1800225" cy="3073400"/>
            <a:chOff x="1440" y="1272"/>
            <a:chExt cx="1134" cy="1936"/>
          </a:xfrm>
        </p:grpSpPr>
        <p:sp>
          <p:nvSpPr>
            <p:cNvPr id="33828" name="Rectangle 14"/>
            <p:cNvSpPr>
              <a:spLocks noChangeArrowheads="1"/>
            </p:cNvSpPr>
            <p:nvPr/>
          </p:nvSpPr>
          <p:spPr bwMode="auto">
            <a:xfrm>
              <a:off x="1440" y="1272"/>
              <a:ext cx="1134" cy="19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3829" name="Line 15"/>
            <p:cNvSpPr>
              <a:spLocks noChangeShapeType="1"/>
            </p:cNvSpPr>
            <p:nvPr/>
          </p:nvSpPr>
          <p:spPr bwMode="auto">
            <a:xfrm>
              <a:off x="1521" y="1334"/>
              <a:ext cx="945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0" name="Line 16"/>
            <p:cNvSpPr>
              <a:spLocks noChangeShapeType="1"/>
            </p:cNvSpPr>
            <p:nvPr/>
          </p:nvSpPr>
          <p:spPr bwMode="auto">
            <a:xfrm>
              <a:off x="1601" y="1409"/>
              <a:ext cx="78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1" name="Line 17"/>
            <p:cNvSpPr>
              <a:spLocks noChangeShapeType="1"/>
            </p:cNvSpPr>
            <p:nvPr/>
          </p:nvSpPr>
          <p:spPr bwMode="auto">
            <a:xfrm>
              <a:off x="1601" y="1484"/>
              <a:ext cx="69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2" name="Line 18"/>
            <p:cNvSpPr>
              <a:spLocks noChangeShapeType="1"/>
            </p:cNvSpPr>
            <p:nvPr/>
          </p:nvSpPr>
          <p:spPr bwMode="auto">
            <a:xfrm>
              <a:off x="1664" y="1559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3" name="Line 19"/>
            <p:cNvSpPr>
              <a:spLocks noChangeShapeType="1"/>
            </p:cNvSpPr>
            <p:nvPr/>
          </p:nvSpPr>
          <p:spPr bwMode="auto">
            <a:xfrm>
              <a:off x="1664" y="1627"/>
              <a:ext cx="595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4" name="Line 20"/>
            <p:cNvSpPr>
              <a:spLocks noChangeShapeType="1"/>
            </p:cNvSpPr>
            <p:nvPr/>
          </p:nvSpPr>
          <p:spPr bwMode="auto">
            <a:xfrm>
              <a:off x="1664" y="1695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5" name="Line 21"/>
            <p:cNvSpPr>
              <a:spLocks noChangeShapeType="1"/>
            </p:cNvSpPr>
            <p:nvPr/>
          </p:nvSpPr>
          <p:spPr bwMode="auto">
            <a:xfrm>
              <a:off x="1601" y="1762"/>
              <a:ext cx="343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6" name="Line 22"/>
            <p:cNvSpPr>
              <a:spLocks noChangeShapeType="1"/>
            </p:cNvSpPr>
            <p:nvPr/>
          </p:nvSpPr>
          <p:spPr bwMode="auto">
            <a:xfrm>
              <a:off x="1664" y="1838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7" name="Line 23"/>
            <p:cNvSpPr>
              <a:spLocks noChangeShapeType="1"/>
            </p:cNvSpPr>
            <p:nvPr/>
          </p:nvSpPr>
          <p:spPr bwMode="auto">
            <a:xfrm>
              <a:off x="1664" y="1905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8" name="Line 24"/>
            <p:cNvSpPr>
              <a:spLocks noChangeShapeType="1"/>
            </p:cNvSpPr>
            <p:nvPr/>
          </p:nvSpPr>
          <p:spPr bwMode="auto">
            <a:xfrm>
              <a:off x="1664" y="1973"/>
              <a:ext cx="44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39" name="Line 28"/>
            <p:cNvSpPr>
              <a:spLocks noChangeShapeType="1"/>
            </p:cNvSpPr>
            <p:nvPr/>
          </p:nvSpPr>
          <p:spPr bwMode="auto">
            <a:xfrm>
              <a:off x="1619" y="2251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0" name="Line 29"/>
            <p:cNvSpPr>
              <a:spLocks noChangeShapeType="1"/>
            </p:cNvSpPr>
            <p:nvPr/>
          </p:nvSpPr>
          <p:spPr bwMode="auto">
            <a:xfrm>
              <a:off x="1619" y="2319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1" name="Line 30"/>
            <p:cNvSpPr>
              <a:spLocks noChangeShapeType="1"/>
            </p:cNvSpPr>
            <p:nvPr/>
          </p:nvSpPr>
          <p:spPr bwMode="auto">
            <a:xfrm>
              <a:off x="1619" y="2387"/>
              <a:ext cx="5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2" name="Line 34"/>
            <p:cNvSpPr>
              <a:spLocks noChangeShapeType="1"/>
            </p:cNvSpPr>
            <p:nvPr/>
          </p:nvSpPr>
          <p:spPr bwMode="auto">
            <a:xfrm>
              <a:off x="1619" y="2657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3" name="Line 35"/>
            <p:cNvSpPr>
              <a:spLocks noChangeShapeType="1"/>
            </p:cNvSpPr>
            <p:nvPr/>
          </p:nvSpPr>
          <p:spPr bwMode="auto">
            <a:xfrm>
              <a:off x="1619" y="2725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4" name="Line 36"/>
            <p:cNvSpPr>
              <a:spLocks noChangeShapeType="1"/>
            </p:cNvSpPr>
            <p:nvPr/>
          </p:nvSpPr>
          <p:spPr bwMode="auto">
            <a:xfrm>
              <a:off x="1619" y="2793"/>
              <a:ext cx="5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grpSp>
          <p:nvGrpSpPr>
            <p:cNvPr id="33845" name="Group 80"/>
            <p:cNvGrpSpPr>
              <a:grpSpLocks/>
            </p:cNvGrpSpPr>
            <p:nvPr/>
          </p:nvGrpSpPr>
          <p:grpSpPr bwMode="auto">
            <a:xfrm>
              <a:off x="1691" y="2860"/>
              <a:ext cx="595" cy="136"/>
              <a:chOff x="1691" y="2860"/>
              <a:chExt cx="595" cy="136"/>
            </a:xfrm>
          </p:grpSpPr>
          <p:sp>
            <p:nvSpPr>
              <p:cNvPr id="33856" name="Line 37"/>
              <p:cNvSpPr>
                <a:spLocks noChangeShapeType="1"/>
              </p:cNvSpPr>
              <p:nvPr/>
            </p:nvSpPr>
            <p:spPr bwMode="auto">
              <a:xfrm>
                <a:off x="1691" y="2860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7" name="Line 38"/>
              <p:cNvSpPr>
                <a:spLocks noChangeShapeType="1"/>
              </p:cNvSpPr>
              <p:nvPr/>
            </p:nvSpPr>
            <p:spPr bwMode="auto">
              <a:xfrm>
                <a:off x="1691" y="292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8" name="Line 39"/>
              <p:cNvSpPr>
                <a:spLocks noChangeShapeType="1"/>
              </p:cNvSpPr>
              <p:nvPr/>
            </p:nvSpPr>
            <p:spPr bwMode="auto">
              <a:xfrm>
                <a:off x="1691" y="2996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sp>
          <p:nvSpPr>
            <p:cNvPr id="33846" name="Line 40"/>
            <p:cNvSpPr>
              <a:spLocks noChangeShapeType="1"/>
            </p:cNvSpPr>
            <p:nvPr/>
          </p:nvSpPr>
          <p:spPr bwMode="auto">
            <a:xfrm>
              <a:off x="1628" y="3064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47" name="Line 41"/>
            <p:cNvSpPr>
              <a:spLocks noChangeShapeType="1"/>
            </p:cNvSpPr>
            <p:nvPr/>
          </p:nvSpPr>
          <p:spPr bwMode="auto">
            <a:xfrm>
              <a:off x="1628" y="3139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grpSp>
          <p:nvGrpSpPr>
            <p:cNvPr id="33848" name="Group 81"/>
            <p:cNvGrpSpPr>
              <a:grpSpLocks/>
            </p:cNvGrpSpPr>
            <p:nvPr/>
          </p:nvGrpSpPr>
          <p:grpSpPr bwMode="auto">
            <a:xfrm>
              <a:off x="1727" y="2050"/>
              <a:ext cx="595" cy="136"/>
              <a:chOff x="1691" y="2860"/>
              <a:chExt cx="595" cy="136"/>
            </a:xfrm>
          </p:grpSpPr>
          <p:sp>
            <p:nvSpPr>
              <p:cNvPr id="33853" name="Line 82"/>
              <p:cNvSpPr>
                <a:spLocks noChangeShapeType="1"/>
              </p:cNvSpPr>
              <p:nvPr/>
            </p:nvSpPr>
            <p:spPr bwMode="auto">
              <a:xfrm>
                <a:off x="1691" y="2860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4" name="Line 83"/>
              <p:cNvSpPr>
                <a:spLocks noChangeShapeType="1"/>
              </p:cNvSpPr>
              <p:nvPr/>
            </p:nvSpPr>
            <p:spPr bwMode="auto">
              <a:xfrm>
                <a:off x="1691" y="292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5" name="Line 84"/>
              <p:cNvSpPr>
                <a:spLocks noChangeShapeType="1"/>
              </p:cNvSpPr>
              <p:nvPr/>
            </p:nvSpPr>
            <p:spPr bwMode="auto">
              <a:xfrm>
                <a:off x="1691" y="2996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grpSp>
          <p:nvGrpSpPr>
            <p:cNvPr id="33849" name="Group 85"/>
            <p:cNvGrpSpPr>
              <a:grpSpLocks/>
            </p:cNvGrpSpPr>
            <p:nvPr/>
          </p:nvGrpSpPr>
          <p:grpSpPr bwMode="auto">
            <a:xfrm>
              <a:off x="1727" y="2455"/>
              <a:ext cx="595" cy="136"/>
              <a:chOff x="1691" y="2860"/>
              <a:chExt cx="595" cy="136"/>
            </a:xfrm>
          </p:grpSpPr>
          <p:sp>
            <p:nvSpPr>
              <p:cNvPr id="33850" name="Line 86"/>
              <p:cNvSpPr>
                <a:spLocks noChangeShapeType="1"/>
              </p:cNvSpPr>
              <p:nvPr/>
            </p:nvSpPr>
            <p:spPr bwMode="auto">
              <a:xfrm>
                <a:off x="1691" y="2860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1" name="Line 87"/>
              <p:cNvSpPr>
                <a:spLocks noChangeShapeType="1"/>
              </p:cNvSpPr>
              <p:nvPr/>
            </p:nvSpPr>
            <p:spPr bwMode="auto">
              <a:xfrm>
                <a:off x="1691" y="292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52" name="Line 88"/>
              <p:cNvSpPr>
                <a:spLocks noChangeShapeType="1"/>
              </p:cNvSpPr>
              <p:nvPr/>
            </p:nvSpPr>
            <p:spPr bwMode="auto">
              <a:xfrm>
                <a:off x="1691" y="2996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</p:grpSp>
      <p:grpSp>
        <p:nvGrpSpPr>
          <p:cNvPr id="6" name="Group 157"/>
          <p:cNvGrpSpPr>
            <a:grpSpLocks/>
          </p:cNvGrpSpPr>
          <p:nvPr/>
        </p:nvGrpSpPr>
        <p:grpSpPr bwMode="auto">
          <a:xfrm>
            <a:off x="4773740" y="2408238"/>
            <a:ext cx="1800225" cy="3794125"/>
            <a:chOff x="2961" y="1261"/>
            <a:chExt cx="1134" cy="2390"/>
          </a:xfrm>
        </p:grpSpPr>
        <p:sp>
          <p:nvSpPr>
            <p:cNvPr id="33809" name="Rectangle 119"/>
            <p:cNvSpPr>
              <a:spLocks noChangeArrowheads="1"/>
            </p:cNvSpPr>
            <p:nvPr/>
          </p:nvSpPr>
          <p:spPr bwMode="auto">
            <a:xfrm>
              <a:off x="2961" y="1261"/>
              <a:ext cx="1134" cy="23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3810" name="Line 120"/>
            <p:cNvSpPr>
              <a:spLocks noChangeShapeType="1"/>
            </p:cNvSpPr>
            <p:nvPr/>
          </p:nvSpPr>
          <p:spPr bwMode="auto">
            <a:xfrm>
              <a:off x="3042" y="1334"/>
              <a:ext cx="945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1" name="Line 121"/>
            <p:cNvSpPr>
              <a:spLocks noChangeShapeType="1"/>
            </p:cNvSpPr>
            <p:nvPr/>
          </p:nvSpPr>
          <p:spPr bwMode="auto">
            <a:xfrm>
              <a:off x="3122" y="1409"/>
              <a:ext cx="78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2" name="Line 122"/>
            <p:cNvSpPr>
              <a:spLocks noChangeShapeType="1"/>
            </p:cNvSpPr>
            <p:nvPr/>
          </p:nvSpPr>
          <p:spPr bwMode="auto">
            <a:xfrm>
              <a:off x="3122" y="1484"/>
              <a:ext cx="69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3" name="Line 123"/>
            <p:cNvSpPr>
              <a:spLocks noChangeShapeType="1"/>
            </p:cNvSpPr>
            <p:nvPr/>
          </p:nvSpPr>
          <p:spPr bwMode="auto">
            <a:xfrm>
              <a:off x="3185" y="1559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4" name="Line 124"/>
            <p:cNvSpPr>
              <a:spLocks noChangeShapeType="1"/>
            </p:cNvSpPr>
            <p:nvPr/>
          </p:nvSpPr>
          <p:spPr bwMode="auto">
            <a:xfrm>
              <a:off x="3185" y="1627"/>
              <a:ext cx="595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5" name="Line 125"/>
            <p:cNvSpPr>
              <a:spLocks noChangeShapeType="1"/>
            </p:cNvSpPr>
            <p:nvPr/>
          </p:nvSpPr>
          <p:spPr bwMode="auto">
            <a:xfrm>
              <a:off x="3185" y="1695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6" name="Line 126"/>
            <p:cNvSpPr>
              <a:spLocks noChangeShapeType="1"/>
            </p:cNvSpPr>
            <p:nvPr/>
          </p:nvSpPr>
          <p:spPr bwMode="auto">
            <a:xfrm>
              <a:off x="3122" y="1762"/>
              <a:ext cx="343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7" name="Line 127"/>
            <p:cNvSpPr>
              <a:spLocks noChangeShapeType="1"/>
            </p:cNvSpPr>
            <p:nvPr/>
          </p:nvSpPr>
          <p:spPr bwMode="auto">
            <a:xfrm>
              <a:off x="3185" y="1838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8" name="Line 128"/>
            <p:cNvSpPr>
              <a:spLocks noChangeShapeType="1"/>
            </p:cNvSpPr>
            <p:nvPr/>
          </p:nvSpPr>
          <p:spPr bwMode="auto">
            <a:xfrm>
              <a:off x="3185" y="1905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19" name="Line 129"/>
            <p:cNvSpPr>
              <a:spLocks noChangeShapeType="1"/>
            </p:cNvSpPr>
            <p:nvPr/>
          </p:nvSpPr>
          <p:spPr bwMode="auto">
            <a:xfrm>
              <a:off x="3185" y="1973"/>
              <a:ext cx="44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0" name="Line 130"/>
            <p:cNvSpPr>
              <a:spLocks noChangeShapeType="1"/>
            </p:cNvSpPr>
            <p:nvPr/>
          </p:nvSpPr>
          <p:spPr bwMode="auto">
            <a:xfrm>
              <a:off x="3140" y="2251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1" name="Line 131"/>
            <p:cNvSpPr>
              <a:spLocks noChangeShapeType="1"/>
            </p:cNvSpPr>
            <p:nvPr/>
          </p:nvSpPr>
          <p:spPr bwMode="auto">
            <a:xfrm>
              <a:off x="3140" y="2319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2" name="Line 132"/>
            <p:cNvSpPr>
              <a:spLocks noChangeShapeType="1"/>
            </p:cNvSpPr>
            <p:nvPr/>
          </p:nvSpPr>
          <p:spPr bwMode="auto">
            <a:xfrm>
              <a:off x="3140" y="2387"/>
              <a:ext cx="5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3" name="Line 133"/>
            <p:cNvSpPr>
              <a:spLocks noChangeShapeType="1"/>
            </p:cNvSpPr>
            <p:nvPr/>
          </p:nvSpPr>
          <p:spPr bwMode="auto">
            <a:xfrm>
              <a:off x="3140" y="2657"/>
              <a:ext cx="51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4" name="Line 134"/>
            <p:cNvSpPr>
              <a:spLocks noChangeShapeType="1"/>
            </p:cNvSpPr>
            <p:nvPr/>
          </p:nvSpPr>
          <p:spPr bwMode="auto">
            <a:xfrm>
              <a:off x="3140" y="2725"/>
              <a:ext cx="379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5" name="Line 135"/>
            <p:cNvSpPr>
              <a:spLocks noChangeShapeType="1"/>
            </p:cNvSpPr>
            <p:nvPr/>
          </p:nvSpPr>
          <p:spPr bwMode="auto">
            <a:xfrm>
              <a:off x="3140" y="2793"/>
              <a:ext cx="5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6" name="Line 140"/>
            <p:cNvSpPr>
              <a:spLocks noChangeShapeType="1"/>
            </p:cNvSpPr>
            <p:nvPr/>
          </p:nvSpPr>
          <p:spPr bwMode="auto">
            <a:xfrm>
              <a:off x="3149" y="3064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27" name="Line 141"/>
            <p:cNvSpPr>
              <a:spLocks noChangeShapeType="1"/>
            </p:cNvSpPr>
            <p:nvPr/>
          </p:nvSpPr>
          <p:spPr bwMode="auto">
            <a:xfrm>
              <a:off x="3149" y="3139"/>
              <a:ext cx="35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7" name="Group 156"/>
          <p:cNvGrpSpPr>
            <a:grpSpLocks/>
          </p:cNvGrpSpPr>
          <p:nvPr/>
        </p:nvGrpSpPr>
        <p:grpSpPr bwMode="auto">
          <a:xfrm>
            <a:off x="5145215" y="3752850"/>
            <a:ext cx="628650" cy="1300163"/>
            <a:chOff x="3195" y="2108"/>
            <a:chExt cx="396" cy="819"/>
          </a:xfrm>
        </p:grpSpPr>
        <p:sp>
          <p:nvSpPr>
            <p:cNvPr id="33806" name="Line 151"/>
            <p:cNvSpPr>
              <a:spLocks noChangeShapeType="1"/>
            </p:cNvSpPr>
            <p:nvPr/>
          </p:nvSpPr>
          <p:spPr bwMode="auto">
            <a:xfrm>
              <a:off x="3195" y="2108"/>
              <a:ext cx="396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07" name="Line 152"/>
            <p:cNvSpPr>
              <a:spLocks noChangeShapeType="1"/>
            </p:cNvSpPr>
            <p:nvPr/>
          </p:nvSpPr>
          <p:spPr bwMode="auto">
            <a:xfrm>
              <a:off x="3195" y="2531"/>
              <a:ext cx="396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  <p:sp>
          <p:nvSpPr>
            <p:cNvPr id="33808" name="Line 153"/>
            <p:cNvSpPr>
              <a:spLocks noChangeShapeType="1"/>
            </p:cNvSpPr>
            <p:nvPr/>
          </p:nvSpPr>
          <p:spPr bwMode="auto">
            <a:xfrm>
              <a:off x="3195" y="2927"/>
              <a:ext cx="396" cy="0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8" name="Group 158"/>
          <p:cNvGrpSpPr>
            <a:grpSpLocks/>
          </p:cNvGrpSpPr>
          <p:nvPr/>
        </p:nvGrpSpPr>
        <p:grpSpPr bwMode="auto">
          <a:xfrm>
            <a:off x="2616327" y="3444875"/>
            <a:ext cx="1381125" cy="525463"/>
            <a:chOff x="3033" y="3219"/>
            <a:chExt cx="870" cy="331"/>
          </a:xfrm>
        </p:grpSpPr>
        <p:sp>
          <p:nvSpPr>
            <p:cNvPr id="33800" name="Rectangle 159"/>
            <p:cNvSpPr>
              <a:spLocks noChangeArrowheads="1"/>
            </p:cNvSpPr>
            <p:nvPr/>
          </p:nvSpPr>
          <p:spPr bwMode="auto">
            <a:xfrm>
              <a:off x="3033" y="3219"/>
              <a:ext cx="870" cy="331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3801" name="Group 160"/>
            <p:cNvGrpSpPr>
              <a:grpSpLocks/>
            </p:cNvGrpSpPr>
            <p:nvPr/>
          </p:nvGrpSpPr>
          <p:grpSpPr bwMode="auto">
            <a:xfrm>
              <a:off x="3158" y="3355"/>
              <a:ext cx="595" cy="136"/>
              <a:chOff x="1691" y="2860"/>
              <a:chExt cx="595" cy="136"/>
            </a:xfrm>
          </p:grpSpPr>
          <p:sp>
            <p:nvSpPr>
              <p:cNvPr id="33803" name="Line 161"/>
              <p:cNvSpPr>
                <a:spLocks noChangeShapeType="1"/>
              </p:cNvSpPr>
              <p:nvPr/>
            </p:nvSpPr>
            <p:spPr bwMode="auto">
              <a:xfrm>
                <a:off x="1691" y="2860"/>
                <a:ext cx="59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04" name="Line 162"/>
              <p:cNvSpPr>
                <a:spLocks noChangeShapeType="1"/>
              </p:cNvSpPr>
              <p:nvPr/>
            </p:nvSpPr>
            <p:spPr bwMode="auto">
              <a:xfrm>
                <a:off x="1691" y="2928"/>
                <a:ext cx="415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  <p:sp>
            <p:nvSpPr>
              <p:cNvPr id="33805" name="Line 163"/>
              <p:cNvSpPr>
                <a:spLocks noChangeShapeType="1"/>
              </p:cNvSpPr>
              <p:nvPr/>
            </p:nvSpPr>
            <p:spPr bwMode="auto">
              <a:xfrm>
                <a:off x="1691" y="2996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th-TH"/>
              </a:p>
            </p:txBody>
          </p:sp>
        </p:grpSp>
        <p:sp>
          <p:nvSpPr>
            <p:cNvPr id="33802" name="Line 164"/>
            <p:cNvSpPr>
              <a:spLocks noChangeShapeType="1"/>
            </p:cNvSpPr>
            <p:nvPr/>
          </p:nvSpPr>
          <p:spPr bwMode="auto">
            <a:xfrm>
              <a:off x="3060" y="3278"/>
              <a:ext cx="810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C 0.02049 0.04167 0.04115 0.08333 0.04375 0.12708 C 0.04636 0.17083 0.00122 0.22662 0.01563 0.2625 C 0.03004 0.29838 0.09011 0.33449 0.12969 0.34167 C 0.16927 0.34884 0.23281 0.31204 0.25313 0.30625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56" y="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2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ตัวอย่างการแยกกลุ่มคำสั่งที่ซ้ำกันออกเป็นฟังก์ชัน</a:t>
            </a:r>
            <a:endParaRPr lang="th-TH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9601" y="763588"/>
            <a:ext cx="3608831" cy="59114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d = [0]*n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for i in range(n):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  d[i] = int(input())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return d</a:t>
            </a:r>
          </a:p>
          <a:p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mx = d[0]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 e in d[1:] 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if e &gt; mx : mx = e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max1 = mx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mx = d[0]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 e in d[1:] 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if e &gt; mx : mx = e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max2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mx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 max1 + max2 )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81729" y="763588"/>
            <a:ext cx="4206239" cy="50804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d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= [0]*n</a:t>
            </a:r>
          </a:p>
          <a:p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d[i] = int(input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return d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max_of_input():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d = read_data()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mx = d[0]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for e in d[1:] :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if e &gt; mx : mx = e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return mx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max1 = max_of_input()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max2 = max_of_input()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 max1 + max2 )</a:t>
            </a:r>
          </a:p>
        </p:txBody>
      </p:sp>
    </p:spTree>
    <p:extLst>
      <p:ext uri="{BB962C8B-B14F-4D97-AF65-F5344CB8AC3E}">
        <p14:creationId xmlns:p14="http://schemas.microsoft.com/office/powerpoint/2010/main" val="83881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ต.ย.การแยกกลุ่มคำสั่งที่ทำงานเหมือนกันเป็นฟังก์ชัน</a:t>
            </a:r>
            <a:endParaRPr lang="th-TH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9601" y="763588"/>
            <a:ext cx="3608831" cy="56344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d =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[int(input()) \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    for i in range(n)]</a:t>
            </a:r>
            <a:endParaRPr lang="en-US" sz="1800" b="1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return d</a:t>
            </a:r>
          </a:p>
          <a:p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y1 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u1 = [y for y in y1 \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if y != 1990]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y2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u2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[y for y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y2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!=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2000]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y3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u3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[y for y 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y3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!=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1985]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81729" y="763588"/>
            <a:ext cx="4206239" cy="48034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d = [int(input()) \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     for i in range(n)]</a:t>
            </a:r>
          </a:p>
          <a:p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</a:t>
            </a: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filter_input(x):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y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read_data()</a:t>
            </a: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u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[e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if e </a:t>
            </a:r>
            <a:r>
              <a:rPr lang="en-US" sz="18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x]</a:t>
            </a:r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return u</a:t>
            </a:r>
          </a:p>
          <a:p>
            <a:endParaRPr lang="en-US" sz="18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u1 = filter_input(1990)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u2 = filter_input(2000)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u3 = filter_input(1985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4612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ข้อแนะนำในการ</a:t>
            </a:r>
            <a:r>
              <a:rPr lang="th-TH" dirty="0"/>
              <a:t>เขียนเมท็อด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mtClean="0"/>
              <a:t>ควรตั้งชื่อที่สื่อความหมาย</a:t>
            </a:r>
          </a:p>
          <a:p>
            <a:r>
              <a:rPr lang="th-TH" smtClean="0"/>
              <a:t>ควรมีภาระที่ต้องทำหนึ่งอย่างตามชื่อ</a:t>
            </a:r>
          </a:p>
          <a:p>
            <a:r>
              <a:rPr lang="th-TH" smtClean="0"/>
              <a:t>ควรสั้นกะทัดรัด อ่านเข้าใจง่าย</a:t>
            </a:r>
          </a:p>
          <a:p>
            <a:r>
              <a:rPr lang="th-TH" smtClean="0"/>
              <a:t>ควรมีพารามิเตอร์จำนวนไม่มาก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mean, median, mode</a:t>
            </a:r>
            <a:endParaRPr lang="th-TH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63588"/>
            <a:ext cx="4649273" cy="56344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 = [0]*n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d[i] 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e in d: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s += e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mean = s/n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d.sort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median=(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d[(n-1)//2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]+d[n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//2])/2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if d[i] == d[j]: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print(mean,median,mode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37200" y="908050"/>
            <a:ext cx="3142445" cy="5590286"/>
            <a:chOff x="4984124" y="1014078"/>
            <a:chExt cx="3142445" cy="4524315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4984124" y="1014078"/>
              <a:ext cx="3142445" cy="45243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1800" b="1" dirty="0">
                <a:latin typeface="Courier New" pitchFamily="49" charset="0"/>
              </a:endParaRP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164429" y="1281113"/>
              <a:ext cx="2794716" cy="10618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 smtClean="0">
                  <a:latin typeface="Courier New" pitchFamily="49" charset="0"/>
                </a:rPr>
                <a:t>def read_data():</a:t>
              </a:r>
              <a:r>
                <a:rPr lang="en-US" sz="1800" b="1">
                  <a:latin typeface="Courier New" pitchFamily="49" charset="0"/>
                </a:rPr>
                <a:t/>
              </a:r>
              <a:br>
                <a:rPr lang="en-US" sz="1800" b="1">
                  <a:latin typeface="Courier New" pitchFamily="49" charset="0"/>
                </a:rPr>
              </a:br>
              <a:r>
                <a:rPr lang="en-US" sz="1800" b="1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5164429" y="3444753"/>
              <a:ext cx="2794716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get_median(d):</a:t>
              </a:r>
              <a:br>
                <a:rPr lang="en-US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164428" y="2436910"/>
              <a:ext cx="2794717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get_mean(d) :</a:t>
              </a:r>
              <a:r>
                <a:rPr lang="th-TH" sz="1800" b="1" smtClean="0">
                  <a:latin typeface="Courier New" pitchFamily="49" charset="0"/>
                </a:rPr>
                <a:t/>
              </a:r>
              <a:br>
                <a:rPr lang="th-TH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5164429" y="4462463"/>
              <a:ext cx="2794716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get_mode(d):</a:t>
              </a:r>
              <a:br>
                <a:rPr lang="en-US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99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638675" y="1155700"/>
            <a:ext cx="3773488" cy="2779713"/>
            <a:chOff x="3078" y="1288"/>
            <a:chExt cx="1694" cy="1248"/>
          </a:xfrm>
        </p:grpSpPr>
        <p:pic>
          <p:nvPicPr>
            <p:cNvPr id="46112" name="Picture 4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8" y="1288"/>
              <a:ext cx="1694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3" name="Picture 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4" y="1437"/>
              <a:ext cx="1580" cy="1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735013" y="1155700"/>
            <a:ext cx="3773487" cy="2779713"/>
            <a:chOff x="967" y="1287"/>
            <a:chExt cx="1694" cy="1248"/>
          </a:xfrm>
        </p:grpSpPr>
        <p:pic>
          <p:nvPicPr>
            <p:cNvPr id="46110" name="Picture 4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7" y="1287"/>
              <a:ext cx="1694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11" name="Picture 4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" y="1431"/>
              <a:ext cx="1616" cy="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084" name="Rectangle 23"/>
          <p:cNvSpPr>
            <a:spLocks noChangeArrowheads="1"/>
          </p:cNvSpPr>
          <p:nvPr/>
        </p:nvSpPr>
        <p:spPr bwMode="auto">
          <a:xfrm>
            <a:off x="0" y="2724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900113" y="4457700"/>
            <a:ext cx="6581775" cy="404813"/>
            <a:chOff x="412" y="2808"/>
            <a:chExt cx="4146" cy="255"/>
          </a:xfrm>
        </p:grpSpPr>
        <p:sp>
          <p:nvSpPr>
            <p:cNvPr id="46103" name="Text Box 53"/>
            <p:cNvSpPr txBox="1">
              <a:spLocks noChangeArrowheads="1"/>
            </p:cNvSpPr>
            <p:nvPr/>
          </p:nvSpPr>
          <p:spPr bwMode="auto">
            <a:xfrm>
              <a:off x="412" y="2811"/>
              <a:ext cx="44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r>
                <a:rPr lang="th-TH" sz="20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in</a:t>
              </a:r>
              <a:endParaRPr lang="th-TH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4" name="Text Box 54"/>
            <p:cNvSpPr txBox="1">
              <a:spLocks noChangeArrowheads="1"/>
            </p:cNvSpPr>
            <p:nvPr/>
          </p:nvSpPr>
          <p:spPr bwMode="auto">
            <a:xfrm>
              <a:off x="927" y="2808"/>
              <a:ext cx="605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5" name="Text Box 55"/>
            <p:cNvSpPr txBox="1">
              <a:spLocks noChangeArrowheads="1"/>
            </p:cNvSpPr>
            <p:nvPr/>
          </p:nvSpPr>
          <p:spPr bwMode="auto">
            <a:xfrm>
              <a:off x="1532" y="2808"/>
              <a:ext cx="607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6" name="Text Box 56"/>
            <p:cNvSpPr txBox="1">
              <a:spLocks noChangeArrowheads="1"/>
            </p:cNvSpPr>
            <p:nvPr/>
          </p:nvSpPr>
          <p:spPr bwMode="auto">
            <a:xfrm>
              <a:off x="2139" y="2808"/>
              <a:ext cx="605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13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7" name="Text Box 57"/>
            <p:cNvSpPr txBox="1">
              <a:spLocks noChangeArrowheads="1"/>
            </p:cNvSpPr>
            <p:nvPr/>
          </p:nvSpPr>
          <p:spPr bwMode="auto">
            <a:xfrm>
              <a:off x="2746" y="2808"/>
              <a:ext cx="607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8" name="Text Box 58"/>
            <p:cNvSpPr txBox="1">
              <a:spLocks noChangeArrowheads="1"/>
            </p:cNvSpPr>
            <p:nvPr/>
          </p:nvSpPr>
          <p:spPr bwMode="auto">
            <a:xfrm>
              <a:off x="3353" y="2808"/>
              <a:ext cx="605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15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109" name="Text Box 59"/>
            <p:cNvSpPr txBox="1">
              <a:spLocks noChangeArrowheads="1"/>
            </p:cNvSpPr>
            <p:nvPr/>
          </p:nvSpPr>
          <p:spPr bwMode="auto">
            <a:xfrm>
              <a:off x="3953" y="2808"/>
              <a:ext cx="605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endParaRPr lang="th-TH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57122" name="Text Box 66"/>
          <p:cNvSpPr txBox="1">
            <a:spLocks noChangeArrowheads="1"/>
          </p:cNvSpPr>
          <p:nvPr/>
        </p:nvSpPr>
        <p:spPr bwMode="auto">
          <a:xfrm>
            <a:off x="1717675" y="5387975"/>
            <a:ext cx="96043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11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7123" name="Text Box 67"/>
          <p:cNvSpPr txBox="1">
            <a:spLocks noChangeArrowheads="1"/>
          </p:cNvSpPr>
          <p:nvPr/>
        </p:nvSpPr>
        <p:spPr bwMode="auto">
          <a:xfrm>
            <a:off x="2678113" y="5387975"/>
            <a:ext cx="963612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11.67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7124" name="Text Box 68"/>
          <p:cNvSpPr txBox="1">
            <a:spLocks noChangeArrowheads="1"/>
          </p:cNvSpPr>
          <p:nvPr/>
        </p:nvSpPr>
        <p:spPr bwMode="auto">
          <a:xfrm>
            <a:off x="3641725" y="5387975"/>
            <a:ext cx="96043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12.33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7125" name="Text Box 69"/>
          <p:cNvSpPr txBox="1">
            <a:spLocks noChangeArrowheads="1"/>
          </p:cNvSpPr>
          <p:nvPr/>
        </p:nvSpPr>
        <p:spPr bwMode="auto">
          <a:xfrm>
            <a:off x="4605338" y="5387975"/>
            <a:ext cx="963612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13.33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7126" name="Text Box 70"/>
          <p:cNvSpPr txBox="1">
            <a:spLocks noChangeArrowheads="1"/>
          </p:cNvSpPr>
          <p:nvPr/>
        </p:nvSpPr>
        <p:spPr bwMode="auto">
          <a:xfrm>
            <a:off x="5568950" y="5387975"/>
            <a:ext cx="96043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12.33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7127" name="Text Box 71"/>
          <p:cNvSpPr txBox="1">
            <a:spLocks noChangeArrowheads="1"/>
          </p:cNvSpPr>
          <p:nvPr/>
        </p:nvSpPr>
        <p:spPr bwMode="auto">
          <a:xfrm>
            <a:off x="6521450" y="5387975"/>
            <a:ext cx="96043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12.5</a:t>
            </a:r>
            <a:endParaRPr lang="th-TH" sz="18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887538" y="4368800"/>
            <a:ext cx="2554287" cy="973138"/>
            <a:chOff x="1189" y="2752"/>
            <a:chExt cx="1609" cy="613"/>
          </a:xfrm>
        </p:grpSpPr>
        <p:sp>
          <p:nvSpPr>
            <p:cNvPr id="46101" name="AutoShape 72"/>
            <p:cNvSpPr>
              <a:spLocks noChangeArrowheads="1"/>
            </p:cNvSpPr>
            <p:nvPr/>
          </p:nvSpPr>
          <p:spPr bwMode="auto">
            <a:xfrm>
              <a:off x="1189" y="2752"/>
              <a:ext cx="1609" cy="34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th-TH"/>
            </a:p>
          </p:txBody>
        </p:sp>
        <p:sp>
          <p:nvSpPr>
            <p:cNvPr id="46102" name="Line 73"/>
            <p:cNvSpPr>
              <a:spLocks noChangeShapeType="1"/>
            </p:cNvSpPr>
            <p:nvPr/>
          </p:nvSpPr>
          <p:spPr bwMode="auto">
            <a:xfrm>
              <a:off x="1993" y="3099"/>
              <a:ext cx="0" cy="2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6" name="Group 78"/>
          <p:cNvGrpSpPr>
            <a:grpSpLocks/>
          </p:cNvGrpSpPr>
          <p:nvPr/>
        </p:nvGrpSpPr>
        <p:grpSpPr bwMode="auto">
          <a:xfrm>
            <a:off x="1800225" y="4375150"/>
            <a:ext cx="1582738" cy="973138"/>
            <a:chOff x="329" y="3707"/>
            <a:chExt cx="997" cy="613"/>
          </a:xfrm>
        </p:grpSpPr>
        <p:sp>
          <p:nvSpPr>
            <p:cNvPr id="46099" name="AutoShape 76"/>
            <p:cNvSpPr>
              <a:spLocks noChangeArrowheads="1"/>
            </p:cNvSpPr>
            <p:nvPr/>
          </p:nvSpPr>
          <p:spPr bwMode="auto">
            <a:xfrm>
              <a:off x="329" y="3707"/>
              <a:ext cx="997" cy="34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th-TH"/>
            </a:p>
          </p:txBody>
        </p:sp>
        <p:sp>
          <p:nvSpPr>
            <p:cNvPr id="46100" name="Line 77"/>
            <p:cNvSpPr>
              <a:spLocks noChangeShapeType="1"/>
            </p:cNvSpPr>
            <p:nvPr/>
          </p:nvSpPr>
          <p:spPr bwMode="auto">
            <a:xfrm>
              <a:off x="553" y="4054"/>
              <a:ext cx="0" cy="2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7" name="Group 79"/>
          <p:cNvGrpSpPr>
            <a:grpSpLocks/>
          </p:cNvGrpSpPr>
          <p:nvPr/>
        </p:nvGrpSpPr>
        <p:grpSpPr bwMode="auto">
          <a:xfrm flipH="1">
            <a:off x="5734050" y="4389438"/>
            <a:ext cx="1582738" cy="973137"/>
            <a:chOff x="329" y="3707"/>
            <a:chExt cx="997" cy="613"/>
          </a:xfrm>
        </p:grpSpPr>
        <p:sp>
          <p:nvSpPr>
            <p:cNvPr id="46097" name="AutoShape 80"/>
            <p:cNvSpPr>
              <a:spLocks noChangeArrowheads="1"/>
            </p:cNvSpPr>
            <p:nvPr/>
          </p:nvSpPr>
          <p:spPr bwMode="auto">
            <a:xfrm>
              <a:off x="329" y="3707"/>
              <a:ext cx="997" cy="34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th-TH"/>
            </a:p>
          </p:txBody>
        </p:sp>
        <p:sp>
          <p:nvSpPr>
            <p:cNvPr id="46098" name="Line 81"/>
            <p:cNvSpPr>
              <a:spLocks noChangeShapeType="1"/>
            </p:cNvSpPr>
            <p:nvPr/>
          </p:nvSpPr>
          <p:spPr bwMode="auto">
            <a:xfrm>
              <a:off x="553" y="4054"/>
              <a:ext cx="0" cy="2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ค่าเฉลี่ยเคลื่อนที่ </a:t>
            </a:r>
            <a:r>
              <a:rPr lang="en-US" dirty="0" smtClean="0"/>
              <a:t>(moving average)</a:t>
            </a:r>
            <a:endParaRPr lang="th-TH" dirty="0"/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766763" y="5381625"/>
            <a:ext cx="836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th-TH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out</a:t>
            </a:r>
            <a:endParaRPr lang="th-TH" sz="2000" b="1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8.67052E-7 L 0.10156 8.67052E-7 " pathEditMode="relative" ptsTypes="AA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56 -2.02312E-6 L 0.21267 -2.02312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68 4.85549E-6 L 0.3158 4.85549E-6 " pathEditMode="relative" ptsTypes="AA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122" grpId="0" animBg="1"/>
      <p:bldP spid="557123" grpId="0" animBg="1"/>
      <p:bldP spid="557124" grpId="0" animBg="1"/>
      <p:bldP spid="557125" grpId="0" animBg="1"/>
      <p:bldP spid="557126" grpId="0" animBg="1"/>
      <p:bldP spid="557127" grpId="0" animBg="1"/>
      <p:bldP spid="3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ค่าเฉลี่ยเคลื่อนที่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124584" y="1040956"/>
            <a:ext cx="6891656" cy="286450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2000" b="1">
                <a:latin typeface="Courier New" pitchFamily="49" charset="0"/>
              </a:rPr>
              <a:t>def moving_avg( d ) :</a:t>
            </a:r>
          </a:p>
          <a:p>
            <a:r>
              <a:rPr lang="en-US" sz="2000" b="1">
                <a:latin typeface="Courier New" pitchFamily="49" charset="0"/>
              </a:rPr>
              <a:t>  mavg = [ (d[i-1]+d[i]+d[i+1])/3 \</a:t>
            </a:r>
          </a:p>
          <a:p>
            <a:r>
              <a:rPr lang="en-US" sz="2000" b="1">
                <a:latin typeface="Courier New" pitchFamily="49" charset="0"/>
              </a:rPr>
              <a:t>         </a:t>
            </a:r>
            <a:r>
              <a:rPr lang="en-US" sz="2000" b="1" smtClean="0">
                <a:latin typeface="Courier New" pitchFamily="49" charset="0"/>
              </a:rPr>
              <a:t>  for </a:t>
            </a:r>
            <a:r>
              <a:rPr lang="en-US" sz="2000" b="1">
                <a:latin typeface="Courier New" pitchFamily="49" charset="0"/>
              </a:rPr>
              <a:t>i in range(1,len(d)-1) ]</a:t>
            </a:r>
          </a:p>
          <a:p>
            <a:r>
              <a:rPr lang="en-US" sz="2000" b="1">
                <a:latin typeface="Courier New" pitchFamily="49" charset="0"/>
              </a:rPr>
              <a:t>  mavg.insert( 0,(d[0]+d[1])/2 )</a:t>
            </a:r>
          </a:p>
          <a:p>
            <a:r>
              <a:rPr lang="en-US" sz="2000" b="1">
                <a:latin typeface="Courier New" pitchFamily="49" charset="0"/>
              </a:rPr>
              <a:t>  mavg.append( (d[-2]+d[-1])/2 )</a:t>
            </a:r>
          </a:p>
          <a:p>
            <a:r>
              <a:rPr lang="en-US" sz="2000" b="1">
                <a:latin typeface="Courier New" pitchFamily="49" charset="0"/>
              </a:rPr>
              <a:t>  return mavg</a:t>
            </a:r>
          </a:p>
          <a:p>
            <a:endParaRPr lang="en-US" sz="2000" b="1">
              <a:latin typeface="Courier New" pitchFamily="49" charset="0"/>
            </a:endParaRPr>
          </a:p>
          <a:p>
            <a:r>
              <a:rPr lang="en-US" sz="2000" b="1">
                <a:latin typeface="Courier New" pitchFamily="49" charset="0"/>
              </a:rPr>
              <a:t>x = [float(e) for e in input().split()]</a:t>
            </a:r>
          </a:p>
          <a:p>
            <a:r>
              <a:rPr lang="en-US" sz="2000" b="1">
                <a:latin typeface="Courier New" pitchFamily="49" charset="0"/>
              </a:rPr>
              <a:t>print(moving_avg(x))</a:t>
            </a:r>
            <a:endParaRPr lang="nn-NO" sz="2000" b="1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การเวียนเกิด</a:t>
            </a:r>
            <a:endParaRPr lang="th-TH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Recursive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489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/>
              <a:t>ความสัมพันธ์เวียนเกิด </a:t>
            </a:r>
            <a:r>
              <a:rPr lang="en-US"/>
              <a:t>(Recurrences)</a:t>
            </a:r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การเขียนความสัมพันธ์ของจำนวนเต็มในลำดับ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27075" y="1689100"/>
            <a:ext cx="764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th-TH" b="0"/>
              <a:t>0, 1, 2, 3, 4, ...    	 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>
                <a:latin typeface="Times New Roman" pitchFamily="18" charset="0"/>
              </a:rPr>
              <a:t> =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en-US" b="0" baseline="-25000">
                <a:latin typeface="Times New Roman" pitchFamily="18" charset="0"/>
              </a:rPr>
              <a:t>-1</a:t>
            </a:r>
            <a:r>
              <a:rPr lang="en-US" b="0">
                <a:latin typeface="Times New Roman" pitchFamily="18" charset="0"/>
              </a:rPr>
              <a:t> + 1</a:t>
            </a:r>
            <a:r>
              <a:rPr lang="th-TH" b="0">
                <a:latin typeface="Times New Roman" pitchFamily="18" charset="0"/>
              </a:rPr>
              <a:t>     </a:t>
            </a:r>
            <a:r>
              <a:rPr lang="th-TH" b="0"/>
              <a:t>เมื่อ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&gt; 0, 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= 0</a:t>
            </a:r>
            <a:endParaRPr lang="th-TH" b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27075" y="2495550"/>
            <a:ext cx="764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th-TH" b="0"/>
              <a:t>3, 5, 7, 9, </a:t>
            </a:r>
            <a:r>
              <a:rPr lang="en-US" b="0"/>
              <a:t>11, </a:t>
            </a:r>
            <a:r>
              <a:rPr lang="th-TH" b="0"/>
              <a:t>...    	 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>
                <a:latin typeface="Times New Roman" pitchFamily="18" charset="0"/>
              </a:rPr>
              <a:t> =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 baseline="-25000">
                <a:latin typeface="Times New Roman" pitchFamily="18" charset="0"/>
              </a:rPr>
              <a:t>-</a:t>
            </a:r>
            <a:r>
              <a:rPr lang="en-US" b="0" baseline="-25000">
                <a:latin typeface="Times New Roman" pitchFamily="18" charset="0"/>
              </a:rPr>
              <a:t>1</a:t>
            </a:r>
            <a:r>
              <a:rPr lang="en-US" b="0">
                <a:latin typeface="Times New Roman" pitchFamily="18" charset="0"/>
              </a:rPr>
              <a:t> + 2</a:t>
            </a:r>
            <a:r>
              <a:rPr lang="th-TH" b="0">
                <a:latin typeface="Times New Roman" pitchFamily="18" charset="0"/>
              </a:rPr>
              <a:t> </a:t>
            </a:r>
            <a:r>
              <a:rPr lang="th-TH" b="0"/>
              <a:t>    เมื่อ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&gt; 0, 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= 3</a:t>
            </a:r>
            <a:endParaRPr lang="th-TH" b="0">
              <a:latin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27075" y="3303588"/>
            <a:ext cx="764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th-TH" b="0"/>
              <a:t>0, 1, 3, 6, 10, 15, ...	 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>
                <a:latin typeface="Times New Roman" pitchFamily="18" charset="0"/>
              </a:rPr>
              <a:t> = </a:t>
            </a:r>
            <a:r>
              <a:rPr lang="th-TH" b="0" i="1">
                <a:latin typeface="Times New Roman" pitchFamily="18" charset="0"/>
              </a:rPr>
              <a:t>a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 baseline="-25000">
                <a:latin typeface="Times New Roman" pitchFamily="18" charset="0"/>
              </a:rPr>
              <a:t>-1</a:t>
            </a:r>
            <a:r>
              <a:rPr lang="th-TH" b="0">
                <a:latin typeface="Times New Roman" pitchFamily="18" charset="0"/>
              </a:rPr>
              <a:t> + </a:t>
            </a:r>
            <a:r>
              <a:rPr lang="th-TH" b="0" i="1">
                <a:latin typeface="Times New Roman" pitchFamily="18" charset="0"/>
              </a:rPr>
              <a:t>n</a:t>
            </a:r>
            <a:r>
              <a:rPr lang="th-TH" b="0">
                <a:latin typeface="Times New Roman" pitchFamily="18" charset="0"/>
              </a:rPr>
              <a:t>    </a:t>
            </a:r>
            <a:r>
              <a:rPr lang="th-TH" b="0"/>
              <a:t>เมื่อ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&gt; 0, 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= 0</a:t>
            </a:r>
            <a:endParaRPr lang="th-TH" b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27075" y="4111625"/>
            <a:ext cx="805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th-TH" b="0"/>
              <a:t>0, 1, 1, 2, 3, 5, 8,...	  </a:t>
            </a:r>
            <a:r>
              <a:rPr lang="en-US" b="0" i="1">
                <a:latin typeface="Times New Roman" pitchFamily="18" charset="0"/>
              </a:rPr>
              <a:t>f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>
                <a:latin typeface="Times New Roman" pitchFamily="18" charset="0"/>
              </a:rPr>
              <a:t> = </a:t>
            </a:r>
            <a:r>
              <a:rPr lang="en-US" b="0" i="1">
                <a:latin typeface="Times New Roman" pitchFamily="18" charset="0"/>
              </a:rPr>
              <a:t>f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 baseline="-25000">
                <a:latin typeface="Times New Roman" pitchFamily="18" charset="0"/>
              </a:rPr>
              <a:t>-1</a:t>
            </a:r>
            <a:r>
              <a:rPr lang="th-TH" b="0">
                <a:latin typeface="Times New Roman" pitchFamily="18" charset="0"/>
              </a:rPr>
              <a:t> + </a:t>
            </a:r>
            <a:r>
              <a:rPr lang="en-US" b="0" i="1">
                <a:latin typeface="Times New Roman" pitchFamily="18" charset="0"/>
              </a:rPr>
              <a:t>f</a:t>
            </a:r>
            <a:r>
              <a:rPr lang="th-TH" b="0" i="1" baseline="-25000">
                <a:latin typeface="Times New Roman" pitchFamily="18" charset="0"/>
              </a:rPr>
              <a:t>n</a:t>
            </a:r>
            <a:r>
              <a:rPr lang="th-TH" b="0" baseline="-25000">
                <a:latin typeface="Times New Roman" pitchFamily="18" charset="0"/>
              </a:rPr>
              <a:t>-2</a:t>
            </a:r>
            <a:r>
              <a:rPr lang="th-TH" b="0">
                <a:latin typeface="Times New Roman" pitchFamily="18" charset="0"/>
              </a:rPr>
              <a:t>  </a:t>
            </a:r>
            <a:r>
              <a:rPr lang="th-TH" b="0"/>
              <a:t>เมื่อ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&gt; 1, 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= 0,  </a:t>
            </a:r>
            <a:r>
              <a:rPr lang="en-US" b="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b="0"/>
              <a:t> </a:t>
            </a:r>
            <a:endParaRPr lang="th-TH" b="0"/>
          </a:p>
        </p:txBody>
      </p:sp>
    </p:spTree>
    <p:extLst>
      <p:ext uri="{BB962C8B-B14F-4D97-AF65-F5344CB8AC3E}">
        <p14:creationId xmlns:p14="http://schemas.microsoft.com/office/powerpoint/2010/main" val="247707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= </a:t>
            </a:r>
            <a:r>
              <a:rPr lang="th-TH" dirty="0" smtClean="0"/>
              <a:t>0, </a:t>
            </a:r>
            <a:r>
              <a:rPr lang="th-TH" dirty="0"/>
              <a:t>1, 3, 6, 10, 15, ...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7920037" cy="1230313"/>
          </a:xfrm>
        </p:spPr>
        <p:txBody>
          <a:bodyPr/>
          <a:lstStyle/>
          <a:p>
            <a:pPr eaLnBrk="1" hangingPunct="1"/>
            <a:r>
              <a:rPr lang="th-TH" smtClean="0"/>
              <a:t>รู้ว่า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= (0+1+2+...+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h-TH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h-TH" smtClean="0"/>
              <a:t>รู้ว่า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 + n  </a:t>
            </a:r>
            <a:r>
              <a:rPr lang="th-TH" smtClean="0"/>
              <a:t>เมื่อ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&gt; 0</a:t>
            </a:r>
            <a:r>
              <a:rPr lang="en-US" smtClean="0"/>
              <a:t>,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th-TH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h-TH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85863" y="4062413"/>
            <a:ext cx="6561137" cy="1939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C0"/>
                </a:solidFill>
                <a:latin typeface="Courier New" pitchFamily="49" charset="0"/>
              </a:rPr>
              <a:t>def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a(n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n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&lt;=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0: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0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C0"/>
                </a:solidFill>
                <a:latin typeface="Courier New" pitchFamily="49" charset="0"/>
              </a:rPr>
              <a:t>else: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a(n-1) + n;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8197" name="Freeform 12"/>
          <p:cNvSpPr>
            <a:spLocks/>
          </p:cNvSpPr>
          <p:nvPr/>
        </p:nvSpPr>
        <p:spPr bwMode="auto">
          <a:xfrm>
            <a:off x="3516313" y="3798888"/>
            <a:ext cx="2482850" cy="1150937"/>
          </a:xfrm>
          <a:custGeom>
            <a:avLst/>
            <a:gdLst>
              <a:gd name="T0" fmla="*/ 2405287 w 2482948"/>
              <a:gd name="T1" fmla="*/ 0 h 1151206"/>
              <a:gd name="T2" fmla="*/ 2334960 w 2482948"/>
              <a:gd name="T3" fmla="*/ 815353 h 1151206"/>
              <a:gd name="T4" fmla="*/ 1519130 w 2482948"/>
              <a:gd name="T5" fmla="*/ 1096512 h 1151206"/>
              <a:gd name="T6" fmla="*/ 0 w 2482948"/>
              <a:gd name="T7" fmla="*/ 1138685 h 1151206"/>
              <a:gd name="T8" fmla="*/ 0 60000 65536"/>
              <a:gd name="T9" fmla="*/ 0 60000 65536"/>
              <a:gd name="T10" fmla="*/ 0 60000 65536"/>
              <a:gd name="T11" fmla="*/ 0 60000 65536"/>
              <a:gd name="T12" fmla="*/ 0 w 2482948"/>
              <a:gd name="T13" fmla="*/ 0 h 1151206"/>
              <a:gd name="T14" fmla="*/ 2482948 w 2482948"/>
              <a:gd name="T15" fmla="*/ 1151206 h 11512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82948" h="1151206">
                <a:moveTo>
                  <a:pt x="2405575" y="0"/>
                </a:moveTo>
                <a:cubicBezTo>
                  <a:pt x="2444261" y="316523"/>
                  <a:pt x="2482948" y="633046"/>
                  <a:pt x="2335237" y="815926"/>
                </a:cubicBezTo>
                <a:cubicBezTo>
                  <a:pt x="2187526" y="998806"/>
                  <a:pt x="1908516" y="1043354"/>
                  <a:pt x="1519310" y="1097280"/>
                </a:cubicBezTo>
                <a:cubicBezTo>
                  <a:pt x="1130104" y="1151206"/>
                  <a:pt x="565052" y="1145344"/>
                  <a:pt x="0" y="1139483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198" name="Freeform 13"/>
          <p:cNvSpPr>
            <a:spLocks/>
          </p:cNvSpPr>
          <p:nvPr/>
        </p:nvSpPr>
        <p:spPr bwMode="auto">
          <a:xfrm>
            <a:off x="3275856" y="4077072"/>
            <a:ext cx="792088" cy="1152128"/>
          </a:xfrm>
          <a:custGeom>
            <a:avLst/>
            <a:gdLst>
              <a:gd name="T0" fmla="*/ 0 w 297766"/>
              <a:gd name="T1" fmla="*/ 0 h 1589650"/>
              <a:gd name="T2" fmla="*/ 226637 w 297766"/>
              <a:gd name="T3" fmla="*/ 197329 h 1589650"/>
              <a:gd name="T4" fmla="*/ 297462 w 297766"/>
              <a:gd name="T5" fmla="*/ 690652 h 1589650"/>
              <a:gd name="T6" fmla="*/ 240803 w 297766"/>
              <a:gd name="T7" fmla="*/ 1592727 h 1589650"/>
              <a:gd name="T8" fmla="*/ 0 60000 65536"/>
              <a:gd name="T9" fmla="*/ 0 60000 65536"/>
              <a:gd name="T10" fmla="*/ 0 60000 65536"/>
              <a:gd name="T11" fmla="*/ 0 60000 65536"/>
              <a:gd name="T12" fmla="*/ 0 w 297766"/>
              <a:gd name="T13" fmla="*/ 0 h 1589650"/>
              <a:gd name="T14" fmla="*/ 297766 w 297766"/>
              <a:gd name="T15" fmla="*/ 1589650 h 15896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766" h="1589650">
                <a:moveTo>
                  <a:pt x="0" y="0"/>
                </a:moveTo>
                <a:cubicBezTo>
                  <a:pt x="87923" y="41031"/>
                  <a:pt x="175846" y="82062"/>
                  <a:pt x="225083" y="196948"/>
                </a:cubicBezTo>
                <a:cubicBezTo>
                  <a:pt x="274320" y="311834"/>
                  <a:pt x="293076" y="457200"/>
                  <a:pt x="295421" y="689317"/>
                </a:cubicBezTo>
                <a:cubicBezTo>
                  <a:pt x="297766" y="921434"/>
                  <a:pt x="239151" y="1589650"/>
                  <a:pt x="239151" y="158965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181100" y="1428750"/>
            <a:ext cx="6681788" cy="1943100"/>
            <a:chOff x="1181100" y="1428750"/>
            <a:chExt cx="6681788" cy="1943100"/>
          </a:xfrm>
        </p:grpSpPr>
        <p:sp>
          <p:nvSpPr>
            <p:cNvPr id="9225" name="Text Box 4"/>
            <p:cNvSpPr txBox="1">
              <a:spLocks noChangeArrowheads="1"/>
            </p:cNvSpPr>
            <p:nvPr/>
          </p:nvSpPr>
          <p:spPr bwMode="auto">
            <a:xfrm>
              <a:off x="1181100" y="1431925"/>
              <a:ext cx="6678613" cy="1939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2000" dirty="0" smtClean="0">
                  <a:solidFill>
                    <a:srgbClr val="0000C0"/>
                  </a:solidFill>
                  <a:latin typeface="Courier New" pitchFamily="49" charset="0"/>
                </a:rPr>
                <a:t>def </a:t>
              </a:r>
              <a:r>
                <a:rPr lang="en-US" sz="2000" dirty="0" smtClean="0">
                  <a:solidFill>
                    <a:srgbClr val="000000"/>
                  </a:solidFill>
                  <a:latin typeface="Courier New" pitchFamily="49" charset="0"/>
                </a:rPr>
                <a:t>a(n):</a:t>
              </a:r>
              <a:endParaRPr lang="en-US" sz="2000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1" hangingPunct="1"/>
              <a:r>
                <a:rPr lang="en-US" sz="2000" dirty="0" smtClean="0">
                  <a:solidFill>
                    <a:srgbClr val="000000"/>
                  </a:solidFill>
                  <a:latin typeface="Courier New" pitchFamily="49" charset="0"/>
                </a:rPr>
                <a:t>   s </a:t>
              </a:r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= 0;</a:t>
              </a:r>
            </a:p>
            <a:p>
              <a:pPr eaLnBrk="1" hangingPunct="1"/>
              <a:r>
                <a:rPr lang="nn-NO" sz="2000" dirty="0">
                  <a:solidFill>
                    <a:srgbClr val="000000"/>
                  </a:solidFill>
                  <a:latin typeface="Courier New" pitchFamily="49" charset="0"/>
                </a:rPr>
                <a:t>   </a:t>
              </a:r>
              <a:r>
                <a:rPr lang="nn-NO" sz="2000" dirty="0">
                  <a:solidFill>
                    <a:srgbClr val="0000C0"/>
                  </a:solidFill>
                  <a:latin typeface="Courier New" pitchFamily="49" charset="0"/>
                </a:rPr>
                <a:t>for</a:t>
              </a:r>
              <a:r>
                <a:rPr lang="nn-NO" sz="20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nn-NO" sz="2000" dirty="0" smtClean="0">
                  <a:solidFill>
                    <a:srgbClr val="000000"/>
                  </a:solidFill>
                  <a:latin typeface="Courier New" pitchFamily="49" charset="0"/>
                </a:rPr>
                <a:t>i in range(n+1):</a:t>
              </a:r>
              <a:endParaRPr lang="nn-NO" sz="2000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1" hangingPunct="1"/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     s += </a:t>
              </a:r>
              <a:r>
                <a:rPr lang="en-US" sz="2000" dirty="0" err="1" smtClean="0">
                  <a:solidFill>
                    <a:srgbClr val="000000"/>
                  </a:solidFill>
                  <a:latin typeface="Courier New" pitchFamily="49" charset="0"/>
                </a:rPr>
                <a:t>i</a:t>
              </a:r>
              <a:endParaRPr lang="en-US" sz="2000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1" hangingPunct="1"/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   </a:t>
              </a:r>
              <a:r>
                <a:rPr lang="en-US" sz="2000" dirty="0">
                  <a:solidFill>
                    <a:srgbClr val="0000C0"/>
                  </a:solidFill>
                  <a:latin typeface="Courier New" pitchFamily="49" charset="0"/>
                </a:rPr>
                <a:t>return</a:t>
              </a:r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Courier New" pitchFamily="49" charset="0"/>
                </a:rPr>
                <a:t>s</a:t>
              </a:r>
              <a:endParaRPr lang="en-US" sz="2000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eaLnBrk="1" hangingPunct="1"/>
              <a:r>
                <a:rPr lang="en-US" sz="20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</a:p>
          </p:txBody>
        </p:sp>
        <p:sp>
          <p:nvSpPr>
            <p:cNvPr id="9226" name="Text Box 4"/>
            <p:cNvSpPr txBox="1">
              <a:spLocks noChangeArrowheads="1"/>
            </p:cNvSpPr>
            <p:nvPr/>
          </p:nvSpPr>
          <p:spPr bwMode="auto">
            <a:xfrm>
              <a:off x="6797675" y="1428750"/>
              <a:ext cx="1065213" cy="40640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r>
                <a:rPr lang="th-TH" sz="2000" b="0"/>
                <a:t>แบบที่ </a:t>
              </a:r>
              <a:r>
                <a:rPr lang="en-US" sz="2000" b="0"/>
                <a:t>1</a:t>
              </a:r>
              <a:endParaRPr lang="th-TH" sz="2000" b="0"/>
            </a:p>
          </p:txBody>
        </p:sp>
      </p:grp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684963" y="4059238"/>
            <a:ext cx="1065212" cy="40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th-TH" sz="2000" b="0"/>
              <a:t>แบบที่ </a:t>
            </a:r>
            <a:r>
              <a:rPr lang="en-US" sz="2000" b="0"/>
              <a:t>2</a:t>
            </a:r>
            <a:endParaRPr lang="th-TH" sz="2000" b="0"/>
          </a:p>
        </p:txBody>
      </p:sp>
    </p:spTree>
    <p:extLst>
      <p:ext uri="{BB962C8B-B14F-4D97-AF65-F5344CB8AC3E}">
        <p14:creationId xmlns:p14="http://schemas.microsoft.com/office/powerpoint/2010/main" val="7411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  <p:bldP spid="8196" grpId="0" uiExpand="1" build="p" animBg="1"/>
      <p:bldP spid="8197" grpId="0" uiExpand="1" animBg="1"/>
      <p:bldP spid="8198" grpId="0" uiExpand="1" animBg="1"/>
      <p:bldP spid="18" grpId="0" uiExpan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549275" y="968375"/>
            <a:ext cx="8035925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Angsana New" pitchFamily="18" charset="-34"/>
              </a:rPr>
              <a:t> </a:t>
            </a:r>
            <a:r>
              <a:rPr lang="en-US" sz="2000" dirty="0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fac(n)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f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th-TH" sz="2000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range(1,n+1):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th-TH" sz="2000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7515225" y="963613"/>
            <a:ext cx="1065213" cy="40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th-TH" sz="2000" b="0"/>
              <a:t>แบบที่ </a:t>
            </a:r>
            <a:r>
              <a:rPr lang="en-US" sz="2000" b="0"/>
              <a:t>1</a:t>
            </a:r>
            <a:endParaRPr lang="th-TH" sz="2000" b="0"/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549275" y="3403600"/>
            <a:ext cx="8035925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fac(n)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th-TH" sz="2000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f 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fac(n-1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th-TH" sz="2000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 * </a:t>
            </a:r>
            <a:r>
              <a:rPr lang="th-TH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endParaRPr lang="th-TH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th-TH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</p:txBody>
      </p:sp>
      <p:sp>
        <p:nvSpPr>
          <p:cNvPr id="445446" name="Text Box 6"/>
          <p:cNvSpPr txBox="1">
            <a:spLocks noChangeArrowheads="1"/>
          </p:cNvSpPr>
          <p:nvPr/>
        </p:nvSpPr>
        <p:spPr bwMode="auto">
          <a:xfrm>
            <a:off x="7515225" y="3398838"/>
            <a:ext cx="1065213" cy="40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th-TH" sz="2000" b="0"/>
              <a:t>แบบที่ </a:t>
            </a:r>
            <a:r>
              <a:rPr lang="en-US" sz="2000" b="0"/>
              <a:t>2</a:t>
            </a:r>
            <a:endParaRPr lang="th-TH" sz="2000" b="0"/>
          </a:p>
        </p:txBody>
      </p:sp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3376613" y="2659063"/>
            <a:ext cx="4997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en-US" sz="3200" b="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</a:rPr>
              <a:t>! = </a:t>
            </a:r>
            <a:r>
              <a:rPr lang="en-US" sz="3200" b="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en-US" sz="3200" b="0" i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– 1)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en-US" sz="3200" b="0" i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– 2)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sz="2000" b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...</a:t>
            </a:r>
            <a:r>
              <a:rPr lang="en-US" sz="2000" b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b="0">
                <a:solidFill>
                  <a:schemeClr val="tx2"/>
                </a:solidFill>
                <a:sym typeface="Symbol" pitchFamily="18" charset="2"/>
              </a:rPr>
              <a:t></a:t>
            </a:r>
            <a:r>
              <a:rPr lang="en-US" sz="3200" b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915815" y="3670300"/>
            <a:ext cx="4039023" cy="406400"/>
            <a:chOff x="2915815" y="3670300"/>
            <a:chExt cx="4039023" cy="406400"/>
          </a:xfrm>
        </p:grpSpPr>
        <p:sp>
          <p:nvSpPr>
            <p:cNvPr id="1037" name="Text Box 10"/>
            <p:cNvSpPr txBox="1">
              <a:spLocks noChangeArrowheads="1"/>
            </p:cNvSpPr>
            <p:nvPr/>
          </p:nvSpPr>
          <p:spPr bwMode="auto">
            <a:xfrm>
              <a:off x="5583238" y="3670300"/>
              <a:ext cx="1371600" cy="406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r>
                <a:rPr lang="th-TH" sz="2000" b="0"/>
                <a:t>กรณีเล็กสุด</a:t>
              </a:r>
            </a:p>
          </p:txBody>
        </p:sp>
        <p:sp>
          <p:nvSpPr>
            <p:cNvPr id="1038" name="Line 11"/>
            <p:cNvSpPr>
              <a:spLocks noChangeShapeType="1"/>
            </p:cNvSpPr>
            <p:nvPr/>
          </p:nvSpPr>
          <p:spPr bwMode="auto">
            <a:xfrm flipH="1">
              <a:off x="2915815" y="3895724"/>
              <a:ext cx="2672185" cy="3733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31839" y="4289425"/>
            <a:ext cx="4396086" cy="406400"/>
            <a:chOff x="3131839" y="4289425"/>
            <a:chExt cx="4396086" cy="406400"/>
          </a:xfrm>
        </p:grpSpPr>
        <p:sp>
          <p:nvSpPr>
            <p:cNvPr id="1035" name="Text Box 13"/>
            <p:cNvSpPr txBox="1">
              <a:spLocks noChangeArrowheads="1"/>
            </p:cNvSpPr>
            <p:nvPr/>
          </p:nvSpPr>
          <p:spPr bwMode="auto">
            <a:xfrm>
              <a:off x="4606925" y="4289425"/>
              <a:ext cx="2921000" cy="406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r>
                <a:rPr lang="th-TH" sz="2000" b="0" dirty="0"/>
                <a:t>ตามนิยามของแฟกตอเรียล</a:t>
              </a:r>
            </a:p>
          </p:txBody>
        </p:sp>
        <p:sp>
          <p:nvSpPr>
            <p:cNvPr id="1036" name="Line 14"/>
            <p:cNvSpPr>
              <a:spLocks noChangeShapeType="1"/>
            </p:cNvSpPr>
            <p:nvPr/>
          </p:nvSpPr>
          <p:spPr bwMode="auto">
            <a:xfrm flipH="1" flipV="1">
              <a:off x="3131839" y="4509119"/>
              <a:ext cx="1449685" cy="414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44545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/>
              <a:t>เมท็อดหาค่า </a:t>
            </a:r>
            <a:r>
              <a:rPr lang="en-US" sz="4000" i="1">
                <a:latin typeface="Times New Roman" pitchFamily="18" charset="0"/>
              </a:rPr>
              <a:t>n</a:t>
            </a:r>
            <a:r>
              <a:rPr lang="th-TH" sz="4000">
                <a:latin typeface="Times New Roman" pitchFamily="18" charset="0"/>
              </a:rPr>
              <a:t>!</a:t>
            </a:r>
          </a:p>
        </p:txBody>
      </p:sp>
      <p:graphicFrame>
        <p:nvGraphicFramePr>
          <p:cNvPr id="445456" name="Object 16"/>
          <p:cNvGraphicFramePr>
            <a:graphicFrameLocks noGrp="1" noChangeAspect="1"/>
          </p:cNvGraphicFramePr>
          <p:nvPr>
            <p:ph idx="1"/>
          </p:nvPr>
        </p:nvGraphicFramePr>
        <p:xfrm>
          <a:off x="2832100" y="5300663"/>
          <a:ext cx="3459163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" imgW="1129810" imgH="393529" progId="">
                  <p:embed/>
                </p:oleObj>
              </mc:Choice>
              <mc:Fallback>
                <p:oleObj name="Equation" r:id="rId3" imgW="1129810" imgH="3935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5300663"/>
                        <a:ext cx="3459163" cy="120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54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54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5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5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5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5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5" grpId="0" uiExpand="1" build="p" animBg="1"/>
      <p:bldP spid="445446" grpId="0" uiExpan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ข้อดี-ข้อด้อย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908720"/>
            <a:ext cx="715221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การเขียนแบบ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recursive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มีทั้งข้อดีและข้อด้อย</a:t>
            </a:r>
          </a:p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ข้อดี</a:t>
            </a:r>
          </a:p>
          <a:p>
            <a:pPr marL="457200" lvl="2">
              <a:buFont typeface="Arial" pitchFamily="34" charset="0"/>
              <a:buChar char="•"/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สั้นกระทัดรัด</a:t>
            </a:r>
          </a:p>
          <a:p>
            <a:pPr marL="457200" lvl="2">
              <a:buFont typeface="Arial" pitchFamily="34" charset="0"/>
              <a:buChar char="•"/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ในบางกรณี มุมมองแบบ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recursive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จะทำให้เห็น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วิธีแก้ปัญหาได้ง่ายขึ้น</a:t>
            </a:r>
          </a:p>
          <a:p>
            <a:pPr marL="457200" lvl="2">
              <a:buFont typeface="Arial" pitchFamily="34" charset="0"/>
              <a:buChar char="•"/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ถ้าจำนวนชั้นของ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loop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ไม่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"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คงที่" การ</a:t>
            </a:r>
            <a:r>
              <a:rPr lang="th-TH" sz="2400" smtClean="0">
                <a:latin typeface="Tahoma" pitchFamily="34" charset="0"/>
                <a:cs typeface="Tahoma" pitchFamily="34" charset="0"/>
              </a:rPr>
              <a:t>ใช้ 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recu</a:t>
            </a:r>
            <a:r>
              <a:rPr lang="en-US" sz="240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sive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จะง่ายกว่ามาก</a:t>
            </a:r>
          </a:p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ข้อด้อย</a:t>
            </a:r>
          </a:p>
          <a:p>
            <a:pPr marL="457200" lvl="2">
              <a:buFont typeface="Arial" pitchFamily="34" charset="0"/>
              <a:buChar char="•"/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บางครั้งทำงานช้ากว่าแบบ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loop</a:t>
            </a:r>
          </a:p>
          <a:p>
            <a:pPr marL="457200" lvl="2">
              <a:buFont typeface="Arial" pitchFamily="34" charset="0"/>
              <a:buChar char="•"/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ใช้หน่วยความจำมากกว่า</a:t>
            </a:r>
          </a:p>
        </p:txBody>
      </p:sp>
    </p:spTree>
    <p:extLst>
      <p:ext uri="{BB962C8B-B14F-4D97-AF65-F5344CB8AC3E}">
        <p14:creationId xmlns:p14="http://schemas.microsoft.com/office/powerpoint/2010/main" val="203080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/>
              <a:t>การคำนวณ </a:t>
            </a:r>
            <a:r>
              <a:rPr lang="en-US" dirty="0" err="1" smtClean="0"/>
              <a:t>a</a:t>
            </a:r>
            <a:r>
              <a:rPr lang="en-US" baseline="30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mod m</a:t>
            </a:r>
            <a:endParaRPr lang="th-TH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71488" y="847725"/>
            <a:ext cx="8413750" cy="3602038"/>
          </a:xfrm>
        </p:spPr>
        <p:txBody>
          <a:bodyPr/>
          <a:lstStyle/>
          <a:p>
            <a:pPr eaLnBrk="1" hangingPunct="1"/>
            <a:r>
              <a:rPr lang="th-TH" dirty="0" smtClean="0"/>
              <a:t>a</a:t>
            </a:r>
            <a:r>
              <a:rPr lang="en-US" baseline="30000" dirty="0" smtClean="0"/>
              <a:t>k</a:t>
            </a:r>
            <a:r>
              <a:rPr lang="th-TH" dirty="0" smtClean="0"/>
              <a:t> mod m เป็นการคำนวณที่ใช้บ่อยในการเข้ารหัสลับ</a:t>
            </a:r>
          </a:p>
          <a:p>
            <a:pPr eaLnBrk="1" hangingPunct="1"/>
            <a:r>
              <a:rPr lang="th-TH" dirty="0" smtClean="0"/>
              <a:t>ตัวอย่างที่ 1 </a:t>
            </a:r>
            <a:r>
              <a:rPr lang="en-US" dirty="0" smtClean="0"/>
              <a:t>: 2</a:t>
            </a:r>
            <a:r>
              <a:rPr lang="en-US" baseline="30000" dirty="0" smtClean="0"/>
              <a:t>20</a:t>
            </a:r>
            <a:r>
              <a:rPr lang="en-US" dirty="0" smtClean="0"/>
              <a:t> % 31 = ?</a:t>
            </a:r>
          </a:p>
          <a:p>
            <a:pPr lvl="1" eaLnBrk="1" hangingPunct="1"/>
            <a:r>
              <a:rPr lang="th-TH" dirty="0" smtClean="0"/>
              <a:t>คำนวณ </a:t>
            </a:r>
            <a:r>
              <a:rPr lang="en-US" dirty="0" smtClean="0"/>
              <a:t>2</a:t>
            </a:r>
            <a:r>
              <a:rPr lang="en-US" baseline="30000" dirty="0" smtClean="0"/>
              <a:t>20</a:t>
            </a:r>
            <a:r>
              <a:rPr lang="en-US" dirty="0" smtClean="0"/>
              <a:t> </a:t>
            </a:r>
            <a:r>
              <a:rPr lang="th-TH" dirty="0" smtClean="0"/>
              <a:t>ได้ 1048576  จากนั้น </a:t>
            </a:r>
            <a:r>
              <a:rPr lang="en-US" dirty="0" smtClean="0"/>
              <a:t>% 31 </a:t>
            </a:r>
            <a:r>
              <a:rPr lang="th-TH" dirty="0" smtClean="0"/>
              <a:t>ได้  1</a:t>
            </a:r>
          </a:p>
          <a:p>
            <a:pPr eaLnBrk="1" hangingPunct="1"/>
            <a:r>
              <a:rPr lang="th-TH" dirty="0" smtClean="0"/>
              <a:t>ตัวอย่างที่ 2 </a:t>
            </a:r>
            <a:r>
              <a:rPr lang="en-US" dirty="0" smtClean="0"/>
              <a:t>: </a:t>
            </a:r>
            <a:r>
              <a:rPr lang="en-US" b="1" dirty="0" smtClean="0"/>
              <a:t>2</a:t>
            </a:r>
            <a:r>
              <a:rPr lang="en-US" b="1" baseline="30000" dirty="0" smtClean="0"/>
              <a:t>101</a:t>
            </a:r>
            <a:r>
              <a:rPr lang="en-US" dirty="0" smtClean="0"/>
              <a:t> % 31 = ?</a:t>
            </a:r>
          </a:p>
          <a:p>
            <a:pPr lvl="1" eaLnBrk="1" hangingPunct="1"/>
            <a:r>
              <a:rPr lang="th-TH" dirty="0" smtClean="0"/>
              <a:t>คำนวณ </a:t>
            </a:r>
            <a:r>
              <a:rPr lang="en-US" dirty="0" smtClean="0"/>
              <a:t>2</a:t>
            </a:r>
            <a:r>
              <a:rPr lang="en-US" baseline="30000" dirty="0" smtClean="0"/>
              <a:t>101</a:t>
            </a:r>
            <a:r>
              <a:rPr lang="en-US" dirty="0" smtClean="0"/>
              <a:t> </a:t>
            </a:r>
            <a:r>
              <a:rPr lang="th-TH" dirty="0" smtClean="0"/>
              <a:t>ได้ </a:t>
            </a:r>
            <a:r>
              <a:rPr lang="th-TH" sz="2000" b="1" dirty="0" smtClean="0">
                <a:ea typeface="+mn-ea"/>
              </a:rPr>
              <a:t>2535301200456458802993406410752</a:t>
            </a:r>
            <a:r>
              <a:rPr lang="th-TH" sz="2800" b="1" dirty="0" smtClean="0">
                <a:ea typeface="+mn-ea"/>
              </a:rPr>
              <a:t> </a:t>
            </a:r>
            <a:r>
              <a:rPr lang="th-TH" dirty="0" smtClean="0"/>
              <a:t>จากนั้น </a:t>
            </a:r>
            <a:r>
              <a:rPr lang="en-US" dirty="0" smtClean="0"/>
              <a:t>% 31 </a:t>
            </a:r>
            <a:r>
              <a:rPr lang="th-TH" dirty="0" smtClean="0"/>
              <a:t>ได้  </a:t>
            </a:r>
            <a:r>
              <a:rPr lang="th-TH" sz="2800" b="1" dirty="0" smtClean="0">
                <a:ea typeface="+mn-ea"/>
              </a:rPr>
              <a:t>2</a:t>
            </a:r>
          </a:p>
          <a:p>
            <a:pPr lvl="1" eaLnBrk="1" hangingPunct="1"/>
            <a:r>
              <a:rPr lang="th-TH" dirty="0" smtClean="0"/>
              <a:t>อีกแบบ </a:t>
            </a:r>
            <a:r>
              <a:rPr lang="en-US" dirty="0" smtClean="0"/>
              <a:t>: 2</a:t>
            </a:r>
            <a:r>
              <a:rPr lang="en-US" baseline="30000" dirty="0" smtClean="0"/>
              <a:t>101 </a:t>
            </a:r>
            <a:r>
              <a:rPr lang="en-US" dirty="0" smtClean="0"/>
              <a:t>% 31 = 2(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50</a:t>
            </a:r>
            <a:r>
              <a:rPr lang="en-US" dirty="0" smtClean="0">
                <a:solidFill>
                  <a:srgbClr val="FF0000"/>
                </a:solidFill>
              </a:rPr>
              <a:t> % 31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% 31 = 2(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% 31 = 2</a:t>
            </a:r>
            <a:endParaRPr lang="th-TH" dirty="0" smtClean="0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894013" y="4244975"/>
            <a:ext cx="5262562" cy="641350"/>
            <a:chOff x="1761" y="1258"/>
            <a:chExt cx="3315" cy="404"/>
          </a:xfrm>
        </p:grpSpPr>
        <p:sp>
          <p:nvSpPr>
            <p:cNvPr id="22542" name="Text Box 8"/>
            <p:cNvSpPr txBox="1">
              <a:spLocks noChangeArrowheads="1"/>
            </p:cNvSpPr>
            <p:nvPr/>
          </p:nvSpPr>
          <p:spPr bwMode="auto">
            <a:xfrm>
              <a:off x="1761" y="1258"/>
              <a:ext cx="145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1</a:t>
              </a:r>
              <a:endParaRPr lang="th-TH" sz="3600" b="0">
                <a:solidFill>
                  <a:srgbClr val="000066"/>
                </a:solidFill>
                <a:latin typeface="Arial Rounded MT Bold" pitchFamily="34" charset="0"/>
                <a:cs typeface="TF NopScript" pitchFamily="2" charset="-34"/>
              </a:endParaRPr>
            </a:p>
          </p:txBody>
        </p:sp>
        <p:sp>
          <p:nvSpPr>
            <p:cNvPr id="22543" name="Text Box 9"/>
            <p:cNvSpPr txBox="1">
              <a:spLocks noChangeArrowheads="1"/>
            </p:cNvSpPr>
            <p:nvPr/>
          </p:nvSpPr>
          <p:spPr bwMode="auto">
            <a:xfrm>
              <a:off x="4430" y="1321"/>
              <a:ext cx="64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28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k = 0</a:t>
              </a:r>
              <a:endParaRPr lang="th-TH" sz="2800" b="0">
                <a:solidFill>
                  <a:srgbClr val="000066"/>
                </a:solidFill>
                <a:latin typeface="Arial Rounded MT Bold" pitchFamily="34" charset="0"/>
                <a:cs typeface="TF NopScript" pitchFamily="2" charset="-34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894013" y="5043488"/>
            <a:ext cx="5927725" cy="641350"/>
            <a:chOff x="1761" y="1761"/>
            <a:chExt cx="3734" cy="404"/>
          </a:xfrm>
        </p:grpSpPr>
        <p:sp>
          <p:nvSpPr>
            <p:cNvPr id="22540" name="Text Box 10"/>
            <p:cNvSpPr txBox="1">
              <a:spLocks noChangeArrowheads="1"/>
            </p:cNvSpPr>
            <p:nvPr/>
          </p:nvSpPr>
          <p:spPr bwMode="auto">
            <a:xfrm>
              <a:off x="1761" y="1761"/>
              <a:ext cx="25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(a</a:t>
              </a:r>
              <a:r>
                <a:rPr lang="en-US" sz="3600" b="0" baseline="3000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k/2</a:t>
              </a:r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 % m)</a:t>
              </a:r>
              <a:r>
                <a:rPr lang="en-US" sz="3600" b="0" baseline="3000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2</a:t>
              </a:r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 % m</a:t>
              </a:r>
            </a:p>
          </p:txBody>
        </p:sp>
        <p:sp>
          <p:nvSpPr>
            <p:cNvPr id="22541" name="Text Box 11"/>
            <p:cNvSpPr txBox="1">
              <a:spLocks noChangeArrowheads="1"/>
            </p:cNvSpPr>
            <p:nvPr/>
          </p:nvSpPr>
          <p:spPr bwMode="auto">
            <a:xfrm>
              <a:off x="4430" y="1815"/>
              <a:ext cx="10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28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k is even</a:t>
              </a:r>
              <a:endParaRPr lang="th-TH" sz="2800" b="0">
                <a:solidFill>
                  <a:srgbClr val="000066"/>
                </a:solidFill>
                <a:latin typeface="Arial Rounded MT Bold" pitchFamily="34" charset="0"/>
                <a:cs typeface="TF NopScript" pitchFamily="2" charset="-34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894013" y="5754688"/>
            <a:ext cx="5927725" cy="649287"/>
            <a:chOff x="1761" y="2209"/>
            <a:chExt cx="3734" cy="409"/>
          </a:xfrm>
        </p:grpSpPr>
        <p:sp>
          <p:nvSpPr>
            <p:cNvPr id="22538" name="Text Box 12"/>
            <p:cNvSpPr txBox="1">
              <a:spLocks noChangeArrowheads="1"/>
            </p:cNvSpPr>
            <p:nvPr/>
          </p:nvSpPr>
          <p:spPr bwMode="auto">
            <a:xfrm>
              <a:off x="1761" y="2209"/>
              <a:ext cx="251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a(a</a:t>
              </a:r>
              <a:r>
                <a:rPr lang="en-US" sz="3600" b="0" baseline="3000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k/2 </a:t>
              </a:r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% m)</a:t>
              </a:r>
              <a:r>
                <a:rPr lang="en-US" sz="3600" b="0" baseline="3000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2</a:t>
              </a:r>
              <a:r>
                <a:rPr lang="en-US" sz="36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  <a:sym typeface="Symbol" pitchFamily="18" charset="2"/>
                </a:rPr>
                <a:t> % m</a:t>
              </a:r>
            </a:p>
          </p:txBody>
        </p:sp>
        <p:sp>
          <p:nvSpPr>
            <p:cNvPr id="22539" name="Text Box 13"/>
            <p:cNvSpPr txBox="1">
              <a:spLocks noChangeArrowheads="1"/>
            </p:cNvSpPr>
            <p:nvPr/>
          </p:nvSpPr>
          <p:spPr bwMode="auto">
            <a:xfrm>
              <a:off x="4430" y="2275"/>
              <a:ext cx="10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2800" b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k is odd</a:t>
              </a:r>
              <a:endParaRPr lang="th-TH" sz="2800" b="0">
                <a:solidFill>
                  <a:srgbClr val="000066"/>
                </a:solidFill>
                <a:latin typeface="Arial Rounded MT Bold" pitchFamily="34" charset="0"/>
                <a:cs typeface="TF NopScript" pitchFamily="2" charset="-34"/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15938" y="4367213"/>
            <a:ext cx="2420937" cy="1987550"/>
            <a:chOff x="263" y="1335"/>
            <a:chExt cx="1525" cy="1252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263" y="1761"/>
              <a:ext cx="135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defRPr>
              </a:lvl9pPr>
            </a:lstStyle>
            <a:p>
              <a:pPr eaLnBrk="1" hangingPunct="1"/>
              <a:r>
                <a:rPr lang="en-US" sz="3600" b="0" dirty="0" err="1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a</a:t>
              </a:r>
              <a:r>
                <a:rPr lang="en-US" sz="3600" b="0" baseline="30000" dirty="0" err="1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k</a:t>
              </a:r>
              <a:r>
                <a:rPr lang="en-US" sz="3600" b="0" dirty="0">
                  <a:solidFill>
                    <a:srgbClr val="000066"/>
                  </a:solidFill>
                  <a:latin typeface="Arial Rounded MT Bold" pitchFamily="34" charset="0"/>
                  <a:cs typeface="TF NopScript" pitchFamily="2" charset="-34"/>
                </a:rPr>
                <a:t> % m =</a:t>
              </a:r>
              <a:endParaRPr lang="th-TH" sz="3600" b="0" dirty="0">
                <a:solidFill>
                  <a:srgbClr val="000066"/>
                </a:solidFill>
                <a:latin typeface="Arial Rounded MT Bold" pitchFamily="34" charset="0"/>
                <a:cs typeface="TF NopScript" pitchFamily="2" charset="-34"/>
              </a:endParaRPr>
            </a:p>
          </p:txBody>
        </p:sp>
        <p:sp>
          <p:nvSpPr>
            <p:cNvPr id="22537" name="AutoShape 15"/>
            <p:cNvSpPr>
              <a:spLocks/>
            </p:cNvSpPr>
            <p:nvPr/>
          </p:nvSpPr>
          <p:spPr bwMode="auto">
            <a:xfrm>
              <a:off x="1578" y="1335"/>
              <a:ext cx="210" cy="1252"/>
            </a:xfrm>
            <a:prstGeom prst="leftBrace">
              <a:avLst>
                <a:gd name="adj1" fmla="val 49683"/>
                <a:gd name="adj2" fmla="val 50000"/>
              </a:avLst>
            </a:prstGeom>
            <a:noFill/>
            <a:ln w="38100">
              <a:solidFill>
                <a:srgbClr val="000066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425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Text Box 2"/>
          <p:cNvSpPr txBox="1">
            <a:spLocks noChangeArrowheads="1"/>
          </p:cNvSpPr>
          <p:nvPr/>
        </p:nvSpPr>
        <p:spPr bwMode="auto">
          <a:xfrm>
            <a:off x="1149350" y="649288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60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1149350" y="1382713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30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1149350" y="2116138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15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0" name="Text Box 6"/>
          <p:cNvSpPr txBox="1">
            <a:spLocks noChangeArrowheads="1"/>
          </p:cNvSpPr>
          <p:nvPr/>
        </p:nvSpPr>
        <p:spPr bwMode="auto">
          <a:xfrm>
            <a:off x="1149350" y="2849563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7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1" name="Text Box 7"/>
          <p:cNvSpPr txBox="1">
            <a:spLocks noChangeArrowheads="1"/>
          </p:cNvSpPr>
          <p:nvPr/>
        </p:nvSpPr>
        <p:spPr bwMode="auto">
          <a:xfrm>
            <a:off x="1149350" y="3582988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3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2" name="Text Box 8"/>
          <p:cNvSpPr txBox="1">
            <a:spLocks noChangeArrowheads="1"/>
          </p:cNvSpPr>
          <p:nvPr/>
        </p:nvSpPr>
        <p:spPr bwMode="auto">
          <a:xfrm>
            <a:off x="1149350" y="4316413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1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3" name="Text Box 9"/>
          <p:cNvSpPr txBox="1">
            <a:spLocks noChangeArrowheads="1"/>
          </p:cNvSpPr>
          <p:nvPr/>
        </p:nvSpPr>
        <p:spPr bwMode="auto">
          <a:xfrm>
            <a:off x="1149350" y="5049838"/>
            <a:ext cx="309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</a:rPr>
              <a:t>0</a:t>
            </a:r>
            <a:r>
              <a:rPr lang="en-US" sz="3200" b="0">
                <a:latin typeface="Arial Rounded MT Bold" pitchFamily="34" charset="0"/>
                <a:cs typeface="TF NopScript" pitchFamily="2" charset="-34"/>
              </a:rPr>
              <a:t> mod 10  =</a:t>
            </a:r>
            <a:endParaRPr lang="th-TH" sz="3200" b="0"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4" name="Text Box 10"/>
          <p:cNvSpPr txBox="1">
            <a:spLocks noChangeArrowheads="1"/>
          </p:cNvSpPr>
          <p:nvPr/>
        </p:nvSpPr>
        <p:spPr bwMode="auto">
          <a:xfrm>
            <a:off x="4240213" y="5049838"/>
            <a:ext cx="5254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</a:rPr>
              <a:t>1</a:t>
            </a:r>
            <a:endParaRPr lang="th-TH" sz="3200" b="0">
              <a:solidFill>
                <a:srgbClr val="CC3300"/>
              </a:solidFill>
              <a:latin typeface="Arial Rounded MT Bold" pitchFamily="34" charset="0"/>
              <a:cs typeface="TF NopScript" pitchFamily="2" charset="-34"/>
            </a:endParaRPr>
          </a:p>
        </p:txBody>
      </p:sp>
      <p:sp>
        <p:nvSpPr>
          <p:cNvPr id="507915" name="Text Box 11"/>
          <p:cNvSpPr txBox="1">
            <a:spLocks noChangeArrowheads="1"/>
          </p:cNvSpPr>
          <p:nvPr/>
        </p:nvSpPr>
        <p:spPr bwMode="auto">
          <a:xfrm>
            <a:off x="4138613" y="4316413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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1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</a:p>
        </p:txBody>
      </p:sp>
      <p:sp>
        <p:nvSpPr>
          <p:cNvPr id="507916" name="Text Box 12"/>
          <p:cNvSpPr txBox="1">
            <a:spLocks noChangeArrowheads="1"/>
          </p:cNvSpPr>
          <p:nvPr/>
        </p:nvSpPr>
        <p:spPr bwMode="auto">
          <a:xfrm>
            <a:off x="4138613" y="3582988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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</a:p>
        </p:txBody>
      </p:sp>
      <p:sp>
        <p:nvSpPr>
          <p:cNvPr id="507917" name="Text Box 13"/>
          <p:cNvSpPr txBox="1">
            <a:spLocks noChangeArrowheads="1"/>
          </p:cNvSpPr>
          <p:nvPr/>
        </p:nvSpPr>
        <p:spPr bwMode="auto">
          <a:xfrm>
            <a:off x="4138613" y="2849563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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</a:p>
        </p:txBody>
      </p:sp>
      <p:sp>
        <p:nvSpPr>
          <p:cNvPr id="507918" name="Text Box 14"/>
          <p:cNvSpPr txBox="1">
            <a:spLocks noChangeArrowheads="1"/>
          </p:cNvSpPr>
          <p:nvPr/>
        </p:nvSpPr>
        <p:spPr bwMode="auto">
          <a:xfrm>
            <a:off x="4138613" y="2116138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chemeClr val="accent2"/>
                </a:solidFill>
                <a:latin typeface="Arial Rounded MT Bold" pitchFamily="34" charset="0"/>
                <a:cs typeface="TF NopScript" pitchFamily="2" charset="-34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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</a:p>
        </p:txBody>
      </p:sp>
      <p:sp>
        <p:nvSpPr>
          <p:cNvPr id="507919" name="Text Box 15"/>
          <p:cNvSpPr txBox="1">
            <a:spLocks noChangeArrowheads="1"/>
          </p:cNvSpPr>
          <p:nvPr/>
        </p:nvSpPr>
        <p:spPr bwMode="auto">
          <a:xfrm>
            <a:off x="4138613" y="1382713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8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4</a:t>
            </a:r>
          </a:p>
        </p:txBody>
      </p:sp>
      <p:sp>
        <p:nvSpPr>
          <p:cNvPr id="507920" name="Text Box 16"/>
          <p:cNvSpPr txBox="1">
            <a:spLocks noChangeArrowheads="1"/>
          </p:cNvSpPr>
          <p:nvPr/>
        </p:nvSpPr>
        <p:spPr bwMode="auto">
          <a:xfrm>
            <a:off x="4138613" y="649288"/>
            <a:ext cx="351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hangingPunct="1"/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4</a:t>
            </a:r>
            <a:r>
              <a:rPr lang="en-US" sz="3200" b="0" baseline="3000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2</a:t>
            </a:r>
            <a:r>
              <a:rPr lang="en-US" sz="3200" b="0"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 mod 10  = </a:t>
            </a:r>
            <a:r>
              <a:rPr lang="en-US" sz="3200" b="0">
                <a:solidFill>
                  <a:srgbClr val="CC3300"/>
                </a:solidFill>
                <a:latin typeface="Arial Rounded MT Bold" pitchFamily="34" charset="0"/>
                <a:cs typeface="TF NopScript" pitchFamily="2" charset="-34"/>
                <a:sym typeface="Symbol" pitchFamily="18" charset="2"/>
              </a:rPr>
              <a:t>6</a:t>
            </a:r>
          </a:p>
        </p:txBody>
      </p:sp>
      <p:sp>
        <p:nvSpPr>
          <p:cNvPr id="507921" name="Line 17"/>
          <p:cNvSpPr>
            <a:spLocks noChangeShapeType="1"/>
          </p:cNvSpPr>
          <p:nvPr/>
        </p:nvSpPr>
        <p:spPr bwMode="auto">
          <a:xfrm flipV="1">
            <a:off x="4619625" y="4881563"/>
            <a:ext cx="276225" cy="36195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507922" name="Freeform 18"/>
          <p:cNvSpPr>
            <a:spLocks/>
          </p:cNvSpPr>
          <p:nvPr/>
        </p:nvSpPr>
        <p:spPr bwMode="auto">
          <a:xfrm>
            <a:off x="5068888" y="4054475"/>
            <a:ext cx="2220912" cy="406400"/>
          </a:xfrm>
          <a:custGeom>
            <a:avLst/>
            <a:gdLst>
              <a:gd name="T0" fmla="*/ 2147483647 w 1399"/>
              <a:gd name="T1" fmla="*/ 2147483647 h 256"/>
              <a:gd name="T2" fmla="*/ 2147483647 w 1399"/>
              <a:gd name="T3" fmla="*/ 2147483647 h 256"/>
              <a:gd name="T4" fmla="*/ 2147483647 w 1399"/>
              <a:gd name="T5" fmla="*/ 2147483647 h 256"/>
              <a:gd name="T6" fmla="*/ 0 w 1399"/>
              <a:gd name="T7" fmla="*/ 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56"/>
              <a:gd name="T14" fmla="*/ 1399 w 1399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56">
                <a:moveTo>
                  <a:pt x="1399" y="256"/>
                </a:moveTo>
                <a:lnTo>
                  <a:pt x="1262" y="146"/>
                </a:lnTo>
                <a:lnTo>
                  <a:pt x="220" y="146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CC33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507923" name="Freeform 19"/>
          <p:cNvSpPr>
            <a:spLocks/>
          </p:cNvSpPr>
          <p:nvPr/>
        </p:nvSpPr>
        <p:spPr bwMode="auto">
          <a:xfrm>
            <a:off x="5068888" y="3314700"/>
            <a:ext cx="2220912" cy="406400"/>
          </a:xfrm>
          <a:custGeom>
            <a:avLst/>
            <a:gdLst>
              <a:gd name="T0" fmla="*/ 2147483647 w 1399"/>
              <a:gd name="T1" fmla="*/ 2147483647 h 256"/>
              <a:gd name="T2" fmla="*/ 2147483647 w 1399"/>
              <a:gd name="T3" fmla="*/ 2147483647 h 256"/>
              <a:gd name="T4" fmla="*/ 2147483647 w 1399"/>
              <a:gd name="T5" fmla="*/ 2147483647 h 256"/>
              <a:gd name="T6" fmla="*/ 0 w 1399"/>
              <a:gd name="T7" fmla="*/ 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56"/>
              <a:gd name="T14" fmla="*/ 1399 w 1399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56">
                <a:moveTo>
                  <a:pt x="1399" y="256"/>
                </a:moveTo>
                <a:lnTo>
                  <a:pt x="1262" y="146"/>
                </a:lnTo>
                <a:lnTo>
                  <a:pt x="220" y="146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CC33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507924" name="Freeform 20"/>
          <p:cNvSpPr>
            <a:spLocks/>
          </p:cNvSpPr>
          <p:nvPr/>
        </p:nvSpPr>
        <p:spPr bwMode="auto">
          <a:xfrm>
            <a:off x="5068888" y="2559050"/>
            <a:ext cx="2220912" cy="406400"/>
          </a:xfrm>
          <a:custGeom>
            <a:avLst/>
            <a:gdLst>
              <a:gd name="T0" fmla="*/ 2147483647 w 1399"/>
              <a:gd name="T1" fmla="*/ 2147483647 h 256"/>
              <a:gd name="T2" fmla="*/ 2147483647 w 1399"/>
              <a:gd name="T3" fmla="*/ 2147483647 h 256"/>
              <a:gd name="T4" fmla="*/ 2147483647 w 1399"/>
              <a:gd name="T5" fmla="*/ 2147483647 h 256"/>
              <a:gd name="T6" fmla="*/ 0 w 1399"/>
              <a:gd name="T7" fmla="*/ 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56"/>
              <a:gd name="T14" fmla="*/ 1399 w 1399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56">
                <a:moveTo>
                  <a:pt x="1399" y="256"/>
                </a:moveTo>
                <a:lnTo>
                  <a:pt x="1262" y="146"/>
                </a:lnTo>
                <a:lnTo>
                  <a:pt x="220" y="146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CC33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507925" name="Freeform 21"/>
          <p:cNvSpPr>
            <a:spLocks/>
          </p:cNvSpPr>
          <p:nvPr/>
        </p:nvSpPr>
        <p:spPr bwMode="auto">
          <a:xfrm>
            <a:off x="5068888" y="1847850"/>
            <a:ext cx="2220912" cy="406400"/>
          </a:xfrm>
          <a:custGeom>
            <a:avLst/>
            <a:gdLst>
              <a:gd name="T0" fmla="*/ 2147483647 w 1399"/>
              <a:gd name="T1" fmla="*/ 2147483647 h 256"/>
              <a:gd name="T2" fmla="*/ 2147483647 w 1399"/>
              <a:gd name="T3" fmla="*/ 2147483647 h 256"/>
              <a:gd name="T4" fmla="*/ 2147483647 w 1399"/>
              <a:gd name="T5" fmla="*/ 2147483647 h 256"/>
              <a:gd name="T6" fmla="*/ 0 w 1399"/>
              <a:gd name="T7" fmla="*/ 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56"/>
              <a:gd name="T14" fmla="*/ 1399 w 1399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56">
                <a:moveTo>
                  <a:pt x="1399" y="256"/>
                </a:moveTo>
                <a:lnTo>
                  <a:pt x="1262" y="146"/>
                </a:lnTo>
                <a:lnTo>
                  <a:pt x="220" y="146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CC33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  <p:sp>
        <p:nvSpPr>
          <p:cNvPr id="507926" name="Freeform 22"/>
          <p:cNvSpPr>
            <a:spLocks/>
          </p:cNvSpPr>
          <p:nvPr/>
        </p:nvSpPr>
        <p:spPr bwMode="auto">
          <a:xfrm>
            <a:off x="5068888" y="1136650"/>
            <a:ext cx="2220912" cy="406400"/>
          </a:xfrm>
          <a:custGeom>
            <a:avLst/>
            <a:gdLst>
              <a:gd name="T0" fmla="*/ 2147483647 w 1399"/>
              <a:gd name="T1" fmla="*/ 2147483647 h 256"/>
              <a:gd name="T2" fmla="*/ 2147483647 w 1399"/>
              <a:gd name="T3" fmla="*/ 2147483647 h 256"/>
              <a:gd name="T4" fmla="*/ 2147483647 w 1399"/>
              <a:gd name="T5" fmla="*/ 2147483647 h 256"/>
              <a:gd name="T6" fmla="*/ 0 w 1399"/>
              <a:gd name="T7" fmla="*/ 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1399"/>
              <a:gd name="T13" fmla="*/ 0 h 256"/>
              <a:gd name="T14" fmla="*/ 1399 w 1399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9" h="256">
                <a:moveTo>
                  <a:pt x="1399" y="256"/>
                </a:moveTo>
                <a:lnTo>
                  <a:pt x="1262" y="146"/>
                </a:lnTo>
                <a:lnTo>
                  <a:pt x="220" y="146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CC3300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536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0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0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0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0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0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0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0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0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0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0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0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0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0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6" grpId="0"/>
      <p:bldP spid="507908" grpId="0"/>
      <p:bldP spid="507909" grpId="0"/>
      <p:bldP spid="507910" grpId="0"/>
      <p:bldP spid="507911" grpId="0"/>
      <p:bldP spid="507912" grpId="0"/>
      <p:bldP spid="507913" grpId="0"/>
      <p:bldP spid="507914" grpId="0"/>
      <p:bldP spid="507915" grpId="0"/>
      <p:bldP spid="507916" grpId="0"/>
      <p:bldP spid="507917" grpId="0"/>
      <p:bldP spid="507918" grpId="0"/>
      <p:bldP spid="507919" grpId="0"/>
      <p:bldP spid="507920" grpId="0"/>
      <p:bldP spid="507921" grpId="0" animBg="1"/>
      <p:bldP spid="507922" grpId="0" animBg="1"/>
      <p:bldP spid="507923" grpId="0" animBg="1"/>
      <p:bldP spid="507924" grpId="0" animBg="1"/>
      <p:bldP spid="507925" grpId="0" animBg="1"/>
      <p:bldP spid="5079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/>
              <a:t>การคำนวณ </a:t>
            </a:r>
            <a:r>
              <a:rPr lang="en-US" dirty="0" err="1" smtClean="0"/>
              <a:t>a</a:t>
            </a:r>
            <a:r>
              <a:rPr lang="en-US" baseline="30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mod m</a:t>
            </a:r>
            <a:endParaRPr lang="th-TH" dirty="0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506413" y="2859088"/>
            <a:ext cx="814546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C0"/>
                </a:solidFill>
                <a:latin typeface="Courier New" pitchFamily="49" charset="0"/>
              </a:rPr>
              <a:t>def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</a:rPr>
              <a:t>power_mod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(a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m):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k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==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0 :          </a:t>
            </a:r>
            <a:r>
              <a:rPr lang="en-US" sz="2000" dirty="0" smtClean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th-TH" sz="2000" b="0" dirty="0" smtClean="0">
                <a:solidFill>
                  <a:srgbClr val="008000"/>
                </a:solidFill>
                <a:latin typeface="Courier New" pitchFamily="49" charset="0"/>
              </a:rPr>
              <a:t>กรณีพื้นฐาน หรือ</a:t>
            </a:r>
            <a:r>
              <a:rPr lang="th-TH" sz="2000" dirty="0" smtClean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ourier New" pitchFamily="49" charset="0"/>
              </a:rPr>
              <a:t>base case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1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p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</a:rPr>
              <a:t>power_mod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(a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k//2,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m);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p =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p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*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p  		</a:t>
            </a:r>
            <a:r>
              <a:rPr lang="en-US" sz="2000" smtClean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en-US" sz="2000" smtClean="0">
                <a:solidFill>
                  <a:srgbClr val="008000"/>
                </a:solidFill>
                <a:latin typeface="Courier New" pitchFamily="49" charset="0"/>
              </a:rPr>
              <a:t>p </a:t>
            </a:r>
            <a:r>
              <a:rPr lang="en-US" sz="2000" smtClean="0">
                <a:solidFill>
                  <a:srgbClr val="008000"/>
                </a:solidFill>
                <a:latin typeface="Courier New" pitchFamily="49" charset="0"/>
                <a:sym typeface="Wingdings" pitchFamily="2" charset="2"/>
              </a:rPr>
              <a:t> p</a:t>
            </a:r>
            <a:r>
              <a:rPr lang="en-US" sz="2000" baseline="30000" smtClean="0">
                <a:solidFill>
                  <a:srgbClr val="008000"/>
                </a:solidFill>
                <a:latin typeface="Courier New" pitchFamily="49" charset="0"/>
                <a:sym typeface="Wingdings" pitchFamily="2" charset="2"/>
              </a:rPr>
              <a:t>2</a:t>
            </a:r>
            <a:endParaRPr lang="en-US" sz="2000" baseline="30000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dirty="0">
                <a:solidFill>
                  <a:srgbClr val="0000C0"/>
                </a:solidFill>
                <a:latin typeface="Courier New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k % 2)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==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1 :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p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*= a            </a:t>
            </a:r>
            <a:r>
              <a:rPr lang="en-US" sz="2000" smtClean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en-US" sz="2000" dirty="0" smtClean="0">
                <a:solidFill>
                  <a:srgbClr val="008000"/>
                </a:solidFill>
                <a:latin typeface="Courier New" pitchFamily="49" charset="0"/>
              </a:rPr>
              <a:t>k </a:t>
            </a:r>
            <a:r>
              <a:rPr lang="en-US" sz="2000">
                <a:solidFill>
                  <a:srgbClr val="008000"/>
                </a:solidFill>
                <a:latin typeface="Courier New" pitchFamily="49" charset="0"/>
              </a:rPr>
              <a:t>is </a:t>
            </a:r>
            <a:r>
              <a:rPr lang="en-US" sz="2000" smtClean="0">
                <a:solidFill>
                  <a:srgbClr val="008000"/>
                </a:solidFill>
                <a:latin typeface="Courier New" pitchFamily="49" charset="0"/>
              </a:rPr>
              <a:t>odd</a:t>
            </a:r>
            <a:endParaRPr lang="en-US" sz="2000" dirty="0" smtClean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smtClean="0">
                <a:solidFill>
                  <a:srgbClr val="0000C0"/>
                </a:solidFill>
                <a:latin typeface="Courier New" pitchFamily="49" charset="0"/>
              </a:rPr>
              <a:t>   return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p % m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17575" y="873125"/>
          <a:ext cx="6946900" cy="169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2552700" imgH="622300" progId="Equation.3">
                  <p:embed/>
                </p:oleObj>
              </mc:Choice>
              <mc:Fallback>
                <p:oleObj name="Equation" r:id="rId3" imgW="25527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873125"/>
                        <a:ext cx="6946900" cy="169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693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/>
              <a:t>แบ่งโปรแกรมเป็นส่วนย่อยๆ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4852987" cy="3675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smtClean="0"/>
              <a:t>เรียกส่วนย่อยเหล่านี้ว่า</a:t>
            </a:r>
            <a:br>
              <a:rPr lang="th-TH" smtClean="0"/>
            </a:br>
            <a:r>
              <a:rPr lang="en-US" smtClean="0"/>
              <a:t>subroutine, subprogram, function </a:t>
            </a:r>
            <a:r>
              <a:rPr lang="th-TH" smtClean="0"/>
              <a:t>หรือ </a:t>
            </a:r>
            <a:r>
              <a:rPr lang="en-US" smtClean="0"/>
              <a:t>method</a:t>
            </a:r>
          </a:p>
          <a:p>
            <a:pPr>
              <a:lnSpc>
                <a:spcPct val="90000"/>
              </a:lnSpc>
            </a:pPr>
            <a:r>
              <a:rPr lang="th-TH" smtClean="0"/>
              <a:t>แต่ละ </a:t>
            </a:r>
            <a:r>
              <a:rPr lang="en-US" smtClean="0"/>
              <a:t>function </a:t>
            </a:r>
            <a:r>
              <a:rPr lang="th-TH" smtClean="0"/>
              <a:t>มีหน้าที่ในตัวเองอย่างเด่นชัด</a:t>
            </a:r>
            <a:endParaRPr lang="en-US" smtClean="0"/>
          </a:p>
          <a:p>
            <a:pPr>
              <a:lnSpc>
                <a:spcPct val="90000"/>
              </a:lnSpc>
            </a:pPr>
            <a:r>
              <a:rPr lang="th-TH" smtClean="0"/>
              <a:t>โปรแกรมอ่านง่าย</a:t>
            </a:r>
          </a:p>
          <a:p>
            <a:pPr>
              <a:lnSpc>
                <a:spcPct val="90000"/>
              </a:lnSpc>
            </a:pPr>
            <a:r>
              <a:rPr lang="en-US" smtClean="0"/>
              <a:t>function </a:t>
            </a:r>
            <a:r>
              <a:rPr lang="th-TH" smtClean="0"/>
              <a:t>เรียกใช้ได้หลายครั้ง</a:t>
            </a:r>
          </a:p>
          <a:p>
            <a:pPr>
              <a:lnSpc>
                <a:spcPct val="90000"/>
              </a:lnSpc>
            </a:pPr>
            <a:r>
              <a:rPr lang="en-US" smtClean="0"/>
              <a:t>function </a:t>
            </a:r>
            <a:r>
              <a:rPr lang="th-TH" smtClean="0"/>
              <a:t>เรียกใช้ได้หลายที่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37200" y="908050"/>
            <a:ext cx="3142445" cy="5590286"/>
            <a:chOff x="4984124" y="1014078"/>
            <a:chExt cx="3142445" cy="4524315"/>
          </a:xfrm>
        </p:grpSpPr>
        <p:sp>
          <p:nvSpPr>
            <p:cNvPr id="346116" name="Text Box 4"/>
            <p:cNvSpPr txBox="1">
              <a:spLocks noChangeArrowheads="1"/>
            </p:cNvSpPr>
            <p:nvPr/>
          </p:nvSpPr>
          <p:spPr bwMode="auto">
            <a:xfrm>
              <a:off x="4984124" y="1014078"/>
              <a:ext cx="3142445" cy="45243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th-TH" sz="1800" b="1" dirty="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1800" b="1" dirty="0">
                <a:latin typeface="Courier New" pitchFamily="49" charset="0"/>
              </a:endParaRPr>
            </a:p>
          </p:txBody>
        </p:sp>
        <p:sp>
          <p:nvSpPr>
            <p:cNvPr id="346117" name="Text Box 5"/>
            <p:cNvSpPr txBox="1">
              <a:spLocks noChangeArrowheads="1"/>
            </p:cNvSpPr>
            <p:nvPr/>
          </p:nvSpPr>
          <p:spPr bwMode="auto">
            <a:xfrm>
              <a:off x="5164429" y="1281113"/>
              <a:ext cx="2794716" cy="10618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 smtClean="0">
                  <a:latin typeface="Courier New" pitchFamily="49" charset="0"/>
                </a:rPr>
                <a:t>def read_data():</a:t>
              </a:r>
              <a:r>
                <a:rPr lang="en-US" sz="1800" b="1">
                  <a:latin typeface="Courier New" pitchFamily="49" charset="0"/>
                </a:rPr>
                <a:t/>
              </a:r>
              <a:br>
                <a:rPr lang="en-US" sz="1800" b="1">
                  <a:latin typeface="Courier New" pitchFamily="49" charset="0"/>
                </a:rPr>
              </a:br>
              <a:r>
                <a:rPr lang="en-US" sz="1800" b="1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346119" name="Text Box 7"/>
            <p:cNvSpPr txBox="1">
              <a:spLocks noChangeArrowheads="1"/>
            </p:cNvSpPr>
            <p:nvPr/>
          </p:nvSpPr>
          <p:spPr bwMode="auto">
            <a:xfrm>
              <a:off x="5164429" y="3444753"/>
              <a:ext cx="2794716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get_median(d):</a:t>
              </a:r>
              <a:br>
                <a:rPr lang="en-US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346120" name="Text Box 8"/>
            <p:cNvSpPr txBox="1">
              <a:spLocks noChangeArrowheads="1"/>
            </p:cNvSpPr>
            <p:nvPr/>
          </p:nvSpPr>
          <p:spPr bwMode="auto">
            <a:xfrm>
              <a:off x="5164428" y="2436910"/>
              <a:ext cx="2794717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get_mean(d) :</a:t>
              </a:r>
              <a:r>
                <a:rPr lang="th-TH" sz="1800" b="1" smtClean="0">
                  <a:latin typeface="Courier New" pitchFamily="49" charset="0"/>
                </a:rPr>
                <a:t/>
              </a:r>
              <a:br>
                <a:rPr lang="th-TH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  <p:sp>
          <p:nvSpPr>
            <p:cNvPr id="346121" name="Text Box 9"/>
            <p:cNvSpPr txBox="1">
              <a:spLocks noChangeArrowheads="1"/>
            </p:cNvSpPr>
            <p:nvPr/>
          </p:nvSpPr>
          <p:spPr bwMode="auto">
            <a:xfrm>
              <a:off x="5164429" y="4462463"/>
              <a:ext cx="2794716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sz="1800" b="1" smtClean="0">
                  <a:latin typeface="Courier New" pitchFamily="49" charset="0"/>
                </a:rPr>
                <a:t>def get_mode(d):</a:t>
              </a:r>
              <a:br>
                <a:rPr lang="en-US" sz="1800" b="1" smtClean="0">
                  <a:latin typeface="Courier New" pitchFamily="49" charset="0"/>
                </a:rPr>
              </a:br>
              <a:r>
                <a:rPr lang="en-US" sz="1800" b="1" smtClean="0">
                  <a:latin typeface="Courier New" pitchFamily="49" charset="0"/>
                </a:rPr>
                <a:t>  ...</a:t>
              </a:r>
              <a:endParaRPr lang="th-TH" sz="1800" b="1">
                <a:latin typeface="Courier New" pitchFamily="49" charset="0"/>
              </a:endParaRPr>
            </a:p>
            <a:p>
              <a:pPr>
                <a:spcBef>
                  <a:spcPts val="0"/>
                </a:spcBef>
              </a:pPr>
              <a:endParaRPr lang="th-TH" sz="1800" b="1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334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/>
              <a:t> : </a:t>
            </a:r>
            <a:r>
              <a:rPr lang="en-US" smtClean="0"/>
              <a:t>power_mod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67698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ใช้วิธียกกำลัง ด้วย </a:t>
            </a:r>
            <a:r>
              <a:rPr lang="en-US" smtClean="0">
                <a:latin typeface="Tahoma" panose="020B0604030504040204" pitchFamily="34" charset="0"/>
                <a:cs typeface="Tahoma" panose="020B0604030504040204" pitchFamily="34" charset="0"/>
              </a:rPr>
              <a:t>**  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และด้วย </a:t>
            </a:r>
            <a:r>
              <a:rPr lang="en-US" smtClean="0">
                <a:latin typeface="Tahoma" panose="020B0604030504040204" pitchFamily="34" charset="0"/>
                <a:cs typeface="Tahoma" panose="020B0604030504040204" pitchFamily="34" charset="0"/>
              </a:rPr>
              <a:t>power_mod</a:t>
            </a:r>
          </a:p>
          <a:p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หา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เลข </a:t>
            </a:r>
            <a:r>
              <a:rPr lang="en-US" smtClean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dirty="0" smtClean="0">
                <a:latin typeface="Tahoma" panose="020B0604030504040204" pitchFamily="34" charset="0"/>
                <a:cs typeface="Tahoma" panose="020B0604030504040204" pitchFamily="34" charset="0"/>
              </a:rPr>
              <a:t>ตัวท้าย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(9999)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โดยที่</a:t>
            </a:r>
            <a:endParaRPr lang="th-TH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931" y="3889934"/>
            <a:ext cx="8727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mtClean="0">
                <a:latin typeface="Tahoma" panose="020B0604030504040204" pitchFamily="34" charset="0"/>
                <a:cs typeface="Tahoma" panose="020B0604030504040204" pitchFamily="34" charset="0"/>
              </a:rPr>
              <a:t>ลองเปรียบเทียบเวลาการทำงานของวิธีทั้งสอง ใครเร็วกว่า </a:t>
            </a:r>
            <a:r>
              <a:rPr lang="en-US" smtClean="0">
                <a:latin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th-TH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68980" y="2427213"/>
            <a:ext cx="4888480" cy="1211294"/>
            <a:chOff x="1493287" y="4678407"/>
            <a:chExt cx="4888480" cy="12112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493287" y="4678407"/>
                  <a:ext cx="2640275" cy="12112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)=</m:t>
                        </m:r>
                        <m:nary>
                          <m:naryPr>
                            <m:chr m:val="∑"/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pt-BR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pt-BR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pt-BR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nary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3287" y="4678407"/>
                  <a:ext cx="2640275" cy="121129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998166" y="5132891"/>
                  <a:ext cx="238360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a14:m>
                  <a:r>
                    <a:rPr lang="en-US" smtClean="0"/>
                    <a:t>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mtClean="0"/>
                    <a:t>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r>
                    <a:rPr lang="en-US" smtClean="0"/>
                    <a:t>+</a:t>
                  </a:r>
                  <a:r>
                    <a:rPr lang="en-US" smtClean="0">
                      <a:sym typeface="Symbol" panose="05050102010706020507" pitchFamily="18" charset="2"/>
                    </a:rPr>
                    <a:t>+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a14:m>
                  <a:endParaRPr lang="en-US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8166" y="5132891"/>
                  <a:ext cx="2383601" cy="43088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115" t="-34286" r="-512" b="-528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792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(a**k)%m  vs  power_mod(a,k,m)</a:t>
            </a:r>
            <a:endParaRPr lang="th-TH" dirty="0"/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187292" y="763588"/>
            <a:ext cx="4081670" cy="50167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import time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def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power_mod(a,k,m):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if k==0: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return 1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 = power_mod(a,k//2,m)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 = p*p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if k%2 == 1: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 *= a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return p%m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sumpower2(n,m):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 = 0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for k in range(1,n+1):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 += power_mod(k,k,m)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return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s%m</a:t>
            </a:r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459428" y="763588"/>
            <a:ext cx="4517147" cy="5940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sumpower1(n,m):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s = 0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for k in range(1,n+1):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s += k**k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return s%m</a:t>
            </a:r>
          </a:p>
          <a:p>
            <a:pPr eaLnBrk="1" hangingPunct="1"/>
            <a:endParaRPr lang="en-US" sz="200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n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= 9876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m = 10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**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4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t1 = time.time()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sp1 = sumpower1(n,m)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t2 = time.time()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print("** \t\t", sp1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  t2-t1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, "s.")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sp2 = sumpower2(n,m)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t3 = time.time()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print("power_mod\t", sp2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  t3-t2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, "s.")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16159" y="5786177"/>
            <a:ext cx="3223935" cy="756169"/>
            <a:chOff x="1493287" y="4678407"/>
            <a:chExt cx="5099629" cy="119611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493287" y="4678407"/>
                  <a:ext cx="2619312" cy="119611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)=</m:t>
                        </m:r>
                        <m:nary>
                          <m:naryPr>
                            <m:chr m:val="∑"/>
                            <m:ctrlPr>
                              <a:rPr lang="pt-B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pt-B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pt-BR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pt-BR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nary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180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3287" y="4678407"/>
                  <a:ext cx="2619312" cy="119611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161141" y="5071774"/>
                  <a:ext cx="2431775" cy="43815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a14:m>
                  <a:r>
                    <a:rPr lang="en-US" sz="1800" smtClean="0">
                      <a:solidFill>
                        <a:srgbClr val="FF0000"/>
                      </a:solidFill>
                    </a:rPr>
                    <a:t>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1800" smtClean="0">
                      <a:solidFill>
                        <a:srgbClr val="FF0000"/>
                      </a:solidFill>
                    </a:rPr>
                    <a:t>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r>
                    <a:rPr lang="en-US" sz="1800" smtClean="0">
                      <a:solidFill>
                        <a:srgbClr val="FF0000"/>
                      </a:solidFill>
                    </a:rPr>
                    <a:t>+</a:t>
                  </a:r>
                  <a:r>
                    <a:rPr lang="en-US" sz="1800" smtClean="0">
                      <a:solidFill>
                        <a:srgbClr val="FF0000"/>
                      </a:solidFill>
                      <a:sym typeface="Symbol" panose="05050102010706020507" pitchFamily="18" charset="2"/>
                    </a:rPr>
                    <a:t>+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a14:m>
                  <a:endParaRPr lang="en-US" sz="180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1141" y="5071774"/>
                  <a:ext cx="2431775" cy="43815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556" t="-37778" r="-1587" b="-5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9250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2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2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uiExpand="1" build="p"/>
      <p:bldP spid="14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/>
              <a:t> : flatten_list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961639" y="967280"/>
            <a:ext cx="774058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เขียนฟังก์ชัน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flatten_list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ซึ่งรับ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lists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lists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… </a:t>
            </a:r>
            <a:endParaRPr lang="en-US" sz="24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เช่น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[[1,2,3],4,[5,[6,7,[8,9],10],[11,12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]]]) </a:t>
            </a:r>
            <a:endParaRPr lang="th-TH" sz="24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เพื่อคืน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ที่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มี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ส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มา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ชิก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ทุกตัวของ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เดิม เช่น</a:t>
            </a:r>
          </a:p>
          <a:p>
            <a:endParaRPr lang="th-TH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input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	  	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[[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1,2,3],4,[5,[6,7,[8,9],10],[11,12]]]</a:t>
            </a:r>
          </a:p>
          <a:p>
            <a:endParaRPr lang="en-US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output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1,2,3,4,5,6,7,8,9,10,11,12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endParaRPr lang="en-US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Hint: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ถ้าอยากทดสอบว่า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เป็น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list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หรือไม่ ใช้</a:t>
            </a:r>
          </a:p>
          <a:p>
            <a:pPr marL="342900" indent="-342900">
              <a:buFontTx/>
              <a:buChar char="-"/>
            </a:pPr>
            <a:r>
              <a:rPr lang="en-US" sz="2400" b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type(x) is list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หรือ</a:t>
            </a:r>
            <a:endParaRPr 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400" b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isinstance(x,list)</a:t>
            </a:r>
          </a:p>
        </p:txBody>
      </p:sp>
    </p:spTree>
    <p:extLst>
      <p:ext uri="{BB962C8B-B14F-4D97-AF65-F5344CB8AC3E}">
        <p14:creationId xmlns:p14="http://schemas.microsoft.com/office/powerpoint/2010/main" val="93745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flatten_list</a:t>
            </a:r>
            <a:endParaRPr lang="th-TH" dirty="0"/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1115928" y="892377"/>
            <a:ext cx="6908967" cy="34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flatten_list(d):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flat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= []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for e in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:</a:t>
            </a:r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if type(e) is list: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flat +=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flatten_list(e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   else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flat.append(e)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return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flat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nb-NO" sz="2000">
                <a:solidFill>
                  <a:srgbClr val="000000"/>
                </a:solidFill>
                <a:latin typeface="Courier New" pitchFamily="49" charset="0"/>
              </a:rPr>
              <a:t>x = [1,[[[2,3],4]],[[5,6],7],8]</a:t>
            </a:r>
          </a:p>
          <a:p>
            <a:pPr eaLnBrk="1" hangingPunct="1"/>
            <a:r>
              <a:rPr lang="nb-NO" sz="2000">
                <a:solidFill>
                  <a:srgbClr val="000000"/>
                </a:solidFill>
                <a:latin typeface="Courier New" pitchFamily="49" charset="0"/>
              </a:rPr>
              <a:t>print(flatten_list(x))</a:t>
            </a:r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3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 </a:t>
            </a:r>
            <a:r>
              <a:rPr lang="en-US" smtClean="0"/>
              <a:t>: anagram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321180" y="1076145"/>
            <a:ext cx="7245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คือ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ที่ได้จากการ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สลับ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ตัวอักษรใน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เช่น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ทั้งหมด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ของ 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'man'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คือ</a:t>
            </a:r>
            <a:b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'man', 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mna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', 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amn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', 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anm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', 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nma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', 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nam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</a:t>
            </a:r>
            <a:endParaRPr lang="th-TH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180" y="2520951"/>
            <a:ext cx="6364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จงเขียน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ฟังก์ชัน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anagram(x)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ที่รับ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เป็น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string</a:t>
            </a:r>
            <a:endParaRPr lang="th-TH" sz="24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แล้ว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จะ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set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ทั้งหมด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th-TH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180" y="3596425"/>
            <a:ext cx="8642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แนวคิด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ทั้งหมด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ได้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จากการนำอักษรแต่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ละ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ตัวใน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 </a:t>
            </a:r>
            <a:endParaRPr lang="th-TH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มาต่อด้วย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ของอักษรที่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เหลือ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เช่น</a:t>
            </a:r>
            <a:endParaRPr lang="en-US" sz="24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 </a:t>
            </a:r>
            <a:r>
              <a:rPr lang="th-TH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ทั้งหมดของ 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'man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คือ</a:t>
            </a: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'm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'+anagram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('an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'),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'a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anagram('</a:t>
            </a:r>
            <a:r>
              <a:rPr lang="en-US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mn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'),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'n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'+anagram('m</a:t>
            </a:r>
            <a:r>
              <a:rPr lang="en-US" sz="2400"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') </a:t>
            </a:r>
            <a:endParaRPr lang="th-TH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anagram</a:t>
            </a:r>
            <a:endParaRPr lang="th-TH" dirty="0"/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556375" y="943893"/>
            <a:ext cx="6939129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anagram(x):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if len(x) &lt;= 1 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return {x}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result = set()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for i in range(len(x)):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for a in anagram(x[:i]+x[i+1:]):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result.add(x[i]+a)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return result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6375" y="4047701"/>
            <a:ext cx="8188380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anagram(x):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if len(x) &lt;= 1 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return {x}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return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{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x[i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]+a for i in range(len(x))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       for a in anagram(x[:i]+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x[i+1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:])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  <a:endParaRPr lang="en-US" sz="20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8062" y="3678743"/>
            <a:ext cx="358032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smtClean="0">
                <a:latin typeface="Tahoma" panose="020B0604030504040204" pitchFamily="34" charset="0"/>
                <a:cs typeface="Tahoma" panose="020B0604030504040204" pitchFamily="34" charset="0"/>
              </a:rPr>
              <a:t>เขียนอีกแบบ</a:t>
            </a:r>
          </a:p>
          <a:p>
            <a:pPr algn="ctr"/>
            <a:r>
              <a:rPr lang="th-TH" sz="2000" smtClean="0">
                <a:latin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2000" smtClean="0">
                <a:latin typeface="Tahoma" panose="020B0604030504040204" pitchFamily="34" charset="0"/>
                <a:cs typeface="Tahoma" panose="020B0604030504040204" pitchFamily="34" charset="0"/>
              </a:rPr>
              <a:t>set comprehension</a:t>
            </a:r>
          </a:p>
          <a:p>
            <a:pPr algn="ctr"/>
            <a:r>
              <a:rPr lang="en-US" sz="2000" smtClean="0"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smtClean="0">
                <a:latin typeface="Tahoma" panose="020B0604030504040204" pitchFamily="34" charset="0"/>
                <a:cs typeface="Tahoma" panose="020B0604030504040204" pitchFamily="34" charset="0"/>
              </a:rPr>
              <a:t>คล้าย </a:t>
            </a:r>
            <a:r>
              <a:rPr lang="en-US" sz="2000" smtClean="0">
                <a:latin typeface="Tahoma" panose="020B0604030504040204" pitchFamily="34" charset="0"/>
                <a:cs typeface="Tahoma" panose="020B0604030504040204" pitchFamily="34" charset="0"/>
              </a:rPr>
              <a:t>list comprehension)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3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uiExpand="1" build="p"/>
      <p:bldP spid="4" grpId="0" uiExpand="1" build="p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ลองเขียนดู</a:t>
            </a:r>
            <a:r>
              <a:rPr lang="en-US" smtClean="0"/>
              <a:t> : </a:t>
            </a:r>
            <a:r>
              <a:rPr lang="th-TH" smtClean="0"/>
              <a:t>ผลรวมของจำนวนในลิสต์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467365" y="1091397"/>
            <a:ext cx="77300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จงเขียน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ฟังก์ชัน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total(x)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ที่รับ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th-TH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ซึ่งเป็นลิสต์ที่เก็บจำนวน</a:t>
            </a:r>
            <a:endParaRPr lang="th-TH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แล้ว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คืนผลบวกของจำนวนทุกตัวใน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th-TH" sz="2400" b="1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ให้เขียนแบบ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recursive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ไม่มีการใช้วงวน</a:t>
            </a:r>
            <a:endParaRPr lang="th-TH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611" y="2443679"/>
            <a:ext cx="6973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ข้อแนะนำ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th-TH" sz="24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	t(n) </a:t>
            </a:r>
            <a:r>
              <a:rPr lang="en-US" sz="2400">
                <a:latin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x[0] + ... + x[n-1]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ย่อมหมายความว่า</a:t>
            </a:r>
          </a:p>
          <a:p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    	t(n) = t(n-1) + x[n-1] 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สำหรับ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n &gt;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0846" y="3795961"/>
            <a:ext cx="6939129" cy="24006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total(x):</a:t>
            </a:r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if len(x) &lt;= 1 :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___________________________________</a:t>
            </a:r>
            <a:endParaRPr lang="en-US" sz="2000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return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________________________________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ลองเขียนดู </a:t>
            </a:r>
            <a:r>
              <a:rPr lang="en-US" smtClean="0"/>
              <a:t>: is_</a:t>
            </a:r>
            <a:r>
              <a:rPr lang="en-US" smtClean="0"/>
              <a:t>palindrome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467365" y="1091397"/>
            <a:ext cx="69076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จงเขียน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ฟังก์ชัน</a:t>
            </a:r>
            <a:r>
              <a:rPr lang="en-US" sz="24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is_palindrome(x)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ที่รับสตริง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th-TH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แล้ว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คืน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True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ถ้า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เป็น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palindrome</a:t>
            </a:r>
          </a:p>
          <a:p>
            <a:r>
              <a:rPr lang="en-US" sz="240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 False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ถ้า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ไม่ใช้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palindrome</a:t>
            </a:r>
          </a:p>
          <a:p>
            <a:pPr>
              <a:lnSpc>
                <a:spcPct val="150000"/>
              </a:lnSpc>
            </a:pP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ต.ย.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"21022012", "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ทายาท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"  </a:t>
            </a:r>
            <a:r>
              <a:rPr lang="th-TH" sz="2400" smtClean="0">
                <a:latin typeface="Tahoma" panose="020B0604030504040204" pitchFamily="34" charset="0"/>
                <a:cs typeface="Tahoma" panose="020B0604030504040204" pitchFamily="34" charset="0"/>
              </a:rPr>
              <a:t>เป็น </a:t>
            </a:r>
            <a:r>
              <a:rPr 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palindrome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7736" y="3173532"/>
            <a:ext cx="8065352" cy="24006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is_palindrome(x):</a:t>
            </a:r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if len(x) &lt;= 1 :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__________________________________________</a:t>
            </a:r>
            <a:endParaRPr lang="en-US" sz="2000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</a:rPr>
              <a:t>    return 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____________ </a:t>
            </a:r>
            <a:r>
              <a:rPr lang="en-US" sz="2000" smtClean="0">
                <a:latin typeface="Courier New" pitchFamily="49" charset="0"/>
              </a:rPr>
              <a:t>and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</a:rPr>
              <a:t> ______________________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นอกเรื่อง</a:t>
            </a:r>
            <a:r>
              <a:rPr lang="en-US" smtClean="0"/>
              <a:t>: </a:t>
            </a:r>
            <a:r>
              <a:rPr lang="th-TH" smtClean="0"/>
              <a:t>การเรียงลำดับอีกแบบ (ทำความเข้าใจเอง)</a:t>
            </a:r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95313" y="727950"/>
            <a:ext cx="7550198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qsort(x):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if len(x) &lt;= 1: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return x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p = x[0]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less_than_p = [e for e in x if e &lt; p]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equal_p     = [e for e in x if e ==p]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more_than_p = [e for e in x if e &gt; p]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less_than_p = qsort(less_than_p)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more_than_p = qsort(more_than_p)</a:t>
            </a:r>
          </a:p>
          <a:p>
            <a:pPr eaLnBrk="1" hangingPunct="1"/>
            <a:endParaRPr lang="en-US" sz="200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return less_than_p + equal_p + more_than_p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95313" y="4642759"/>
            <a:ext cx="7550198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def bubble_sort(x):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n = len(x)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for k in range(n-1):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for i in range(n-1):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if x[i] &gt; x[i+1]: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              x[i],x[i+1] = x[i+1],x[i]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1854" y="4758668"/>
            <a:ext cx="368335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smtClean="0">
                <a:latin typeface="Tahoma" panose="020B0604030504040204" pitchFamily="34" charset="0"/>
                <a:cs typeface="Tahoma" panose="020B0604030504040204" pitchFamily="34" charset="0"/>
              </a:rPr>
              <a:t>ลองทดสอบการเรียงข้อมูลสุ่มสัก </a:t>
            </a:r>
            <a:r>
              <a:rPr lang="en-US" sz="2000" smtClean="0">
                <a:latin typeface="Tahoma" panose="020B0604030504040204" pitchFamily="34" charset="0"/>
                <a:cs typeface="Tahoma" panose="020B0604030504040204" pitchFamily="34" charset="0"/>
              </a:rPr>
              <a:t>10000 </a:t>
            </a:r>
            <a:r>
              <a:rPr lang="th-TH" sz="2000" smtClean="0">
                <a:latin typeface="Tahoma" panose="020B0604030504040204" pitchFamily="34" charset="0"/>
                <a:cs typeface="Tahoma" panose="020B0604030504040204" pitchFamily="34" charset="0"/>
              </a:rPr>
              <a:t>ตัว แบบไหนเร็วกว่า </a:t>
            </a:r>
            <a:r>
              <a:rPr lang="en-US" sz="2000" smtClean="0">
                <a:latin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mean, median, mode</a:t>
            </a:r>
            <a:endParaRPr lang="th-TH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63588"/>
            <a:ext cx="4649273" cy="56344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 = [0]*n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d[i] 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e in d: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s += e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mean = s/n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d.sort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median=(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d[(n-1)//2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]+d[n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//2])/2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if d[i] == d[j]: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print(mean,median,mode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778064" y="763588"/>
            <a:ext cx="4121238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d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[0]*n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d[i] = int(input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d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778064" y="2656784"/>
            <a:ext cx="4121238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get_mean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e in d: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mean = s/len(d)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mean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915178" y="4549980"/>
            <a:ext cx="4984124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get_median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sorted_d = sorted(d);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= len(d)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median = (sorted_d[(n-1)//2] + \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sorted_d[n//2] ) / 2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median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1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mean, median, mode</a:t>
            </a:r>
            <a:endParaRPr lang="th-TH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63588"/>
            <a:ext cx="4649273" cy="56344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n = int(input())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d = [0]*n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d[i] 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e in d: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s += e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mean = s/n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d.sort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median=(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d[(n-1)//2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]+d[n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//2])/2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for 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if d[i] == d[j]: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print(mean,median,mode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752304" y="3256578"/>
            <a:ext cx="4288664" cy="3141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get_mode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if d[i] == d[j]: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mode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3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mean, median, mode</a:t>
            </a:r>
            <a:endParaRPr lang="th-TH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4729978"/>
            <a:ext cx="4649273" cy="1479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x      = read_data()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mean   = get_mean(x)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median = get_median(x)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mode   = get_mode(x)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print(mean, median, mode)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855335" y="2746783"/>
            <a:ext cx="4288664" cy="341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get_mode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= len(d)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for j in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range(n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if d[i] == d[j]: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1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&gt; maxcount: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maxcount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c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      mode = d[i]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mode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175" y="763588"/>
            <a:ext cx="3866837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d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[0]*n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i in range(n):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d[i] = int(input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d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3175" y="2746783"/>
            <a:ext cx="4652448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get_mean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0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e in d: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mean = s/len(d)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mean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38968" y="763588"/>
            <a:ext cx="5005031" cy="1756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get_median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(d):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sorted_d = sorted(d);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= len(d)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median = (sorted_d[(n-1)//2] + \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sorted_d[n//2] ) / 2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median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7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mean, median, mode</a:t>
            </a:r>
            <a:endParaRPr lang="th-TH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05995" y="544647"/>
            <a:ext cx="6928833" cy="621926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 type="none" w="lg" len="med"/>
          </a:ln>
        </p:spPr>
        <p:txBody>
          <a:bodyPr wrap="square" lIns="90000" tIns="46800" rIns="90000" bIns="46800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lvl9pPr>
          </a:lstStyle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read_data():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int(input())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d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[int(input()) for i in range(n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)]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return d</a:t>
            </a:r>
          </a:p>
          <a:p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get_mean(d):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sum(d)/len(d)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get_median(d):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sorted_d = sorted(d)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n = len(d)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(sorted_d[(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n-1)//2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]+sorted_d[n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//2])/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def get_mode(d):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c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[d.count(e) for e in d]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maxcount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max(c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d[c.index(maxcount)]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#----------------------------------------------------------</a:t>
            </a: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x      =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read_data()</a:t>
            </a: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= get_mean(x)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median 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get_median(x)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mode   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get_mode(x)</a:t>
            </a:r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>
                <a:latin typeface="Courier New" pitchFamily="49" charset="0"/>
                <a:cs typeface="Courier New" pitchFamily="49" charset="0"/>
              </a:rPr>
              <a:t>print(mean, median, mode)</a:t>
            </a:r>
          </a:p>
        </p:txBody>
      </p:sp>
    </p:spTree>
    <p:extLst>
      <p:ext uri="{BB962C8B-B14F-4D97-AF65-F5344CB8AC3E}">
        <p14:creationId xmlns:p14="http://schemas.microsoft.com/office/powerpoint/2010/main" val="402256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/>
              <a:t>องค์ประกอบ</a:t>
            </a:r>
            <a:r>
              <a:rPr lang="th-TH" smtClean="0"/>
              <a:t>ของฟังก์ชัน</a:t>
            </a:r>
            <a:endParaRPr lang="th-TH"/>
          </a:p>
        </p:txBody>
      </p:sp>
      <p:sp>
        <p:nvSpPr>
          <p:cNvPr id="394243" name="Rectangle 3"/>
          <p:cNvSpPr>
            <a:spLocks noChangeArrowheads="1"/>
          </p:cNvSpPr>
          <p:nvPr/>
        </p:nvSpPr>
        <p:spPr bwMode="auto">
          <a:xfrm>
            <a:off x="671692" y="2453482"/>
            <a:ext cx="8183563" cy="1660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/>
          <a:lstStyle/>
          <a:p>
            <a:pPr>
              <a:lnSpc>
                <a:spcPct val="150000"/>
              </a:lnSpc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is_overlap( x1,y1,r1,x2,y2,r2 ) :</a:t>
            </a:r>
          </a:p>
          <a:p>
            <a:pPr>
              <a:lnSpc>
                <a:spcPct val="150000"/>
              </a:lnSpc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distance = ( (x1-x2)**2 + (y1-y2)**2 ) ** 0.5</a:t>
            </a:r>
          </a:p>
          <a:p>
            <a:pPr>
              <a:lnSpc>
                <a:spcPct val="150000"/>
              </a:lnSpc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return distance &lt;= (r1+r2)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11303" y="1504156"/>
            <a:ext cx="1724876" cy="1458913"/>
            <a:chOff x="2401" y="987"/>
            <a:chExt cx="1215" cy="919"/>
          </a:xfrm>
        </p:grpSpPr>
        <p:sp>
          <p:nvSpPr>
            <p:cNvPr id="13331" name="Text Box 4"/>
            <p:cNvSpPr txBox="1">
              <a:spLocks noChangeArrowheads="1"/>
            </p:cNvSpPr>
            <p:nvPr/>
          </p:nvSpPr>
          <p:spPr bwMode="auto">
            <a:xfrm>
              <a:off x="2401" y="987"/>
              <a:ext cx="104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r>
                <a:rPr lang="th-TH" sz="2400" smtClean="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rPr>
                <a:t>ชื่อฟังก์ชัน</a:t>
              </a:r>
              <a:endParaRPr lang="th-TH" sz="2400">
                <a:solidFill>
                  <a:schemeClr val="tx2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2" name="AutoShape 5"/>
            <p:cNvSpPr>
              <a:spLocks noChangeArrowheads="1"/>
            </p:cNvSpPr>
            <p:nvPr/>
          </p:nvSpPr>
          <p:spPr bwMode="auto">
            <a:xfrm>
              <a:off x="2485" y="1647"/>
              <a:ext cx="1131" cy="25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tIns="46800" rIns="90000" bIns="46800" anchor="ctr">
              <a:spAutoFit/>
            </a:bodyPr>
            <a:lstStyle/>
            <a:p>
              <a:endParaRPr lang="th-TH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3" name="Line 6"/>
            <p:cNvSpPr>
              <a:spLocks noChangeShapeType="1"/>
            </p:cNvSpPr>
            <p:nvPr/>
          </p:nvSpPr>
          <p:spPr bwMode="auto">
            <a:xfrm flipH="1">
              <a:off x="2906" y="1261"/>
              <a:ext cx="3" cy="38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854483" y="1488450"/>
            <a:ext cx="3017838" cy="1430338"/>
            <a:chOff x="3312" y="987"/>
            <a:chExt cx="1901" cy="901"/>
          </a:xfrm>
        </p:grpSpPr>
        <p:sp>
          <p:nvSpPr>
            <p:cNvPr id="13328" name="Text Box 9"/>
            <p:cNvSpPr txBox="1">
              <a:spLocks noChangeArrowheads="1"/>
            </p:cNvSpPr>
            <p:nvPr/>
          </p:nvSpPr>
          <p:spPr bwMode="auto">
            <a:xfrm>
              <a:off x="3312" y="987"/>
              <a:ext cx="178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pPr algn="ctr"/>
              <a:r>
                <a:rPr lang="th-TH" sz="240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rPr>
                <a:t>รายการพารามิเตอร์</a:t>
              </a:r>
            </a:p>
          </p:txBody>
        </p:sp>
        <p:sp>
          <p:nvSpPr>
            <p:cNvPr id="13329" name="AutoShape 10"/>
            <p:cNvSpPr>
              <a:spLocks noChangeArrowheads="1"/>
            </p:cNvSpPr>
            <p:nvPr/>
          </p:nvSpPr>
          <p:spPr bwMode="auto">
            <a:xfrm>
              <a:off x="3485" y="1629"/>
              <a:ext cx="1728" cy="25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tIns="46800" rIns="90000" bIns="46800" anchor="ctr">
              <a:spAutoFit/>
            </a:bodyPr>
            <a:lstStyle/>
            <a:p>
              <a:endParaRPr lang="th-TH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0" name="Line 11"/>
            <p:cNvSpPr>
              <a:spLocks noChangeShapeType="1"/>
            </p:cNvSpPr>
            <p:nvPr/>
          </p:nvSpPr>
          <p:spPr bwMode="auto">
            <a:xfrm>
              <a:off x="4206" y="1271"/>
              <a:ext cx="26" cy="3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246312" y="3474076"/>
            <a:ext cx="3111500" cy="1428750"/>
            <a:chOff x="436" y="2157"/>
            <a:chExt cx="1960" cy="900"/>
          </a:xfrm>
        </p:grpSpPr>
        <p:sp>
          <p:nvSpPr>
            <p:cNvPr id="13322" name="AutoShape 19"/>
            <p:cNvSpPr>
              <a:spLocks noChangeArrowheads="1"/>
            </p:cNvSpPr>
            <p:nvPr/>
          </p:nvSpPr>
          <p:spPr bwMode="auto">
            <a:xfrm>
              <a:off x="503" y="2157"/>
              <a:ext cx="1893" cy="2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tIns="46800" rIns="90000" bIns="46800" anchor="ctr">
              <a:spAutoFit/>
            </a:bodyPr>
            <a:lstStyle/>
            <a:p>
              <a:endParaRPr lang="th-TH" sz="2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23" name="Text Box 20"/>
            <p:cNvSpPr txBox="1">
              <a:spLocks noChangeArrowheads="1"/>
            </p:cNvSpPr>
            <p:nvPr/>
          </p:nvSpPr>
          <p:spPr bwMode="auto">
            <a:xfrm>
              <a:off x="436" y="2765"/>
              <a:ext cx="1496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r>
                <a:rPr lang="th-TH" sz="240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rPr>
                <a:t>คืนผล</a:t>
              </a:r>
              <a:r>
                <a:rPr lang="th-TH" sz="2400" smtClean="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rPr>
                <a:t>จากฟังก์ชัน</a:t>
              </a:r>
              <a:endParaRPr lang="th-TH" sz="2400">
                <a:solidFill>
                  <a:schemeClr val="tx2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24" name="Line 21"/>
            <p:cNvSpPr>
              <a:spLocks noChangeShapeType="1"/>
            </p:cNvSpPr>
            <p:nvPr/>
          </p:nvSpPr>
          <p:spPr bwMode="auto">
            <a:xfrm flipV="1">
              <a:off x="914" y="2414"/>
              <a:ext cx="0" cy="4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th-TH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223495" y="2963069"/>
            <a:ext cx="5632036" cy="3072903"/>
            <a:chOff x="1223495" y="2963069"/>
            <a:chExt cx="5632036" cy="3072903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223495" y="2963069"/>
              <a:ext cx="0" cy="28408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1321346" y="5572126"/>
              <a:ext cx="5534185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defRPr>
              </a:lvl9pPr>
            </a:lstStyle>
            <a:p>
              <a:r>
                <a:rPr lang="th-TH" sz="2400" smtClean="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rPr>
                <a:t>ต้องเยื้องคำสั่งทั้งหลายในฟังก์ชันให้ตรงกัน</a:t>
              </a:r>
              <a:endParaRPr lang="th-TH" sz="2400">
                <a:solidFill>
                  <a:schemeClr val="tx2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4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 animBg="1"/>
    </p:bldLst>
  </p:timing>
</p:sld>
</file>

<file path=ppt/theme/theme1.xml><?xml version="1.0" encoding="utf-8"?>
<a:theme xmlns:a="http://schemas.openxmlformats.org/drawingml/2006/main" name="somchai">
  <a:themeElements>
    <a:clrScheme name="somcha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omchai">
      <a:majorFont>
        <a:latin typeface="Tahoma"/>
        <a:ea typeface=""/>
        <a:cs typeface="Angsana New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somcha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mcha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7707</TotalTime>
  <Words>3925</Words>
  <Application>Microsoft Office PowerPoint</Application>
  <PresentationFormat>On-screen Show (4:3)</PresentationFormat>
  <Paragraphs>795</Paragraphs>
  <Slides>48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3" baseType="lpstr">
      <vt:lpstr>Angsana New</vt:lpstr>
      <vt:lpstr>Arial</vt:lpstr>
      <vt:lpstr>Arial Rounded MT Bold</vt:lpstr>
      <vt:lpstr>Calibri</vt:lpstr>
      <vt:lpstr>Cambria Math</vt:lpstr>
      <vt:lpstr>Cordia New</vt:lpstr>
      <vt:lpstr>Courier New</vt:lpstr>
      <vt:lpstr>Microsoft Sans Serif</vt:lpstr>
      <vt:lpstr>Symbol</vt:lpstr>
      <vt:lpstr>Tahoma</vt:lpstr>
      <vt:lpstr>TF NopScript</vt:lpstr>
      <vt:lpstr>Times New Roman</vt:lpstr>
      <vt:lpstr>Wingdings</vt:lpstr>
      <vt:lpstr>somchai</vt:lpstr>
      <vt:lpstr>Equation</vt:lpstr>
      <vt:lpstr>การเขียนโปรแกรมย่อย</vt:lpstr>
      <vt:lpstr>หัวข้อ</vt:lpstr>
      <vt:lpstr>mean, median, mode</vt:lpstr>
      <vt:lpstr>แบ่งโปรแกรมเป็นส่วนย่อยๆ</vt:lpstr>
      <vt:lpstr>mean, median, mode</vt:lpstr>
      <vt:lpstr>mean, median, mode</vt:lpstr>
      <vt:lpstr>mean, median, mode</vt:lpstr>
      <vt:lpstr>mean, median, mode</vt:lpstr>
      <vt:lpstr>องค์ประกอบของฟังก์ชัน</vt:lpstr>
      <vt:lpstr>ส่วนหัว : ชื่อฟังก์ชัน</vt:lpstr>
      <vt:lpstr>ส่วนหัว : รายการของพารามิเตอร์</vt:lpstr>
      <vt:lpstr>ส่วนตัวของฟังก์ชัน</vt:lpstr>
      <vt:lpstr>ส่วนตัว : ถ้าต้องการคืนผลลัพธ์หลายค่า</vt:lpstr>
      <vt:lpstr>ส่วนตัว : ถ้าไม่ต้องการคืนผลลัพธ์ใด ๆ</vt:lpstr>
      <vt:lpstr>ส่วนตัว : Local Variables</vt:lpstr>
      <vt:lpstr>ไม่ตั้งชื่อซ้ำ</vt:lpstr>
      <vt:lpstr>ฟังก์ชันหาวันของสัปดาห์</vt:lpstr>
      <vt:lpstr>ตัวแปรของผู้เรียกกับของฟังก์ชันเป็นคนละตัว</vt:lpstr>
      <vt:lpstr>ตัวแปรของผู้เรียกกับของฟังก์ชันเป็นคนละตัว</vt:lpstr>
      <vt:lpstr>กรณีเป็นตัวแปรแบบ list, tuple, set, dict</vt:lpstr>
      <vt:lpstr>แต่แบบนี้ไม่เปลี่ยน</vt:lpstr>
      <vt:lpstr>เมื่อใดควรเขียนเมท็อดใหม่</vt:lpstr>
      <vt:lpstr>ตัวอย่างการแยกกลุ่มคำสั่งออกเป็นฟังก์ชัน</vt:lpstr>
      <vt:lpstr>ตัวอย่างการแยกกลุ่มคำสั่งออกเป็นฟังก์ชัน</vt:lpstr>
      <vt:lpstr>ตัวอย่างการแยกกลุ่มคำสั่งที่เข้าใจยากเป็นฟังก์ชัน</vt:lpstr>
      <vt:lpstr>เมื่อใดควรเขียนเมท็อดใหม่</vt:lpstr>
      <vt:lpstr>ตัวอย่างการแยกกลุ่มคำสั่งที่ซ้ำกันออกเป็นฟังก์ชัน</vt:lpstr>
      <vt:lpstr>ต.ย.การแยกกลุ่มคำสั่งที่ทำงานเหมือนกันเป็นฟังก์ชัน</vt:lpstr>
      <vt:lpstr>ข้อแนะนำในการเขียนเมท็อด</vt:lpstr>
      <vt:lpstr>ค่าเฉลี่ยเคลื่อนที่ (moving average)</vt:lpstr>
      <vt:lpstr>ตัวอย่าง : ค่าเฉลี่ยเคลื่อนที่</vt:lpstr>
      <vt:lpstr>การเวียนเกิด</vt:lpstr>
      <vt:lpstr>ความสัมพันธ์เวียนเกิด (Recurrences)</vt:lpstr>
      <vt:lpstr>an = 0, 1, 3, 6, 10, 15, ... </vt:lpstr>
      <vt:lpstr>เมท็อดหาค่า n!</vt:lpstr>
      <vt:lpstr>ข้อดี-ข้อด้อย</vt:lpstr>
      <vt:lpstr>การคำนวณ ak mod m</vt:lpstr>
      <vt:lpstr>PowerPoint Presentation</vt:lpstr>
      <vt:lpstr>การคำนวณ ak mod m</vt:lpstr>
      <vt:lpstr>ตัวอย่าง : power_mod</vt:lpstr>
      <vt:lpstr>(a**k)%m  vs  power_mod(a,k,m)</vt:lpstr>
      <vt:lpstr>ตัวอย่าง : flatten_list</vt:lpstr>
      <vt:lpstr>flatten_list</vt:lpstr>
      <vt:lpstr>ตัวอย่าง : anagram</vt:lpstr>
      <vt:lpstr>anagram</vt:lpstr>
      <vt:lpstr>ลองเขียนดู : ผลรวมของจำนวนในลิสต์</vt:lpstr>
      <vt:lpstr>ลองเขียนดู : is_palindrome</vt:lpstr>
      <vt:lpstr>นอกเรื่อง: การเรียงลำดับอีกแบบ (ทำความเข้าใจเอง)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การทำโปรแกรมคอมพิวเตอร์</dc:title>
  <dc:creator>Somchai</dc:creator>
  <cp:lastModifiedBy>Somchai P.</cp:lastModifiedBy>
  <cp:revision>292</cp:revision>
  <dcterms:created xsi:type="dcterms:W3CDTF">2002-04-12T09:05:11Z</dcterms:created>
  <dcterms:modified xsi:type="dcterms:W3CDTF">2016-03-17T12:39:40Z</dcterms:modified>
</cp:coreProperties>
</file>