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0" r:id="rId1"/>
  </p:sldMasterIdLst>
  <p:notesMasterIdLst>
    <p:notesMasterId r:id="rId21"/>
  </p:notesMasterIdLst>
  <p:sldIdLst>
    <p:sldId id="285" r:id="rId2"/>
    <p:sldId id="284" r:id="rId3"/>
    <p:sldId id="283" r:id="rId4"/>
    <p:sldId id="279" r:id="rId5"/>
    <p:sldId id="266" r:id="rId6"/>
    <p:sldId id="280" r:id="rId7"/>
    <p:sldId id="282" r:id="rId8"/>
    <p:sldId id="271" r:id="rId9"/>
    <p:sldId id="274" r:id="rId10"/>
    <p:sldId id="273" r:id="rId11"/>
    <p:sldId id="272" r:id="rId12"/>
    <p:sldId id="256" r:id="rId13"/>
    <p:sldId id="258" r:id="rId14"/>
    <p:sldId id="263" r:id="rId15"/>
    <p:sldId id="257" r:id="rId16"/>
    <p:sldId id="259" r:id="rId17"/>
    <p:sldId id="260" r:id="rId18"/>
    <p:sldId id="264" r:id="rId19"/>
    <p:sldId id="261"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FF"/>
    <a:srgbClr val="996600"/>
    <a:srgbClr val="FF9900"/>
    <a:srgbClr val="663300"/>
    <a:srgbClr val="894400"/>
    <a:srgbClr val="A45100"/>
    <a:srgbClr val="B75B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8" d="100"/>
          <a:sy n="88" d="100"/>
        </p:scale>
        <p:origin x="1306" y="72"/>
      </p:cViewPr>
      <p:guideLst>
        <p:guide orient="horz" pos="2160"/>
        <p:guide pos="2880"/>
      </p:guideLst>
    </p:cSldViewPr>
  </p:slid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ngsana New" panose="02020603050405020304" pitchFamily="18" charset="-34"/>
        <a:ea typeface="+mn-ea"/>
        <a:cs typeface="+mn-cs"/>
      </a:defRPr>
    </a:lvl1pPr>
    <a:lvl2pPr marL="457200" algn="l" rtl="0" eaLnBrk="0" fontAlgn="base" hangingPunct="0">
      <a:spcBef>
        <a:spcPct val="30000"/>
      </a:spcBef>
      <a:spcAft>
        <a:spcPct val="0"/>
      </a:spcAft>
      <a:defRPr sz="1200" kern="1200">
        <a:solidFill>
          <a:schemeClr val="tx1"/>
        </a:solidFill>
        <a:latin typeface="Angsana New" panose="02020603050405020304" pitchFamily="18" charset="-34"/>
        <a:ea typeface="+mn-ea"/>
        <a:cs typeface="+mn-cs"/>
      </a:defRPr>
    </a:lvl2pPr>
    <a:lvl3pPr marL="914400" algn="l" rtl="0" eaLnBrk="0" fontAlgn="base" hangingPunct="0">
      <a:spcBef>
        <a:spcPct val="30000"/>
      </a:spcBef>
      <a:spcAft>
        <a:spcPct val="0"/>
      </a:spcAft>
      <a:defRPr sz="1200" kern="1200">
        <a:solidFill>
          <a:schemeClr val="tx1"/>
        </a:solidFill>
        <a:latin typeface="Angsana New" panose="02020603050405020304" pitchFamily="18" charset="-34"/>
        <a:ea typeface="+mn-ea"/>
        <a:cs typeface="+mn-cs"/>
      </a:defRPr>
    </a:lvl3pPr>
    <a:lvl4pPr marL="1371600" algn="l" rtl="0" eaLnBrk="0" fontAlgn="base" hangingPunct="0">
      <a:spcBef>
        <a:spcPct val="30000"/>
      </a:spcBef>
      <a:spcAft>
        <a:spcPct val="0"/>
      </a:spcAft>
      <a:defRPr sz="1200" kern="1200">
        <a:solidFill>
          <a:schemeClr val="tx1"/>
        </a:solidFill>
        <a:latin typeface="Angsana New" panose="02020603050405020304" pitchFamily="18" charset="-34"/>
        <a:ea typeface="+mn-ea"/>
        <a:cs typeface="+mn-cs"/>
      </a:defRPr>
    </a:lvl4pPr>
    <a:lvl5pPr marL="1828800" algn="l" rtl="0" eaLnBrk="0" fontAlgn="base" hangingPunct="0">
      <a:spcBef>
        <a:spcPct val="30000"/>
      </a:spcBef>
      <a:spcAft>
        <a:spcPct val="0"/>
      </a:spcAft>
      <a:defRPr sz="1200" kern="1200">
        <a:solidFill>
          <a:schemeClr val="tx1"/>
        </a:solidFill>
        <a:latin typeface="Angsana New" panose="02020603050405020304" pitchFamily="18" charset="-34"/>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DB8A28A4-5678-471B-A997-718C546699A4}" type="slidenum">
              <a:rPr lang="en-US" altLang="en-US" smtClean="0"/>
              <a:pPr/>
              <a:t>‹#›</a:t>
            </a:fld>
            <a:endParaRPr lang="en-US" altLang="en-US"/>
          </a:p>
        </p:txBody>
      </p:sp>
    </p:spTree>
    <p:extLst>
      <p:ext uri="{BB962C8B-B14F-4D97-AF65-F5344CB8AC3E}">
        <p14:creationId xmlns:p14="http://schemas.microsoft.com/office/powerpoint/2010/main" val="2188074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1DEBFE9F-345B-4341-B6E2-CD208AA272B6}" type="slidenum">
              <a:rPr lang="en-US" altLang="en-US" smtClean="0"/>
              <a:pPr/>
              <a:t>‹#›</a:t>
            </a:fld>
            <a:endParaRPr lang="en-US" altLang="en-US"/>
          </a:p>
        </p:txBody>
      </p:sp>
    </p:spTree>
    <p:extLst>
      <p:ext uri="{BB962C8B-B14F-4D97-AF65-F5344CB8AC3E}">
        <p14:creationId xmlns:p14="http://schemas.microsoft.com/office/powerpoint/2010/main" val="6240253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8598BDD1-5EE4-4962-A992-7404241E0A71}" type="slidenum">
              <a:rPr lang="en-US" altLang="en-US" smtClean="0"/>
              <a:pPr/>
              <a:t>‹#›</a:t>
            </a:fld>
            <a:endParaRPr lang="en-US" altLang="en-US"/>
          </a:p>
        </p:txBody>
      </p:sp>
    </p:spTree>
    <p:extLst>
      <p:ext uri="{BB962C8B-B14F-4D97-AF65-F5344CB8AC3E}">
        <p14:creationId xmlns:p14="http://schemas.microsoft.com/office/powerpoint/2010/main" val="16601327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F1A67F8C-78A8-47AF-99BD-D857A993FECC}" type="slidenum">
              <a:rPr lang="en-US" altLang="en-US" smtClean="0"/>
              <a:pPr/>
              <a:t>‹#›</a:t>
            </a:fld>
            <a:endParaRPr lang="en-US" altLang="en-US"/>
          </a:p>
        </p:txBody>
      </p:sp>
    </p:spTree>
    <p:extLst>
      <p:ext uri="{BB962C8B-B14F-4D97-AF65-F5344CB8AC3E}">
        <p14:creationId xmlns:p14="http://schemas.microsoft.com/office/powerpoint/2010/main" val="20372483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454F7BAD-33BB-4D0B-84E4-137A58F94285}" type="slidenum">
              <a:rPr lang="en-US" altLang="en-US" smtClean="0"/>
              <a:pPr/>
              <a:t>‹#›</a:t>
            </a:fld>
            <a:endParaRPr lang="en-US" altLang="en-US"/>
          </a:p>
        </p:txBody>
      </p:sp>
    </p:spTree>
    <p:extLst>
      <p:ext uri="{BB962C8B-B14F-4D97-AF65-F5344CB8AC3E}">
        <p14:creationId xmlns:p14="http://schemas.microsoft.com/office/powerpoint/2010/main" val="9507146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70BA28BD-D9D1-4E97-B1C7-F1F2602264C0}" type="slidenum">
              <a:rPr lang="en-US" altLang="en-US" smtClean="0"/>
              <a:pPr/>
              <a:t>‹#›</a:t>
            </a:fld>
            <a:endParaRPr lang="en-US" altLang="en-US"/>
          </a:p>
        </p:txBody>
      </p:sp>
    </p:spTree>
    <p:extLst>
      <p:ext uri="{BB962C8B-B14F-4D97-AF65-F5344CB8AC3E}">
        <p14:creationId xmlns:p14="http://schemas.microsoft.com/office/powerpoint/2010/main" val="14298439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ltLang="en-US"/>
          </a:p>
        </p:txBody>
      </p:sp>
      <p:sp>
        <p:nvSpPr>
          <p:cNvPr id="8" name="Footer Placeholder 7"/>
          <p:cNvSpPr>
            <a:spLocks noGrp="1"/>
          </p:cNvSpPr>
          <p:nvPr>
            <p:ph type="ftr" sz="quarter" idx="11"/>
          </p:nvPr>
        </p:nvSpPr>
        <p:spPr/>
        <p:txBody>
          <a:bodyPr/>
          <a:lstStyle/>
          <a:p>
            <a:endParaRPr lang="en-US" altLang="en-US"/>
          </a:p>
        </p:txBody>
      </p:sp>
      <p:sp>
        <p:nvSpPr>
          <p:cNvPr id="9" name="Slide Number Placeholder 8"/>
          <p:cNvSpPr>
            <a:spLocks noGrp="1"/>
          </p:cNvSpPr>
          <p:nvPr>
            <p:ph type="sldNum" sz="quarter" idx="12"/>
          </p:nvPr>
        </p:nvSpPr>
        <p:spPr/>
        <p:txBody>
          <a:bodyPr/>
          <a:lstStyle/>
          <a:p>
            <a:fld id="{4FADC229-1E4F-4F69-AF6D-5B4A931F5262}" type="slidenum">
              <a:rPr lang="en-US" altLang="en-US" smtClean="0"/>
              <a:pPr/>
              <a:t>‹#›</a:t>
            </a:fld>
            <a:endParaRPr lang="en-US" altLang="en-US"/>
          </a:p>
        </p:txBody>
      </p:sp>
    </p:spTree>
    <p:extLst>
      <p:ext uri="{BB962C8B-B14F-4D97-AF65-F5344CB8AC3E}">
        <p14:creationId xmlns:p14="http://schemas.microsoft.com/office/powerpoint/2010/main" val="42399500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ltLang="en-US"/>
          </a:p>
        </p:txBody>
      </p:sp>
      <p:sp>
        <p:nvSpPr>
          <p:cNvPr id="4" name="Footer Placeholder 3"/>
          <p:cNvSpPr>
            <a:spLocks noGrp="1"/>
          </p:cNvSpPr>
          <p:nvPr>
            <p:ph type="ftr" sz="quarter" idx="11"/>
          </p:nvPr>
        </p:nvSpPr>
        <p:spPr/>
        <p:txBody>
          <a:bodyPr/>
          <a:lstStyle/>
          <a:p>
            <a:endParaRPr lang="en-US" altLang="en-US"/>
          </a:p>
        </p:txBody>
      </p:sp>
      <p:sp>
        <p:nvSpPr>
          <p:cNvPr id="5" name="Slide Number Placeholder 4"/>
          <p:cNvSpPr>
            <a:spLocks noGrp="1"/>
          </p:cNvSpPr>
          <p:nvPr>
            <p:ph type="sldNum" sz="quarter" idx="12"/>
          </p:nvPr>
        </p:nvSpPr>
        <p:spPr/>
        <p:txBody>
          <a:bodyPr/>
          <a:lstStyle/>
          <a:p>
            <a:fld id="{99AE5277-79D7-4861-9AF5-0086339942C6}" type="slidenum">
              <a:rPr lang="en-US" altLang="en-US" smtClean="0"/>
              <a:pPr/>
              <a:t>‹#›</a:t>
            </a:fld>
            <a:endParaRPr lang="en-US" altLang="en-US"/>
          </a:p>
        </p:txBody>
      </p:sp>
    </p:spTree>
    <p:extLst>
      <p:ext uri="{BB962C8B-B14F-4D97-AF65-F5344CB8AC3E}">
        <p14:creationId xmlns:p14="http://schemas.microsoft.com/office/powerpoint/2010/main" val="35910252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ltLang="en-US"/>
          </a:p>
        </p:txBody>
      </p:sp>
      <p:sp>
        <p:nvSpPr>
          <p:cNvPr id="3" name="Footer Placeholder 2"/>
          <p:cNvSpPr>
            <a:spLocks noGrp="1"/>
          </p:cNvSpPr>
          <p:nvPr>
            <p:ph type="ftr" sz="quarter" idx="11"/>
          </p:nvPr>
        </p:nvSpPr>
        <p:spPr/>
        <p:txBody>
          <a:bodyPr/>
          <a:lstStyle/>
          <a:p>
            <a:endParaRPr lang="en-US" altLang="en-US"/>
          </a:p>
        </p:txBody>
      </p:sp>
      <p:sp>
        <p:nvSpPr>
          <p:cNvPr id="4" name="Slide Number Placeholder 3"/>
          <p:cNvSpPr>
            <a:spLocks noGrp="1"/>
          </p:cNvSpPr>
          <p:nvPr>
            <p:ph type="sldNum" sz="quarter" idx="12"/>
          </p:nvPr>
        </p:nvSpPr>
        <p:spPr/>
        <p:txBody>
          <a:bodyPr/>
          <a:lstStyle/>
          <a:p>
            <a:fld id="{1CC48CEF-BEE1-44C5-90A5-39AD349A831B}" type="slidenum">
              <a:rPr lang="en-US" altLang="en-US" smtClean="0"/>
              <a:pPr/>
              <a:t>‹#›</a:t>
            </a:fld>
            <a:endParaRPr lang="en-US" altLang="en-US"/>
          </a:p>
        </p:txBody>
      </p:sp>
    </p:spTree>
    <p:extLst>
      <p:ext uri="{BB962C8B-B14F-4D97-AF65-F5344CB8AC3E}">
        <p14:creationId xmlns:p14="http://schemas.microsoft.com/office/powerpoint/2010/main" val="25728101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E6ECA972-BA66-44EB-963A-A7E6534E235E}" type="slidenum">
              <a:rPr lang="en-US" altLang="en-US" smtClean="0"/>
              <a:pPr/>
              <a:t>‹#›</a:t>
            </a:fld>
            <a:endParaRPr lang="en-US" altLang="en-US"/>
          </a:p>
        </p:txBody>
      </p:sp>
    </p:spTree>
    <p:extLst>
      <p:ext uri="{BB962C8B-B14F-4D97-AF65-F5344CB8AC3E}">
        <p14:creationId xmlns:p14="http://schemas.microsoft.com/office/powerpoint/2010/main" val="3589071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5D79DA94-C42B-46F1-8E43-3D30BFDB2877}" type="slidenum">
              <a:rPr lang="en-US" altLang="en-US" smtClean="0"/>
              <a:pPr/>
              <a:t>‹#›</a:t>
            </a:fld>
            <a:endParaRPr lang="en-US" altLang="en-US"/>
          </a:p>
        </p:txBody>
      </p:sp>
    </p:spTree>
    <p:extLst>
      <p:ext uri="{BB962C8B-B14F-4D97-AF65-F5344CB8AC3E}">
        <p14:creationId xmlns:p14="http://schemas.microsoft.com/office/powerpoint/2010/main" val="36733112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12E2D62-D45E-4993-9FFF-46078DAF210B}" type="slidenum">
              <a:rPr lang="en-US" altLang="en-US" smtClean="0"/>
              <a:pPr/>
              <a:t>‹#›</a:t>
            </a:fld>
            <a:endParaRPr lang="en-US" altLang="en-US"/>
          </a:p>
        </p:txBody>
      </p:sp>
    </p:spTree>
    <p:extLst>
      <p:ext uri="{BB962C8B-B14F-4D97-AF65-F5344CB8AC3E}">
        <p14:creationId xmlns:p14="http://schemas.microsoft.com/office/powerpoint/2010/main" val="325128705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ctrTitle"/>
          </p:nvPr>
        </p:nvSpPr>
        <p:spPr/>
        <p:txBody>
          <a:bodyPr/>
          <a:lstStyle/>
          <a:p>
            <a:r>
              <a:rPr lang="th-TH" altLang="en-US"/>
              <a:t>Research in Computing</a:t>
            </a:r>
          </a:p>
        </p:txBody>
      </p:sp>
      <p:sp>
        <p:nvSpPr>
          <p:cNvPr id="41987" name="Rectangle 3"/>
          <p:cNvSpPr>
            <a:spLocks noGrp="1" noChangeArrowheads="1"/>
          </p:cNvSpPr>
          <p:nvPr>
            <p:ph type="subTitle" idx="1"/>
          </p:nvPr>
        </p:nvSpPr>
        <p:spPr/>
        <p:txBody>
          <a:bodyPr/>
          <a:lstStyle/>
          <a:p>
            <a:r>
              <a:rPr lang="th-TH" altLang="en-US" dirty="0"/>
              <a:t>สมชาย ประสิทธิ์จู</a:t>
            </a:r>
            <a:r>
              <a:rPr lang="th-TH" altLang="en-US" dirty="0" smtClean="0"/>
              <a:t>ตระกูล</a:t>
            </a:r>
            <a:endParaRPr lang="en-US" altLang="en-US" dirty="0" smtClean="0"/>
          </a:p>
          <a:p>
            <a:r>
              <a:rPr lang="en-US" altLang="en-US" dirty="0" smtClean="0"/>
              <a:t>Prabhas Chongstitvatana</a:t>
            </a:r>
          </a:p>
          <a:p>
            <a:endParaRPr lang="en-US" altLang="en-US" dirty="0"/>
          </a:p>
          <a:p>
            <a:r>
              <a:rPr lang="en-US" altLang="en-US" dirty="0" smtClean="0"/>
              <a:t>Last update August 2019 </a:t>
            </a:r>
            <a:endParaRPr lang="th-TH"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ChangeArrowheads="1"/>
          </p:cNvSpPr>
          <p:nvPr/>
        </p:nvSpPr>
        <p:spPr bwMode="auto">
          <a:xfrm rot="-742299">
            <a:off x="381000" y="3124200"/>
            <a:ext cx="8534400" cy="685800"/>
          </a:xfrm>
          <a:prstGeom prst="rect">
            <a:avLst/>
          </a:prstGeom>
          <a:solidFill>
            <a:srgbClr val="FFFF00"/>
          </a:solidFill>
          <a:ln>
            <a:noFill/>
          </a:ln>
          <a:effectLst/>
        </p:spPr>
        <p:txBody>
          <a:bodyPr wrap="none" anchor="ctr"/>
          <a:lstStyle/>
          <a:p>
            <a:endParaRPr lang="en-US"/>
          </a:p>
        </p:txBody>
      </p:sp>
      <p:sp>
        <p:nvSpPr>
          <p:cNvPr id="27651" name="Rectangle 3"/>
          <p:cNvSpPr>
            <a:spLocks noGrp="1" noChangeArrowheads="1"/>
          </p:cNvSpPr>
          <p:nvPr>
            <p:ph type="title"/>
          </p:nvPr>
        </p:nvSpPr>
        <p:spPr/>
        <p:txBody>
          <a:bodyPr/>
          <a:lstStyle/>
          <a:p>
            <a:r>
              <a:rPr lang="th-TH" altLang="en-US"/>
              <a:t>Building Blocks for Research</a:t>
            </a:r>
          </a:p>
        </p:txBody>
      </p:sp>
      <p:sp>
        <p:nvSpPr>
          <p:cNvPr id="27652" name="Text Box 4"/>
          <p:cNvSpPr txBox="1">
            <a:spLocks noChangeArrowheads="1"/>
          </p:cNvSpPr>
          <p:nvPr/>
        </p:nvSpPr>
        <p:spPr bwMode="auto">
          <a:xfrm>
            <a:off x="685800" y="2562225"/>
            <a:ext cx="2209800" cy="409575"/>
          </a:xfrm>
          <a:prstGeom prst="rect">
            <a:avLst/>
          </a:prstGeom>
          <a:noFill/>
          <a:ln w="1270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th-TH" altLang="en-US" sz="2000">
                <a:latin typeface="Tahoma" panose="020B0604030504040204" pitchFamily="34" charset="0"/>
              </a:rPr>
              <a:t>Feasibility</a:t>
            </a:r>
          </a:p>
        </p:txBody>
      </p:sp>
      <p:sp>
        <p:nvSpPr>
          <p:cNvPr id="27653" name="Text Box 5"/>
          <p:cNvSpPr txBox="1">
            <a:spLocks noChangeArrowheads="1"/>
          </p:cNvSpPr>
          <p:nvPr/>
        </p:nvSpPr>
        <p:spPr bwMode="auto">
          <a:xfrm>
            <a:off x="685800" y="3235325"/>
            <a:ext cx="2209800" cy="409575"/>
          </a:xfrm>
          <a:prstGeom prst="rect">
            <a:avLst/>
          </a:prstGeom>
          <a:noFill/>
          <a:ln w="1270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th-TH" altLang="en-US" sz="2000">
                <a:latin typeface="Tahoma" panose="020B0604030504040204" pitchFamily="34" charset="0"/>
              </a:rPr>
              <a:t>Characterization</a:t>
            </a:r>
          </a:p>
        </p:txBody>
      </p:sp>
      <p:sp>
        <p:nvSpPr>
          <p:cNvPr id="27654" name="Text Box 6"/>
          <p:cNvSpPr txBox="1">
            <a:spLocks noChangeArrowheads="1"/>
          </p:cNvSpPr>
          <p:nvPr/>
        </p:nvSpPr>
        <p:spPr bwMode="auto">
          <a:xfrm>
            <a:off x="685800" y="3910013"/>
            <a:ext cx="2209800" cy="409575"/>
          </a:xfrm>
          <a:prstGeom prst="rect">
            <a:avLst/>
          </a:prstGeom>
          <a:noFill/>
          <a:ln w="12700">
            <a:solidFill>
              <a:schemeClr val="tx1"/>
            </a:solidFill>
            <a:miter lim="800000"/>
            <a:headEnd type="none" w="sm" len="sm"/>
            <a:tailEnd type="none" w="sm" len="sm"/>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th-TH" altLang="en-US" sz="2000">
                <a:latin typeface="Tahoma" panose="020B0604030504040204" pitchFamily="34" charset="0"/>
              </a:rPr>
              <a:t>Method / Means</a:t>
            </a:r>
          </a:p>
        </p:txBody>
      </p:sp>
      <p:sp>
        <p:nvSpPr>
          <p:cNvPr id="27655" name="Text Box 7"/>
          <p:cNvSpPr txBox="1">
            <a:spLocks noChangeArrowheads="1"/>
          </p:cNvSpPr>
          <p:nvPr/>
        </p:nvSpPr>
        <p:spPr bwMode="auto">
          <a:xfrm>
            <a:off x="685800" y="4583113"/>
            <a:ext cx="2209800" cy="409575"/>
          </a:xfrm>
          <a:prstGeom prst="rect">
            <a:avLst/>
          </a:prstGeom>
          <a:noFill/>
          <a:ln w="1270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th-TH" altLang="en-US" sz="2000">
                <a:latin typeface="Tahoma" panose="020B0604030504040204" pitchFamily="34" charset="0"/>
              </a:rPr>
              <a:t>Generalization</a:t>
            </a:r>
          </a:p>
        </p:txBody>
      </p:sp>
      <p:sp>
        <p:nvSpPr>
          <p:cNvPr id="27656" name="Text Box 8"/>
          <p:cNvSpPr txBox="1">
            <a:spLocks noChangeArrowheads="1"/>
          </p:cNvSpPr>
          <p:nvPr/>
        </p:nvSpPr>
        <p:spPr bwMode="auto">
          <a:xfrm>
            <a:off x="685800" y="5257800"/>
            <a:ext cx="2209800" cy="409575"/>
          </a:xfrm>
          <a:prstGeom prst="rect">
            <a:avLst/>
          </a:prstGeom>
          <a:noFill/>
          <a:ln w="1270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th-TH" altLang="en-US" sz="2000">
                <a:latin typeface="Tahoma" panose="020B0604030504040204" pitchFamily="34" charset="0"/>
              </a:rPr>
              <a:t>Discriminization</a:t>
            </a:r>
          </a:p>
        </p:txBody>
      </p:sp>
      <p:sp>
        <p:nvSpPr>
          <p:cNvPr id="27657" name="Text Box 9"/>
          <p:cNvSpPr txBox="1">
            <a:spLocks noChangeArrowheads="1"/>
          </p:cNvSpPr>
          <p:nvPr/>
        </p:nvSpPr>
        <p:spPr bwMode="auto">
          <a:xfrm>
            <a:off x="3505200" y="2562225"/>
            <a:ext cx="2209800" cy="409575"/>
          </a:xfrm>
          <a:prstGeom prst="rect">
            <a:avLst/>
          </a:prstGeom>
          <a:noFill/>
          <a:ln w="12700">
            <a:solidFill>
              <a:schemeClr val="tx2"/>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th-TH" altLang="en-US" sz="2000">
                <a:latin typeface="Tahoma" panose="020B0604030504040204" pitchFamily="34" charset="0"/>
              </a:rPr>
              <a:t>Qualitative model</a:t>
            </a:r>
          </a:p>
        </p:txBody>
      </p:sp>
      <p:sp>
        <p:nvSpPr>
          <p:cNvPr id="27658" name="Text Box 10"/>
          <p:cNvSpPr txBox="1">
            <a:spLocks noChangeArrowheads="1"/>
          </p:cNvSpPr>
          <p:nvPr/>
        </p:nvSpPr>
        <p:spPr bwMode="auto">
          <a:xfrm>
            <a:off x="3505200" y="3235325"/>
            <a:ext cx="2209800" cy="409575"/>
          </a:xfrm>
          <a:prstGeom prst="rect">
            <a:avLst/>
          </a:prstGeom>
          <a:noFill/>
          <a:ln w="12700">
            <a:solidFill>
              <a:schemeClr val="tx2"/>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th-TH" altLang="en-US" sz="2000">
                <a:latin typeface="Tahoma" panose="020B0604030504040204" pitchFamily="34" charset="0"/>
              </a:rPr>
              <a:t>Technique</a:t>
            </a:r>
          </a:p>
        </p:txBody>
      </p:sp>
      <p:sp>
        <p:nvSpPr>
          <p:cNvPr id="27659" name="Text Box 11"/>
          <p:cNvSpPr txBox="1">
            <a:spLocks noChangeArrowheads="1"/>
          </p:cNvSpPr>
          <p:nvPr/>
        </p:nvSpPr>
        <p:spPr bwMode="auto">
          <a:xfrm>
            <a:off x="3505200" y="3910013"/>
            <a:ext cx="2209800" cy="409575"/>
          </a:xfrm>
          <a:prstGeom prst="rect">
            <a:avLst/>
          </a:prstGeom>
          <a:noFill/>
          <a:ln w="12700">
            <a:solidFill>
              <a:schemeClr val="tx2"/>
            </a:solidFill>
            <a:miter lim="800000"/>
            <a:headEnd type="none" w="sm" len="sm"/>
            <a:tailEnd type="none" w="sm" len="sm"/>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th-TH" altLang="en-US" sz="2000">
                <a:latin typeface="Tahoma" panose="020B0604030504040204" pitchFamily="34" charset="0"/>
              </a:rPr>
              <a:t>System</a:t>
            </a:r>
          </a:p>
        </p:txBody>
      </p:sp>
      <p:sp>
        <p:nvSpPr>
          <p:cNvPr id="27660" name="Text Box 12"/>
          <p:cNvSpPr txBox="1">
            <a:spLocks noChangeArrowheads="1"/>
          </p:cNvSpPr>
          <p:nvPr/>
        </p:nvSpPr>
        <p:spPr bwMode="auto">
          <a:xfrm>
            <a:off x="3505200" y="4583113"/>
            <a:ext cx="2209800" cy="409575"/>
          </a:xfrm>
          <a:prstGeom prst="rect">
            <a:avLst/>
          </a:prstGeom>
          <a:noFill/>
          <a:ln w="12700">
            <a:solidFill>
              <a:schemeClr val="tx2"/>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th-TH" altLang="en-US" sz="2000">
                <a:latin typeface="Tahoma" panose="020B0604030504040204" pitchFamily="34" charset="0"/>
              </a:rPr>
              <a:t>Empirical model</a:t>
            </a:r>
          </a:p>
        </p:txBody>
      </p:sp>
      <p:sp>
        <p:nvSpPr>
          <p:cNvPr id="27661" name="Text Box 13"/>
          <p:cNvSpPr txBox="1">
            <a:spLocks noChangeArrowheads="1"/>
          </p:cNvSpPr>
          <p:nvPr/>
        </p:nvSpPr>
        <p:spPr bwMode="auto">
          <a:xfrm>
            <a:off x="3505200" y="5257800"/>
            <a:ext cx="2209800" cy="409575"/>
          </a:xfrm>
          <a:prstGeom prst="rect">
            <a:avLst/>
          </a:prstGeom>
          <a:noFill/>
          <a:ln w="12700">
            <a:solidFill>
              <a:schemeClr val="tx2"/>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th-TH" altLang="en-US" sz="2000">
                <a:latin typeface="Tahoma" panose="020B0604030504040204" pitchFamily="34" charset="0"/>
              </a:rPr>
              <a:t>Analytic model</a:t>
            </a:r>
          </a:p>
        </p:txBody>
      </p:sp>
      <p:sp>
        <p:nvSpPr>
          <p:cNvPr id="27662" name="Text Box 14"/>
          <p:cNvSpPr txBox="1">
            <a:spLocks noChangeArrowheads="1"/>
          </p:cNvSpPr>
          <p:nvPr/>
        </p:nvSpPr>
        <p:spPr bwMode="auto">
          <a:xfrm>
            <a:off x="6400800" y="2562225"/>
            <a:ext cx="2209800" cy="409575"/>
          </a:xfrm>
          <a:prstGeom prst="rect">
            <a:avLst/>
          </a:prstGeom>
          <a:noFill/>
          <a:ln w="12700">
            <a:solidFill>
              <a:srgbClr val="FFFFFF"/>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th-TH" altLang="en-US" sz="2000">
                <a:latin typeface="Tahoma" panose="020B0604030504040204" pitchFamily="34" charset="0"/>
              </a:rPr>
              <a:t>Persuasion</a:t>
            </a:r>
          </a:p>
        </p:txBody>
      </p:sp>
      <p:sp>
        <p:nvSpPr>
          <p:cNvPr id="27663" name="Text Box 15"/>
          <p:cNvSpPr txBox="1">
            <a:spLocks noChangeArrowheads="1"/>
          </p:cNvSpPr>
          <p:nvPr/>
        </p:nvSpPr>
        <p:spPr bwMode="auto">
          <a:xfrm>
            <a:off x="6400800" y="3235325"/>
            <a:ext cx="2209800" cy="409575"/>
          </a:xfrm>
          <a:prstGeom prst="rect">
            <a:avLst/>
          </a:prstGeom>
          <a:noFill/>
          <a:ln w="12700">
            <a:solidFill>
              <a:srgbClr val="FFFFFF"/>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th-TH" altLang="en-US" sz="2000">
                <a:latin typeface="Tahoma" panose="020B0604030504040204" pitchFamily="34" charset="0"/>
              </a:rPr>
              <a:t>Implementation</a:t>
            </a:r>
          </a:p>
        </p:txBody>
      </p:sp>
      <p:sp>
        <p:nvSpPr>
          <p:cNvPr id="27664" name="Text Box 16"/>
          <p:cNvSpPr txBox="1">
            <a:spLocks noChangeArrowheads="1"/>
          </p:cNvSpPr>
          <p:nvPr/>
        </p:nvSpPr>
        <p:spPr bwMode="auto">
          <a:xfrm>
            <a:off x="6400800" y="3910013"/>
            <a:ext cx="2209800" cy="409575"/>
          </a:xfrm>
          <a:prstGeom prst="rect">
            <a:avLst/>
          </a:prstGeom>
          <a:noFill/>
          <a:ln w="12700">
            <a:solidFill>
              <a:srgbClr val="FFFFFF"/>
            </a:solidFill>
            <a:miter lim="800000"/>
            <a:headEnd type="none" w="sm" len="sm"/>
            <a:tailEnd type="none" w="sm" len="sm"/>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th-TH" altLang="en-US" sz="2000">
                <a:latin typeface="Tahoma" panose="020B0604030504040204" pitchFamily="34" charset="0"/>
              </a:rPr>
              <a:t>Evaluation</a:t>
            </a:r>
          </a:p>
        </p:txBody>
      </p:sp>
      <p:sp>
        <p:nvSpPr>
          <p:cNvPr id="27665" name="Text Box 17"/>
          <p:cNvSpPr txBox="1">
            <a:spLocks noChangeArrowheads="1"/>
          </p:cNvSpPr>
          <p:nvPr/>
        </p:nvSpPr>
        <p:spPr bwMode="auto">
          <a:xfrm>
            <a:off x="6400800" y="4583113"/>
            <a:ext cx="2209800" cy="409575"/>
          </a:xfrm>
          <a:prstGeom prst="rect">
            <a:avLst/>
          </a:prstGeom>
          <a:noFill/>
          <a:ln w="12700">
            <a:solidFill>
              <a:srgbClr val="FFFFFF"/>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th-TH" altLang="en-US" sz="2000">
                <a:latin typeface="Tahoma" panose="020B0604030504040204" pitchFamily="34" charset="0"/>
              </a:rPr>
              <a:t>Analysis</a:t>
            </a:r>
          </a:p>
        </p:txBody>
      </p:sp>
      <p:sp>
        <p:nvSpPr>
          <p:cNvPr id="27666" name="Text Box 18"/>
          <p:cNvSpPr txBox="1">
            <a:spLocks noChangeArrowheads="1"/>
          </p:cNvSpPr>
          <p:nvPr/>
        </p:nvSpPr>
        <p:spPr bwMode="auto">
          <a:xfrm>
            <a:off x="6400800" y="5257800"/>
            <a:ext cx="2209800" cy="409575"/>
          </a:xfrm>
          <a:prstGeom prst="rect">
            <a:avLst/>
          </a:prstGeom>
          <a:noFill/>
          <a:ln w="12700">
            <a:solidFill>
              <a:srgbClr val="FFFFFF"/>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th-TH" altLang="en-US" sz="2000">
                <a:latin typeface="Tahoma" panose="020B0604030504040204" pitchFamily="34" charset="0"/>
              </a:rPr>
              <a:t>Experience</a:t>
            </a:r>
          </a:p>
        </p:txBody>
      </p:sp>
      <p:sp>
        <p:nvSpPr>
          <p:cNvPr id="27667" name="Text Box 19"/>
          <p:cNvSpPr txBox="1">
            <a:spLocks noChangeArrowheads="1"/>
          </p:cNvSpPr>
          <p:nvPr/>
        </p:nvSpPr>
        <p:spPr bwMode="auto">
          <a:xfrm>
            <a:off x="685800" y="1752600"/>
            <a:ext cx="2209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th-TH" altLang="en-US" sz="2000">
                <a:latin typeface="Tahoma" panose="020B0604030504040204" pitchFamily="34" charset="0"/>
              </a:rPr>
              <a:t>Questions</a:t>
            </a:r>
          </a:p>
        </p:txBody>
      </p:sp>
      <p:sp>
        <p:nvSpPr>
          <p:cNvPr id="27668" name="Text Box 20"/>
          <p:cNvSpPr txBox="1">
            <a:spLocks noChangeArrowheads="1"/>
          </p:cNvSpPr>
          <p:nvPr/>
        </p:nvSpPr>
        <p:spPr bwMode="auto">
          <a:xfrm>
            <a:off x="3581400" y="1752600"/>
            <a:ext cx="2209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th-TH" altLang="en-US" sz="2000">
                <a:latin typeface="Tahoma" panose="020B0604030504040204" pitchFamily="34" charset="0"/>
              </a:rPr>
              <a:t>Result</a:t>
            </a:r>
          </a:p>
        </p:txBody>
      </p:sp>
      <p:sp>
        <p:nvSpPr>
          <p:cNvPr id="27669" name="Text Box 21"/>
          <p:cNvSpPr txBox="1">
            <a:spLocks noChangeArrowheads="1"/>
          </p:cNvSpPr>
          <p:nvPr/>
        </p:nvSpPr>
        <p:spPr bwMode="auto">
          <a:xfrm>
            <a:off x="6324600" y="1752600"/>
            <a:ext cx="2209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th-TH" altLang="en-US" sz="2000">
                <a:latin typeface="Tahoma" panose="020B0604030504040204" pitchFamily="34" charset="0"/>
              </a:rPr>
              <a:t>Validation</a:t>
            </a:r>
          </a:p>
        </p:txBody>
      </p:sp>
      <p:sp>
        <p:nvSpPr>
          <p:cNvPr id="27670" name="Text Box 22"/>
          <p:cNvSpPr txBox="1">
            <a:spLocks noChangeArrowheads="1"/>
          </p:cNvSpPr>
          <p:nvPr/>
        </p:nvSpPr>
        <p:spPr bwMode="auto">
          <a:xfrm>
            <a:off x="2209800" y="5943600"/>
            <a:ext cx="48006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th-TH" altLang="en-US" sz="2800">
                <a:latin typeface="Tahoma" panose="020B0604030504040204" pitchFamily="34" charset="0"/>
              </a:rPr>
              <a:t>Common "Bad" Plan</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47" name="Rectangle 23"/>
          <p:cNvSpPr>
            <a:spLocks noChangeArrowheads="1"/>
          </p:cNvSpPr>
          <p:nvPr/>
        </p:nvSpPr>
        <p:spPr bwMode="auto">
          <a:xfrm rot="653942" flipH="1" flipV="1">
            <a:off x="4267200" y="3505200"/>
            <a:ext cx="4343400" cy="685800"/>
          </a:xfrm>
          <a:prstGeom prst="rect">
            <a:avLst/>
          </a:prstGeom>
          <a:solidFill>
            <a:srgbClr val="FFFF00"/>
          </a:solidFill>
          <a:ln>
            <a:noFill/>
          </a:ln>
          <a:effectLst/>
        </p:spPr>
        <p:txBody>
          <a:bodyPr wrap="none" anchor="ctr"/>
          <a:lstStyle/>
          <a:p>
            <a:endParaRPr lang="en-US"/>
          </a:p>
        </p:txBody>
      </p:sp>
      <p:sp>
        <p:nvSpPr>
          <p:cNvPr id="26648" name="Rectangle 24"/>
          <p:cNvSpPr>
            <a:spLocks noChangeArrowheads="1"/>
          </p:cNvSpPr>
          <p:nvPr/>
        </p:nvSpPr>
        <p:spPr bwMode="auto">
          <a:xfrm rot="20946058" flipV="1">
            <a:off x="685800" y="3505200"/>
            <a:ext cx="4343400" cy="685800"/>
          </a:xfrm>
          <a:prstGeom prst="rect">
            <a:avLst/>
          </a:prstGeom>
          <a:solidFill>
            <a:srgbClr val="FFFF00"/>
          </a:solidFill>
          <a:ln>
            <a:noFill/>
          </a:ln>
          <a:effectLst/>
        </p:spPr>
        <p:txBody>
          <a:bodyPr wrap="none" anchor="ctr"/>
          <a:lstStyle/>
          <a:p>
            <a:endParaRPr lang="en-US"/>
          </a:p>
        </p:txBody>
      </p:sp>
      <p:sp>
        <p:nvSpPr>
          <p:cNvPr id="26626" name="Rectangle 2"/>
          <p:cNvSpPr>
            <a:spLocks noGrp="1" noChangeArrowheads="1"/>
          </p:cNvSpPr>
          <p:nvPr>
            <p:ph type="title"/>
          </p:nvPr>
        </p:nvSpPr>
        <p:spPr/>
        <p:txBody>
          <a:bodyPr/>
          <a:lstStyle/>
          <a:p>
            <a:r>
              <a:rPr lang="th-TH" altLang="en-US"/>
              <a:t>Building Blocks for Research</a:t>
            </a:r>
          </a:p>
        </p:txBody>
      </p:sp>
      <p:sp>
        <p:nvSpPr>
          <p:cNvPr id="26627" name="Text Box 3"/>
          <p:cNvSpPr txBox="1">
            <a:spLocks noChangeArrowheads="1"/>
          </p:cNvSpPr>
          <p:nvPr/>
        </p:nvSpPr>
        <p:spPr bwMode="auto">
          <a:xfrm>
            <a:off x="685800" y="2562225"/>
            <a:ext cx="2209800" cy="409575"/>
          </a:xfrm>
          <a:prstGeom prst="rect">
            <a:avLst/>
          </a:prstGeom>
          <a:noFill/>
          <a:ln w="1270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th-TH" altLang="en-US" sz="2000">
                <a:latin typeface="Tahoma" panose="020B0604030504040204" pitchFamily="34" charset="0"/>
              </a:rPr>
              <a:t>Feasibility</a:t>
            </a:r>
          </a:p>
        </p:txBody>
      </p:sp>
      <p:sp>
        <p:nvSpPr>
          <p:cNvPr id="26628" name="Text Box 4"/>
          <p:cNvSpPr txBox="1">
            <a:spLocks noChangeArrowheads="1"/>
          </p:cNvSpPr>
          <p:nvPr/>
        </p:nvSpPr>
        <p:spPr bwMode="auto">
          <a:xfrm>
            <a:off x="685800" y="3235325"/>
            <a:ext cx="2209800" cy="409575"/>
          </a:xfrm>
          <a:prstGeom prst="rect">
            <a:avLst/>
          </a:prstGeom>
          <a:noFill/>
          <a:ln w="1270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th-TH" altLang="en-US" sz="2000">
                <a:latin typeface="Tahoma" panose="020B0604030504040204" pitchFamily="34" charset="0"/>
              </a:rPr>
              <a:t>Characterization</a:t>
            </a:r>
          </a:p>
        </p:txBody>
      </p:sp>
      <p:sp>
        <p:nvSpPr>
          <p:cNvPr id="26629" name="Text Box 5"/>
          <p:cNvSpPr txBox="1">
            <a:spLocks noChangeArrowheads="1"/>
          </p:cNvSpPr>
          <p:nvPr/>
        </p:nvSpPr>
        <p:spPr bwMode="auto">
          <a:xfrm>
            <a:off x="685800" y="3910013"/>
            <a:ext cx="2209800" cy="409575"/>
          </a:xfrm>
          <a:prstGeom prst="rect">
            <a:avLst/>
          </a:prstGeom>
          <a:noFill/>
          <a:ln w="12700">
            <a:solidFill>
              <a:schemeClr val="tx1"/>
            </a:solidFill>
            <a:miter lim="800000"/>
            <a:headEnd type="none" w="sm" len="sm"/>
            <a:tailEnd type="none" w="sm" len="sm"/>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th-TH" altLang="en-US" sz="2000">
                <a:latin typeface="Tahoma" panose="020B0604030504040204" pitchFamily="34" charset="0"/>
              </a:rPr>
              <a:t>Method / Means</a:t>
            </a:r>
          </a:p>
        </p:txBody>
      </p:sp>
      <p:sp>
        <p:nvSpPr>
          <p:cNvPr id="26630" name="Text Box 6"/>
          <p:cNvSpPr txBox="1">
            <a:spLocks noChangeArrowheads="1"/>
          </p:cNvSpPr>
          <p:nvPr/>
        </p:nvSpPr>
        <p:spPr bwMode="auto">
          <a:xfrm>
            <a:off x="685800" y="4583113"/>
            <a:ext cx="2209800" cy="409575"/>
          </a:xfrm>
          <a:prstGeom prst="rect">
            <a:avLst/>
          </a:prstGeom>
          <a:noFill/>
          <a:ln w="1270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th-TH" altLang="en-US" sz="2000">
                <a:latin typeface="Tahoma" panose="020B0604030504040204" pitchFamily="34" charset="0"/>
              </a:rPr>
              <a:t>Generalization</a:t>
            </a:r>
          </a:p>
        </p:txBody>
      </p:sp>
      <p:sp>
        <p:nvSpPr>
          <p:cNvPr id="26631" name="Text Box 7"/>
          <p:cNvSpPr txBox="1">
            <a:spLocks noChangeArrowheads="1"/>
          </p:cNvSpPr>
          <p:nvPr/>
        </p:nvSpPr>
        <p:spPr bwMode="auto">
          <a:xfrm>
            <a:off x="685800" y="5257800"/>
            <a:ext cx="2209800" cy="409575"/>
          </a:xfrm>
          <a:prstGeom prst="rect">
            <a:avLst/>
          </a:prstGeom>
          <a:noFill/>
          <a:ln w="1270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th-TH" altLang="en-US" sz="2000">
                <a:latin typeface="Tahoma" panose="020B0604030504040204" pitchFamily="34" charset="0"/>
              </a:rPr>
              <a:t>Discriminization</a:t>
            </a:r>
          </a:p>
        </p:txBody>
      </p:sp>
      <p:sp>
        <p:nvSpPr>
          <p:cNvPr id="26632" name="Text Box 8"/>
          <p:cNvSpPr txBox="1">
            <a:spLocks noChangeArrowheads="1"/>
          </p:cNvSpPr>
          <p:nvPr/>
        </p:nvSpPr>
        <p:spPr bwMode="auto">
          <a:xfrm>
            <a:off x="3505200" y="2562225"/>
            <a:ext cx="2209800" cy="409575"/>
          </a:xfrm>
          <a:prstGeom prst="rect">
            <a:avLst/>
          </a:prstGeom>
          <a:noFill/>
          <a:ln w="12700">
            <a:solidFill>
              <a:schemeClr val="tx2"/>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th-TH" altLang="en-US" sz="2000">
                <a:latin typeface="Tahoma" panose="020B0604030504040204" pitchFamily="34" charset="0"/>
              </a:rPr>
              <a:t>Qualitative model</a:t>
            </a:r>
          </a:p>
        </p:txBody>
      </p:sp>
      <p:sp>
        <p:nvSpPr>
          <p:cNvPr id="26633" name="Text Box 9"/>
          <p:cNvSpPr txBox="1">
            <a:spLocks noChangeArrowheads="1"/>
          </p:cNvSpPr>
          <p:nvPr/>
        </p:nvSpPr>
        <p:spPr bwMode="auto">
          <a:xfrm>
            <a:off x="3505200" y="3235325"/>
            <a:ext cx="2209800" cy="409575"/>
          </a:xfrm>
          <a:prstGeom prst="rect">
            <a:avLst/>
          </a:prstGeom>
          <a:noFill/>
          <a:ln w="12700">
            <a:solidFill>
              <a:schemeClr val="tx2"/>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th-TH" altLang="en-US" sz="2000">
                <a:latin typeface="Tahoma" panose="020B0604030504040204" pitchFamily="34" charset="0"/>
              </a:rPr>
              <a:t>Technique</a:t>
            </a:r>
          </a:p>
        </p:txBody>
      </p:sp>
      <p:sp>
        <p:nvSpPr>
          <p:cNvPr id="26634" name="Text Box 10"/>
          <p:cNvSpPr txBox="1">
            <a:spLocks noChangeArrowheads="1"/>
          </p:cNvSpPr>
          <p:nvPr/>
        </p:nvSpPr>
        <p:spPr bwMode="auto">
          <a:xfrm>
            <a:off x="3505200" y="3910013"/>
            <a:ext cx="2209800" cy="409575"/>
          </a:xfrm>
          <a:prstGeom prst="rect">
            <a:avLst/>
          </a:prstGeom>
          <a:noFill/>
          <a:ln w="12700">
            <a:solidFill>
              <a:schemeClr val="tx2"/>
            </a:solidFill>
            <a:miter lim="800000"/>
            <a:headEnd type="none" w="sm" len="sm"/>
            <a:tailEnd type="none" w="sm" len="sm"/>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th-TH" altLang="en-US" sz="2000">
                <a:latin typeface="Tahoma" panose="020B0604030504040204" pitchFamily="34" charset="0"/>
              </a:rPr>
              <a:t>System</a:t>
            </a:r>
          </a:p>
        </p:txBody>
      </p:sp>
      <p:sp>
        <p:nvSpPr>
          <p:cNvPr id="26635" name="Text Box 11"/>
          <p:cNvSpPr txBox="1">
            <a:spLocks noChangeArrowheads="1"/>
          </p:cNvSpPr>
          <p:nvPr/>
        </p:nvSpPr>
        <p:spPr bwMode="auto">
          <a:xfrm>
            <a:off x="3505200" y="4583113"/>
            <a:ext cx="2209800" cy="409575"/>
          </a:xfrm>
          <a:prstGeom prst="rect">
            <a:avLst/>
          </a:prstGeom>
          <a:noFill/>
          <a:ln w="12700">
            <a:solidFill>
              <a:schemeClr val="tx2"/>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th-TH" altLang="en-US" sz="2000">
                <a:latin typeface="Tahoma" panose="020B0604030504040204" pitchFamily="34" charset="0"/>
              </a:rPr>
              <a:t>Empirical model</a:t>
            </a:r>
          </a:p>
        </p:txBody>
      </p:sp>
      <p:sp>
        <p:nvSpPr>
          <p:cNvPr id="26636" name="Text Box 12"/>
          <p:cNvSpPr txBox="1">
            <a:spLocks noChangeArrowheads="1"/>
          </p:cNvSpPr>
          <p:nvPr/>
        </p:nvSpPr>
        <p:spPr bwMode="auto">
          <a:xfrm>
            <a:off x="3505200" y="5257800"/>
            <a:ext cx="2209800" cy="409575"/>
          </a:xfrm>
          <a:prstGeom prst="rect">
            <a:avLst/>
          </a:prstGeom>
          <a:noFill/>
          <a:ln w="12700">
            <a:solidFill>
              <a:schemeClr val="tx2"/>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th-TH" altLang="en-US" sz="2000">
                <a:latin typeface="Tahoma" panose="020B0604030504040204" pitchFamily="34" charset="0"/>
              </a:rPr>
              <a:t>Analytic model</a:t>
            </a:r>
          </a:p>
        </p:txBody>
      </p:sp>
      <p:sp>
        <p:nvSpPr>
          <p:cNvPr id="26637" name="Text Box 13"/>
          <p:cNvSpPr txBox="1">
            <a:spLocks noChangeArrowheads="1"/>
          </p:cNvSpPr>
          <p:nvPr/>
        </p:nvSpPr>
        <p:spPr bwMode="auto">
          <a:xfrm>
            <a:off x="6400800" y="2562225"/>
            <a:ext cx="2209800" cy="409575"/>
          </a:xfrm>
          <a:prstGeom prst="rect">
            <a:avLst/>
          </a:prstGeom>
          <a:noFill/>
          <a:ln w="12700">
            <a:solidFill>
              <a:srgbClr val="FFFFFF"/>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th-TH" altLang="en-US" sz="2000">
                <a:latin typeface="Tahoma" panose="020B0604030504040204" pitchFamily="34" charset="0"/>
              </a:rPr>
              <a:t>Persuasion</a:t>
            </a:r>
          </a:p>
        </p:txBody>
      </p:sp>
      <p:sp>
        <p:nvSpPr>
          <p:cNvPr id="26638" name="Text Box 14"/>
          <p:cNvSpPr txBox="1">
            <a:spLocks noChangeArrowheads="1"/>
          </p:cNvSpPr>
          <p:nvPr/>
        </p:nvSpPr>
        <p:spPr bwMode="auto">
          <a:xfrm>
            <a:off x="6400800" y="3235325"/>
            <a:ext cx="2209800" cy="409575"/>
          </a:xfrm>
          <a:prstGeom prst="rect">
            <a:avLst/>
          </a:prstGeom>
          <a:noFill/>
          <a:ln w="12700">
            <a:solidFill>
              <a:srgbClr val="FFFFFF"/>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th-TH" altLang="en-US" sz="2000">
                <a:latin typeface="Tahoma" panose="020B0604030504040204" pitchFamily="34" charset="0"/>
              </a:rPr>
              <a:t>Implementation</a:t>
            </a:r>
          </a:p>
        </p:txBody>
      </p:sp>
      <p:sp>
        <p:nvSpPr>
          <p:cNvPr id="26639" name="Text Box 15"/>
          <p:cNvSpPr txBox="1">
            <a:spLocks noChangeArrowheads="1"/>
          </p:cNvSpPr>
          <p:nvPr/>
        </p:nvSpPr>
        <p:spPr bwMode="auto">
          <a:xfrm>
            <a:off x="6400800" y="3910013"/>
            <a:ext cx="2209800" cy="409575"/>
          </a:xfrm>
          <a:prstGeom prst="rect">
            <a:avLst/>
          </a:prstGeom>
          <a:noFill/>
          <a:ln w="12700">
            <a:solidFill>
              <a:srgbClr val="FFFFFF"/>
            </a:solidFill>
            <a:miter lim="800000"/>
            <a:headEnd type="none" w="sm" len="sm"/>
            <a:tailEnd type="none" w="sm" len="sm"/>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th-TH" altLang="en-US" sz="2000">
                <a:latin typeface="Tahoma" panose="020B0604030504040204" pitchFamily="34" charset="0"/>
              </a:rPr>
              <a:t>Evaluation</a:t>
            </a:r>
          </a:p>
        </p:txBody>
      </p:sp>
      <p:sp>
        <p:nvSpPr>
          <p:cNvPr id="26640" name="Text Box 16"/>
          <p:cNvSpPr txBox="1">
            <a:spLocks noChangeArrowheads="1"/>
          </p:cNvSpPr>
          <p:nvPr/>
        </p:nvSpPr>
        <p:spPr bwMode="auto">
          <a:xfrm>
            <a:off x="6400800" y="4583113"/>
            <a:ext cx="2209800" cy="409575"/>
          </a:xfrm>
          <a:prstGeom prst="rect">
            <a:avLst/>
          </a:prstGeom>
          <a:noFill/>
          <a:ln w="12700">
            <a:solidFill>
              <a:srgbClr val="FFFFFF"/>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th-TH" altLang="en-US" sz="2000">
                <a:latin typeface="Tahoma" panose="020B0604030504040204" pitchFamily="34" charset="0"/>
              </a:rPr>
              <a:t>Analysis</a:t>
            </a:r>
          </a:p>
        </p:txBody>
      </p:sp>
      <p:sp>
        <p:nvSpPr>
          <p:cNvPr id="26641" name="Text Box 17"/>
          <p:cNvSpPr txBox="1">
            <a:spLocks noChangeArrowheads="1"/>
          </p:cNvSpPr>
          <p:nvPr/>
        </p:nvSpPr>
        <p:spPr bwMode="auto">
          <a:xfrm>
            <a:off x="6400800" y="5257800"/>
            <a:ext cx="2209800" cy="409575"/>
          </a:xfrm>
          <a:prstGeom prst="rect">
            <a:avLst/>
          </a:prstGeom>
          <a:noFill/>
          <a:ln w="12700">
            <a:solidFill>
              <a:srgbClr val="FFFFFF"/>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th-TH" altLang="en-US" sz="2000">
                <a:latin typeface="Tahoma" panose="020B0604030504040204" pitchFamily="34" charset="0"/>
              </a:rPr>
              <a:t>Experience</a:t>
            </a:r>
          </a:p>
        </p:txBody>
      </p:sp>
      <p:sp>
        <p:nvSpPr>
          <p:cNvPr id="26642" name="Text Box 18"/>
          <p:cNvSpPr txBox="1">
            <a:spLocks noChangeArrowheads="1"/>
          </p:cNvSpPr>
          <p:nvPr/>
        </p:nvSpPr>
        <p:spPr bwMode="auto">
          <a:xfrm>
            <a:off x="685800" y="1752600"/>
            <a:ext cx="2209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th-TH" altLang="en-US" sz="2000">
                <a:latin typeface="Tahoma" panose="020B0604030504040204" pitchFamily="34" charset="0"/>
              </a:rPr>
              <a:t>Questions</a:t>
            </a:r>
          </a:p>
        </p:txBody>
      </p:sp>
      <p:sp>
        <p:nvSpPr>
          <p:cNvPr id="26643" name="Text Box 19"/>
          <p:cNvSpPr txBox="1">
            <a:spLocks noChangeArrowheads="1"/>
          </p:cNvSpPr>
          <p:nvPr/>
        </p:nvSpPr>
        <p:spPr bwMode="auto">
          <a:xfrm>
            <a:off x="3581400" y="1752600"/>
            <a:ext cx="2209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th-TH" altLang="en-US" sz="2000">
                <a:latin typeface="Tahoma" panose="020B0604030504040204" pitchFamily="34" charset="0"/>
              </a:rPr>
              <a:t>Result</a:t>
            </a:r>
          </a:p>
        </p:txBody>
      </p:sp>
      <p:sp>
        <p:nvSpPr>
          <p:cNvPr id="26644" name="Text Box 20"/>
          <p:cNvSpPr txBox="1">
            <a:spLocks noChangeArrowheads="1"/>
          </p:cNvSpPr>
          <p:nvPr/>
        </p:nvSpPr>
        <p:spPr bwMode="auto">
          <a:xfrm>
            <a:off x="6324600" y="1752600"/>
            <a:ext cx="2209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th-TH" altLang="en-US" sz="2000">
                <a:latin typeface="Tahoma" panose="020B0604030504040204" pitchFamily="34" charset="0"/>
              </a:rPr>
              <a:t>Validation</a:t>
            </a:r>
          </a:p>
        </p:txBody>
      </p:sp>
      <p:sp>
        <p:nvSpPr>
          <p:cNvPr id="26645" name="Text Box 21"/>
          <p:cNvSpPr txBox="1">
            <a:spLocks noChangeArrowheads="1"/>
          </p:cNvSpPr>
          <p:nvPr/>
        </p:nvSpPr>
        <p:spPr bwMode="auto">
          <a:xfrm>
            <a:off x="2209800" y="5943600"/>
            <a:ext cx="48006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th-TH" altLang="en-US" sz="2800">
                <a:latin typeface="Tahoma" panose="020B0604030504040204" pitchFamily="34" charset="0"/>
              </a:rPr>
              <a:t>Common Plan</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th-TH" altLang="en-US"/>
              <a:t>Reading is Fundamental</a:t>
            </a:r>
          </a:p>
        </p:txBody>
      </p:sp>
      <p:sp>
        <p:nvSpPr>
          <p:cNvPr id="4099" name="Rectangle 3"/>
          <p:cNvSpPr>
            <a:spLocks noGrp="1" noChangeArrowheads="1"/>
          </p:cNvSpPr>
          <p:nvPr>
            <p:ph idx="1"/>
          </p:nvPr>
        </p:nvSpPr>
        <p:spPr/>
        <p:txBody>
          <a:bodyPr/>
          <a:lstStyle/>
          <a:p>
            <a:r>
              <a:rPr lang="th-TH" altLang="en-US"/>
              <a:t>Finding and reading related work is the foundation of good research</a:t>
            </a:r>
          </a:p>
          <a:p>
            <a:pPr lvl="1"/>
            <a:r>
              <a:rPr lang="th-TH" altLang="en-US"/>
              <a:t>ACM Guide to Computing Literature</a:t>
            </a:r>
          </a:p>
          <a:p>
            <a:pPr lvl="1"/>
            <a:r>
              <a:rPr lang="th-TH" altLang="en-US"/>
              <a:t>Computing Reviews</a:t>
            </a:r>
          </a:p>
          <a:p>
            <a:r>
              <a:rPr lang="th-TH" altLang="en-US"/>
              <a:t>Developing a bibliography of related works</a:t>
            </a:r>
          </a:p>
          <a:p>
            <a:r>
              <a:rPr lang="th-TH" altLang="en-US"/>
              <a:t>Background reading + Important reading</a:t>
            </a:r>
          </a:p>
          <a:p>
            <a:pPr lvl="1"/>
            <a:r>
              <a:rPr lang="th-TH" altLang="en-US"/>
              <a:t>Journal + Proceeding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099">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4099">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4099">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4099">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4099">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409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th-TH" altLang="en-US"/>
              <a:t>Reading with care</a:t>
            </a:r>
          </a:p>
        </p:txBody>
      </p:sp>
      <p:sp>
        <p:nvSpPr>
          <p:cNvPr id="7171" name="Rectangle 3"/>
          <p:cNvSpPr>
            <a:spLocks noGrp="1" noChangeArrowheads="1"/>
          </p:cNvSpPr>
          <p:nvPr>
            <p:ph idx="1"/>
          </p:nvPr>
        </p:nvSpPr>
        <p:spPr/>
        <p:txBody>
          <a:bodyPr/>
          <a:lstStyle/>
          <a:p>
            <a:r>
              <a:rPr lang="en-US" altLang="en-US"/>
              <a:t>Abstract, introduction, conclusion</a:t>
            </a:r>
          </a:p>
          <a:p>
            <a:r>
              <a:rPr lang="en-US" altLang="en-US"/>
              <a:t>Get important points</a:t>
            </a:r>
          </a:p>
          <a:p>
            <a:r>
              <a:rPr lang="en-US" altLang="en-US"/>
              <a:t>If relevant, read the whole thing</a:t>
            </a:r>
          </a:p>
          <a:p>
            <a:r>
              <a:rPr lang="en-US" altLang="en-US"/>
              <a:t>Take note during reading</a:t>
            </a:r>
            <a:br>
              <a:rPr lang="en-US" altLang="en-US"/>
            </a:br>
            <a:r>
              <a:rPr lang="en-US" altLang="en-US"/>
              <a:t>(make your thought organized)</a:t>
            </a:r>
            <a:endParaRPr lang="th-TH" altLang="en-US"/>
          </a:p>
          <a:p>
            <a:endParaRPr lang="th-TH"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17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717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7171">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717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th-TH" altLang="en-US"/>
              <a:t>Reading with Care</a:t>
            </a:r>
          </a:p>
        </p:txBody>
      </p:sp>
      <p:sp>
        <p:nvSpPr>
          <p:cNvPr id="14339" name="Rectangle 3"/>
          <p:cNvSpPr>
            <a:spLocks noGrp="1" noChangeArrowheads="1"/>
          </p:cNvSpPr>
          <p:nvPr>
            <p:ph idx="1"/>
          </p:nvPr>
        </p:nvSpPr>
        <p:spPr/>
        <p:txBody>
          <a:bodyPr/>
          <a:lstStyle/>
          <a:p>
            <a:endParaRPr lang="en-US" altLang="en-US"/>
          </a:p>
          <a:p>
            <a:r>
              <a:rPr lang="th-TH" altLang="en-US"/>
              <a:t>Ask questions when reading</a:t>
            </a:r>
          </a:p>
          <a:p>
            <a:pPr lvl="1"/>
            <a:r>
              <a:rPr lang="th-TH" altLang="en-US"/>
              <a:t>what is the motivation ?</a:t>
            </a:r>
          </a:p>
          <a:p>
            <a:pPr lvl="1"/>
            <a:r>
              <a:rPr lang="th-TH" altLang="en-US"/>
              <a:t>what is the contribution ?</a:t>
            </a:r>
          </a:p>
          <a:p>
            <a:pPr lvl="1"/>
            <a:r>
              <a:rPr lang="th-TH" altLang="en-US"/>
              <a:t>How does this contribution realte to work previously encountered ?</a:t>
            </a:r>
          </a:p>
          <a:p>
            <a:pPr lvl="1"/>
            <a:r>
              <a:rPr lang="th-TH" altLang="en-US"/>
              <a:t>What are the important references cited ?</a:t>
            </a:r>
          </a:p>
          <a:p>
            <a:pPr lvl="1"/>
            <a:r>
              <a:rPr lang="th-TH" altLang="en-US"/>
              <a:t>What questions are left unanswered ?</a:t>
            </a:r>
          </a:p>
          <a:p>
            <a:pPr lvl="1"/>
            <a:r>
              <a:rPr lang="th-TH" altLang="en-US"/>
              <a:t>Can the results be generalized ?</a:t>
            </a:r>
          </a:p>
          <a:p>
            <a:pPr lvl="1"/>
            <a:r>
              <a:rPr lang="th-TH" altLang="en-US"/>
              <a:t>Can the specific result be improved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4339">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4339">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4339">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4339">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4339">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4339">
                                            <p:txEl>
                                              <p:pRg st="6" end="6"/>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14339">
                                            <p:txEl>
                                              <p:pRg st="7" end="7"/>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14339">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bldLvl="2"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th-TH" altLang="en-US"/>
              <a:t>Writing is Fundamental</a:t>
            </a:r>
          </a:p>
        </p:txBody>
      </p:sp>
      <p:sp>
        <p:nvSpPr>
          <p:cNvPr id="6147" name="Rectangle 3"/>
          <p:cNvSpPr>
            <a:spLocks noGrp="1" noChangeArrowheads="1"/>
          </p:cNvSpPr>
          <p:nvPr>
            <p:ph idx="1"/>
          </p:nvPr>
        </p:nvSpPr>
        <p:spPr/>
        <p:txBody>
          <a:bodyPr/>
          <a:lstStyle/>
          <a:p>
            <a:r>
              <a:rPr lang="th-TH" altLang="en-US"/>
              <a:t>Good writing is the only lasting medium of the scientific process.</a:t>
            </a:r>
          </a:p>
          <a:p>
            <a:r>
              <a:rPr lang="th-TH" altLang="en-US"/>
              <a:t>Mathematics or code are not substitutes for English</a:t>
            </a:r>
          </a:p>
          <a:p>
            <a:r>
              <a:rPr lang="th-TH" altLang="en-US"/>
              <a:t>Document your work regularly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14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614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614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th-TH" altLang="en-US"/>
              <a:t>Working with Others</a:t>
            </a:r>
          </a:p>
        </p:txBody>
      </p:sp>
      <p:sp>
        <p:nvSpPr>
          <p:cNvPr id="8195" name="Rectangle 3"/>
          <p:cNvSpPr>
            <a:spLocks noGrp="1" noChangeArrowheads="1"/>
          </p:cNvSpPr>
          <p:nvPr>
            <p:ph idx="1"/>
          </p:nvPr>
        </p:nvSpPr>
        <p:spPr/>
        <p:txBody>
          <a:bodyPr/>
          <a:lstStyle/>
          <a:p>
            <a:r>
              <a:rPr lang="th-TH" altLang="en-US"/>
              <a:t>Success comes from work with others</a:t>
            </a:r>
          </a:p>
          <a:p>
            <a:r>
              <a:rPr lang="th-TH" altLang="en-US"/>
              <a:t>Share ideas and let them develop in group atmosphere</a:t>
            </a:r>
          </a:p>
          <a:p>
            <a:r>
              <a:rPr lang="th-TH" altLang="en-US"/>
              <a:t>Carefully consider criticism, use it as a guideline</a:t>
            </a:r>
          </a:p>
          <a:p>
            <a:endParaRPr lang="th-TH"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819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819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819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th-TH" altLang="en-US"/>
              <a:t>Programming</a:t>
            </a:r>
          </a:p>
        </p:txBody>
      </p:sp>
      <p:sp>
        <p:nvSpPr>
          <p:cNvPr id="9219" name="Rectangle 3"/>
          <p:cNvSpPr>
            <a:spLocks noGrp="1" noChangeArrowheads="1"/>
          </p:cNvSpPr>
          <p:nvPr>
            <p:ph idx="1"/>
          </p:nvPr>
        </p:nvSpPr>
        <p:spPr/>
        <p:txBody>
          <a:bodyPr/>
          <a:lstStyle/>
          <a:p>
            <a:r>
              <a:rPr lang="th-TH" altLang="en-US"/>
              <a:t>A programming project is not research</a:t>
            </a:r>
          </a:p>
          <a:p>
            <a:r>
              <a:rPr lang="th-TH" altLang="en-US"/>
              <a:t>It is a mechanism for performing experiment</a:t>
            </a:r>
          </a:p>
          <a:p>
            <a:r>
              <a:rPr lang="th-TH" altLang="en-US"/>
              <a:t>Experiment</a:t>
            </a:r>
          </a:p>
          <a:p>
            <a:pPr lvl="1"/>
            <a:r>
              <a:rPr lang="th-TH" altLang="en-US"/>
              <a:t>Establish goals</a:t>
            </a:r>
          </a:p>
          <a:p>
            <a:pPr lvl="1"/>
            <a:r>
              <a:rPr lang="th-TH" altLang="en-US"/>
              <a:t>Think simple (develope manageble project)</a:t>
            </a:r>
          </a:p>
          <a:p>
            <a:pPr lvl="1"/>
            <a:r>
              <a:rPr lang="th-TH" altLang="en-US"/>
              <a:t>build prototype  (not a complete product)</a:t>
            </a:r>
          </a:p>
          <a:p>
            <a:pPr lvl="1"/>
            <a:r>
              <a:rPr lang="th-TH" altLang="en-US"/>
              <a:t>use tools (perl,  MathLab, Mathematica, Excel, SPSS, ...)</a:t>
            </a:r>
          </a:p>
          <a:p>
            <a:pPr lvl="1"/>
            <a:r>
              <a:rPr lang="th-TH" altLang="en-US"/>
              <a:t>Collaborate</a:t>
            </a:r>
          </a:p>
          <a:p>
            <a:pPr lvl="1"/>
            <a:r>
              <a:rPr lang="th-TH" altLang="en-US"/>
              <a:t>Document results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921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921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921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9219">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9219">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9219">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9219">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9219">
                                            <p:txEl>
                                              <p:pRg st="7" end="7"/>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9219">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bldLvl="2"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th-TH" altLang="en-US"/>
              <a:t>David Patterson's Six Steps</a:t>
            </a:r>
          </a:p>
        </p:txBody>
      </p:sp>
      <p:sp>
        <p:nvSpPr>
          <p:cNvPr id="15363" name="Rectangle 3"/>
          <p:cNvSpPr>
            <a:spLocks noGrp="1" noChangeArrowheads="1"/>
          </p:cNvSpPr>
          <p:nvPr>
            <p:ph idx="1"/>
          </p:nvPr>
        </p:nvSpPr>
        <p:spPr/>
        <p:txBody>
          <a:bodyPr/>
          <a:lstStyle/>
          <a:p>
            <a:r>
              <a:rPr lang="th-TH" altLang="en-US"/>
              <a:t>Selecting a problem</a:t>
            </a:r>
          </a:p>
          <a:p>
            <a:r>
              <a:rPr lang="th-TH" altLang="en-US"/>
              <a:t>Picking a solution</a:t>
            </a:r>
          </a:p>
          <a:p>
            <a:r>
              <a:rPr lang="th-TH" altLang="en-US"/>
              <a:t>Running a project</a:t>
            </a:r>
          </a:p>
          <a:p>
            <a:r>
              <a:rPr lang="th-TH" altLang="en-US"/>
              <a:t>Finishing a project</a:t>
            </a:r>
          </a:p>
          <a:p>
            <a:r>
              <a:rPr lang="th-TH" altLang="en-US"/>
              <a:t>Quantitative evaluation</a:t>
            </a:r>
          </a:p>
          <a:p>
            <a:r>
              <a:rPr lang="th-TH" altLang="en-US"/>
              <a:t>Transferrring technology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536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536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536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536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536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536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build="p"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th-TH" altLang="en-US"/>
              <a:t>Recommendation</a:t>
            </a:r>
          </a:p>
        </p:txBody>
      </p:sp>
      <p:sp>
        <p:nvSpPr>
          <p:cNvPr id="10243" name="Rectangle 3"/>
          <p:cNvSpPr>
            <a:spLocks noGrp="1" noChangeArrowheads="1"/>
          </p:cNvSpPr>
          <p:nvPr>
            <p:ph idx="1"/>
          </p:nvPr>
        </p:nvSpPr>
        <p:spPr/>
        <p:txBody>
          <a:bodyPr/>
          <a:lstStyle/>
          <a:p>
            <a:r>
              <a:rPr lang="th-TH" altLang="en-US"/>
              <a:t>Grad school is unstructured environment</a:t>
            </a:r>
          </a:p>
          <a:p>
            <a:pPr lvl="1"/>
            <a:r>
              <a:rPr lang="th-TH" altLang="en-US"/>
              <a:t>reading papers</a:t>
            </a:r>
          </a:p>
          <a:p>
            <a:pPr lvl="1"/>
            <a:r>
              <a:rPr lang="th-TH" altLang="en-US"/>
              <a:t>discussing ideas with colleagues</a:t>
            </a:r>
          </a:p>
          <a:p>
            <a:pPr lvl="1"/>
            <a:r>
              <a:rPr lang="th-TH" altLang="en-US"/>
              <a:t>writing and revising papers</a:t>
            </a:r>
          </a:p>
          <a:p>
            <a:pPr lvl="1"/>
            <a:r>
              <a:rPr lang="th-TH" altLang="en-US"/>
              <a:t>staring blankly in space</a:t>
            </a:r>
          </a:p>
          <a:p>
            <a:pPr lvl="1"/>
            <a:r>
              <a:rPr lang="th-TH" altLang="en-US"/>
              <a:t>having brillant idea and implementing them</a:t>
            </a:r>
          </a:p>
          <a:p>
            <a:r>
              <a:rPr lang="th-TH" altLang="en-US"/>
              <a:t>Spend your time wisely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024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024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024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024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024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0243">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1024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bldLvl="2"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en-US" altLang="en-US" dirty="0"/>
              <a:t>Success Factors in </a:t>
            </a:r>
            <a:r>
              <a:rPr lang="th-TH" altLang="en-US" dirty="0"/>
              <a:t>Computing Research</a:t>
            </a:r>
          </a:p>
        </p:txBody>
      </p:sp>
      <p:sp>
        <p:nvSpPr>
          <p:cNvPr id="40966" name="Oval 6"/>
          <p:cNvSpPr>
            <a:spLocks noChangeArrowheads="1"/>
          </p:cNvSpPr>
          <p:nvPr/>
        </p:nvSpPr>
        <p:spPr bwMode="auto">
          <a:xfrm>
            <a:off x="3200400" y="3276600"/>
            <a:ext cx="2286000" cy="990600"/>
          </a:xfrm>
          <a:prstGeom prst="ellipse">
            <a:avLst/>
          </a:prstGeom>
          <a:solidFill>
            <a:schemeClr val="tx1"/>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th-TH" altLang="en-US" sz="2800" dirty="0">
                <a:solidFill>
                  <a:schemeClr val="bg1"/>
                </a:solidFill>
              </a:rPr>
              <a:t>Research</a:t>
            </a:r>
          </a:p>
        </p:txBody>
      </p:sp>
      <p:grpSp>
        <p:nvGrpSpPr>
          <p:cNvPr id="40979" name="Group 19"/>
          <p:cNvGrpSpPr>
            <a:grpSpLocks/>
          </p:cNvGrpSpPr>
          <p:nvPr/>
        </p:nvGrpSpPr>
        <p:grpSpPr bwMode="auto">
          <a:xfrm>
            <a:off x="3124200" y="1905000"/>
            <a:ext cx="2514600" cy="1295400"/>
            <a:chOff x="1968" y="1200"/>
            <a:chExt cx="1584" cy="816"/>
          </a:xfrm>
        </p:grpSpPr>
        <p:sp>
          <p:nvSpPr>
            <p:cNvPr id="40963" name="Rectangle 3"/>
            <p:cNvSpPr>
              <a:spLocks noChangeArrowheads="1"/>
            </p:cNvSpPr>
            <p:nvPr/>
          </p:nvSpPr>
          <p:spPr bwMode="auto">
            <a:xfrm>
              <a:off x="1968" y="1200"/>
              <a:ext cx="1584" cy="432"/>
            </a:xfrm>
            <a:prstGeom prst="rect">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th-TH" altLang="en-US" sz="2000" dirty="0">
                  <a:solidFill>
                    <a:schemeClr val="bg1"/>
                  </a:solidFill>
                </a:rPr>
                <a:t>Computing Knowledge</a:t>
              </a:r>
            </a:p>
          </p:txBody>
        </p:sp>
        <p:sp>
          <p:nvSpPr>
            <p:cNvPr id="40967" name="AutoShape 7"/>
            <p:cNvSpPr>
              <a:spLocks noChangeArrowheads="1"/>
            </p:cNvSpPr>
            <p:nvPr/>
          </p:nvSpPr>
          <p:spPr bwMode="auto">
            <a:xfrm>
              <a:off x="2592" y="1680"/>
              <a:ext cx="288" cy="336"/>
            </a:xfrm>
            <a:prstGeom prst="downArrow">
              <a:avLst>
                <a:gd name="adj1" fmla="val 50000"/>
                <a:gd name="adj2" fmla="val 29167"/>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40980" name="Group 20"/>
          <p:cNvGrpSpPr>
            <a:grpSpLocks/>
          </p:cNvGrpSpPr>
          <p:nvPr/>
        </p:nvGrpSpPr>
        <p:grpSpPr bwMode="auto">
          <a:xfrm>
            <a:off x="1752600" y="4343400"/>
            <a:ext cx="2209800" cy="1295400"/>
            <a:chOff x="1104" y="2736"/>
            <a:chExt cx="1392" cy="816"/>
          </a:xfrm>
        </p:grpSpPr>
        <p:sp>
          <p:nvSpPr>
            <p:cNvPr id="40965" name="Rectangle 5"/>
            <p:cNvSpPr>
              <a:spLocks noChangeArrowheads="1"/>
            </p:cNvSpPr>
            <p:nvPr/>
          </p:nvSpPr>
          <p:spPr bwMode="auto">
            <a:xfrm>
              <a:off x="1104" y="3120"/>
              <a:ext cx="1392" cy="432"/>
            </a:xfrm>
            <a:prstGeom prst="rect">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th-TH" altLang="en-US" sz="2000" dirty="0">
                  <a:solidFill>
                    <a:schemeClr val="bg1"/>
                  </a:solidFill>
                </a:rPr>
                <a:t>Scientific Method</a:t>
              </a:r>
            </a:p>
          </p:txBody>
        </p:sp>
        <p:sp>
          <p:nvSpPr>
            <p:cNvPr id="40968" name="AutoShape 8"/>
            <p:cNvSpPr>
              <a:spLocks noChangeArrowheads="1"/>
            </p:cNvSpPr>
            <p:nvPr/>
          </p:nvSpPr>
          <p:spPr bwMode="auto">
            <a:xfrm rot="-8100000">
              <a:off x="2088" y="2712"/>
              <a:ext cx="288" cy="336"/>
            </a:xfrm>
            <a:prstGeom prst="downArrow">
              <a:avLst>
                <a:gd name="adj1" fmla="val 50000"/>
                <a:gd name="adj2" fmla="val 29167"/>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40981" name="Group 21"/>
          <p:cNvGrpSpPr>
            <a:grpSpLocks/>
          </p:cNvGrpSpPr>
          <p:nvPr/>
        </p:nvGrpSpPr>
        <p:grpSpPr bwMode="auto">
          <a:xfrm>
            <a:off x="4876800" y="4343400"/>
            <a:ext cx="2209800" cy="1295400"/>
            <a:chOff x="3072" y="2736"/>
            <a:chExt cx="1392" cy="816"/>
          </a:xfrm>
        </p:grpSpPr>
        <p:sp>
          <p:nvSpPr>
            <p:cNvPr id="40964" name="Rectangle 4"/>
            <p:cNvSpPr>
              <a:spLocks noChangeArrowheads="1"/>
            </p:cNvSpPr>
            <p:nvPr/>
          </p:nvSpPr>
          <p:spPr bwMode="auto">
            <a:xfrm>
              <a:off x="3072" y="3120"/>
              <a:ext cx="1392" cy="432"/>
            </a:xfrm>
            <a:prstGeom prst="rect">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th-TH" altLang="en-US" sz="2000" dirty="0">
                  <a:solidFill>
                    <a:schemeClr val="bg1"/>
                  </a:solidFill>
                </a:rPr>
                <a:t>Analytical Skill</a:t>
              </a:r>
            </a:p>
          </p:txBody>
        </p:sp>
        <p:sp>
          <p:nvSpPr>
            <p:cNvPr id="40969" name="AutoShape 9"/>
            <p:cNvSpPr>
              <a:spLocks noChangeArrowheads="1"/>
            </p:cNvSpPr>
            <p:nvPr/>
          </p:nvSpPr>
          <p:spPr bwMode="auto">
            <a:xfrm rot="8100000" flipH="1">
              <a:off x="3096" y="2712"/>
              <a:ext cx="288" cy="336"/>
            </a:xfrm>
            <a:prstGeom prst="downArrow">
              <a:avLst>
                <a:gd name="adj1" fmla="val 50000"/>
                <a:gd name="adj2" fmla="val 29167"/>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40970" name="Rectangle 10"/>
          <p:cNvSpPr>
            <a:spLocks noChangeArrowheads="1"/>
          </p:cNvSpPr>
          <p:nvPr/>
        </p:nvSpPr>
        <p:spPr bwMode="auto">
          <a:xfrm>
            <a:off x="5943600" y="2362200"/>
            <a:ext cx="1143000" cy="381000"/>
          </a:xfrm>
          <a:prstGeom prst="rect">
            <a:avLst/>
          </a:prstGeom>
          <a:noFill/>
          <a:ln w="1270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th-TH" altLang="en-US" sz="2000" dirty="0"/>
              <a:t>Funding</a:t>
            </a:r>
          </a:p>
        </p:txBody>
      </p:sp>
      <p:sp>
        <p:nvSpPr>
          <p:cNvPr id="40971" name="Rectangle 11"/>
          <p:cNvSpPr>
            <a:spLocks noChangeArrowheads="1"/>
          </p:cNvSpPr>
          <p:nvPr/>
        </p:nvSpPr>
        <p:spPr bwMode="auto">
          <a:xfrm>
            <a:off x="1219200" y="2286000"/>
            <a:ext cx="1600200" cy="381000"/>
          </a:xfrm>
          <a:prstGeom prst="rect">
            <a:avLst/>
          </a:prstGeom>
          <a:noFill/>
          <a:ln w="1270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th-TH" altLang="en-US" sz="2000" dirty="0"/>
              <a:t>Determination</a:t>
            </a:r>
          </a:p>
        </p:txBody>
      </p:sp>
      <p:sp>
        <p:nvSpPr>
          <p:cNvPr id="40972" name="Rectangle 12"/>
          <p:cNvSpPr>
            <a:spLocks noChangeArrowheads="1"/>
          </p:cNvSpPr>
          <p:nvPr/>
        </p:nvSpPr>
        <p:spPr bwMode="auto">
          <a:xfrm>
            <a:off x="990600" y="2933700"/>
            <a:ext cx="1600200" cy="381000"/>
          </a:xfrm>
          <a:prstGeom prst="rect">
            <a:avLst/>
          </a:prstGeom>
          <a:noFill/>
          <a:ln w="1270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th-TH" altLang="en-US" sz="2000" dirty="0"/>
              <a:t>Motivation</a:t>
            </a:r>
          </a:p>
        </p:txBody>
      </p:sp>
      <p:sp>
        <p:nvSpPr>
          <p:cNvPr id="40973" name="Rectangle 13"/>
          <p:cNvSpPr>
            <a:spLocks noChangeArrowheads="1"/>
          </p:cNvSpPr>
          <p:nvPr/>
        </p:nvSpPr>
        <p:spPr bwMode="auto">
          <a:xfrm>
            <a:off x="6096000" y="3048000"/>
            <a:ext cx="1600200" cy="381000"/>
          </a:xfrm>
          <a:prstGeom prst="rect">
            <a:avLst/>
          </a:prstGeom>
          <a:noFill/>
          <a:ln w="1270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th-TH" altLang="en-US" sz="2000" dirty="0"/>
              <a:t>Maturity</a:t>
            </a:r>
          </a:p>
        </p:txBody>
      </p:sp>
      <p:sp>
        <p:nvSpPr>
          <p:cNvPr id="40974" name="Rectangle 14"/>
          <p:cNvSpPr>
            <a:spLocks noChangeArrowheads="1"/>
          </p:cNvSpPr>
          <p:nvPr/>
        </p:nvSpPr>
        <p:spPr bwMode="auto">
          <a:xfrm>
            <a:off x="1295400" y="4343400"/>
            <a:ext cx="1600200" cy="381000"/>
          </a:xfrm>
          <a:prstGeom prst="rect">
            <a:avLst/>
          </a:prstGeom>
          <a:noFill/>
          <a:ln w="1270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th-TH" altLang="en-US" sz="2000" dirty="0"/>
              <a:t>Independence</a:t>
            </a:r>
          </a:p>
        </p:txBody>
      </p:sp>
      <p:sp>
        <p:nvSpPr>
          <p:cNvPr id="40975" name="Rectangle 15"/>
          <p:cNvSpPr>
            <a:spLocks noChangeArrowheads="1"/>
          </p:cNvSpPr>
          <p:nvPr/>
        </p:nvSpPr>
        <p:spPr bwMode="auto">
          <a:xfrm>
            <a:off x="6096000" y="3733800"/>
            <a:ext cx="1295400" cy="381000"/>
          </a:xfrm>
          <a:prstGeom prst="rect">
            <a:avLst/>
          </a:prstGeom>
          <a:noFill/>
          <a:ln w="1270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th-TH" altLang="en-US" sz="2000" dirty="0"/>
              <a:t>Luck</a:t>
            </a:r>
          </a:p>
        </p:txBody>
      </p:sp>
      <p:sp>
        <p:nvSpPr>
          <p:cNvPr id="40976" name="Rectangle 16"/>
          <p:cNvSpPr>
            <a:spLocks noChangeArrowheads="1"/>
          </p:cNvSpPr>
          <p:nvPr/>
        </p:nvSpPr>
        <p:spPr bwMode="auto">
          <a:xfrm>
            <a:off x="5867400" y="4343400"/>
            <a:ext cx="1600200" cy="381000"/>
          </a:xfrm>
          <a:prstGeom prst="rect">
            <a:avLst/>
          </a:prstGeom>
          <a:noFill/>
          <a:ln w="1270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th-TH" altLang="en-US" sz="2000" dirty="0"/>
              <a:t>English</a:t>
            </a:r>
          </a:p>
        </p:txBody>
      </p:sp>
      <p:sp>
        <p:nvSpPr>
          <p:cNvPr id="40977" name="Rectangle 17"/>
          <p:cNvSpPr>
            <a:spLocks noChangeArrowheads="1"/>
          </p:cNvSpPr>
          <p:nvPr/>
        </p:nvSpPr>
        <p:spPr bwMode="auto">
          <a:xfrm>
            <a:off x="3048000" y="5943600"/>
            <a:ext cx="2667000" cy="381000"/>
          </a:xfrm>
          <a:prstGeom prst="rect">
            <a:avLst/>
          </a:prstGeom>
          <a:noFill/>
          <a:ln w="1270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th-TH" altLang="en-US" sz="2000" dirty="0"/>
              <a:t>Reading &amp; Writing Skills</a:t>
            </a:r>
          </a:p>
        </p:txBody>
      </p:sp>
      <p:sp>
        <p:nvSpPr>
          <p:cNvPr id="40978" name="Rectangle 18"/>
          <p:cNvSpPr>
            <a:spLocks noChangeArrowheads="1"/>
          </p:cNvSpPr>
          <p:nvPr/>
        </p:nvSpPr>
        <p:spPr bwMode="auto">
          <a:xfrm>
            <a:off x="1066800" y="3657600"/>
            <a:ext cx="1600200" cy="381000"/>
          </a:xfrm>
          <a:prstGeom prst="rect">
            <a:avLst/>
          </a:prstGeom>
          <a:noFill/>
          <a:ln w="1270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th-TH" altLang="en-US" sz="2000" dirty="0"/>
              <a:t>Perseverance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096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40979"/>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499"/>
                                          </p:stCondLst>
                                        </p:cTn>
                                        <p:tgtEl>
                                          <p:spTgt spid="40980"/>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499"/>
                                          </p:stCondLst>
                                        </p:cTn>
                                        <p:tgtEl>
                                          <p:spTgt spid="40981"/>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40977"/>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40971"/>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40972"/>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40978"/>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40974"/>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499"/>
                                          </p:stCondLst>
                                        </p:cTn>
                                        <p:tgtEl>
                                          <p:spTgt spid="40970"/>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grpId="0" nodeType="clickEffect">
                                  <p:stCondLst>
                                    <p:cond delay="0"/>
                                  </p:stCondLst>
                                  <p:childTnLst>
                                    <p:set>
                                      <p:cBhvr>
                                        <p:cTn id="46" dur="1" fill="hold">
                                          <p:stCondLst>
                                            <p:cond delay="499"/>
                                          </p:stCondLst>
                                        </p:cTn>
                                        <p:tgtEl>
                                          <p:spTgt spid="40973"/>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grpId="0" nodeType="clickEffect">
                                  <p:stCondLst>
                                    <p:cond delay="0"/>
                                  </p:stCondLst>
                                  <p:childTnLst>
                                    <p:set>
                                      <p:cBhvr>
                                        <p:cTn id="50" dur="1" fill="hold">
                                          <p:stCondLst>
                                            <p:cond delay="499"/>
                                          </p:stCondLst>
                                        </p:cTn>
                                        <p:tgtEl>
                                          <p:spTgt spid="40975"/>
                                        </p:tgtEl>
                                        <p:attrNameLst>
                                          <p:attrName>style.visibility</p:attrName>
                                        </p:attrNameLst>
                                      </p:cBhvr>
                                      <p:to>
                                        <p:strVal val="visible"/>
                                      </p:to>
                                    </p:set>
                                  </p:childTnLst>
                                </p:cTn>
                              </p:par>
                            </p:childTnLst>
                          </p:cTn>
                        </p:par>
                      </p:childTnLst>
                    </p:cTn>
                  </p:par>
                  <p:par>
                    <p:cTn id="51" fill="hold" nodeType="clickPar">
                      <p:stCondLst>
                        <p:cond delay="indefinite"/>
                      </p:stCondLst>
                      <p:childTnLst>
                        <p:par>
                          <p:cTn id="52" fill="hold" nodeType="withGroup">
                            <p:stCondLst>
                              <p:cond delay="0"/>
                            </p:stCondLst>
                            <p:childTnLst>
                              <p:par>
                                <p:cTn id="53" presetID="1" presetClass="entr" presetSubtype="0" fill="hold" grpId="0" nodeType="clickEffect">
                                  <p:stCondLst>
                                    <p:cond delay="0"/>
                                  </p:stCondLst>
                                  <p:childTnLst>
                                    <p:set>
                                      <p:cBhvr>
                                        <p:cTn id="54" dur="1" fill="hold">
                                          <p:stCondLst>
                                            <p:cond delay="499"/>
                                          </p:stCondLst>
                                        </p:cTn>
                                        <p:tgtEl>
                                          <p:spTgt spid="4097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6" grpId="0" animBg="1" autoUpdateAnimBg="0"/>
      <p:bldP spid="40970" grpId="0" animBg="1" autoUpdateAnimBg="0"/>
      <p:bldP spid="40971" grpId="0" animBg="1" autoUpdateAnimBg="0"/>
      <p:bldP spid="40972" grpId="0" animBg="1" autoUpdateAnimBg="0"/>
      <p:bldP spid="40973" grpId="0" animBg="1" autoUpdateAnimBg="0"/>
      <p:bldP spid="40974" grpId="0" animBg="1" autoUpdateAnimBg="0"/>
      <p:bldP spid="40975" grpId="0" animBg="1" autoUpdateAnimBg="0"/>
      <p:bldP spid="40976" grpId="0" animBg="1" autoUpdateAnimBg="0"/>
      <p:bldP spid="40977" grpId="0" animBg="1" autoUpdateAnimBg="0"/>
      <p:bldP spid="40978" grpId="0" animBg="1"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th-TH" altLang="en-US"/>
              <a:t>Discipline in Computing</a:t>
            </a:r>
          </a:p>
        </p:txBody>
      </p:sp>
      <p:sp>
        <p:nvSpPr>
          <p:cNvPr id="2" name="TextBox 1"/>
          <p:cNvSpPr txBox="1"/>
          <p:nvPr/>
        </p:nvSpPr>
        <p:spPr>
          <a:xfrm>
            <a:off x="1600200" y="1219200"/>
            <a:ext cx="7086600" cy="5170646"/>
          </a:xfrm>
          <a:prstGeom prst="rect">
            <a:avLst/>
          </a:prstGeom>
          <a:noFill/>
        </p:spPr>
        <p:txBody>
          <a:bodyPr wrap="square" rtlCol="0">
            <a:spAutoFit/>
          </a:bodyPr>
          <a:lstStyle/>
          <a:p>
            <a:endParaRPr lang="en-US" dirty="0" smtClean="0"/>
          </a:p>
          <a:p>
            <a:r>
              <a:rPr lang="en-US" sz="2400" dirty="0" smtClean="0"/>
              <a:t>Artificial Intelligence</a:t>
            </a:r>
          </a:p>
          <a:p>
            <a:r>
              <a:rPr lang="en-US" sz="2400" dirty="0" smtClean="0"/>
              <a:t>Bioinformatics</a:t>
            </a:r>
          </a:p>
          <a:p>
            <a:r>
              <a:rPr lang="en-US" sz="2400" dirty="0" smtClean="0"/>
              <a:t>Data Science</a:t>
            </a:r>
          </a:p>
          <a:p>
            <a:r>
              <a:rPr lang="en-US" sz="2400" dirty="0" smtClean="0"/>
              <a:t>Computer Graphics</a:t>
            </a:r>
          </a:p>
          <a:p>
            <a:r>
              <a:rPr lang="en-US" sz="2400" dirty="0" smtClean="0"/>
              <a:t>Human-computer interaction</a:t>
            </a:r>
          </a:p>
          <a:p>
            <a:r>
              <a:rPr lang="en-US" sz="2400" dirty="0" smtClean="0"/>
              <a:t>Machine Learning</a:t>
            </a:r>
          </a:p>
          <a:p>
            <a:endParaRPr lang="en-US" sz="2400" dirty="0" smtClean="0"/>
          </a:p>
          <a:p>
            <a:r>
              <a:rPr lang="en-US" sz="2400" dirty="0" smtClean="0"/>
              <a:t>Network</a:t>
            </a:r>
          </a:p>
          <a:p>
            <a:r>
              <a:rPr lang="en-US" sz="2400" dirty="0" smtClean="0"/>
              <a:t>Scientific computing</a:t>
            </a:r>
          </a:p>
          <a:p>
            <a:r>
              <a:rPr lang="en-US" sz="2400" dirty="0" smtClean="0"/>
              <a:t>Software Engineering</a:t>
            </a:r>
          </a:p>
          <a:p>
            <a:r>
              <a:rPr lang="en-US" sz="2400" dirty="0" smtClean="0"/>
              <a:t>Security and Privacy</a:t>
            </a:r>
          </a:p>
          <a:p>
            <a:endParaRPr lang="en-US" sz="2400" dirty="0" smtClean="0"/>
          </a:p>
          <a:p>
            <a:r>
              <a:rPr lang="en-US" sz="2400" dirty="0" err="1" smtClean="0"/>
              <a:t>etc</a:t>
            </a:r>
            <a:endParaRPr lang="en-US"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th-TH" altLang="en-US"/>
              <a:t>Scientific Method</a:t>
            </a:r>
          </a:p>
        </p:txBody>
      </p:sp>
      <p:pic>
        <p:nvPicPr>
          <p:cNvPr id="3379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1752600"/>
            <a:ext cx="6400800" cy="4594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2" name="Rectangle 4"/>
          <p:cNvSpPr>
            <a:spLocks noGrp="1" noChangeArrowheads="1"/>
          </p:cNvSpPr>
          <p:nvPr>
            <p:ph type="title"/>
          </p:nvPr>
        </p:nvSpPr>
        <p:spPr/>
        <p:txBody>
          <a:bodyPr/>
          <a:lstStyle/>
          <a:p>
            <a:r>
              <a:rPr lang="th-TH" altLang="en-US"/>
              <a:t>Engineering</a:t>
            </a:r>
          </a:p>
        </p:txBody>
      </p:sp>
      <p:sp>
        <p:nvSpPr>
          <p:cNvPr id="17413" name="Rectangle 5"/>
          <p:cNvSpPr>
            <a:spLocks noGrp="1" noChangeArrowheads="1"/>
          </p:cNvSpPr>
          <p:nvPr>
            <p:ph idx="1"/>
          </p:nvPr>
        </p:nvSpPr>
        <p:spPr/>
        <p:txBody>
          <a:bodyPr/>
          <a:lstStyle/>
          <a:p>
            <a:r>
              <a:rPr lang="th-TH" altLang="en-US"/>
              <a:t>Construction of (useful) products</a:t>
            </a:r>
          </a:p>
          <a:p>
            <a:r>
              <a:rPr lang="th-TH" altLang="en-US"/>
              <a:t>Solving problems</a:t>
            </a:r>
          </a:p>
          <a:p>
            <a:pPr lvl="1"/>
            <a:r>
              <a:rPr lang="th-TH" altLang="en-US"/>
              <a:t>understand the problem</a:t>
            </a:r>
          </a:p>
          <a:p>
            <a:pPr lvl="1"/>
            <a:r>
              <a:rPr lang="th-TH" altLang="en-US"/>
              <a:t>analyse the problem</a:t>
            </a:r>
          </a:p>
          <a:p>
            <a:r>
              <a:rPr lang="th-TH" altLang="en-US"/>
              <a:t>Find solutions</a:t>
            </a:r>
          </a:p>
          <a:p>
            <a:pPr lvl="1"/>
            <a:r>
              <a:rPr lang="th-TH" altLang="en-US"/>
              <a:t>Constructing the solution from parts that address the problem's various aspects - do a synthesis</a:t>
            </a:r>
          </a:p>
          <a:p>
            <a:r>
              <a:rPr lang="th-TH" altLang="en-US"/>
              <a:t>Engineers</a:t>
            </a:r>
          </a:p>
          <a:p>
            <a:pPr lvl="1"/>
            <a:r>
              <a:rPr lang="th-TH" altLang="en-US"/>
              <a:t>apply theories, methods and tools from different disciplines</a:t>
            </a:r>
          </a:p>
          <a:p>
            <a:pPr lvl="1"/>
            <a:r>
              <a:rPr lang="th-TH" altLang="en-US"/>
              <a:t>Search for solutions even when there is not theory or methods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741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741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741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741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741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7413">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17413">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17413">
                                            <p:txEl>
                                              <p:pRg st="7" end="7"/>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1741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3" grpId="0" build="p" bldLvl="2"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th-TH" altLang="en-US"/>
              <a:t>Distinctions between S &amp; T</a:t>
            </a:r>
          </a:p>
        </p:txBody>
      </p:sp>
      <p:sp>
        <p:nvSpPr>
          <p:cNvPr id="34819" name="Rectangle 3"/>
          <p:cNvSpPr>
            <a:spLocks noGrp="1" noChangeArrowheads="1"/>
          </p:cNvSpPr>
          <p:nvPr>
            <p:ph idx="1"/>
          </p:nvPr>
        </p:nvSpPr>
        <p:spPr/>
        <p:txBody>
          <a:bodyPr/>
          <a:lstStyle/>
          <a:p>
            <a:r>
              <a:rPr lang="th-TH" altLang="en-US"/>
              <a:t>Unchangeable vs. Changeable</a:t>
            </a:r>
          </a:p>
          <a:p>
            <a:r>
              <a:rPr lang="th-TH" altLang="en-US"/>
              <a:t>Inherent vs. Imposed</a:t>
            </a:r>
          </a:p>
          <a:p>
            <a:r>
              <a:rPr lang="th-TH" altLang="en-US"/>
              <a:t>General vs. Specific</a:t>
            </a:r>
          </a:p>
          <a:p>
            <a:r>
              <a:rPr lang="th-TH" altLang="en-US"/>
              <a:t>End in Itself vs. End in Something Else</a:t>
            </a:r>
          </a:p>
          <a:p>
            <a:r>
              <a:rPr lang="th-TH" altLang="en-US"/>
              <a:t>Abstracting vs. Modeling Complex Systems</a:t>
            </a:r>
          </a:p>
          <a:p>
            <a:r>
              <a:rPr lang="th-TH" altLang="en-US"/>
              <a:t>Conceptualizing vs. Optimizing</a:t>
            </a:r>
          </a:p>
          <a:p>
            <a:r>
              <a:rPr lang="th-TH" altLang="en-US"/>
              <a:t>Discovery vs. Invention</a:t>
            </a:r>
          </a:p>
          <a:p>
            <a:r>
              <a:rPr lang="th-TH" altLang="en-US"/>
              <a:t>Long-term vs. Short-term</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481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481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481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4819">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34819">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34819">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34819">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3481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th-TH" altLang="en-US"/>
              <a:t>Research</a:t>
            </a:r>
          </a:p>
        </p:txBody>
      </p:sp>
      <p:sp>
        <p:nvSpPr>
          <p:cNvPr id="36867" name="Rectangle 3"/>
          <p:cNvSpPr>
            <a:spLocks noGrp="1" noChangeArrowheads="1"/>
          </p:cNvSpPr>
          <p:nvPr>
            <p:ph idx="1"/>
          </p:nvPr>
        </p:nvSpPr>
        <p:spPr>
          <a:xfrm>
            <a:off x="685800" y="1752600"/>
            <a:ext cx="7467600" cy="4572000"/>
          </a:xfrm>
        </p:spPr>
        <p:txBody>
          <a:bodyPr/>
          <a:lstStyle/>
          <a:p>
            <a:pPr>
              <a:spcBef>
                <a:spcPts val="500"/>
              </a:spcBef>
              <a:spcAft>
                <a:spcPts val="500"/>
              </a:spcAft>
            </a:pPr>
            <a:r>
              <a:rPr lang="th-TH" altLang="en-US"/>
              <a:t>Careful or diligent search</a:t>
            </a:r>
          </a:p>
          <a:p>
            <a:pPr>
              <a:spcBef>
                <a:spcPts val="500"/>
              </a:spcBef>
              <a:spcAft>
                <a:spcPts val="500"/>
              </a:spcAft>
            </a:pPr>
            <a:r>
              <a:rPr lang="th-TH" altLang="en-US"/>
              <a:t>Studious inquiry or examination; </a:t>
            </a:r>
            <a:r>
              <a:rPr lang="th-TH" altLang="en-US" i="1"/>
              <a:t>especially</a:t>
            </a:r>
            <a:r>
              <a:rPr lang="th-TH" altLang="en-US"/>
              <a:t> </a:t>
            </a:r>
            <a:r>
              <a:rPr lang="th-TH" altLang="en-US" b="1"/>
              <a:t>:</a:t>
            </a:r>
            <a:r>
              <a:rPr lang="th-TH" altLang="en-US"/>
              <a:t> investigation or experimentation aimed at the discovery and interpretation of facts, revision of accepted theories or laws in the light of new facts, or practical application of such new or revised theories or laws</a:t>
            </a:r>
          </a:p>
          <a:p>
            <a:pPr>
              <a:spcBef>
                <a:spcPts val="500"/>
              </a:spcBef>
              <a:spcAft>
                <a:spcPts val="500"/>
              </a:spcAft>
            </a:pPr>
            <a:r>
              <a:rPr lang="th-TH" altLang="en-US"/>
              <a:t>The collecting of information about a particular subject</a:t>
            </a:r>
          </a:p>
          <a:p>
            <a:endParaRPr lang="th-TH"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686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686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686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7"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th-TH" altLang="en-US"/>
              <a:t>Building Blocks for Research</a:t>
            </a:r>
          </a:p>
        </p:txBody>
      </p:sp>
      <p:sp>
        <p:nvSpPr>
          <p:cNvPr id="24579" name="Text Box 3"/>
          <p:cNvSpPr txBox="1">
            <a:spLocks noChangeArrowheads="1"/>
          </p:cNvSpPr>
          <p:nvPr/>
        </p:nvSpPr>
        <p:spPr bwMode="auto">
          <a:xfrm>
            <a:off x="685800" y="2562225"/>
            <a:ext cx="2209800" cy="409575"/>
          </a:xfrm>
          <a:prstGeom prst="rect">
            <a:avLst/>
          </a:prstGeom>
          <a:noFill/>
          <a:ln w="1270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th-TH" altLang="en-US" sz="2000">
                <a:latin typeface="Tahoma" panose="020B0604030504040204" pitchFamily="34" charset="0"/>
              </a:rPr>
              <a:t>Feasibility</a:t>
            </a:r>
          </a:p>
        </p:txBody>
      </p:sp>
      <p:sp>
        <p:nvSpPr>
          <p:cNvPr id="24580" name="Text Box 4"/>
          <p:cNvSpPr txBox="1">
            <a:spLocks noChangeArrowheads="1"/>
          </p:cNvSpPr>
          <p:nvPr/>
        </p:nvSpPr>
        <p:spPr bwMode="auto">
          <a:xfrm>
            <a:off x="685800" y="3235325"/>
            <a:ext cx="2209800" cy="409575"/>
          </a:xfrm>
          <a:prstGeom prst="rect">
            <a:avLst/>
          </a:prstGeom>
          <a:noFill/>
          <a:ln w="1270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th-TH" altLang="en-US" sz="2000">
                <a:latin typeface="Tahoma" panose="020B0604030504040204" pitchFamily="34" charset="0"/>
              </a:rPr>
              <a:t>Characterization</a:t>
            </a:r>
          </a:p>
        </p:txBody>
      </p:sp>
      <p:sp>
        <p:nvSpPr>
          <p:cNvPr id="24581" name="Text Box 5"/>
          <p:cNvSpPr txBox="1">
            <a:spLocks noChangeArrowheads="1"/>
          </p:cNvSpPr>
          <p:nvPr/>
        </p:nvSpPr>
        <p:spPr bwMode="auto">
          <a:xfrm>
            <a:off x="685800" y="3910013"/>
            <a:ext cx="2209800" cy="409575"/>
          </a:xfrm>
          <a:prstGeom prst="rect">
            <a:avLst/>
          </a:prstGeom>
          <a:noFill/>
          <a:ln w="1270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th-TH" altLang="en-US" sz="2000">
                <a:latin typeface="Tahoma" panose="020B0604030504040204" pitchFamily="34" charset="0"/>
              </a:rPr>
              <a:t>Method / Means</a:t>
            </a:r>
          </a:p>
        </p:txBody>
      </p:sp>
      <p:sp>
        <p:nvSpPr>
          <p:cNvPr id="24582" name="Text Box 6"/>
          <p:cNvSpPr txBox="1">
            <a:spLocks noChangeArrowheads="1"/>
          </p:cNvSpPr>
          <p:nvPr/>
        </p:nvSpPr>
        <p:spPr bwMode="auto">
          <a:xfrm>
            <a:off x="685800" y="4583113"/>
            <a:ext cx="2209800" cy="409575"/>
          </a:xfrm>
          <a:prstGeom prst="rect">
            <a:avLst/>
          </a:prstGeom>
          <a:noFill/>
          <a:ln w="1270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th-TH" altLang="en-US" sz="2000">
                <a:latin typeface="Tahoma" panose="020B0604030504040204" pitchFamily="34" charset="0"/>
              </a:rPr>
              <a:t>Generalization</a:t>
            </a:r>
          </a:p>
        </p:txBody>
      </p:sp>
      <p:sp>
        <p:nvSpPr>
          <p:cNvPr id="24583" name="Text Box 7"/>
          <p:cNvSpPr txBox="1">
            <a:spLocks noChangeArrowheads="1"/>
          </p:cNvSpPr>
          <p:nvPr/>
        </p:nvSpPr>
        <p:spPr bwMode="auto">
          <a:xfrm>
            <a:off x="685800" y="5257800"/>
            <a:ext cx="2209800" cy="409575"/>
          </a:xfrm>
          <a:prstGeom prst="rect">
            <a:avLst/>
          </a:prstGeom>
          <a:noFill/>
          <a:ln w="1270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th-TH" altLang="en-US" sz="2000">
                <a:latin typeface="Tahoma" panose="020B0604030504040204" pitchFamily="34" charset="0"/>
              </a:rPr>
              <a:t>Discriminization</a:t>
            </a:r>
          </a:p>
        </p:txBody>
      </p:sp>
      <p:sp>
        <p:nvSpPr>
          <p:cNvPr id="24584" name="Text Box 8"/>
          <p:cNvSpPr txBox="1">
            <a:spLocks noChangeArrowheads="1"/>
          </p:cNvSpPr>
          <p:nvPr/>
        </p:nvSpPr>
        <p:spPr bwMode="auto">
          <a:xfrm>
            <a:off x="3505200" y="2562225"/>
            <a:ext cx="2209800" cy="409575"/>
          </a:xfrm>
          <a:prstGeom prst="rect">
            <a:avLst/>
          </a:prstGeom>
          <a:noFill/>
          <a:ln w="12700">
            <a:solidFill>
              <a:schemeClr val="tx2"/>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th-TH" altLang="en-US" sz="2000">
                <a:latin typeface="Tahoma" panose="020B0604030504040204" pitchFamily="34" charset="0"/>
              </a:rPr>
              <a:t>Qualitative model</a:t>
            </a:r>
          </a:p>
        </p:txBody>
      </p:sp>
      <p:sp>
        <p:nvSpPr>
          <p:cNvPr id="24586" name="Text Box 10"/>
          <p:cNvSpPr txBox="1">
            <a:spLocks noChangeArrowheads="1"/>
          </p:cNvSpPr>
          <p:nvPr/>
        </p:nvSpPr>
        <p:spPr bwMode="auto">
          <a:xfrm>
            <a:off x="3505200" y="3235325"/>
            <a:ext cx="2209800" cy="409575"/>
          </a:xfrm>
          <a:prstGeom prst="rect">
            <a:avLst/>
          </a:prstGeom>
          <a:noFill/>
          <a:ln w="12700">
            <a:solidFill>
              <a:schemeClr val="tx2"/>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th-TH" altLang="en-US" sz="2000">
                <a:latin typeface="Tahoma" panose="020B0604030504040204" pitchFamily="34" charset="0"/>
              </a:rPr>
              <a:t>Technique</a:t>
            </a:r>
          </a:p>
        </p:txBody>
      </p:sp>
      <p:sp>
        <p:nvSpPr>
          <p:cNvPr id="24587" name="Text Box 11"/>
          <p:cNvSpPr txBox="1">
            <a:spLocks noChangeArrowheads="1"/>
          </p:cNvSpPr>
          <p:nvPr/>
        </p:nvSpPr>
        <p:spPr bwMode="auto">
          <a:xfrm>
            <a:off x="3505200" y="3910013"/>
            <a:ext cx="2209800" cy="409575"/>
          </a:xfrm>
          <a:prstGeom prst="rect">
            <a:avLst/>
          </a:prstGeom>
          <a:noFill/>
          <a:ln w="12700">
            <a:solidFill>
              <a:schemeClr val="tx2"/>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th-TH" altLang="en-US" sz="2000">
                <a:latin typeface="Tahoma" panose="020B0604030504040204" pitchFamily="34" charset="0"/>
              </a:rPr>
              <a:t>System</a:t>
            </a:r>
          </a:p>
        </p:txBody>
      </p:sp>
      <p:sp>
        <p:nvSpPr>
          <p:cNvPr id="24588" name="Text Box 12"/>
          <p:cNvSpPr txBox="1">
            <a:spLocks noChangeArrowheads="1"/>
          </p:cNvSpPr>
          <p:nvPr/>
        </p:nvSpPr>
        <p:spPr bwMode="auto">
          <a:xfrm>
            <a:off x="3505200" y="4583113"/>
            <a:ext cx="2209800" cy="409575"/>
          </a:xfrm>
          <a:prstGeom prst="rect">
            <a:avLst/>
          </a:prstGeom>
          <a:noFill/>
          <a:ln w="12700">
            <a:solidFill>
              <a:schemeClr val="tx2"/>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th-TH" altLang="en-US" sz="2000">
                <a:latin typeface="Tahoma" panose="020B0604030504040204" pitchFamily="34" charset="0"/>
              </a:rPr>
              <a:t>Empirical model</a:t>
            </a:r>
          </a:p>
        </p:txBody>
      </p:sp>
      <p:sp>
        <p:nvSpPr>
          <p:cNvPr id="24589" name="Text Box 13"/>
          <p:cNvSpPr txBox="1">
            <a:spLocks noChangeArrowheads="1"/>
          </p:cNvSpPr>
          <p:nvPr/>
        </p:nvSpPr>
        <p:spPr bwMode="auto">
          <a:xfrm>
            <a:off x="3505200" y="5257800"/>
            <a:ext cx="2209800" cy="409575"/>
          </a:xfrm>
          <a:prstGeom prst="rect">
            <a:avLst/>
          </a:prstGeom>
          <a:noFill/>
          <a:ln w="12700">
            <a:solidFill>
              <a:schemeClr val="tx2"/>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th-TH" altLang="en-US" sz="2000">
                <a:latin typeface="Tahoma" panose="020B0604030504040204" pitchFamily="34" charset="0"/>
              </a:rPr>
              <a:t>Analytic model</a:t>
            </a:r>
          </a:p>
        </p:txBody>
      </p:sp>
      <p:sp>
        <p:nvSpPr>
          <p:cNvPr id="24590" name="Text Box 14"/>
          <p:cNvSpPr txBox="1">
            <a:spLocks noChangeArrowheads="1"/>
          </p:cNvSpPr>
          <p:nvPr/>
        </p:nvSpPr>
        <p:spPr bwMode="auto">
          <a:xfrm>
            <a:off x="6400800" y="2562225"/>
            <a:ext cx="2209800" cy="409575"/>
          </a:xfrm>
          <a:prstGeom prst="rect">
            <a:avLst/>
          </a:prstGeom>
          <a:noFill/>
          <a:ln w="12700">
            <a:solidFill>
              <a:srgbClr val="FFFFFF"/>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th-TH" altLang="en-US" sz="2000" dirty="0">
                <a:latin typeface="Tahoma" panose="020B0604030504040204" pitchFamily="34" charset="0"/>
              </a:rPr>
              <a:t>Persuasion</a:t>
            </a:r>
          </a:p>
        </p:txBody>
      </p:sp>
      <p:sp>
        <p:nvSpPr>
          <p:cNvPr id="24591" name="Text Box 15"/>
          <p:cNvSpPr txBox="1">
            <a:spLocks noChangeArrowheads="1"/>
          </p:cNvSpPr>
          <p:nvPr/>
        </p:nvSpPr>
        <p:spPr bwMode="auto">
          <a:xfrm>
            <a:off x="6400800" y="3235325"/>
            <a:ext cx="2209800" cy="409575"/>
          </a:xfrm>
          <a:prstGeom prst="rect">
            <a:avLst/>
          </a:prstGeom>
          <a:noFill/>
          <a:ln w="12700">
            <a:solidFill>
              <a:srgbClr val="FFFFFF"/>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th-TH" altLang="en-US" sz="2000">
                <a:latin typeface="Tahoma" panose="020B0604030504040204" pitchFamily="34" charset="0"/>
              </a:rPr>
              <a:t>Implementation</a:t>
            </a:r>
          </a:p>
        </p:txBody>
      </p:sp>
      <p:sp>
        <p:nvSpPr>
          <p:cNvPr id="24592" name="Text Box 16"/>
          <p:cNvSpPr txBox="1">
            <a:spLocks noChangeArrowheads="1"/>
          </p:cNvSpPr>
          <p:nvPr/>
        </p:nvSpPr>
        <p:spPr bwMode="auto">
          <a:xfrm>
            <a:off x="6400800" y="3910013"/>
            <a:ext cx="2209800" cy="409575"/>
          </a:xfrm>
          <a:prstGeom prst="rect">
            <a:avLst/>
          </a:prstGeom>
          <a:noFill/>
          <a:ln w="12700">
            <a:solidFill>
              <a:srgbClr val="FFFFFF"/>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th-TH" altLang="en-US" sz="2000">
                <a:latin typeface="Tahoma" panose="020B0604030504040204" pitchFamily="34" charset="0"/>
              </a:rPr>
              <a:t>Evaluation</a:t>
            </a:r>
          </a:p>
        </p:txBody>
      </p:sp>
      <p:sp>
        <p:nvSpPr>
          <p:cNvPr id="24593" name="Text Box 17"/>
          <p:cNvSpPr txBox="1">
            <a:spLocks noChangeArrowheads="1"/>
          </p:cNvSpPr>
          <p:nvPr/>
        </p:nvSpPr>
        <p:spPr bwMode="auto">
          <a:xfrm>
            <a:off x="6400800" y="4583113"/>
            <a:ext cx="2209800" cy="409575"/>
          </a:xfrm>
          <a:prstGeom prst="rect">
            <a:avLst/>
          </a:prstGeom>
          <a:noFill/>
          <a:ln w="12700">
            <a:solidFill>
              <a:srgbClr val="FFFFFF"/>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th-TH" altLang="en-US" sz="2000">
                <a:latin typeface="Tahoma" panose="020B0604030504040204" pitchFamily="34" charset="0"/>
              </a:rPr>
              <a:t>Analysis</a:t>
            </a:r>
          </a:p>
        </p:txBody>
      </p:sp>
      <p:sp>
        <p:nvSpPr>
          <p:cNvPr id="24594" name="Text Box 18"/>
          <p:cNvSpPr txBox="1">
            <a:spLocks noChangeArrowheads="1"/>
          </p:cNvSpPr>
          <p:nvPr/>
        </p:nvSpPr>
        <p:spPr bwMode="auto">
          <a:xfrm>
            <a:off x="6400800" y="5257800"/>
            <a:ext cx="2209800" cy="409575"/>
          </a:xfrm>
          <a:prstGeom prst="rect">
            <a:avLst/>
          </a:prstGeom>
          <a:noFill/>
          <a:ln w="12700">
            <a:solidFill>
              <a:srgbClr val="FFFFFF"/>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th-TH" altLang="en-US" sz="2000">
                <a:latin typeface="Tahoma" panose="020B0604030504040204" pitchFamily="34" charset="0"/>
              </a:rPr>
              <a:t>Experience</a:t>
            </a:r>
          </a:p>
        </p:txBody>
      </p:sp>
      <p:sp>
        <p:nvSpPr>
          <p:cNvPr id="24595" name="Text Box 19"/>
          <p:cNvSpPr txBox="1">
            <a:spLocks noChangeArrowheads="1"/>
          </p:cNvSpPr>
          <p:nvPr/>
        </p:nvSpPr>
        <p:spPr bwMode="auto">
          <a:xfrm>
            <a:off x="685800" y="1752600"/>
            <a:ext cx="2209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th-TH" altLang="en-US" sz="2000">
                <a:latin typeface="Tahoma" panose="020B0604030504040204" pitchFamily="34" charset="0"/>
              </a:rPr>
              <a:t>Questions</a:t>
            </a:r>
          </a:p>
        </p:txBody>
      </p:sp>
      <p:sp>
        <p:nvSpPr>
          <p:cNvPr id="24596" name="Text Box 20"/>
          <p:cNvSpPr txBox="1">
            <a:spLocks noChangeArrowheads="1"/>
          </p:cNvSpPr>
          <p:nvPr/>
        </p:nvSpPr>
        <p:spPr bwMode="auto">
          <a:xfrm>
            <a:off x="3581400" y="1752600"/>
            <a:ext cx="2209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th-TH" altLang="en-US" sz="2000">
                <a:latin typeface="Tahoma" panose="020B0604030504040204" pitchFamily="34" charset="0"/>
              </a:rPr>
              <a:t>Result</a:t>
            </a:r>
          </a:p>
        </p:txBody>
      </p:sp>
      <p:sp>
        <p:nvSpPr>
          <p:cNvPr id="24597" name="Text Box 21"/>
          <p:cNvSpPr txBox="1">
            <a:spLocks noChangeArrowheads="1"/>
          </p:cNvSpPr>
          <p:nvPr/>
        </p:nvSpPr>
        <p:spPr bwMode="auto">
          <a:xfrm>
            <a:off x="6324600" y="1752600"/>
            <a:ext cx="2209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th-TH" altLang="en-US" sz="2000">
                <a:latin typeface="Tahoma" panose="020B0604030504040204" pitchFamily="34" charset="0"/>
              </a:rPr>
              <a:t>Validation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4579"/>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4580"/>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4581"/>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24582"/>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24583"/>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24584"/>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24586"/>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24587"/>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24588"/>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499"/>
                                          </p:stCondLst>
                                        </p:cTn>
                                        <p:tgtEl>
                                          <p:spTgt spid="24589"/>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grpId="0" nodeType="clickEffect">
                                  <p:stCondLst>
                                    <p:cond delay="0"/>
                                  </p:stCondLst>
                                  <p:childTnLst>
                                    <p:set>
                                      <p:cBhvr>
                                        <p:cTn id="46" dur="1" fill="hold">
                                          <p:stCondLst>
                                            <p:cond delay="499"/>
                                          </p:stCondLst>
                                        </p:cTn>
                                        <p:tgtEl>
                                          <p:spTgt spid="24590"/>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grpId="0" nodeType="clickEffect">
                                  <p:stCondLst>
                                    <p:cond delay="0"/>
                                  </p:stCondLst>
                                  <p:childTnLst>
                                    <p:set>
                                      <p:cBhvr>
                                        <p:cTn id="50" dur="1" fill="hold">
                                          <p:stCondLst>
                                            <p:cond delay="499"/>
                                          </p:stCondLst>
                                        </p:cTn>
                                        <p:tgtEl>
                                          <p:spTgt spid="24591"/>
                                        </p:tgtEl>
                                        <p:attrNameLst>
                                          <p:attrName>style.visibility</p:attrName>
                                        </p:attrNameLst>
                                      </p:cBhvr>
                                      <p:to>
                                        <p:strVal val="visible"/>
                                      </p:to>
                                    </p:set>
                                  </p:childTnLst>
                                </p:cTn>
                              </p:par>
                            </p:childTnLst>
                          </p:cTn>
                        </p:par>
                      </p:childTnLst>
                    </p:cTn>
                  </p:par>
                  <p:par>
                    <p:cTn id="51" fill="hold" nodeType="clickPar">
                      <p:stCondLst>
                        <p:cond delay="indefinite"/>
                      </p:stCondLst>
                      <p:childTnLst>
                        <p:par>
                          <p:cTn id="52" fill="hold" nodeType="withGroup">
                            <p:stCondLst>
                              <p:cond delay="0"/>
                            </p:stCondLst>
                            <p:childTnLst>
                              <p:par>
                                <p:cTn id="53" presetID="1" presetClass="entr" presetSubtype="0" fill="hold" grpId="0" nodeType="clickEffect">
                                  <p:stCondLst>
                                    <p:cond delay="0"/>
                                  </p:stCondLst>
                                  <p:childTnLst>
                                    <p:set>
                                      <p:cBhvr>
                                        <p:cTn id="54" dur="1" fill="hold">
                                          <p:stCondLst>
                                            <p:cond delay="499"/>
                                          </p:stCondLst>
                                        </p:cTn>
                                        <p:tgtEl>
                                          <p:spTgt spid="24592"/>
                                        </p:tgtEl>
                                        <p:attrNameLst>
                                          <p:attrName>style.visibility</p:attrName>
                                        </p:attrNameLst>
                                      </p:cBhvr>
                                      <p:to>
                                        <p:strVal val="visible"/>
                                      </p:to>
                                    </p:set>
                                  </p:childTnLst>
                                </p:cTn>
                              </p:par>
                            </p:childTnLst>
                          </p:cTn>
                        </p:par>
                      </p:childTnLst>
                    </p:cTn>
                  </p:par>
                  <p:par>
                    <p:cTn id="55" fill="hold" nodeType="clickPar">
                      <p:stCondLst>
                        <p:cond delay="indefinite"/>
                      </p:stCondLst>
                      <p:childTnLst>
                        <p:par>
                          <p:cTn id="56" fill="hold" nodeType="withGroup">
                            <p:stCondLst>
                              <p:cond delay="0"/>
                            </p:stCondLst>
                            <p:childTnLst>
                              <p:par>
                                <p:cTn id="57" presetID="1" presetClass="entr" presetSubtype="0" fill="hold" grpId="0" nodeType="clickEffect">
                                  <p:stCondLst>
                                    <p:cond delay="0"/>
                                  </p:stCondLst>
                                  <p:childTnLst>
                                    <p:set>
                                      <p:cBhvr>
                                        <p:cTn id="58" dur="1" fill="hold">
                                          <p:stCondLst>
                                            <p:cond delay="499"/>
                                          </p:stCondLst>
                                        </p:cTn>
                                        <p:tgtEl>
                                          <p:spTgt spid="24593"/>
                                        </p:tgtEl>
                                        <p:attrNameLst>
                                          <p:attrName>style.visibility</p:attrName>
                                        </p:attrNameLst>
                                      </p:cBhvr>
                                      <p:to>
                                        <p:strVal val="visible"/>
                                      </p:to>
                                    </p:set>
                                  </p:childTnLst>
                                </p:cTn>
                              </p:par>
                            </p:childTnLst>
                          </p:cTn>
                        </p:par>
                      </p:childTnLst>
                    </p:cTn>
                  </p:par>
                  <p:par>
                    <p:cTn id="59" fill="hold" nodeType="clickPar">
                      <p:stCondLst>
                        <p:cond delay="indefinite"/>
                      </p:stCondLst>
                      <p:childTnLst>
                        <p:par>
                          <p:cTn id="60" fill="hold" nodeType="withGroup">
                            <p:stCondLst>
                              <p:cond delay="0"/>
                            </p:stCondLst>
                            <p:childTnLst>
                              <p:par>
                                <p:cTn id="61" presetID="1" presetClass="entr" presetSubtype="0" fill="hold" grpId="0" nodeType="clickEffect">
                                  <p:stCondLst>
                                    <p:cond delay="0"/>
                                  </p:stCondLst>
                                  <p:childTnLst>
                                    <p:set>
                                      <p:cBhvr>
                                        <p:cTn id="62" dur="1" fill="hold">
                                          <p:stCondLst>
                                            <p:cond delay="499"/>
                                          </p:stCondLst>
                                        </p:cTn>
                                        <p:tgtEl>
                                          <p:spTgt spid="2459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animBg="1" autoUpdateAnimBg="0"/>
      <p:bldP spid="24580" grpId="0" animBg="1" autoUpdateAnimBg="0"/>
      <p:bldP spid="24581" grpId="0" animBg="1" autoUpdateAnimBg="0"/>
      <p:bldP spid="24582" grpId="0" animBg="1" autoUpdateAnimBg="0"/>
      <p:bldP spid="24583" grpId="0" animBg="1" autoUpdateAnimBg="0"/>
      <p:bldP spid="24584" grpId="0" animBg="1" autoUpdateAnimBg="0"/>
      <p:bldP spid="24586" grpId="0" animBg="1" autoUpdateAnimBg="0"/>
      <p:bldP spid="24587" grpId="0" animBg="1" autoUpdateAnimBg="0"/>
      <p:bldP spid="24588" grpId="0" animBg="1" autoUpdateAnimBg="0"/>
      <p:bldP spid="24589" grpId="0" animBg="1" autoUpdateAnimBg="0"/>
      <p:bldP spid="24590" grpId="0" animBg="1" autoUpdateAnimBg="0"/>
      <p:bldP spid="24591" grpId="0" animBg="1" autoUpdateAnimBg="0"/>
      <p:bldP spid="24592" grpId="0" animBg="1" autoUpdateAnimBg="0"/>
      <p:bldP spid="24593" grpId="0" animBg="1" autoUpdateAnimBg="0"/>
      <p:bldP spid="24594" grpId="0" animBg="1"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95" name="Rectangle 23"/>
          <p:cNvSpPr>
            <a:spLocks noChangeArrowheads="1"/>
          </p:cNvSpPr>
          <p:nvPr/>
        </p:nvSpPr>
        <p:spPr bwMode="auto">
          <a:xfrm rot="20946058" flipH="1">
            <a:off x="4267200" y="4724400"/>
            <a:ext cx="4343400" cy="685800"/>
          </a:xfrm>
          <a:prstGeom prst="rect">
            <a:avLst/>
          </a:prstGeom>
          <a:solidFill>
            <a:srgbClr val="FFFF00"/>
          </a:solidFill>
          <a:ln>
            <a:noFill/>
          </a:ln>
          <a:effectLst/>
        </p:spPr>
        <p:txBody>
          <a:bodyPr wrap="none" anchor="ctr"/>
          <a:lstStyle/>
          <a:p>
            <a:endParaRPr lang="en-US"/>
          </a:p>
        </p:txBody>
      </p:sp>
      <p:sp>
        <p:nvSpPr>
          <p:cNvPr id="28674" name="Rectangle 2"/>
          <p:cNvSpPr>
            <a:spLocks noChangeArrowheads="1"/>
          </p:cNvSpPr>
          <p:nvPr/>
        </p:nvSpPr>
        <p:spPr bwMode="auto">
          <a:xfrm rot="653942">
            <a:off x="685800" y="4724400"/>
            <a:ext cx="4343400" cy="685800"/>
          </a:xfrm>
          <a:prstGeom prst="rect">
            <a:avLst/>
          </a:prstGeom>
          <a:solidFill>
            <a:srgbClr val="FFFF00"/>
          </a:solidFill>
          <a:ln>
            <a:noFill/>
          </a:ln>
          <a:effectLst/>
        </p:spPr>
        <p:txBody>
          <a:bodyPr wrap="none" anchor="ctr"/>
          <a:lstStyle/>
          <a:p>
            <a:endParaRPr lang="en-US"/>
          </a:p>
        </p:txBody>
      </p:sp>
      <p:sp>
        <p:nvSpPr>
          <p:cNvPr id="28675" name="Rectangle 3"/>
          <p:cNvSpPr>
            <a:spLocks noGrp="1" noChangeArrowheads="1"/>
          </p:cNvSpPr>
          <p:nvPr>
            <p:ph type="title"/>
          </p:nvPr>
        </p:nvSpPr>
        <p:spPr/>
        <p:txBody>
          <a:bodyPr/>
          <a:lstStyle/>
          <a:p>
            <a:r>
              <a:rPr lang="th-TH" altLang="en-US"/>
              <a:t>Building Blocks for Research</a:t>
            </a:r>
          </a:p>
        </p:txBody>
      </p:sp>
      <p:sp>
        <p:nvSpPr>
          <p:cNvPr id="28676" name="Text Box 4"/>
          <p:cNvSpPr txBox="1">
            <a:spLocks noChangeArrowheads="1"/>
          </p:cNvSpPr>
          <p:nvPr/>
        </p:nvSpPr>
        <p:spPr bwMode="auto">
          <a:xfrm>
            <a:off x="685800" y="2562225"/>
            <a:ext cx="2209800" cy="409575"/>
          </a:xfrm>
          <a:prstGeom prst="rect">
            <a:avLst/>
          </a:prstGeom>
          <a:noFill/>
          <a:ln w="1270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th-TH" altLang="en-US" sz="2000">
                <a:latin typeface="Tahoma" panose="020B0604030504040204" pitchFamily="34" charset="0"/>
              </a:rPr>
              <a:t>Feasibility</a:t>
            </a:r>
          </a:p>
        </p:txBody>
      </p:sp>
      <p:sp>
        <p:nvSpPr>
          <p:cNvPr id="28677" name="Text Box 5"/>
          <p:cNvSpPr txBox="1">
            <a:spLocks noChangeArrowheads="1"/>
          </p:cNvSpPr>
          <p:nvPr/>
        </p:nvSpPr>
        <p:spPr bwMode="auto">
          <a:xfrm>
            <a:off x="685800" y="3235325"/>
            <a:ext cx="2209800" cy="409575"/>
          </a:xfrm>
          <a:prstGeom prst="rect">
            <a:avLst/>
          </a:prstGeom>
          <a:noFill/>
          <a:ln w="1270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th-TH" altLang="en-US" sz="2000">
                <a:latin typeface="Tahoma" panose="020B0604030504040204" pitchFamily="34" charset="0"/>
              </a:rPr>
              <a:t>Characterization</a:t>
            </a:r>
          </a:p>
        </p:txBody>
      </p:sp>
      <p:sp>
        <p:nvSpPr>
          <p:cNvPr id="28678" name="Text Box 6"/>
          <p:cNvSpPr txBox="1">
            <a:spLocks noChangeArrowheads="1"/>
          </p:cNvSpPr>
          <p:nvPr/>
        </p:nvSpPr>
        <p:spPr bwMode="auto">
          <a:xfrm>
            <a:off x="685800" y="3910013"/>
            <a:ext cx="2209800" cy="409575"/>
          </a:xfrm>
          <a:prstGeom prst="rect">
            <a:avLst/>
          </a:prstGeom>
          <a:noFill/>
          <a:ln w="12700">
            <a:solidFill>
              <a:schemeClr val="tx1"/>
            </a:solidFill>
            <a:miter lim="800000"/>
            <a:headEnd type="none" w="sm" len="sm"/>
            <a:tailEnd type="none" w="sm" len="sm"/>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th-TH" altLang="en-US" sz="2000">
                <a:latin typeface="Tahoma" panose="020B0604030504040204" pitchFamily="34" charset="0"/>
              </a:rPr>
              <a:t>Method / Means</a:t>
            </a:r>
          </a:p>
        </p:txBody>
      </p:sp>
      <p:sp>
        <p:nvSpPr>
          <p:cNvPr id="28679" name="Text Box 7"/>
          <p:cNvSpPr txBox="1">
            <a:spLocks noChangeArrowheads="1"/>
          </p:cNvSpPr>
          <p:nvPr/>
        </p:nvSpPr>
        <p:spPr bwMode="auto">
          <a:xfrm>
            <a:off x="685800" y="4583113"/>
            <a:ext cx="2209800" cy="409575"/>
          </a:xfrm>
          <a:prstGeom prst="rect">
            <a:avLst/>
          </a:prstGeom>
          <a:noFill/>
          <a:ln w="1270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th-TH" altLang="en-US" sz="2000">
                <a:latin typeface="Tahoma" panose="020B0604030504040204" pitchFamily="34" charset="0"/>
              </a:rPr>
              <a:t>Generalization</a:t>
            </a:r>
          </a:p>
        </p:txBody>
      </p:sp>
      <p:sp>
        <p:nvSpPr>
          <p:cNvPr id="28680" name="Text Box 8"/>
          <p:cNvSpPr txBox="1">
            <a:spLocks noChangeArrowheads="1"/>
          </p:cNvSpPr>
          <p:nvPr/>
        </p:nvSpPr>
        <p:spPr bwMode="auto">
          <a:xfrm>
            <a:off x="685800" y="5257800"/>
            <a:ext cx="2209800" cy="409575"/>
          </a:xfrm>
          <a:prstGeom prst="rect">
            <a:avLst/>
          </a:prstGeom>
          <a:noFill/>
          <a:ln w="1270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th-TH" altLang="en-US" sz="2000">
                <a:latin typeface="Tahoma" panose="020B0604030504040204" pitchFamily="34" charset="0"/>
              </a:rPr>
              <a:t>Discriminization</a:t>
            </a:r>
          </a:p>
        </p:txBody>
      </p:sp>
      <p:sp>
        <p:nvSpPr>
          <p:cNvPr id="28681" name="Text Box 9"/>
          <p:cNvSpPr txBox="1">
            <a:spLocks noChangeArrowheads="1"/>
          </p:cNvSpPr>
          <p:nvPr/>
        </p:nvSpPr>
        <p:spPr bwMode="auto">
          <a:xfrm>
            <a:off x="3505200" y="2562225"/>
            <a:ext cx="2209800" cy="409575"/>
          </a:xfrm>
          <a:prstGeom prst="rect">
            <a:avLst/>
          </a:prstGeom>
          <a:noFill/>
          <a:ln w="12700">
            <a:solidFill>
              <a:schemeClr val="tx2"/>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th-TH" altLang="en-US" sz="2000">
                <a:latin typeface="Tahoma" panose="020B0604030504040204" pitchFamily="34" charset="0"/>
              </a:rPr>
              <a:t>Qualitative model</a:t>
            </a:r>
          </a:p>
        </p:txBody>
      </p:sp>
      <p:sp>
        <p:nvSpPr>
          <p:cNvPr id="28682" name="Text Box 10"/>
          <p:cNvSpPr txBox="1">
            <a:spLocks noChangeArrowheads="1"/>
          </p:cNvSpPr>
          <p:nvPr/>
        </p:nvSpPr>
        <p:spPr bwMode="auto">
          <a:xfrm>
            <a:off x="3505200" y="3235325"/>
            <a:ext cx="2209800" cy="409575"/>
          </a:xfrm>
          <a:prstGeom prst="rect">
            <a:avLst/>
          </a:prstGeom>
          <a:noFill/>
          <a:ln w="12700">
            <a:solidFill>
              <a:schemeClr val="tx2"/>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th-TH" altLang="en-US" sz="2000">
                <a:latin typeface="Tahoma" panose="020B0604030504040204" pitchFamily="34" charset="0"/>
              </a:rPr>
              <a:t>Technique</a:t>
            </a:r>
          </a:p>
        </p:txBody>
      </p:sp>
      <p:sp>
        <p:nvSpPr>
          <p:cNvPr id="28683" name="Text Box 11"/>
          <p:cNvSpPr txBox="1">
            <a:spLocks noChangeArrowheads="1"/>
          </p:cNvSpPr>
          <p:nvPr/>
        </p:nvSpPr>
        <p:spPr bwMode="auto">
          <a:xfrm>
            <a:off x="3505200" y="3910013"/>
            <a:ext cx="2209800" cy="409575"/>
          </a:xfrm>
          <a:prstGeom prst="rect">
            <a:avLst/>
          </a:prstGeom>
          <a:noFill/>
          <a:ln w="12700">
            <a:solidFill>
              <a:schemeClr val="tx2"/>
            </a:solidFill>
            <a:miter lim="800000"/>
            <a:headEnd type="none" w="sm" len="sm"/>
            <a:tailEnd type="none" w="sm" len="sm"/>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th-TH" altLang="en-US" sz="2000">
                <a:latin typeface="Tahoma" panose="020B0604030504040204" pitchFamily="34" charset="0"/>
              </a:rPr>
              <a:t>System</a:t>
            </a:r>
          </a:p>
        </p:txBody>
      </p:sp>
      <p:sp>
        <p:nvSpPr>
          <p:cNvPr id="28684" name="Text Box 12"/>
          <p:cNvSpPr txBox="1">
            <a:spLocks noChangeArrowheads="1"/>
          </p:cNvSpPr>
          <p:nvPr/>
        </p:nvSpPr>
        <p:spPr bwMode="auto">
          <a:xfrm>
            <a:off x="3505200" y="4583113"/>
            <a:ext cx="2209800" cy="409575"/>
          </a:xfrm>
          <a:prstGeom prst="rect">
            <a:avLst/>
          </a:prstGeom>
          <a:noFill/>
          <a:ln w="12700">
            <a:solidFill>
              <a:schemeClr val="tx2"/>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th-TH" altLang="en-US" sz="2000">
                <a:latin typeface="Tahoma" panose="020B0604030504040204" pitchFamily="34" charset="0"/>
              </a:rPr>
              <a:t>Empirical model</a:t>
            </a:r>
          </a:p>
        </p:txBody>
      </p:sp>
      <p:sp>
        <p:nvSpPr>
          <p:cNvPr id="28685" name="Text Box 13"/>
          <p:cNvSpPr txBox="1">
            <a:spLocks noChangeArrowheads="1"/>
          </p:cNvSpPr>
          <p:nvPr/>
        </p:nvSpPr>
        <p:spPr bwMode="auto">
          <a:xfrm>
            <a:off x="3505200" y="5257800"/>
            <a:ext cx="2209800" cy="409575"/>
          </a:xfrm>
          <a:prstGeom prst="rect">
            <a:avLst/>
          </a:prstGeom>
          <a:noFill/>
          <a:ln w="12700">
            <a:solidFill>
              <a:schemeClr val="tx2"/>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th-TH" altLang="en-US" sz="2000">
                <a:latin typeface="Tahoma" panose="020B0604030504040204" pitchFamily="34" charset="0"/>
              </a:rPr>
              <a:t>Analytic model</a:t>
            </a:r>
          </a:p>
        </p:txBody>
      </p:sp>
      <p:sp>
        <p:nvSpPr>
          <p:cNvPr id="28686" name="Text Box 14"/>
          <p:cNvSpPr txBox="1">
            <a:spLocks noChangeArrowheads="1"/>
          </p:cNvSpPr>
          <p:nvPr/>
        </p:nvSpPr>
        <p:spPr bwMode="auto">
          <a:xfrm>
            <a:off x="6400800" y="2562225"/>
            <a:ext cx="2209800" cy="409575"/>
          </a:xfrm>
          <a:prstGeom prst="rect">
            <a:avLst/>
          </a:prstGeom>
          <a:noFill/>
          <a:ln w="12700">
            <a:solidFill>
              <a:srgbClr val="FFFFFF"/>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th-TH" altLang="en-US" sz="2000">
                <a:latin typeface="Tahoma" panose="020B0604030504040204" pitchFamily="34" charset="0"/>
              </a:rPr>
              <a:t>Persuasion</a:t>
            </a:r>
          </a:p>
        </p:txBody>
      </p:sp>
      <p:sp>
        <p:nvSpPr>
          <p:cNvPr id="28687" name="Text Box 15"/>
          <p:cNvSpPr txBox="1">
            <a:spLocks noChangeArrowheads="1"/>
          </p:cNvSpPr>
          <p:nvPr/>
        </p:nvSpPr>
        <p:spPr bwMode="auto">
          <a:xfrm>
            <a:off x="6400800" y="3235325"/>
            <a:ext cx="2209800" cy="409575"/>
          </a:xfrm>
          <a:prstGeom prst="rect">
            <a:avLst/>
          </a:prstGeom>
          <a:noFill/>
          <a:ln w="12700">
            <a:solidFill>
              <a:srgbClr val="FFFFFF"/>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th-TH" altLang="en-US" sz="2000">
                <a:latin typeface="Tahoma" panose="020B0604030504040204" pitchFamily="34" charset="0"/>
              </a:rPr>
              <a:t>Implementation</a:t>
            </a:r>
          </a:p>
        </p:txBody>
      </p:sp>
      <p:sp>
        <p:nvSpPr>
          <p:cNvPr id="28688" name="Text Box 16"/>
          <p:cNvSpPr txBox="1">
            <a:spLocks noChangeArrowheads="1"/>
          </p:cNvSpPr>
          <p:nvPr/>
        </p:nvSpPr>
        <p:spPr bwMode="auto">
          <a:xfrm>
            <a:off x="6400800" y="3910013"/>
            <a:ext cx="2209800" cy="409575"/>
          </a:xfrm>
          <a:prstGeom prst="rect">
            <a:avLst/>
          </a:prstGeom>
          <a:noFill/>
          <a:ln w="12700">
            <a:solidFill>
              <a:srgbClr val="FFFFFF"/>
            </a:solidFill>
            <a:miter lim="800000"/>
            <a:headEnd type="none" w="sm" len="sm"/>
            <a:tailEnd type="none" w="sm" len="sm"/>
          </a:ln>
          <a:effectLst/>
          <a:extLst>
            <a:ext uri="{909E8E84-426E-40DD-AFC4-6F175D3DCCD1}">
              <a14:hiddenFill xmlns:a14="http://schemas.microsoft.com/office/drawing/2010/main">
                <a:solidFill>
                  <a:schemeClr val="fo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th-TH" altLang="en-US" sz="2000">
                <a:latin typeface="Tahoma" panose="020B0604030504040204" pitchFamily="34" charset="0"/>
              </a:rPr>
              <a:t>Evaluation</a:t>
            </a:r>
          </a:p>
        </p:txBody>
      </p:sp>
      <p:sp>
        <p:nvSpPr>
          <p:cNvPr id="28689" name="Text Box 17"/>
          <p:cNvSpPr txBox="1">
            <a:spLocks noChangeArrowheads="1"/>
          </p:cNvSpPr>
          <p:nvPr/>
        </p:nvSpPr>
        <p:spPr bwMode="auto">
          <a:xfrm>
            <a:off x="6400800" y="4583113"/>
            <a:ext cx="2209800" cy="409575"/>
          </a:xfrm>
          <a:prstGeom prst="rect">
            <a:avLst/>
          </a:prstGeom>
          <a:noFill/>
          <a:ln w="12700">
            <a:solidFill>
              <a:srgbClr val="FFFFFF"/>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th-TH" altLang="en-US" sz="2000">
                <a:latin typeface="Tahoma" panose="020B0604030504040204" pitchFamily="34" charset="0"/>
              </a:rPr>
              <a:t>Analysis</a:t>
            </a:r>
          </a:p>
        </p:txBody>
      </p:sp>
      <p:sp>
        <p:nvSpPr>
          <p:cNvPr id="28690" name="Text Box 18"/>
          <p:cNvSpPr txBox="1">
            <a:spLocks noChangeArrowheads="1"/>
          </p:cNvSpPr>
          <p:nvPr/>
        </p:nvSpPr>
        <p:spPr bwMode="auto">
          <a:xfrm>
            <a:off x="6400800" y="5257800"/>
            <a:ext cx="2209800" cy="409575"/>
          </a:xfrm>
          <a:prstGeom prst="rect">
            <a:avLst/>
          </a:prstGeom>
          <a:noFill/>
          <a:ln w="12700">
            <a:solidFill>
              <a:srgbClr val="FFFFFF"/>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th-TH" altLang="en-US" sz="2000">
                <a:latin typeface="Tahoma" panose="020B0604030504040204" pitchFamily="34" charset="0"/>
              </a:rPr>
              <a:t>Experience</a:t>
            </a:r>
          </a:p>
        </p:txBody>
      </p:sp>
      <p:sp>
        <p:nvSpPr>
          <p:cNvPr id="28691" name="Text Box 19"/>
          <p:cNvSpPr txBox="1">
            <a:spLocks noChangeArrowheads="1"/>
          </p:cNvSpPr>
          <p:nvPr/>
        </p:nvSpPr>
        <p:spPr bwMode="auto">
          <a:xfrm>
            <a:off x="685800" y="1752600"/>
            <a:ext cx="2209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th-TH" altLang="en-US" sz="2000">
                <a:latin typeface="Tahoma" panose="020B0604030504040204" pitchFamily="34" charset="0"/>
              </a:rPr>
              <a:t>Questions</a:t>
            </a:r>
          </a:p>
        </p:txBody>
      </p:sp>
      <p:sp>
        <p:nvSpPr>
          <p:cNvPr id="28692" name="Text Box 20"/>
          <p:cNvSpPr txBox="1">
            <a:spLocks noChangeArrowheads="1"/>
          </p:cNvSpPr>
          <p:nvPr/>
        </p:nvSpPr>
        <p:spPr bwMode="auto">
          <a:xfrm>
            <a:off x="3581400" y="1752600"/>
            <a:ext cx="2209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th-TH" altLang="en-US" sz="2000">
                <a:latin typeface="Tahoma" panose="020B0604030504040204" pitchFamily="34" charset="0"/>
              </a:rPr>
              <a:t>Result</a:t>
            </a:r>
          </a:p>
        </p:txBody>
      </p:sp>
      <p:sp>
        <p:nvSpPr>
          <p:cNvPr id="28693" name="Text Box 21"/>
          <p:cNvSpPr txBox="1">
            <a:spLocks noChangeArrowheads="1"/>
          </p:cNvSpPr>
          <p:nvPr/>
        </p:nvSpPr>
        <p:spPr bwMode="auto">
          <a:xfrm>
            <a:off x="6324600" y="1752600"/>
            <a:ext cx="2209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th-TH" altLang="en-US" sz="2000">
                <a:latin typeface="Tahoma" panose="020B0604030504040204" pitchFamily="34" charset="0"/>
              </a:rPr>
              <a:t>Validation</a:t>
            </a:r>
          </a:p>
        </p:txBody>
      </p:sp>
      <p:sp>
        <p:nvSpPr>
          <p:cNvPr id="28694" name="Text Box 22"/>
          <p:cNvSpPr txBox="1">
            <a:spLocks noChangeArrowheads="1"/>
          </p:cNvSpPr>
          <p:nvPr/>
        </p:nvSpPr>
        <p:spPr bwMode="auto">
          <a:xfrm>
            <a:off x="2209800" y="5943600"/>
            <a:ext cx="48006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th-TH" altLang="en-US" sz="2800">
                <a:latin typeface="Tahoma" panose="020B0604030504040204" pitchFamily="34" charset="0"/>
              </a:rPr>
              <a:t>A "Good" Plan</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369</TotalTime>
  <Words>598</Words>
  <Application>Microsoft Office PowerPoint</Application>
  <PresentationFormat>On-screen Show (4:3)</PresentationFormat>
  <Paragraphs>192</Paragraphs>
  <Slides>19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19</vt:i4>
      </vt:variant>
    </vt:vector>
  </HeadingPairs>
  <TitlesOfParts>
    <vt:vector size="22" baseType="lpstr">
      <vt:lpstr>Angsana New</vt:lpstr>
      <vt:lpstr>Tahoma</vt:lpstr>
      <vt:lpstr>Office Theme</vt:lpstr>
      <vt:lpstr>Research in Computing</vt:lpstr>
      <vt:lpstr>Success Factors in Computing Research</vt:lpstr>
      <vt:lpstr>Discipline in Computing</vt:lpstr>
      <vt:lpstr>Scientific Method</vt:lpstr>
      <vt:lpstr>Engineering</vt:lpstr>
      <vt:lpstr>Distinctions between S &amp; T</vt:lpstr>
      <vt:lpstr>Research</vt:lpstr>
      <vt:lpstr>Building Blocks for Research</vt:lpstr>
      <vt:lpstr>Building Blocks for Research</vt:lpstr>
      <vt:lpstr>Building Blocks for Research</vt:lpstr>
      <vt:lpstr>Building Blocks for Research</vt:lpstr>
      <vt:lpstr>Reading is Fundamental</vt:lpstr>
      <vt:lpstr>Reading with care</vt:lpstr>
      <vt:lpstr>Reading with Care</vt:lpstr>
      <vt:lpstr>Writing is Fundamental</vt:lpstr>
      <vt:lpstr>Working with Others</vt:lpstr>
      <vt:lpstr>Programming</vt:lpstr>
      <vt:lpstr>David Patterson's Six Steps</vt:lpstr>
      <vt:lpstr>Recommendation</vt:lpstr>
    </vt:vector>
  </TitlesOfParts>
  <Company>Home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Reading is Fundamental</dc:title>
  <dc:creator>Somchai</dc:creator>
  <cp:lastModifiedBy>Prabhas Chongstitvatana</cp:lastModifiedBy>
  <cp:revision>17</cp:revision>
  <dcterms:created xsi:type="dcterms:W3CDTF">2002-06-11T17:23:55Z</dcterms:created>
  <dcterms:modified xsi:type="dcterms:W3CDTF">2019-09-02T06:01:17Z</dcterms:modified>
</cp:coreProperties>
</file>