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</p:sldMasterIdLst>
  <p:notesMasterIdLst>
    <p:notesMasterId r:id="rId41"/>
  </p:notesMasterIdLst>
  <p:sldIdLst>
    <p:sldId id="287" r:id="rId2"/>
    <p:sldId id="288" r:id="rId3"/>
    <p:sldId id="289" r:id="rId4"/>
    <p:sldId id="290" r:id="rId5"/>
    <p:sldId id="291" r:id="rId6"/>
    <p:sldId id="292" r:id="rId7"/>
    <p:sldId id="294" r:id="rId8"/>
    <p:sldId id="295" r:id="rId9"/>
    <p:sldId id="296" r:id="rId10"/>
    <p:sldId id="297" r:id="rId11"/>
    <p:sldId id="298" r:id="rId12"/>
    <p:sldId id="335" r:id="rId13"/>
    <p:sldId id="299" r:id="rId14"/>
    <p:sldId id="300" r:id="rId15"/>
    <p:sldId id="301" r:id="rId16"/>
    <p:sldId id="303" r:id="rId17"/>
    <p:sldId id="304" r:id="rId18"/>
    <p:sldId id="306" r:id="rId19"/>
    <p:sldId id="307" r:id="rId20"/>
    <p:sldId id="329" r:id="rId21"/>
    <p:sldId id="308" r:id="rId22"/>
    <p:sldId id="310" r:id="rId23"/>
    <p:sldId id="311" r:id="rId24"/>
    <p:sldId id="313" r:id="rId25"/>
    <p:sldId id="315" r:id="rId26"/>
    <p:sldId id="316" r:id="rId27"/>
    <p:sldId id="317" r:id="rId28"/>
    <p:sldId id="328" r:id="rId29"/>
    <p:sldId id="330" r:id="rId30"/>
    <p:sldId id="331" r:id="rId31"/>
    <p:sldId id="319" r:id="rId32"/>
    <p:sldId id="321" r:id="rId33"/>
    <p:sldId id="323" r:id="rId34"/>
    <p:sldId id="332" r:id="rId35"/>
    <p:sldId id="333" r:id="rId36"/>
    <p:sldId id="336" r:id="rId37"/>
    <p:sldId id="337" r:id="rId38"/>
    <p:sldId id="334" r:id="rId39"/>
    <p:sldId id="338" r:id="rId40"/>
  </p:sldIdLst>
  <p:sldSz cx="9144000" cy="6858000" type="screen4x3"/>
  <p:notesSz cx="7086600" cy="10223500"/>
  <p:defaultTextStyle>
    <a:defPPr>
      <a:defRPr lang="th-TH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ngsana New" pitchFamily="18" charset="-34"/>
        <a:ea typeface="+mn-ea"/>
        <a:cs typeface="Angsana New" pitchFamily="18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EAEAEA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-11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788" y="0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4DFB3DEE-F05D-47C9-A9F9-97A81162B3EC}" type="datetimeFigureOut">
              <a:rPr lang="th-TH"/>
              <a:pPr>
                <a:defRPr/>
              </a:pPr>
              <a:t>02/06/54</a:t>
            </a:fld>
            <a:endParaRPr lang="th-TH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7425" y="766763"/>
            <a:ext cx="5111750" cy="3833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h-TH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856163"/>
            <a:ext cx="5670550" cy="4600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th-TH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10738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788" y="9710738"/>
            <a:ext cx="307022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70715F35-8B4D-49C1-8567-24920784534F}" type="slidenum">
              <a:rPr lang="th-TH"/>
              <a:pPr>
                <a:defRPr/>
              </a:pPr>
              <a:t>‹#›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710490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8C6FD5-44F3-4664-85C9-F78D30505E5B}" type="slidenum">
              <a:rPr lang="th-TH" smtClean="0"/>
              <a:pPr>
                <a:defRPr/>
              </a:pPr>
              <a:t>1</a:t>
            </a:fld>
            <a:endParaRPr lang="th-TH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F23068-D0F1-4C24-929A-0BF216D1AA63}" type="slidenum">
              <a:rPr lang="th-TH" smtClean="0"/>
              <a:pPr>
                <a:defRPr/>
              </a:pPr>
              <a:t>10</a:t>
            </a:fld>
            <a:endParaRPr lang="th-TH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7EF13AF-60DE-4316-88BF-2874C89755F6}" type="slidenum">
              <a:rPr lang="th-TH" smtClean="0"/>
              <a:pPr>
                <a:defRPr/>
              </a:pPr>
              <a:t>11</a:t>
            </a:fld>
            <a:endParaRPr lang="th-TH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E607049-1E34-474D-90FD-81F1F01C08D1}" type="slidenum">
              <a:rPr lang="th-TH" smtClean="0"/>
              <a:pPr>
                <a:defRPr/>
              </a:pPr>
              <a:t>12</a:t>
            </a:fld>
            <a:endParaRPr lang="th-TH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D6304AD-F784-4C08-B1F8-B83441D84D98}" type="slidenum">
              <a:rPr lang="th-TH" smtClean="0"/>
              <a:pPr>
                <a:defRPr/>
              </a:pPr>
              <a:t>13</a:t>
            </a:fld>
            <a:endParaRPr lang="th-TH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D45AE5-7009-41C0-8467-A1CB709C022C}" type="slidenum">
              <a:rPr lang="th-TH" smtClean="0"/>
              <a:pPr>
                <a:defRPr/>
              </a:pPr>
              <a:t>14</a:t>
            </a:fld>
            <a:endParaRPr lang="th-TH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9FE336-363C-4DB7-9E42-CFE54B25E967}" type="slidenum">
              <a:rPr lang="th-TH" smtClean="0"/>
              <a:pPr>
                <a:defRPr/>
              </a:pPr>
              <a:t>15</a:t>
            </a:fld>
            <a:endParaRPr lang="th-TH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FED105-A674-4DC7-BB98-F26489809EFD}" type="slidenum">
              <a:rPr lang="th-TH" smtClean="0"/>
              <a:pPr>
                <a:defRPr/>
              </a:pPr>
              <a:t>16</a:t>
            </a:fld>
            <a:endParaRPr lang="th-TH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B1EE51C-7985-4F65-A883-522DE7FD7100}" type="slidenum">
              <a:rPr lang="th-TH" smtClean="0"/>
              <a:pPr>
                <a:defRPr/>
              </a:pPr>
              <a:t>17</a:t>
            </a:fld>
            <a:endParaRPr lang="th-TH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0933C3-C013-4C40-AAD2-065A294009BF}" type="slidenum">
              <a:rPr lang="th-TH" smtClean="0"/>
              <a:pPr>
                <a:defRPr/>
              </a:pPr>
              <a:t>18</a:t>
            </a:fld>
            <a:endParaRPr lang="th-TH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5A63C2-06D8-41AE-98F2-0657F5254F18}" type="slidenum">
              <a:rPr lang="th-TH" smtClean="0"/>
              <a:pPr>
                <a:defRPr/>
              </a:pPr>
              <a:t>19</a:t>
            </a:fld>
            <a:endParaRPr lang="th-TH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6EB4350-670B-405D-BE34-BBE60B842CDC}" type="slidenum">
              <a:rPr lang="th-TH" smtClean="0"/>
              <a:pPr>
                <a:defRPr/>
              </a:pPr>
              <a:t>2</a:t>
            </a:fld>
            <a:endParaRPr lang="th-TH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801B86-F39C-4C02-B33F-40DE81868AF3}" type="slidenum">
              <a:rPr lang="th-TH" smtClean="0"/>
              <a:pPr>
                <a:defRPr/>
              </a:pPr>
              <a:t>20</a:t>
            </a:fld>
            <a:endParaRPr lang="th-TH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F90EE2-839A-4923-B3F3-A2E7B16F7D95}" type="slidenum">
              <a:rPr lang="th-TH" smtClean="0"/>
              <a:pPr>
                <a:defRPr/>
              </a:pPr>
              <a:t>21</a:t>
            </a:fld>
            <a:endParaRPr lang="th-TH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5EB105-6D7D-4F9C-B98C-C3243B0CC54B}" type="slidenum">
              <a:rPr lang="th-TH" smtClean="0"/>
              <a:pPr>
                <a:defRPr/>
              </a:pPr>
              <a:t>22</a:t>
            </a:fld>
            <a:endParaRPr lang="th-TH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06698C-773B-4A80-9B0C-594BB2EA4132}" type="slidenum">
              <a:rPr lang="th-TH" smtClean="0"/>
              <a:pPr>
                <a:defRPr/>
              </a:pPr>
              <a:t>23</a:t>
            </a:fld>
            <a:endParaRPr lang="th-TH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917B604-422B-4B27-A9E9-98BED9D3B17C}" type="slidenum">
              <a:rPr lang="th-TH" smtClean="0"/>
              <a:pPr>
                <a:defRPr/>
              </a:pPr>
              <a:t>24</a:t>
            </a:fld>
            <a:endParaRPr lang="th-TH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208D8F-569D-445E-821E-4DB2ACB80C11}" type="slidenum">
              <a:rPr lang="th-TH" smtClean="0"/>
              <a:pPr>
                <a:defRPr/>
              </a:pPr>
              <a:t>25</a:t>
            </a:fld>
            <a:endParaRPr lang="th-TH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112455-1632-4FD5-972F-634A61A25DE6}" type="slidenum">
              <a:rPr lang="th-TH" smtClean="0"/>
              <a:pPr>
                <a:defRPr/>
              </a:pPr>
              <a:t>26</a:t>
            </a:fld>
            <a:endParaRPr lang="th-TH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3668767-7155-4E47-8EEC-CCE6DE989763}" type="slidenum">
              <a:rPr lang="th-TH" smtClean="0"/>
              <a:pPr>
                <a:defRPr/>
              </a:pPr>
              <a:t>27</a:t>
            </a:fld>
            <a:endParaRPr lang="th-TH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4A63E7F-4615-401D-9CB2-01D58F4A68AD}" type="slidenum">
              <a:rPr lang="th-TH" smtClean="0"/>
              <a:pPr>
                <a:defRPr/>
              </a:pPr>
              <a:t>28</a:t>
            </a:fld>
            <a:endParaRPr lang="th-TH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14C0885-3B41-4D62-805A-317A4D42AEDA}" type="slidenum">
              <a:rPr lang="th-TH" smtClean="0"/>
              <a:pPr>
                <a:defRPr/>
              </a:pPr>
              <a:t>29</a:t>
            </a:fld>
            <a:endParaRPr lang="th-TH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604DF7-621C-4899-A932-9D1DC9C97FFC}" type="slidenum">
              <a:rPr lang="th-TH" smtClean="0"/>
              <a:pPr>
                <a:defRPr/>
              </a:pPr>
              <a:t>3</a:t>
            </a:fld>
            <a:endParaRPr lang="th-TH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64061C-1B93-4DD2-8BF6-6B998038419B}" type="slidenum">
              <a:rPr lang="th-TH" smtClean="0"/>
              <a:pPr>
                <a:defRPr/>
              </a:pPr>
              <a:t>30</a:t>
            </a:fld>
            <a:endParaRPr lang="th-TH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D39429-4F6B-41A5-80C9-9CE9DD282D82}" type="slidenum">
              <a:rPr lang="th-TH" smtClean="0"/>
              <a:pPr>
                <a:defRPr/>
              </a:pPr>
              <a:t>31</a:t>
            </a:fld>
            <a:endParaRPr lang="th-TH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A4D554-21A1-4D45-827C-C7017130BA19}" type="slidenum">
              <a:rPr lang="th-TH" smtClean="0"/>
              <a:pPr>
                <a:defRPr/>
              </a:pPr>
              <a:t>32</a:t>
            </a:fld>
            <a:endParaRPr lang="th-TH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5A5B4A-63AE-4639-9811-ED6BBBF7CD9C}" type="slidenum">
              <a:rPr lang="th-TH" smtClean="0"/>
              <a:pPr>
                <a:defRPr/>
              </a:pPr>
              <a:t>33</a:t>
            </a:fld>
            <a:endParaRPr lang="th-TH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2F719C-F139-4BFB-952E-FEB9374CBC30}" type="slidenum">
              <a:rPr lang="th-TH" smtClean="0"/>
              <a:pPr>
                <a:defRPr/>
              </a:pPr>
              <a:t>34</a:t>
            </a:fld>
            <a:endParaRPr lang="th-TH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919E684-A8FC-4C9C-AB3F-B0116E0A33D9}" type="slidenum">
              <a:rPr lang="th-TH" smtClean="0"/>
              <a:pPr>
                <a:defRPr/>
              </a:pPr>
              <a:t>35</a:t>
            </a:fld>
            <a:endParaRPr lang="th-TH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715F35-8B4D-49C1-8567-24920784534F}" type="slidenum">
              <a:rPr lang="th-TH" smtClean="0"/>
              <a:pPr>
                <a:defRPr/>
              </a:pPr>
              <a:t>36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96758773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715F35-8B4D-49C1-8567-24920784534F}" type="slidenum">
              <a:rPr lang="th-TH" smtClean="0"/>
              <a:pPr>
                <a:defRPr/>
              </a:pPr>
              <a:t>37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96758773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276B67-5389-4E05-B701-CE7E210AE1BA}" type="slidenum">
              <a:rPr lang="th-TH" smtClean="0"/>
              <a:pPr>
                <a:defRPr/>
              </a:pPr>
              <a:t>38</a:t>
            </a:fld>
            <a:endParaRPr lang="th-TH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E5C5C4-8D2D-4F47-BF2D-046C5D644B37}" type="slidenum">
              <a:rPr lang="th-TH" smtClean="0"/>
              <a:pPr>
                <a:defRPr/>
              </a:pPr>
              <a:t>4</a:t>
            </a:fld>
            <a:endParaRPr lang="th-TH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1DB012-75E5-4C9B-8AEC-30D767C8AD6A}" type="slidenum">
              <a:rPr lang="th-TH" smtClean="0"/>
              <a:pPr>
                <a:defRPr/>
              </a:pPr>
              <a:t>5</a:t>
            </a:fld>
            <a:endParaRPr lang="th-TH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E95EB4-6644-40C7-8555-B343C2C6DC66}" type="slidenum">
              <a:rPr lang="th-TH" smtClean="0"/>
              <a:pPr>
                <a:defRPr/>
              </a:pPr>
              <a:t>6</a:t>
            </a:fld>
            <a:endParaRPr lang="th-TH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DB2A52-D084-41CD-9D73-FE2B2B3B61E1}" type="slidenum">
              <a:rPr lang="en-US"/>
              <a:pPr>
                <a:defRPr/>
              </a:pPr>
              <a:t>7</a:t>
            </a:fld>
            <a:endParaRPr lang="th-TH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h-TH" smtClean="0"/>
              <a:t>ถ้าไม่ใส่วงเล็บจะผิดไหม </a:t>
            </a:r>
            <a:r>
              <a:rPr lang="en-US" smtClean="0">
                <a:cs typeface="Cordia New" pitchFamily="34" charset="-34"/>
              </a:rPr>
              <a:t>?   </a:t>
            </a:r>
            <a:r>
              <a:rPr lang="th-TH" smtClean="0"/>
              <a:t>ไม่ผิด เพราะมันทำก่อนบวก แต่ใส่ไว้ดีกว่า เข้าใจง่ายกว่า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804F3D-03C6-4FEB-ACDC-99F2102E1BC7}" type="slidenum">
              <a:rPr lang="th-TH" smtClean="0"/>
              <a:pPr>
                <a:defRPr/>
              </a:pPr>
              <a:t>8</a:t>
            </a:fld>
            <a:endParaRPr lang="th-TH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B1E45D-4C5D-4993-AD6F-CA42400CE7EB}" type="slidenum">
              <a:rPr lang="th-TH" smtClean="0"/>
              <a:pPr>
                <a:defRPr/>
              </a:pPr>
              <a:t>9</a:t>
            </a:fld>
            <a:endParaRPr lang="th-T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th-TH"/>
              <a:t>Click to edit Master title style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029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th-TH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48827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14811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88"/>
            <a:ext cx="2286000" cy="6011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-3175" y="1588"/>
            <a:ext cx="6708775" cy="6011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71914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-3175" y="1588"/>
            <a:ext cx="914717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4213" y="908050"/>
            <a:ext cx="3883025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19638" y="908050"/>
            <a:ext cx="38846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4213" y="3536950"/>
            <a:ext cx="3883025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8" y="3536950"/>
            <a:ext cx="38846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0750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  <a:lvl2pPr>
              <a:defRPr baseline="0">
                <a:latin typeface="Tahoma" pitchFamily="34" charset="0"/>
                <a:cs typeface="Tahoma" pitchFamily="34" charset="0"/>
              </a:defRPr>
            </a:lvl2pPr>
            <a:lvl3pPr>
              <a:defRPr baseline="0">
                <a:latin typeface="Tahoma" pitchFamily="34" charset="0"/>
                <a:cs typeface="Tahoma" pitchFamily="34" charset="0"/>
              </a:defRPr>
            </a:lvl3pPr>
            <a:lvl4pPr>
              <a:defRPr baseline="0">
                <a:latin typeface="Tahoma" pitchFamily="34" charset="0"/>
                <a:cs typeface="Tahoma" pitchFamily="34" charset="0"/>
              </a:defRPr>
            </a:lvl4pPr>
            <a:lvl5pPr>
              <a:defRPr baseline="0">
                <a:latin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6189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6433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8302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908050"/>
            <a:ext cx="3884612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87418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31543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3466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3296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6453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3651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908050"/>
            <a:ext cx="7920037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text styles</a:t>
            </a:r>
          </a:p>
          <a:p>
            <a:pPr lvl="1"/>
            <a:r>
              <a:rPr lang="th-TH" smtClean="0"/>
              <a:t>Second level</a:t>
            </a:r>
          </a:p>
          <a:p>
            <a:pPr lvl="2"/>
            <a:r>
              <a:rPr lang="th-TH" smtClean="0"/>
              <a:t>Third level</a:t>
            </a:r>
          </a:p>
          <a:p>
            <a:pPr lvl="3"/>
            <a:r>
              <a:rPr lang="th-TH" smtClean="0"/>
              <a:t>Fourth level</a:t>
            </a:r>
          </a:p>
          <a:p>
            <a:pPr lvl="4"/>
            <a:r>
              <a:rPr lang="th-TH" smtClean="0"/>
              <a:t>Fifth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0" y="6597650"/>
            <a:ext cx="35639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th-TH" sz="1200">
                <a:latin typeface="Tahoma" pitchFamily="34" charset="0"/>
                <a:cs typeface="Tahoma" pitchFamily="34" charset="0"/>
              </a:rPr>
              <a:t>2110101 วิศวกรรมคอมพิวเตอร์ จุฬาฯ </a:t>
            </a:r>
            <a:r>
              <a:rPr lang="en-US" sz="1200">
                <a:latin typeface="Tahoma" pitchFamily="34" charset="0"/>
                <a:cs typeface="Tahoma" pitchFamily="34" charset="0"/>
              </a:rPr>
              <a:t>(</a:t>
            </a:r>
            <a:fld id="{47331EE9-5DAD-4C84-8081-84ED8698C052}" type="datetime1">
              <a:rPr lang="th-TH" sz="1200">
                <a:latin typeface="Tahoma" pitchFamily="34" charset="0"/>
                <a:cs typeface="Tahoma" pitchFamily="34" charset="0"/>
              </a:rPr>
              <a:pPr>
                <a:spcBef>
                  <a:spcPct val="50000"/>
                </a:spcBef>
              </a:pPr>
              <a:t>02/06/54</a:t>
            </a:fld>
            <a:r>
              <a:rPr lang="en-US" sz="1200">
                <a:latin typeface="Tahoma" pitchFamily="34" charset="0"/>
                <a:cs typeface="Tahoma" pitchFamily="34" charset="0"/>
              </a:rPr>
              <a:t>)</a:t>
            </a:r>
            <a:endParaRPr lang="th-TH" sz="1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7885113" y="6597650"/>
            <a:ext cx="12588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r">
              <a:spcBef>
                <a:spcPct val="50000"/>
              </a:spcBef>
            </a:pPr>
            <a:fld id="{E4C6C3FA-49AB-436A-AE66-DC39D5EA5656}" type="slidenum">
              <a:rPr lang="en-US" sz="1200">
                <a:latin typeface="Tahoma" pitchFamily="34" charset="0"/>
                <a:cs typeface="Tahoma" pitchFamily="34" charset="0"/>
              </a:rPr>
              <a:pPr algn="r">
                <a:spcBef>
                  <a:spcPct val="50000"/>
                </a:spcBef>
              </a:pPr>
              <a:t>‹#›</a:t>
            </a:fld>
            <a:endParaRPr lang="th-TH" sz="1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-3175" y="1588"/>
            <a:ext cx="9147175" cy="7620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000099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ea typeface="+mj-ea"/>
          <a:cs typeface="Tahom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4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5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7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9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1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2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1"/>
                    </a:gs>
                    <a:gs pos="50000">
                      <a:srgbClr val="000099"/>
                    </a:gs>
                    <a:gs pos="100000">
                      <a:schemeClr val="tx1"/>
                    </a:gs>
                  </a:gsLst>
                  <a:lin ang="5400000" scaled="1"/>
                </a:gradFill>
              </a14:hiddenFill>
            </a:ext>
          </a:extLst>
        </p:spPr>
        <p:txBody>
          <a:bodyPr/>
          <a:lstStyle/>
          <a:p>
            <a:pPr>
              <a:defRPr/>
            </a:pPr>
            <a:r>
              <a:rPr lang="th-TH" sz="4000" smtClean="0"/>
              <a:t>การประมวลผลจำนวน</a:t>
            </a:r>
          </a:p>
        </p:txBody>
      </p:sp>
      <p:sp>
        <p:nvSpPr>
          <p:cNvPr id="3075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คำถาม</a:t>
            </a:r>
            <a:endParaRPr lang="th-TH"/>
          </a:p>
        </p:txBody>
      </p:sp>
      <p:sp>
        <p:nvSpPr>
          <p:cNvPr id="145412" name="Text Box 4"/>
          <p:cNvSpPr txBox="1">
            <a:spLocks noChangeArrowheads="1"/>
          </p:cNvSpPr>
          <p:nvPr/>
        </p:nvSpPr>
        <p:spPr bwMode="auto">
          <a:xfrm>
            <a:off x="2689225" y="1428750"/>
            <a:ext cx="3740150" cy="461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1/2 + 1/2</a:t>
            </a:r>
          </a:p>
        </p:txBody>
      </p:sp>
      <p:sp>
        <p:nvSpPr>
          <p:cNvPr id="145415" name="Text Box 7"/>
          <p:cNvSpPr txBox="1">
            <a:spLocks noChangeArrowheads="1"/>
          </p:cNvSpPr>
          <p:nvPr/>
        </p:nvSpPr>
        <p:spPr bwMode="auto">
          <a:xfrm>
            <a:off x="2689225" y="2293938"/>
            <a:ext cx="3740150" cy="4619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1.0/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2 + 1/2.0</a:t>
            </a:r>
            <a:endParaRPr lang="th-TH" sz="24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145418" name="Text Box 10"/>
          <p:cNvSpPr txBox="1">
            <a:spLocks noChangeArrowheads="1"/>
          </p:cNvSpPr>
          <p:nvPr/>
        </p:nvSpPr>
        <p:spPr bwMode="auto">
          <a:xfrm>
            <a:off x="2689225" y="3105150"/>
            <a:ext cx="3740150" cy="461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0.0 + 1/2</a:t>
            </a:r>
          </a:p>
        </p:txBody>
      </p:sp>
      <p:sp>
        <p:nvSpPr>
          <p:cNvPr id="145421" name="Text Box 13"/>
          <p:cNvSpPr txBox="1">
            <a:spLocks noChangeArrowheads="1"/>
          </p:cNvSpPr>
          <p:nvPr/>
        </p:nvSpPr>
        <p:spPr bwMode="auto">
          <a:xfrm>
            <a:off x="2689225" y="3940175"/>
            <a:ext cx="3740150" cy="461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(0.0 + 1)/2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5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5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5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5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2" grpId="0" animBg="1"/>
      <p:bldP spid="145415" grpId="0" animBg="1"/>
      <p:bldP spid="145418" grpId="0" animBg="1"/>
      <p:bldP spid="1454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ตัวแปร </a:t>
            </a:r>
            <a:r>
              <a:rPr lang="en-US"/>
              <a:t>(Variables)</a:t>
            </a:r>
            <a:endParaRPr lang="th-TH"/>
          </a:p>
        </p:txBody>
      </p:sp>
      <p:grpSp>
        <p:nvGrpSpPr>
          <p:cNvPr id="2" name="Group 64"/>
          <p:cNvGrpSpPr>
            <a:grpSpLocks/>
          </p:cNvGrpSpPr>
          <p:nvPr/>
        </p:nvGrpSpPr>
        <p:grpSpPr bwMode="auto">
          <a:xfrm>
            <a:off x="211138" y="1231900"/>
            <a:ext cx="7962900" cy="1238250"/>
            <a:chOff x="133" y="776"/>
            <a:chExt cx="5016" cy="780"/>
          </a:xfrm>
        </p:grpSpPr>
        <p:grpSp>
          <p:nvGrpSpPr>
            <p:cNvPr id="13330" name="Group 10"/>
            <p:cNvGrpSpPr>
              <a:grpSpLocks/>
            </p:cNvGrpSpPr>
            <p:nvPr/>
          </p:nvGrpSpPr>
          <p:grpSpPr bwMode="auto">
            <a:xfrm>
              <a:off x="1640" y="776"/>
              <a:ext cx="1975" cy="336"/>
              <a:chOff x="2521" y="1506"/>
              <a:chExt cx="1838" cy="336"/>
            </a:xfrm>
          </p:grpSpPr>
          <p:grpSp>
            <p:nvGrpSpPr>
              <p:cNvPr id="13346" name="Group 8"/>
              <p:cNvGrpSpPr>
                <a:grpSpLocks/>
              </p:cNvGrpSpPr>
              <p:nvPr/>
            </p:nvGrpSpPr>
            <p:grpSpPr bwMode="auto">
              <a:xfrm>
                <a:off x="3414" y="1506"/>
                <a:ext cx="945" cy="306"/>
                <a:chOff x="1881" y="1320"/>
                <a:chExt cx="945" cy="306"/>
              </a:xfrm>
            </p:grpSpPr>
            <p:sp>
              <p:nvSpPr>
                <p:cNvPr id="13348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1902" y="1334"/>
                  <a:ext cx="924" cy="292"/>
                </a:xfrm>
                <a:prstGeom prst="rect">
                  <a:avLst/>
                </a:prstGeom>
                <a:solidFill>
                  <a:schemeClr val="hlink"/>
                </a:solidFill>
                <a:ln w="57150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</p:spPr>
              <p:txBody>
                <a:bodyPr lIns="90000" tIns="46800" rIns="90000" bIns="46800">
                  <a:spAutoFit/>
                </a:bodyPr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endParaRPr lang="en-US" sz="2400" b="1">
                    <a:latin typeface="Tahoma" pitchFamily="34" charset="0"/>
                    <a:cs typeface="Tahoma" pitchFamily="34" charset="0"/>
                  </a:endParaRPr>
                </a:p>
              </p:txBody>
            </p:sp>
            <p:sp>
              <p:nvSpPr>
                <p:cNvPr id="13349" name="Freeform 7"/>
                <p:cNvSpPr>
                  <a:spLocks/>
                </p:cNvSpPr>
                <p:nvPr/>
              </p:nvSpPr>
              <p:spPr bwMode="auto">
                <a:xfrm>
                  <a:off x="1881" y="1320"/>
                  <a:ext cx="942" cy="292"/>
                </a:xfrm>
                <a:custGeom>
                  <a:avLst/>
                  <a:gdLst>
                    <a:gd name="T0" fmla="*/ 0 w 921"/>
                    <a:gd name="T1" fmla="*/ 175 h 318"/>
                    <a:gd name="T2" fmla="*/ 1077 w 921"/>
                    <a:gd name="T3" fmla="*/ 175 h 318"/>
                    <a:gd name="T4" fmla="*/ 1077 w 921"/>
                    <a:gd name="T5" fmla="*/ 0 h 318"/>
                    <a:gd name="T6" fmla="*/ 0 60000 65536"/>
                    <a:gd name="T7" fmla="*/ 0 60000 65536"/>
                    <a:gd name="T8" fmla="*/ 0 60000 65536"/>
                    <a:gd name="T9" fmla="*/ 0 w 921"/>
                    <a:gd name="T10" fmla="*/ 0 h 318"/>
                    <a:gd name="T11" fmla="*/ 921 w 921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21" h="318">
                      <a:moveTo>
                        <a:pt x="0" y="318"/>
                      </a:moveTo>
                      <a:lnTo>
                        <a:pt x="921" y="318"/>
                      </a:lnTo>
                      <a:lnTo>
                        <a:pt x="921" y="0"/>
                      </a:lnTo>
                    </a:path>
                  </a:pathLst>
                </a:custGeom>
                <a:noFill/>
                <a:ln w="57150">
                  <a:solidFill>
                    <a:schemeClr val="bg1"/>
                  </a:solidFill>
                  <a:round/>
                  <a:headEnd/>
                  <a:tailEnd type="none" w="lg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000" tIns="46800" rIns="90000" bIns="46800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3347" name="Text Box 9"/>
              <p:cNvSpPr txBox="1">
                <a:spLocks noChangeArrowheads="1"/>
              </p:cNvSpPr>
              <p:nvPr/>
            </p:nvSpPr>
            <p:spPr bwMode="auto">
              <a:xfrm>
                <a:off x="2521" y="1550"/>
                <a:ext cx="903" cy="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r"/>
                <a:r>
                  <a:rPr lang="en-US" sz="2400" b="1">
                    <a:solidFill>
                      <a:srgbClr val="005000"/>
                    </a:solidFill>
                    <a:latin typeface="Courier New" pitchFamily="49" charset="0"/>
                    <a:cs typeface="Tahoma" pitchFamily="34" charset="0"/>
                  </a:rPr>
                  <a:t>sum</a:t>
                </a:r>
                <a:endParaRPr lang="th-TH" sz="2400" b="1">
                  <a:solidFill>
                    <a:srgbClr val="005000"/>
                  </a:solidFill>
                  <a:latin typeface="Courier New" pitchFamily="49" charset="0"/>
                  <a:cs typeface="Tahoma" pitchFamily="34" charset="0"/>
                </a:endParaRPr>
              </a:p>
            </p:txBody>
          </p:sp>
        </p:grpSp>
        <p:grpSp>
          <p:nvGrpSpPr>
            <p:cNvPr id="13331" name="Group 16"/>
            <p:cNvGrpSpPr>
              <a:grpSpLocks/>
            </p:cNvGrpSpPr>
            <p:nvPr/>
          </p:nvGrpSpPr>
          <p:grpSpPr bwMode="auto">
            <a:xfrm>
              <a:off x="133" y="776"/>
              <a:ext cx="1926" cy="336"/>
              <a:chOff x="2521" y="1506"/>
              <a:chExt cx="1838" cy="336"/>
            </a:xfrm>
          </p:grpSpPr>
          <p:grpSp>
            <p:nvGrpSpPr>
              <p:cNvPr id="13342" name="Group 17"/>
              <p:cNvGrpSpPr>
                <a:grpSpLocks/>
              </p:cNvGrpSpPr>
              <p:nvPr/>
            </p:nvGrpSpPr>
            <p:grpSpPr bwMode="auto">
              <a:xfrm>
                <a:off x="3414" y="1506"/>
                <a:ext cx="945" cy="306"/>
                <a:chOff x="1881" y="1320"/>
                <a:chExt cx="945" cy="306"/>
              </a:xfrm>
            </p:grpSpPr>
            <p:sp>
              <p:nvSpPr>
                <p:cNvPr id="13344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1902" y="1334"/>
                  <a:ext cx="924" cy="292"/>
                </a:xfrm>
                <a:prstGeom prst="rect">
                  <a:avLst/>
                </a:prstGeom>
                <a:solidFill>
                  <a:schemeClr val="hlink"/>
                </a:solidFill>
                <a:ln w="57150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</p:spPr>
              <p:txBody>
                <a:bodyPr lIns="90000" tIns="46800" rIns="90000" bIns="46800">
                  <a:spAutoFit/>
                </a:bodyPr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endParaRPr lang="en-US" sz="2400" b="1">
                    <a:latin typeface="Tahoma" pitchFamily="34" charset="0"/>
                    <a:cs typeface="Tahoma" pitchFamily="34" charset="0"/>
                  </a:endParaRPr>
                </a:p>
              </p:txBody>
            </p:sp>
            <p:sp>
              <p:nvSpPr>
                <p:cNvPr id="13345" name="Freeform 19"/>
                <p:cNvSpPr>
                  <a:spLocks/>
                </p:cNvSpPr>
                <p:nvPr/>
              </p:nvSpPr>
              <p:spPr bwMode="auto">
                <a:xfrm>
                  <a:off x="1881" y="1320"/>
                  <a:ext cx="942" cy="292"/>
                </a:xfrm>
                <a:custGeom>
                  <a:avLst/>
                  <a:gdLst>
                    <a:gd name="T0" fmla="*/ 0 w 921"/>
                    <a:gd name="T1" fmla="*/ 175 h 318"/>
                    <a:gd name="T2" fmla="*/ 1077 w 921"/>
                    <a:gd name="T3" fmla="*/ 175 h 318"/>
                    <a:gd name="T4" fmla="*/ 1077 w 921"/>
                    <a:gd name="T5" fmla="*/ 0 h 318"/>
                    <a:gd name="T6" fmla="*/ 0 60000 65536"/>
                    <a:gd name="T7" fmla="*/ 0 60000 65536"/>
                    <a:gd name="T8" fmla="*/ 0 60000 65536"/>
                    <a:gd name="T9" fmla="*/ 0 w 921"/>
                    <a:gd name="T10" fmla="*/ 0 h 318"/>
                    <a:gd name="T11" fmla="*/ 921 w 921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21" h="318">
                      <a:moveTo>
                        <a:pt x="0" y="318"/>
                      </a:moveTo>
                      <a:lnTo>
                        <a:pt x="921" y="318"/>
                      </a:lnTo>
                      <a:lnTo>
                        <a:pt x="921" y="0"/>
                      </a:lnTo>
                    </a:path>
                  </a:pathLst>
                </a:custGeom>
                <a:noFill/>
                <a:ln w="57150">
                  <a:solidFill>
                    <a:schemeClr val="bg1"/>
                  </a:solidFill>
                  <a:round/>
                  <a:headEnd/>
                  <a:tailEnd type="none" w="lg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000" tIns="46800" rIns="90000" bIns="46800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3343" name="Text Box 20"/>
              <p:cNvSpPr txBox="1">
                <a:spLocks noChangeArrowheads="1"/>
              </p:cNvSpPr>
              <p:nvPr/>
            </p:nvSpPr>
            <p:spPr bwMode="auto">
              <a:xfrm>
                <a:off x="2521" y="1550"/>
                <a:ext cx="903" cy="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r"/>
                <a:r>
                  <a:rPr lang="en-US" sz="2400" b="1">
                    <a:solidFill>
                      <a:srgbClr val="005000"/>
                    </a:solidFill>
                    <a:latin typeface="Courier New" pitchFamily="49" charset="0"/>
                    <a:cs typeface="Tahoma" pitchFamily="34" charset="0"/>
                  </a:rPr>
                  <a:t>data</a:t>
                </a:r>
                <a:endParaRPr lang="th-TH" sz="2400" b="1">
                  <a:solidFill>
                    <a:srgbClr val="005000"/>
                  </a:solidFill>
                  <a:latin typeface="Courier New" pitchFamily="49" charset="0"/>
                  <a:cs typeface="Tahoma" pitchFamily="34" charset="0"/>
                </a:endParaRPr>
              </a:p>
            </p:txBody>
          </p:sp>
        </p:grpSp>
        <p:grpSp>
          <p:nvGrpSpPr>
            <p:cNvPr id="13332" name="Group 26"/>
            <p:cNvGrpSpPr>
              <a:grpSpLocks/>
            </p:cNvGrpSpPr>
            <p:nvPr/>
          </p:nvGrpSpPr>
          <p:grpSpPr bwMode="auto">
            <a:xfrm>
              <a:off x="3682" y="776"/>
              <a:ext cx="1467" cy="336"/>
              <a:chOff x="2521" y="1506"/>
              <a:chExt cx="1838" cy="336"/>
            </a:xfrm>
          </p:grpSpPr>
          <p:grpSp>
            <p:nvGrpSpPr>
              <p:cNvPr id="13338" name="Group 27"/>
              <p:cNvGrpSpPr>
                <a:grpSpLocks/>
              </p:cNvGrpSpPr>
              <p:nvPr/>
            </p:nvGrpSpPr>
            <p:grpSpPr bwMode="auto">
              <a:xfrm>
                <a:off x="3414" y="1506"/>
                <a:ext cx="945" cy="306"/>
                <a:chOff x="1881" y="1320"/>
                <a:chExt cx="945" cy="306"/>
              </a:xfrm>
            </p:grpSpPr>
            <p:sp>
              <p:nvSpPr>
                <p:cNvPr id="13340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902" y="1334"/>
                  <a:ext cx="924" cy="292"/>
                </a:xfrm>
                <a:prstGeom prst="rect">
                  <a:avLst/>
                </a:prstGeom>
                <a:solidFill>
                  <a:schemeClr val="hlink"/>
                </a:solidFill>
                <a:ln w="57150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</p:spPr>
              <p:txBody>
                <a:bodyPr lIns="90000" tIns="46800" rIns="90000" bIns="46800">
                  <a:spAutoFit/>
                </a:bodyPr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endParaRPr lang="en-US" sz="2400" b="1">
                    <a:latin typeface="Tahoma" pitchFamily="34" charset="0"/>
                    <a:cs typeface="Tahoma" pitchFamily="34" charset="0"/>
                  </a:endParaRPr>
                </a:p>
              </p:txBody>
            </p:sp>
            <p:sp>
              <p:nvSpPr>
                <p:cNvPr id="13341" name="Freeform 29"/>
                <p:cNvSpPr>
                  <a:spLocks/>
                </p:cNvSpPr>
                <p:nvPr/>
              </p:nvSpPr>
              <p:spPr bwMode="auto">
                <a:xfrm>
                  <a:off x="1881" y="1320"/>
                  <a:ext cx="942" cy="292"/>
                </a:xfrm>
                <a:custGeom>
                  <a:avLst/>
                  <a:gdLst>
                    <a:gd name="T0" fmla="*/ 0 w 921"/>
                    <a:gd name="T1" fmla="*/ 175 h 318"/>
                    <a:gd name="T2" fmla="*/ 1077 w 921"/>
                    <a:gd name="T3" fmla="*/ 175 h 318"/>
                    <a:gd name="T4" fmla="*/ 1077 w 921"/>
                    <a:gd name="T5" fmla="*/ 0 h 318"/>
                    <a:gd name="T6" fmla="*/ 0 60000 65536"/>
                    <a:gd name="T7" fmla="*/ 0 60000 65536"/>
                    <a:gd name="T8" fmla="*/ 0 60000 65536"/>
                    <a:gd name="T9" fmla="*/ 0 w 921"/>
                    <a:gd name="T10" fmla="*/ 0 h 318"/>
                    <a:gd name="T11" fmla="*/ 921 w 921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21" h="318">
                      <a:moveTo>
                        <a:pt x="0" y="318"/>
                      </a:moveTo>
                      <a:lnTo>
                        <a:pt x="921" y="318"/>
                      </a:lnTo>
                      <a:lnTo>
                        <a:pt x="921" y="0"/>
                      </a:lnTo>
                    </a:path>
                  </a:pathLst>
                </a:custGeom>
                <a:noFill/>
                <a:ln w="57150">
                  <a:solidFill>
                    <a:schemeClr val="bg1"/>
                  </a:solidFill>
                  <a:round/>
                  <a:headEnd/>
                  <a:tailEnd type="none" w="lg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000" tIns="46800" rIns="90000" bIns="46800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3339" name="Text Box 30"/>
              <p:cNvSpPr txBox="1">
                <a:spLocks noChangeArrowheads="1"/>
              </p:cNvSpPr>
              <p:nvPr/>
            </p:nvSpPr>
            <p:spPr bwMode="auto">
              <a:xfrm>
                <a:off x="2521" y="1550"/>
                <a:ext cx="903" cy="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r"/>
                <a:r>
                  <a:rPr lang="en-US" sz="2400" b="1">
                    <a:solidFill>
                      <a:srgbClr val="005000"/>
                    </a:solidFill>
                    <a:latin typeface="Courier New" pitchFamily="49" charset="0"/>
                    <a:cs typeface="Tahoma" pitchFamily="34" charset="0"/>
                  </a:rPr>
                  <a:t>count</a:t>
                </a:r>
                <a:endParaRPr lang="th-TH" sz="2400" b="1">
                  <a:solidFill>
                    <a:srgbClr val="005000"/>
                  </a:solidFill>
                  <a:latin typeface="Courier New" pitchFamily="49" charset="0"/>
                  <a:cs typeface="Tahoma" pitchFamily="34" charset="0"/>
                </a:endParaRPr>
              </a:p>
            </p:txBody>
          </p:sp>
        </p:grpSp>
        <p:grpSp>
          <p:nvGrpSpPr>
            <p:cNvPr id="13333" name="Group 41"/>
            <p:cNvGrpSpPr>
              <a:grpSpLocks/>
            </p:cNvGrpSpPr>
            <p:nvPr/>
          </p:nvGrpSpPr>
          <p:grpSpPr bwMode="auto">
            <a:xfrm>
              <a:off x="1607" y="1220"/>
              <a:ext cx="2018" cy="336"/>
              <a:chOff x="2521" y="1506"/>
              <a:chExt cx="1838" cy="336"/>
            </a:xfrm>
          </p:grpSpPr>
          <p:grpSp>
            <p:nvGrpSpPr>
              <p:cNvPr id="13334" name="Group 42"/>
              <p:cNvGrpSpPr>
                <a:grpSpLocks/>
              </p:cNvGrpSpPr>
              <p:nvPr/>
            </p:nvGrpSpPr>
            <p:grpSpPr bwMode="auto">
              <a:xfrm>
                <a:off x="3414" y="1506"/>
                <a:ext cx="945" cy="306"/>
                <a:chOff x="1881" y="1320"/>
                <a:chExt cx="945" cy="306"/>
              </a:xfrm>
            </p:grpSpPr>
            <p:sp>
              <p:nvSpPr>
                <p:cNvPr id="13336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1902" y="1334"/>
                  <a:ext cx="924" cy="292"/>
                </a:xfrm>
                <a:prstGeom prst="rect">
                  <a:avLst/>
                </a:prstGeom>
                <a:solidFill>
                  <a:schemeClr val="hlink"/>
                </a:solidFill>
                <a:ln w="57150">
                  <a:solidFill>
                    <a:srgbClr val="000000"/>
                  </a:solidFill>
                  <a:miter lim="800000"/>
                  <a:headEnd/>
                  <a:tailEnd type="none" w="lg" len="med"/>
                </a:ln>
              </p:spPr>
              <p:txBody>
                <a:bodyPr lIns="90000" tIns="46800" rIns="90000" bIns="46800">
                  <a:spAutoFit/>
                </a:bodyPr>
                <a:lstStyle>
                  <a:lvl1pPr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1pPr>
                  <a:lvl2pPr marL="742950" indent="-28575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2pPr>
                  <a:lvl3pPr marL="11430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3pPr>
                  <a:lvl4pPr marL="16002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4pPr>
                  <a:lvl5pPr marL="2057400" indent="-228600"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800">
                      <a:solidFill>
                        <a:schemeClr val="tx1"/>
                      </a:solidFill>
                      <a:latin typeface="Angsana New" pitchFamily="18" charset="-34"/>
                      <a:cs typeface="Angsana New" pitchFamily="18" charset="-34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endParaRPr lang="en-US" sz="2400" b="1">
                    <a:latin typeface="Tahoma" pitchFamily="34" charset="0"/>
                    <a:cs typeface="Tahoma" pitchFamily="34" charset="0"/>
                  </a:endParaRPr>
                </a:p>
              </p:txBody>
            </p:sp>
            <p:sp>
              <p:nvSpPr>
                <p:cNvPr id="13337" name="Freeform 44"/>
                <p:cNvSpPr>
                  <a:spLocks/>
                </p:cNvSpPr>
                <p:nvPr/>
              </p:nvSpPr>
              <p:spPr bwMode="auto">
                <a:xfrm>
                  <a:off x="1881" y="1320"/>
                  <a:ext cx="942" cy="292"/>
                </a:xfrm>
                <a:custGeom>
                  <a:avLst/>
                  <a:gdLst>
                    <a:gd name="T0" fmla="*/ 0 w 921"/>
                    <a:gd name="T1" fmla="*/ 175 h 318"/>
                    <a:gd name="T2" fmla="*/ 1077 w 921"/>
                    <a:gd name="T3" fmla="*/ 175 h 318"/>
                    <a:gd name="T4" fmla="*/ 1077 w 921"/>
                    <a:gd name="T5" fmla="*/ 0 h 318"/>
                    <a:gd name="T6" fmla="*/ 0 60000 65536"/>
                    <a:gd name="T7" fmla="*/ 0 60000 65536"/>
                    <a:gd name="T8" fmla="*/ 0 60000 65536"/>
                    <a:gd name="T9" fmla="*/ 0 w 921"/>
                    <a:gd name="T10" fmla="*/ 0 h 318"/>
                    <a:gd name="T11" fmla="*/ 921 w 921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21" h="318">
                      <a:moveTo>
                        <a:pt x="0" y="318"/>
                      </a:moveTo>
                      <a:lnTo>
                        <a:pt x="921" y="318"/>
                      </a:lnTo>
                      <a:lnTo>
                        <a:pt x="921" y="0"/>
                      </a:lnTo>
                    </a:path>
                  </a:pathLst>
                </a:custGeom>
                <a:noFill/>
                <a:ln w="57150">
                  <a:solidFill>
                    <a:schemeClr val="bg1"/>
                  </a:solidFill>
                  <a:round/>
                  <a:headEnd/>
                  <a:tailEnd type="none" w="lg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000" tIns="46800" rIns="90000" bIns="46800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3335" name="Text Box 45"/>
              <p:cNvSpPr txBox="1">
                <a:spLocks noChangeArrowheads="1"/>
              </p:cNvSpPr>
              <p:nvPr/>
            </p:nvSpPr>
            <p:spPr bwMode="auto">
              <a:xfrm>
                <a:off x="2521" y="1550"/>
                <a:ext cx="903" cy="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ngsana New" pitchFamily="18" charset="-34"/>
                    <a:cs typeface="Angsana New" pitchFamily="18" charset="-34"/>
                  </a:defRPr>
                </a:lvl9pPr>
              </a:lstStyle>
              <a:p>
                <a:pPr algn="r"/>
                <a:r>
                  <a:rPr lang="en-US" sz="2400" b="1">
                    <a:solidFill>
                      <a:srgbClr val="005000"/>
                    </a:solidFill>
                    <a:latin typeface="Courier New" pitchFamily="49" charset="0"/>
                    <a:cs typeface="Tahoma" pitchFamily="34" charset="0"/>
                  </a:rPr>
                  <a:t>average</a:t>
                </a:r>
                <a:endParaRPr lang="th-TH" sz="2400" b="1">
                  <a:solidFill>
                    <a:srgbClr val="005000"/>
                  </a:solidFill>
                  <a:latin typeface="Courier New" pitchFamily="49" charset="0"/>
                  <a:cs typeface="Tahoma" pitchFamily="34" charset="0"/>
                </a:endParaRPr>
              </a:p>
            </p:txBody>
          </p:sp>
        </p:grpSp>
      </p:grpSp>
      <p:sp>
        <p:nvSpPr>
          <p:cNvPr id="54318" name="Text Box 46"/>
          <p:cNvSpPr txBox="1">
            <a:spLocks noChangeArrowheads="1"/>
          </p:cNvSpPr>
          <p:nvPr/>
        </p:nvSpPr>
        <p:spPr bwMode="auto">
          <a:xfrm>
            <a:off x="7402513" y="1350963"/>
            <a:ext cx="350837" cy="315912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 sz="24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0</a:t>
            </a:r>
            <a:endParaRPr lang="th-TH" sz="240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4322" name="Text Box 50"/>
          <p:cNvSpPr txBox="1">
            <a:spLocks noChangeArrowheads="1"/>
          </p:cNvSpPr>
          <p:nvPr/>
        </p:nvSpPr>
        <p:spPr bwMode="auto">
          <a:xfrm>
            <a:off x="4605338" y="1338263"/>
            <a:ext cx="611187" cy="315912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 sz="24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0.0</a:t>
            </a:r>
            <a:endParaRPr lang="th-TH" sz="240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4323" name="Text Box 51"/>
          <p:cNvSpPr txBox="1">
            <a:spLocks noChangeArrowheads="1"/>
          </p:cNvSpPr>
          <p:nvPr/>
        </p:nvSpPr>
        <p:spPr bwMode="auto">
          <a:xfrm>
            <a:off x="2095500" y="1352550"/>
            <a:ext cx="779463" cy="315913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 sz="24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10.0</a:t>
            </a:r>
            <a:endParaRPr lang="th-TH" sz="24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4325" name="Text Box 53"/>
          <p:cNvSpPr txBox="1">
            <a:spLocks noChangeArrowheads="1"/>
          </p:cNvSpPr>
          <p:nvPr/>
        </p:nvSpPr>
        <p:spPr bwMode="auto">
          <a:xfrm>
            <a:off x="7404100" y="1352550"/>
            <a:ext cx="350838" cy="315913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 sz="24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</a:t>
            </a:r>
            <a:endParaRPr lang="th-TH" sz="24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4326" name="Text Box 54"/>
          <p:cNvSpPr txBox="1">
            <a:spLocks noChangeArrowheads="1"/>
          </p:cNvSpPr>
          <p:nvPr/>
        </p:nvSpPr>
        <p:spPr bwMode="auto">
          <a:xfrm>
            <a:off x="4508500" y="1338263"/>
            <a:ext cx="779463" cy="315912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 sz="24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10.0</a:t>
            </a:r>
            <a:endParaRPr lang="th-TH" sz="24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4327" name="Text Box 55"/>
          <p:cNvSpPr txBox="1">
            <a:spLocks noChangeArrowheads="1"/>
          </p:cNvSpPr>
          <p:nvPr/>
        </p:nvSpPr>
        <p:spPr bwMode="auto">
          <a:xfrm>
            <a:off x="2095500" y="1352550"/>
            <a:ext cx="779463" cy="315913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 sz="24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20.0</a:t>
            </a:r>
            <a:endParaRPr lang="th-TH" sz="240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4328" name="Text Box 56"/>
          <p:cNvSpPr txBox="1">
            <a:spLocks noChangeArrowheads="1"/>
          </p:cNvSpPr>
          <p:nvPr/>
        </p:nvSpPr>
        <p:spPr bwMode="auto">
          <a:xfrm>
            <a:off x="4508500" y="1338263"/>
            <a:ext cx="779463" cy="315912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 sz="24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30.0</a:t>
            </a:r>
            <a:endParaRPr lang="th-TH" sz="240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4329" name="Text Box 57"/>
          <p:cNvSpPr txBox="1">
            <a:spLocks noChangeArrowheads="1"/>
          </p:cNvSpPr>
          <p:nvPr/>
        </p:nvSpPr>
        <p:spPr bwMode="auto">
          <a:xfrm>
            <a:off x="7402513" y="1350963"/>
            <a:ext cx="350837" cy="315912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 sz="24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2</a:t>
            </a:r>
            <a:endParaRPr lang="th-TH" sz="240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4330" name="Text Box 58"/>
          <p:cNvSpPr txBox="1">
            <a:spLocks noChangeArrowheads="1"/>
          </p:cNvSpPr>
          <p:nvPr/>
        </p:nvSpPr>
        <p:spPr bwMode="auto">
          <a:xfrm>
            <a:off x="2095500" y="1352550"/>
            <a:ext cx="779463" cy="3238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 sz="24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69.0</a:t>
            </a:r>
            <a:endParaRPr lang="th-TH" sz="24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4331" name="Text Box 59"/>
          <p:cNvSpPr txBox="1">
            <a:spLocks noChangeArrowheads="1"/>
          </p:cNvSpPr>
          <p:nvPr/>
        </p:nvSpPr>
        <p:spPr bwMode="auto">
          <a:xfrm>
            <a:off x="4506913" y="1338263"/>
            <a:ext cx="779462" cy="3238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 sz="24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99.0</a:t>
            </a:r>
            <a:endParaRPr lang="th-TH" sz="24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4332" name="Text Box 60"/>
          <p:cNvSpPr txBox="1">
            <a:spLocks noChangeArrowheads="1"/>
          </p:cNvSpPr>
          <p:nvPr/>
        </p:nvSpPr>
        <p:spPr bwMode="auto">
          <a:xfrm>
            <a:off x="7402513" y="1352550"/>
            <a:ext cx="350837" cy="3238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 sz="24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3</a:t>
            </a:r>
            <a:endParaRPr lang="th-TH" sz="24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4333" name="Text Box 61"/>
          <p:cNvSpPr txBox="1">
            <a:spLocks noChangeArrowheads="1"/>
          </p:cNvSpPr>
          <p:nvPr/>
        </p:nvSpPr>
        <p:spPr bwMode="auto">
          <a:xfrm>
            <a:off x="4546600" y="2066925"/>
            <a:ext cx="779463" cy="3238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60000"/>
              </a:lnSpc>
            </a:pPr>
            <a:r>
              <a:rPr lang="en-US" sz="24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33.0</a:t>
            </a:r>
            <a:endParaRPr lang="th-TH" sz="24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4334" name="Text Box 62"/>
          <p:cNvSpPr txBox="1">
            <a:spLocks noChangeArrowheads="1"/>
          </p:cNvSpPr>
          <p:nvPr/>
        </p:nvSpPr>
        <p:spPr bwMode="auto">
          <a:xfrm>
            <a:off x="2295525" y="2620963"/>
            <a:ext cx="4613275" cy="378618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sum   = 0.0; count = 0;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data  = 10.0;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sum 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  <a:sym typeface="Symbol" pitchFamily="18" charset="2"/>
              </a:rPr>
              <a:t>= data;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  <a:sym typeface="Symbol" pitchFamily="18" charset="2"/>
              </a:rPr>
              <a:t> count = count + 1;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data  = 20;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sum 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  <a:sym typeface="Symbol" pitchFamily="18" charset="2"/>
              </a:rPr>
              <a:t>= sum + data;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  <a:sym typeface="Symbol" pitchFamily="18" charset="2"/>
              </a:rPr>
              <a:t> count = count + 1;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data  = 69;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sum 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  <a:sym typeface="Symbol" pitchFamily="18" charset="2"/>
              </a:rPr>
              <a:t>= sum + data;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  <a:sym typeface="Symbol" pitchFamily="18" charset="2"/>
              </a:rPr>
              <a:t> count = count + 1;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  <a:sym typeface="Symbol" pitchFamily="18" charset="2"/>
              </a:rPr>
              <a:t> average =  sum / count;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357188" y="3286125"/>
            <a:ext cx="185737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>
                <a:latin typeface="Tahoma" pitchFamily="34" charset="0"/>
                <a:cs typeface="Tahoma" pitchFamily="34" charset="0"/>
              </a:rPr>
              <a:t>sum = data</a:t>
            </a:r>
          </a:p>
          <a:p>
            <a:endParaRPr lang="en-US" sz="2000">
              <a:latin typeface="Tahoma" pitchFamily="34" charset="0"/>
              <a:cs typeface="Tahoma" pitchFamily="34" charset="0"/>
            </a:endParaRPr>
          </a:p>
          <a:p>
            <a:r>
              <a:rPr lang="th-TH" sz="200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ทำสำเนา</a:t>
            </a:r>
            <a:r>
              <a:rPr lang="th-TH" sz="2000">
                <a:latin typeface="Tahoma" pitchFamily="34" charset="0"/>
                <a:cs typeface="Tahoma" pitchFamily="34" charset="0"/>
              </a:rPr>
              <a:t>ข้อมูลใน </a:t>
            </a:r>
            <a:r>
              <a:rPr lang="en-US" sz="2000">
                <a:latin typeface="Tahoma" pitchFamily="34" charset="0"/>
                <a:cs typeface="Tahoma" pitchFamily="34" charset="0"/>
              </a:rPr>
              <a:t>data </a:t>
            </a:r>
            <a:r>
              <a:rPr lang="th-TH" sz="2000">
                <a:latin typeface="Tahoma" pitchFamily="34" charset="0"/>
                <a:cs typeface="Tahoma" pitchFamily="34" charset="0"/>
              </a:rPr>
              <a:t>ไปเก็บใน </a:t>
            </a:r>
            <a:r>
              <a:rPr lang="en-US" sz="2000">
                <a:latin typeface="Tahoma" pitchFamily="34" charset="0"/>
                <a:cs typeface="Tahoma" pitchFamily="34" charset="0"/>
              </a:rPr>
              <a:t>sum</a:t>
            </a:r>
          </a:p>
          <a:p>
            <a:endParaRPr lang="en-US" sz="2000">
              <a:latin typeface="Tahoma" pitchFamily="34" charset="0"/>
              <a:cs typeface="Tahoma" pitchFamily="34" charset="0"/>
            </a:endParaRPr>
          </a:p>
          <a:p>
            <a:r>
              <a:rPr lang="th-TH" sz="200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ไม่ใช่ย้าย</a:t>
            </a:r>
            <a:r>
              <a:rPr lang="th-TH" sz="2000">
                <a:latin typeface="Tahoma" pitchFamily="34" charset="0"/>
                <a:cs typeface="Tahoma" pitchFamily="34" charset="0"/>
              </a:rPr>
              <a:t>ข้อมูลใน </a:t>
            </a:r>
            <a:r>
              <a:rPr lang="en-US" sz="2000">
                <a:latin typeface="Tahoma" pitchFamily="34" charset="0"/>
                <a:cs typeface="Tahoma" pitchFamily="34" charset="0"/>
              </a:rPr>
              <a:t>data </a:t>
            </a:r>
            <a:r>
              <a:rPr lang="th-TH" sz="2000">
                <a:latin typeface="Tahoma" pitchFamily="34" charset="0"/>
                <a:cs typeface="Tahoma" pitchFamily="34" charset="0"/>
              </a:rPr>
              <a:t>ไปไว้ที่ </a:t>
            </a:r>
            <a:r>
              <a:rPr lang="en-US" sz="2000">
                <a:latin typeface="Tahoma" pitchFamily="34" charset="0"/>
                <a:cs typeface="Tahoma" pitchFamily="34" charset="0"/>
              </a:rPr>
              <a:t>sum</a:t>
            </a:r>
            <a:endParaRPr lang="th-TH" sz="200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4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4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4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43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3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4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43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3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4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543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3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54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543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3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54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543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3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54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543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3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54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543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3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54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543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3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54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543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3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54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543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3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54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318" grpId="0" animBg="1"/>
      <p:bldP spid="54322" grpId="0" animBg="1"/>
      <p:bldP spid="54323" grpId="0" animBg="1"/>
      <p:bldP spid="54325" grpId="0" animBg="1"/>
      <p:bldP spid="54326" grpId="0" animBg="1"/>
      <p:bldP spid="54327" grpId="0" animBg="1"/>
      <p:bldP spid="54328" grpId="0" animBg="1"/>
      <p:bldP spid="54329" grpId="0" animBg="1"/>
      <p:bldP spid="54330" grpId="0" animBg="1"/>
      <p:bldP spid="54331" grpId="0" animBg="1"/>
      <p:bldP spid="54332" grpId="0" animBg="1"/>
      <p:bldP spid="54333" grpId="0" animBg="1"/>
      <p:bldP spid="54334" grpId="0" build="p" autoUpdateAnimBg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การเลือกประเภทตัวแปร</a:t>
            </a:r>
            <a:endParaRPr lang="en-US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smtClean="0"/>
              <a:t>ดูลักษณะของข้อมูล</a:t>
            </a:r>
          </a:p>
          <a:p>
            <a:r>
              <a:rPr lang="th-TH" smtClean="0"/>
              <a:t>ใช้ในการคำนวณ?</a:t>
            </a:r>
          </a:p>
          <a:p>
            <a:r>
              <a:rPr lang="th-TH" smtClean="0"/>
              <a:t>ความละเอียด?</a:t>
            </a:r>
          </a:p>
          <a:p>
            <a:r>
              <a:rPr lang="th-TH" smtClean="0"/>
              <a:t>ความแม่นยำ?</a:t>
            </a:r>
          </a:p>
          <a:p>
            <a:endParaRPr lang="th-TH" smtClean="0"/>
          </a:p>
          <a:p>
            <a:r>
              <a:rPr lang="th-TH" smtClean="0"/>
              <a:t>ข้อมูลที่เป็นตัวเลขอาจจะไม่ได้มีความหมายเป็นจำนวน</a:t>
            </a:r>
            <a:endParaRPr 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การประกาศตัวแปร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908050"/>
            <a:ext cx="7920037" cy="1735138"/>
          </a:xfrm>
        </p:spPr>
        <p:txBody>
          <a:bodyPr/>
          <a:lstStyle/>
          <a:p>
            <a:r>
              <a:rPr lang="th-TH" smtClean="0"/>
              <a:t>ต้องตั้ง</a:t>
            </a:r>
            <a:r>
              <a:rPr lang="th-TH" smtClean="0">
                <a:solidFill>
                  <a:srgbClr val="FF3300"/>
                </a:solidFill>
              </a:rPr>
              <a:t>ชื่อ</a:t>
            </a:r>
            <a:r>
              <a:rPr lang="th-TH" smtClean="0"/>
              <a:t>ตัวแปร</a:t>
            </a:r>
          </a:p>
          <a:p>
            <a:r>
              <a:rPr lang="th-TH" smtClean="0"/>
              <a:t>ต้องกำหนด</a:t>
            </a:r>
            <a:r>
              <a:rPr lang="th-TH" smtClean="0">
                <a:solidFill>
                  <a:srgbClr val="FF3300"/>
                </a:solidFill>
              </a:rPr>
              <a:t>ประเภทข้อมูล</a:t>
            </a:r>
            <a:r>
              <a:rPr lang="th-TH" smtClean="0"/>
              <a:t>ที่จะเก็บ</a:t>
            </a:r>
          </a:p>
          <a:p>
            <a:r>
              <a:rPr lang="th-TH" smtClean="0"/>
              <a:t>ต้องประกาศก่อนใช้</a:t>
            </a: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857250" y="2643188"/>
            <a:ext cx="7440613" cy="24463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Variables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count;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sum;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count = 0;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sum = 0.0;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...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368425" y="3324225"/>
            <a:ext cx="6767513" cy="1474788"/>
            <a:chOff x="1007" y="2368"/>
            <a:chExt cx="4263" cy="929"/>
          </a:xfrm>
        </p:grpSpPr>
        <p:sp>
          <p:nvSpPr>
            <p:cNvPr id="15367" name="Text Box 5"/>
            <p:cNvSpPr txBox="1">
              <a:spLocks noChangeArrowheads="1"/>
            </p:cNvSpPr>
            <p:nvPr/>
          </p:nvSpPr>
          <p:spPr bwMode="auto">
            <a:xfrm>
              <a:off x="1007" y="2368"/>
              <a:ext cx="2510" cy="9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2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2200" b="1">
                  <a:solidFill>
                    <a:srgbClr val="0000C0"/>
                  </a:solidFill>
                  <a:latin typeface="Courier New" pitchFamily="49" charset="0"/>
                  <a:cs typeface="Courier New" pitchFamily="49" charset="0"/>
                </a:rPr>
                <a:t>int</a:t>
              </a:r>
              <a:r>
                <a:rPr lang="en-US" sz="22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 count = 0;</a:t>
              </a:r>
              <a:endPara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  <a:p>
              <a:r>
                <a:rPr lang="en-US" sz="22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2200" b="1">
                  <a:solidFill>
                    <a:srgbClr val="0000C0"/>
                  </a:solidFill>
                  <a:latin typeface="Courier New" pitchFamily="49" charset="0"/>
                  <a:cs typeface="Courier New" pitchFamily="49" charset="0"/>
                </a:rPr>
                <a:t>double</a:t>
              </a:r>
              <a:r>
                <a:rPr lang="en-US" sz="22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 sum = 0.0;</a:t>
              </a:r>
            </a:p>
            <a:p>
              <a:r>
                <a:rPr lang="en-US" sz="2200" b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 </a:t>
              </a:r>
            </a:p>
            <a:p>
              <a:endPara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368" name="AutoShape 6"/>
            <p:cNvSpPr>
              <a:spLocks noChangeArrowheads="1"/>
            </p:cNvSpPr>
            <p:nvPr/>
          </p:nvSpPr>
          <p:spPr bwMode="auto">
            <a:xfrm>
              <a:off x="2519" y="2931"/>
              <a:ext cx="2751" cy="366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 type="none" w="lg" len="med"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 algn="ctr"/>
              <a:r>
                <a:rPr lang="th-TH">
                  <a:latin typeface="Tahoma" pitchFamily="34" charset="0"/>
                  <a:cs typeface="Tahoma" pitchFamily="34" charset="0"/>
                </a:rPr>
                <a:t>ตั้งค่าเริ่มต้นตอนประกาศก็ได้</a:t>
              </a:r>
            </a:p>
          </p:txBody>
        </p:sp>
      </p:grp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1717675" y="5200650"/>
            <a:ext cx="5337175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int     double    String</a:t>
            </a:r>
            <a:endParaRPr lang="th-TH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734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7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7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573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73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  <p:bldP spid="57348" grpId="0" build="p" animBg="1"/>
      <p:bldP spid="5735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ตัวอย่าง </a:t>
            </a:r>
            <a:r>
              <a:rPr lang="en-US"/>
              <a:t>: </a:t>
            </a:r>
            <a:r>
              <a:rPr lang="th-TH"/>
              <a:t>การประกาศตัวแปร</a:t>
            </a: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2174875" y="1417638"/>
            <a:ext cx="4722813" cy="17764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n;</a:t>
            </a:r>
          </a:p>
          <a:p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a, b, c;</a:t>
            </a:r>
          </a:p>
          <a:p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 = 0, y, z = 8.5;</a:t>
            </a:r>
          </a:p>
          <a:p>
            <a:r>
              <a:rPr lang="th-TH" sz="2200" b="1">
                <a:solidFill>
                  <a:srgbClr val="C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 = 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"hello"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t;</a:t>
            </a:r>
          </a:p>
          <a:p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p;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q;</a:t>
            </a:r>
          </a:p>
        </p:txBody>
      </p:sp>
      <p:sp>
        <p:nvSpPr>
          <p:cNvPr id="66569" name="Text Box 9"/>
          <p:cNvSpPr txBox="1">
            <a:spLocks noChangeArrowheads="1"/>
          </p:cNvSpPr>
          <p:nvPr/>
        </p:nvSpPr>
        <p:spPr bwMode="auto">
          <a:xfrm>
            <a:off x="2174875" y="3681413"/>
            <a:ext cx="4722813" cy="17764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 s;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string t;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y = 6.6;</a:t>
            </a:r>
          </a:p>
          <a:p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y;</a:t>
            </a:r>
          </a:p>
          <a:p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p, </a:t>
            </a:r>
            <a:r>
              <a:rPr lang="th-TH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q;</a:t>
            </a:r>
          </a:p>
        </p:txBody>
      </p:sp>
      <p:sp>
        <p:nvSpPr>
          <p:cNvPr id="66574" name="AutoShape 14"/>
          <p:cNvSpPr>
            <a:spLocks noChangeArrowheads="1"/>
          </p:cNvSpPr>
          <p:nvPr/>
        </p:nvSpPr>
        <p:spPr bwMode="auto">
          <a:xfrm>
            <a:off x="5965825" y="1468438"/>
            <a:ext cx="841375" cy="581025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 type="none" w="lg" len="med"/>
          </a:ln>
        </p:spPr>
        <p:txBody>
          <a:bodyPr lIns="90000" tIns="46800" rIns="90000" bIns="46800" anchor="ctr">
            <a:spAutoFit/>
          </a:bodyPr>
          <a:lstStyle/>
          <a:p>
            <a:pPr algn="ctr"/>
            <a:r>
              <a:rPr lang="th-TH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ถูก</a:t>
            </a:r>
          </a:p>
        </p:txBody>
      </p:sp>
      <p:sp>
        <p:nvSpPr>
          <p:cNvPr id="66575" name="AutoShape 15"/>
          <p:cNvSpPr>
            <a:spLocks noChangeArrowheads="1"/>
          </p:cNvSpPr>
          <p:nvPr/>
        </p:nvSpPr>
        <p:spPr bwMode="auto">
          <a:xfrm>
            <a:off x="5983288" y="3732213"/>
            <a:ext cx="841375" cy="581025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 type="none" w="lg" len="med"/>
          </a:ln>
        </p:spPr>
        <p:txBody>
          <a:bodyPr lIns="90000" tIns="46800" rIns="90000" bIns="46800" anchor="ctr">
            <a:spAutoFit/>
          </a:bodyPr>
          <a:lstStyle/>
          <a:p>
            <a:pPr algn="ctr"/>
            <a:r>
              <a:rPr lang="th-TH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ผิด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65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6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656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6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665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65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665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665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665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 animBg="1"/>
      <p:bldP spid="66569" grpId="0" build="p" animBg="1"/>
      <p:bldP spid="66574" grpId="0" animBg="1"/>
      <p:bldP spid="6657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ตัวอย่าง </a:t>
            </a:r>
            <a:r>
              <a:rPr lang="en-US"/>
              <a:t>: </a:t>
            </a:r>
            <a:r>
              <a:rPr lang="th-TH"/>
              <a:t>พื้นที่ของวงกลมรัศมี </a:t>
            </a:r>
            <a:r>
              <a:rPr lang="en-US"/>
              <a:t>4</a:t>
            </a:r>
            <a:endParaRPr lang="th-TH"/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500063" y="1293813"/>
            <a:ext cx="8210550" cy="3116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CircleArea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r = 4.0;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pi = 3.14159;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msg = 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200" b="1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พื้นที่วงกลมรัศมี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"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;</a:t>
            </a:r>
          </a:p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    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area = pi * r * r;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.out.println(msg + r + 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 = "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area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1876425" y="4230688"/>
            <a:ext cx="5764213" cy="18176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endParaRPr lang="th-TH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th-TH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พื้นที่วงกลมรัศมี</a:t>
            </a:r>
            <a:r>
              <a:rPr lang="en-US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4.0</a:t>
            </a:r>
            <a:r>
              <a:rPr lang="th-TH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= </a:t>
            </a:r>
            <a:r>
              <a:rPr lang="en-US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50.26544</a:t>
            </a:r>
          </a:p>
          <a:p>
            <a:pPr algn="ctr">
              <a:spcBef>
                <a:spcPct val="50000"/>
              </a:spcBef>
            </a:pPr>
            <a:endParaRPr lang="th-TH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8375" name="Line 7"/>
          <p:cNvSpPr>
            <a:spLocks noChangeShapeType="1"/>
          </p:cNvSpPr>
          <p:nvPr/>
        </p:nvSpPr>
        <p:spPr bwMode="auto">
          <a:xfrm flipH="1">
            <a:off x="3532188" y="3657600"/>
            <a:ext cx="1117600" cy="1162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58376" name="Line 8"/>
          <p:cNvSpPr>
            <a:spLocks noChangeShapeType="1"/>
          </p:cNvSpPr>
          <p:nvPr/>
        </p:nvSpPr>
        <p:spPr bwMode="auto">
          <a:xfrm flipH="1">
            <a:off x="4975225" y="3673475"/>
            <a:ext cx="557213" cy="1100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58377" name="Line 9"/>
          <p:cNvSpPr>
            <a:spLocks noChangeShapeType="1"/>
          </p:cNvSpPr>
          <p:nvPr/>
        </p:nvSpPr>
        <p:spPr bwMode="auto">
          <a:xfrm flipH="1">
            <a:off x="5500688" y="3689350"/>
            <a:ext cx="1023937" cy="1311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58378" name="Line 10"/>
          <p:cNvSpPr>
            <a:spLocks noChangeShapeType="1"/>
          </p:cNvSpPr>
          <p:nvPr/>
        </p:nvSpPr>
        <p:spPr bwMode="auto">
          <a:xfrm flipH="1">
            <a:off x="6572250" y="3641725"/>
            <a:ext cx="755650" cy="1287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37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8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83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83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83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83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83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83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583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3" grpId="0" build="p" animBg="1"/>
      <p:bldP spid="58374" grpId="0" animBg="1"/>
      <p:bldP spid="58375" grpId="0" animBg="1"/>
      <p:bldP spid="58376" grpId="0" animBg="1"/>
      <p:bldP spid="58377" grpId="0" animBg="1"/>
      <p:bldP spid="5837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กฎการตั้งชื่อ</a:t>
            </a:r>
          </a:p>
        </p:txBody>
      </p:sp>
      <p:sp>
        <p:nvSpPr>
          <p:cNvPr id="67591" name="Rectangle 7"/>
          <p:cNvSpPr>
            <a:spLocks noGrp="1" noChangeArrowheads="1"/>
          </p:cNvSpPr>
          <p:nvPr>
            <p:ph idx="1"/>
          </p:nvPr>
        </p:nvSpPr>
        <p:spPr>
          <a:xfrm>
            <a:off x="684213" y="908050"/>
            <a:ext cx="7920037" cy="30210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th-TH" smtClean="0"/>
              <a:t>ชื่อประกอบด้วยตัวอักษร ตัวเลข </a:t>
            </a:r>
            <a:r>
              <a:rPr lang="en-US" smtClean="0"/>
              <a:t>$ </a:t>
            </a:r>
            <a:r>
              <a:rPr lang="th-TH" smtClean="0"/>
              <a:t>หรือ </a:t>
            </a:r>
            <a:r>
              <a:rPr lang="en-US" smtClean="0"/>
              <a:t>_ </a:t>
            </a:r>
            <a:endParaRPr lang="th-TH" smtClean="0"/>
          </a:p>
          <a:p>
            <a:pPr>
              <a:lnSpc>
                <a:spcPct val="90000"/>
              </a:lnSpc>
            </a:pPr>
            <a:r>
              <a:rPr lang="th-TH" smtClean="0"/>
              <a:t>ชื่อห้ามขึ้นต้นด้วยตัวเลข</a:t>
            </a:r>
            <a:endParaRPr lang="en-US" smtClean="0"/>
          </a:p>
          <a:p>
            <a:pPr>
              <a:lnSpc>
                <a:spcPct val="90000"/>
              </a:lnSpc>
            </a:pPr>
            <a:r>
              <a:rPr lang="th-TH" smtClean="0"/>
              <a:t>ชื่อยาว ๆ ได้</a:t>
            </a:r>
          </a:p>
          <a:p>
            <a:pPr>
              <a:lnSpc>
                <a:spcPct val="90000"/>
              </a:lnSpc>
            </a:pPr>
            <a:r>
              <a:rPr lang="th-TH" smtClean="0"/>
              <a:t>ตัวอักษรตัวใหญ่ไม่เหมือนตัวเล็ก</a:t>
            </a:r>
          </a:p>
          <a:p>
            <a:pPr>
              <a:lnSpc>
                <a:spcPct val="90000"/>
              </a:lnSpc>
            </a:pPr>
            <a:r>
              <a:rPr lang="th-TH" smtClean="0"/>
              <a:t>ต้องไม่ซ้ำกับ</a:t>
            </a:r>
            <a:r>
              <a:rPr lang="th-TH" smtClean="0">
                <a:solidFill>
                  <a:schemeClr val="accent2"/>
                </a:solidFill>
              </a:rPr>
              <a:t>คำสงวน</a:t>
            </a:r>
            <a:r>
              <a:rPr lang="th-TH" smtClean="0"/>
              <a:t>ของภาษาจาวา</a:t>
            </a:r>
          </a:p>
          <a:p>
            <a:pPr>
              <a:lnSpc>
                <a:spcPct val="90000"/>
              </a:lnSpc>
            </a:pPr>
            <a:r>
              <a:rPr lang="th-TH" smtClean="0"/>
              <a:t>ต้องไม่ซ้ำกับชื่ออื่นของโปรแกรมที่ใช้มาก่อน</a:t>
            </a:r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1571625" y="4000500"/>
            <a:ext cx="6891338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en-US" sz="2400" b="1">
                <a:solidFill>
                  <a:srgbClr val="000000"/>
                </a:solidFill>
                <a:latin typeface="Courier New" pitchFamily="49" charset="0"/>
                <a:cs typeface="Cordia New" pitchFamily="34" charset="-34"/>
              </a:rPr>
              <a:t>int17  power  Public  day_of_week</a:t>
            </a:r>
          </a:p>
        </p:txBody>
      </p:sp>
      <p:sp>
        <p:nvSpPr>
          <p:cNvPr id="67595" name="Text Box 11"/>
          <p:cNvSpPr txBox="1">
            <a:spLocks noChangeArrowheads="1"/>
          </p:cNvSpPr>
          <p:nvPr/>
        </p:nvSpPr>
        <p:spPr bwMode="auto">
          <a:xfrm>
            <a:off x="1573213" y="4745038"/>
            <a:ext cx="6899275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en-US" sz="2400" b="1">
                <a:solidFill>
                  <a:srgbClr val="000000"/>
                </a:solidFill>
                <a:latin typeface="Courier New" pitchFamily="49" charset="0"/>
                <a:cs typeface="Cordia New" pitchFamily="34" charset="-34"/>
              </a:rPr>
              <a:t>7zean  </a:t>
            </a:r>
            <a:r>
              <a:rPr lang="en-US" sz="2400" b="1">
                <a:solidFill>
                  <a:srgbClr val="FF0000"/>
                </a:solidFill>
                <a:latin typeface="Courier New" pitchFamily="49" charset="0"/>
                <a:cs typeface="Cordia New" pitchFamily="34" charset="-34"/>
              </a:rPr>
              <a:t>String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  <a:cs typeface="Cordia New" pitchFamily="34" charset="-34"/>
              </a:rPr>
              <a:t>  ohOH!  ed-edd-n-eddy     </a:t>
            </a:r>
          </a:p>
        </p:txBody>
      </p:sp>
      <p:sp>
        <p:nvSpPr>
          <p:cNvPr id="67596" name="AutoShape 12"/>
          <p:cNvSpPr>
            <a:spLocks noChangeArrowheads="1"/>
          </p:cNvSpPr>
          <p:nvPr/>
        </p:nvSpPr>
        <p:spPr bwMode="auto">
          <a:xfrm>
            <a:off x="647700" y="3929063"/>
            <a:ext cx="841375" cy="581025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 type="none" w="lg" len="med"/>
          </a:ln>
        </p:spPr>
        <p:txBody>
          <a:bodyPr lIns="90000" tIns="46800" rIns="90000" bIns="46800" anchor="ctr">
            <a:spAutoFit/>
          </a:bodyPr>
          <a:lstStyle/>
          <a:p>
            <a:pPr algn="ctr"/>
            <a:r>
              <a:rPr lang="th-TH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ถูก</a:t>
            </a:r>
          </a:p>
        </p:txBody>
      </p:sp>
      <p:sp>
        <p:nvSpPr>
          <p:cNvPr id="67597" name="AutoShape 13"/>
          <p:cNvSpPr>
            <a:spLocks noChangeArrowheads="1"/>
          </p:cNvSpPr>
          <p:nvPr/>
        </p:nvSpPr>
        <p:spPr bwMode="auto">
          <a:xfrm>
            <a:off x="649288" y="4673600"/>
            <a:ext cx="841375" cy="581025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 type="none" w="lg" len="med"/>
          </a:ln>
        </p:spPr>
        <p:txBody>
          <a:bodyPr lIns="90000" tIns="46800" rIns="90000" bIns="46800" anchor="ctr">
            <a:spAutoFit/>
          </a:bodyPr>
          <a:lstStyle/>
          <a:p>
            <a:pPr algn="ctr"/>
            <a:r>
              <a:rPr lang="th-TH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ผิด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7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7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7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7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75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7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7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7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1" grpId="0" build="p"/>
      <p:bldP spid="67593" grpId="0" animBg="1"/>
      <p:bldP spid="67595" grpId="0" animBg="1"/>
      <p:bldP spid="67596" grpId="0" animBg="1"/>
      <p:bldP spid="6759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คำสงวนของจาวา</a:t>
            </a:r>
          </a:p>
        </p:txBody>
      </p:sp>
      <p:sp>
        <p:nvSpPr>
          <p:cNvPr id="69636" name="AutoShape 4"/>
          <p:cNvSpPr>
            <a:spLocks noChangeArrowheads="1"/>
          </p:cNvSpPr>
          <p:nvPr/>
        </p:nvSpPr>
        <p:spPr bwMode="auto">
          <a:xfrm>
            <a:off x="611188" y="1200150"/>
            <a:ext cx="7939087" cy="4965700"/>
          </a:xfrm>
          <a:prstGeom prst="roundRect">
            <a:avLst>
              <a:gd name="adj" fmla="val 6028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 type="none" w="lg" len="med"/>
          </a:ln>
        </p:spPr>
        <p:txBody>
          <a:bodyPr lIns="90000" tIns="46800" rIns="90000" bIns="46800" anchor="ctr">
            <a:spAutoFit/>
          </a:bodyPr>
          <a:lstStyle/>
          <a:p>
            <a:r>
              <a:rPr lang="en-US" altLang="ja-JP" sz="2200" b="1">
                <a:solidFill>
                  <a:srgbClr val="0033CC"/>
                </a:solidFill>
                <a:latin typeface="Courier New" pitchFamily="49" charset="0"/>
                <a:ea typeface="ＭＳ Ｐゴシック" charset="-128"/>
                <a:cs typeface="Tahoma" pitchFamily="34" charset="0"/>
              </a:rPr>
              <a:t>abstract   assert    boolean     break  </a:t>
            </a:r>
          </a:p>
          <a:p>
            <a:r>
              <a:rPr lang="en-US" altLang="ja-JP" sz="2200" b="1">
                <a:solidFill>
                  <a:srgbClr val="0033CC"/>
                </a:solidFill>
                <a:latin typeface="Courier New" pitchFamily="49" charset="0"/>
                <a:ea typeface="ＭＳ Ｐゴシック" charset="-128"/>
                <a:cs typeface="Tahoma" pitchFamily="34" charset="0"/>
              </a:rPr>
              <a:t>byte       case      catch       char  </a:t>
            </a:r>
          </a:p>
          <a:p>
            <a:r>
              <a:rPr lang="en-US" altLang="ja-JP" sz="2200" b="1">
                <a:solidFill>
                  <a:srgbClr val="0033CC"/>
                </a:solidFill>
                <a:latin typeface="Courier New" pitchFamily="49" charset="0"/>
                <a:ea typeface="ＭＳ Ｐゴシック" charset="-128"/>
                <a:cs typeface="Tahoma" pitchFamily="34" charset="0"/>
              </a:rPr>
              <a:t>class      const     continue    default </a:t>
            </a:r>
          </a:p>
          <a:p>
            <a:r>
              <a:rPr lang="en-US" altLang="ja-JP" sz="2200" b="1">
                <a:solidFill>
                  <a:srgbClr val="0033CC"/>
                </a:solidFill>
                <a:latin typeface="Courier New" pitchFamily="49" charset="0"/>
                <a:ea typeface="ＭＳ Ｐゴシック" charset="-128"/>
                <a:cs typeface="Tahoma" pitchFamily="34" charset="0"/>
              </a:rPr>
              <a:t>do         double    else        enum  </a:t>
            </a:r>
          </a:p>
          <a:p>
            <a:r>
              <a:rPr lang="en-US" altLang="ja-JP" sz="2200" b="1">
                <a:solidFill>
                  <a:srgbClr val="0033CC"/>
                </a:solidFill>
                <a:latin typeface="Courier New" pitchFamily="49" charset="0"/>
                <a:ea typeface="ＭＳ Ｐゴシック" charset="-128"/>
                <a:cs typeface="Tahoma" pitchFamily="34" charset="0"/>
              </a:rPr>
              <a:t>extends    false     final       finally </a:t>
            </a:r>
          </a:p>
          <a:p>
            <a:r>
              <a:rPr lang="en-US" altLang="ja-JP" sz="2200" b="1">
                <a:solidFill>
                  <a:srgbClr val="0033CC"/>
                </a:solidFill>
                <a:latin typeface="Courier New" pitchFamily="49" charset="0"/>
                <a:ea typeface="ＭＳ Ｐゴシック" charset="-128"/>
                <a:cs typeface="Tahoma" pitchFamily="34" charset="0"/>
              </a:rPr>
              <a:t>float      for       goto        if </a:t>
            </a:r>
          </a:p>
          <a:p>
            <a:r>
              <a:rPr lang="en-US" altLang="ja-JP" sz="2200" b="1">
                <a:solidFill>
                  <a:srgbClr val="0033CC"/>
                </a:solidFill>
                <a:latin typeface="Courier New" pitchFamily="49" charset="0"/>
                <a:ea typeface="ＭＳ Ｐゴシック" charset="-128"/>
                <a:cs typeface="Tahoma" pitchFamily="34" charset="0"/>
              </a:rPr>
              <a:t>implements import    instanceof  int </a:t>
            </a:r>
          </a:p>
          <a:p>
            <a:r>
              <a:rPr lang="en-US" altLang="ja-JP" sz="2200" b="1">
                <a:solidFill>
                  <a:srgbClr val="0033CC"/>
                </a:solidFill>
                <a:latin typeface="Courier New" pitchFamily="49" charset="0"/>
                <a:ea typeface="ＭＳ Ｐゴシック" charset="-128"/>
                <a:cs typeface="Tahoma" pitchFamily="34" charset="0"/>
              </a:rPr>
              <a:t>interface  long      native      new </a:t>
            </a:r>
          </a:p>
          <a:p>
            <a:r>
              <a:rPr lang="en-US" altLang="ja-JP" sz="2200" b="1">
                <a:solidFill>
                  <a:srgbClr val="0033CC"/>
                </a:solidFill>
                <a:latin typeface="Courier New" pitchFamily="49" charset="0"/>
                <a:ea typeface="ＭＳ Ｐゴシック" charset="-128"/>
                <a:cs typeface="Tahoma" pitchFamily="34" charset="0"/>
              </a:rPr>
              <a:t>null       package   private     protected  </a:t>
            </a:r>
          </a:p>
          <a:p>
            <a:r>
              <a:rPr lang="en-US" altLang="ja-JP" sz="2200" b="1">
                <a:solidFill>
                  <a:srgbClr val="0033CC"/>
                </a:solidFill>
                <a:latin typeface="Courier New" pitchFamily="49" charset="0"/>
                <a:ea typeface="ＭＳ Ｐゴシック" charset="-128"/>
                <a:cs typeface="Tahoma" pitchFamily="34" charset="0"/>
              </a:rPr>
              <a:t>public     return    short       static  </a:t>
            </a:r>
          </a:p>
          <a:p>
            <a:r>
              <a:rPr lang="en-US" altLang="ja-JP" sz="2200" b="1">
                <a:solidFill>
                  <a:srgbClr val="0033CC"/>
                </a:solidFill>
                <a:latin typeface="Courier New" pitchFamily="49" charset="0"/>
                <a:ea typeface="ＭＳ Ｐゴシック" charset="-128"/>
                <a:cs typeface="Tahoma" pitchFamily="34" charset="0"/>
              </a:rPr>
              <a:t>strictfp   super     switch      synchronized </a:t>
            </a:r>
          </a:p>
          <a:p>
            <a:r>
              <a:rPr lang="en-US" altLang="ja-JP" sz="2200" b="1">
                <a:solidFill>
                  <a:srgbClr val="0033CC"/>
                </a:solidFill>
                <a:latin typeface="Courier New" pitchFamily="49" charset="0"/>
                <a:ea typeface="ＭＳ Ｐゴシック" charset="-128"/>
                <a:cs typeface="Tahoma" pitchFamily="34" charset="0"/>
              </a:rPr>
              <a:t>this       throw     throws      transient </a:t>
            </a:r>
          </a:p>
          <a:p>
            <a:r>
              <a:rPr lang="en-US" altLang="ja-JP" sz="2200" b="1">
                <a:solidFill>
                  <a:srgbClr val="0033CC"/>
                </a:solidFill>
                <a:latin typeface="Courier New" pitchFamily="49" charset="0"/>
                <a:ea typeface="ＭＳ Ｐゴシック" charset="-128"/>
                <a:cs typeface="Tahoma" pitchFamily="34" charset="0"/>
              </a:rPr>
              <a:t>true       try       void        volatile </a:t>
            </a:r>
          </a:p>
          <a:p>
            <a:r>
              <a:rPr lang="en-US" altLang="ja-JP" sz="2200" b="1">
                <a:solidFill>
                  <a:srgbClr val="0033CC"/>
                </a:solidFill>
                <a:latin typeface="Courier New" pitchFamily="49" charset="0"/>
                <a:ea typeface="ＭＳ Ｐゴシック" charset="-128"/>
                <a:cs typeface="Tahoma" pitchFamily="34" charset="0"/>
              </a:rPr>
              <a:t>while  </a:t>
            </a:r>
            <a:endParaRPr lang="th-TH" sz="2200" b="1">
              <a:solidFill>
                <a:srgbClr val="0033CC"/>
              </a:solidFill>
              <a:latin typeface="Courier New" pitchFamily="49" charset="0"/>
              <a:ea typeface="ＭＳ Ｐゴシック" charset="-128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ธรรมเนียมนิยมในการตั้งชื่อ</a:t>
            </a:r>
          </a:p>
        </p:txBody>
      </p:sp>
      <p:sp>
        <p:nvSpPr>
          <p:cNvPr id="71690" name="Rectangle 10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th-TH" smtClean="0"/>
              <a:t>ชื่อคลาสขึ้นด้วยตัวอักษร (อังกฤษ) ใหญ่</a:t>
            </a:r>
          </a:p>
          <a:p>
            <a:pPr>
              <a:lnSpc>
                <a:spcPct val="90000"/>
              </a:lnSpc>
            </a:pPr>
            <a:r>
              <a:rPr lang="th-TH" smtClean="0"/>
              <a:t>ชื่อตัวแปรขึ้นด้วยตัวอักษร (อังกฤษ) เล็ก</a:t>
            </a:r>
          </a:p>
          <a:p>
            <a:pPr>
              <a:lnSpc>
                <a:spcPct val="90000"/>
              </a:lnSpc>
            </a:pPr>
            <a:r>
              <a:rPr lang="th-TH" smtClean="0"/>
              <a:t>ตั้งให้สื่อความหมาย</a:t>
            </a:r>
          </a:p>
          <a:p>
            <a:pPr>
              <a:lnSpc>
                <a:spcPct val="90000"/>
              </a:lnSpc>
            </a:pPr>
            <a:r>
              <a:rPr lang="th-TH" smtClean="0"/>
              <a:t>ถ้าเป็นวลี (มีหลายคำ) เขียนแบบ </a:t>
            </a:r>
            <a:r>
              <a:rPr lang="en-US" smtClean="0"/>
              <a:t>"</a:t>
            </a:r>
            <a:r>
              <a:rPr lang="th-TH" smtClean="0"/>
              <a:t>หลังอูฐ</a:t>
            </a:r>
            <a:r>
              <a:rPr lang="en-US" smtClean="0"/>
              <a:t>"</a:t>
            </a:r>
          </a:p>
          <a:p>
            <a:pPr>
              <a:lnSpc>
                <a:spcPct val="90000"/>
              </a:lnSpc>
            </a:pPr>
            <a:r>
              <a:rPr lang="th-TH" smtClean="0"/>
              <a:t>หลีกเลี่ยงการใช้ </a:t>
            </a:r>
            <a:r>
              <a:rPr lang="en-US" smtClean="0"/>
              <a:t>$ </a:t>
            </a:r>
            <a:r>
              <a:rPr lang="th-TH" smtClean="0"/>
              <a:t>และ </a:t>
            </a:r>
            <a:r>
              <a:rPr lang="en-US" smtClean="0"/>
              <a:t>_  ($$$$__$$$$ </a:t>
            </a:r>
            <a:r>
              <a:rPr lang="th-TH" smtClean="0"/>
              <a:t>ไม่ผิด)</a:t>
            </a: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928688" y="3429000"/>
            <a:ext cx="7450137" cy="2111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Demo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weight = 76.0;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powerLevel = 5.0;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dayOfWeek = 4;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...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5954713" y="4298950"/>
            <a:ext cx="2117725" cy="1058863"/>
            <a:chOff x="3646" y="2956"/>
            <a:chExt cx="1334" cy="667"/>
          </a:xfrm>
        </p:grpSpPr>
        <p:sp>
          <p:nvSpPr>
            <p:cNvPr id="20486" name="Freeform 14"/>
            <p:cNvSpPr>
              <a:spLocks/>
            </p:cNvSpPr>
            <p:nvPr/>
          </p:nvSpPr>
          <p:spPr bwMode="auto">
            <a:xfrm>
              <a:off x="3836" y="2956"/>
              <a:ext cx="888" cy="331"/>
            </a:xfrm>
            <a:custGeom>
              <a:avLst/>
              <a:gdLst>
                <a:gd name="T0" fmla="*/ 0 w 1474"/>
                <a:gd name="T1" fmla="*/ 4434 h 212"/>
                <a:gd name="T2" fmla="*/ 7 w 1474"/>
                <a:gd name="T3" fmla="*/ 4434 h 212"/>
                <a:gd name="T4" fmla="*/ 9 w 1474"/>
                <a:gd name="T5" fmla="*/ 2245 h 212"/>
                <a:gd name="T6" fmla="*/ 11 w 1474"/>
                <a:gd name="T7" fmla="*/ 481 h 212"/>
                <a:gd name="T8" fmla="*/ 14 w 1474"/>
                <a:gd name="T9" fmla="*/ 678 h 212"/>
                <a:gd name="T10" fmla="*/ 17 w 1474"/>
                <a:gd name="T11" fmla="*/ 2459 h 212"/>
                <a:gd name="T12" fmla="*/ 19 w 1474"/>
                <a:gd name="T13" fmla="*/ 4231 h 212"/>
                <a:gd name="T14" fmla="*/ 24 w 1474"/>
                <a:gd name="T15" fmla="*/ 4231 h 212"/>
                <a:gd name="T16" fmla="*/ 27 w 1474"/>
                <a:gd name="T17" fmla="*/ 4000 h 212"/>
                <a:gd name="T18" fmla="*/ 28 w 1474"/>
                <a:gd name="T19" fmla="*/ 2014 h 212"/>
                <a:gd name="T20" fmla="*/ 31 w 1474"/>
                <a:gd name="T21" fmla="*/ 251 h 212"/>
                <a:gd name="T22" fmla="*/ 33 w 1474"/>
                <a:gd name="T23" fmla="*/ 481 h 212"/>
                <a:gd name="T24" fmla="*/ 35 w 1474"/>
                <a:gd name="T25" fmla="*/ 2245 h 212"/>
                <a:gd name="T26" fmla="*/ 37 w 1474"/>
                <a:gd name="T27" fmla="*/ 3120 h 212"/>
                <a:gd name="T28" fmla="*/ 39 w 1474"/>
                <a:gd name="T29" fmla="*/ 3788 h 212"/>
                <a:gd name="T30" fmla="*/ 42 w 1474"/>
                <a:gd name="T31" fmla="*/ 3554 h 2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74"/>
                <a:gd name="T49" fmla="*/ 0 h 212"/>
                <a:gd name="T50" fmla="*/ 1474 w 1474"/>
                <a:gd name="T51" fmla="*/ 212 h 2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74" h="212">
                  <a:moveTo>
                    <a:pt x="0" y="196"/>
                  </a:moveTo>
                  <a:cubicBezTo>
                    <a:pt x="86" y="204"/>
                    <a:pt x="173" y="212"/>
                    <a:pt x="225" y="196"/>
                  </a:cubicBezTo>
                  <a:cubicBezTo>
                    <a:pt x="277" y="180"/>
                    <a:pt x="283" y="128"/>
                    <a:pt x="312" y="99"/>
                  </a:cubicBezTo>
                  <a:cubicBezTo>
                    <a:pt x="341" y="70"/>
                    <a:pt x="367" y="32"/>
                    <a:pt x="400" y="21"/>
                  </a:cubicBezTo>
                  <a:cubicBezTo>
                    <a:pt x="433" y="10"/>
                    <a:pt x="475" y="15"/>
                    <a:pt x="508" y="30"/>
                  </a:cubicBezTo>
                  <a:cubicBezTo>
                    <a:pt x="541" y="45"/>
                    <a:pt x="570" y="83"/>
                    <a:pt x="596" y="109"/>
                  </a:cubicBezTo>
                  <a:cubicBezTo>
                    <a:pt x="622" y="135"/>
                    <a:pt x="625" y="174"/>
                    <a:pt x="664" y="187"/>
                  </a:cubicBezTo>
                  <a:cubicBezTo>
                    <a:pt x="703" y="200"/>
                    <a:pt x="788" y="189"/>
                    <a:pt x="830" y="187"/>
                  </a:cubicBezTo>
                  <a:cubicBezTo>
                    <a:pt x="872" y="185"/>
                    <a:pt x="894" y="193"/>
                    <a:pt x="918" y="177"/>
                  </a:cubicBezTo>
                  <a:cubicBezTo>
                    <a:pt x="942" y="161"/>
                    <a:pt x="952" y="117"/>
                    <a:pt x="976" y="89"/>
                  </a:cubicBezTo>
                  <a:cubicBezTo>
                    <a:pt x="1000" y="61"/>
                    <a:pt x="1035" y="22"/>
                    <a:pt x="1064" y="11"/>
                  </a:cubicBezTo>
                  <a:cubicBezTo>
                    <a:pt x="1093" y="0"/>
                    <a:pt x="1128" y="6"/>
                    <a:pt x="1152" y="21"/>
                  </a:cubicBezTo>
                  <a:cubicBezTo>
                    <a:pt x="1176" y="36"/>
                    <a:pt x="1192" y="80"/>
                    <a:pt x="1211" y="99"/>
                  </a:cubicBezTo>
                  <a:cubicBezTo>
                    <a:pt x="1230" y="118"/>
                    <a:pt x="1243" y="127"/>
                    <a:pt x="1269" y="138"/>
                  </a:cubicBezTo>
                  <a:cubicBezTo>
                    <a:pt x="1295" y="149"/>
                    <a:pt x="1333" y="164"/>
                    <a:pt x="1367" y="167"/>
                  </a:cubicBezTo>
                  <a:cubicBezTo>
                    <a:pt x="1401" y="170"/>
                    <a:pt x="1456" y="160"/>
                    <a:pt x="1474" y="157"/>
                  </a:cubicBezTo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0487" name="Text Box 15"/>
            <p:cNvSpPr txBox="1">
              <a:spLocks noChangeArrowheads="1"/>
            </p:cNvSpPr>
            <p:nvPr/>
          </p:nvSpPr>
          <p:spPr bwMode="auto">
            <a:xfrm>
              <a:off x="3646" y="3137"/>
              <a:ext cx="1334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4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day</a:t>
              </a:r>
              <a:r>
                <a:rPr lang="en-US" sz="44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O</a:t>
              </a:r>
              <a:r>
                <a:rPr lang="en-US" sz="24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f</a:t>
              </a:r>
              <a:r>
                <a:rPr lang="en-US" sz="40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W</a:t>
              </a:r>
              <a:r>
                <a:rPr lang="en-US" sz="2400" b="1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rPr>
                <a:t>eek</a:t>
              </a:r>
              <a:endParaRPr lang="th-TH" sz="24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6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16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16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16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716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0" grpId="0" build="p"/>
      <p:bldP spid="7168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การให้ค่ากับตัวแปร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th-TH" smtClean="0"/>
              <a:t>ตัวแปรเก็บข้อมูลได้เฉพาะแบบที่ประกาศไว้</a:t>
            </a:r>
          </a:p>
          <a:p>
            <a:pPr lvl="2">
              <a:buFontTx/>
              <a:buNone/>
            </a:pPr>
            <a:r>
              <a:rPr lang="en-US" b="1" smtClean="0">
                <a:latin typeface="Courier New" pitchFamily="49" charset="0"/>
              </a:rPr>
              <a:t>int  a = 20;</a:t>
            </a:r>
            <a:r>
              <a:rPr lang="en-US" smtClean="0"/>
              <a:t>		// </a:t>
            </a:r>
            <a:r>
              <a:rPr lang="th-TH" smtClean="0"/>
              <a:t>ถูก</a:t>
            </a:r>
            <a:endParaRPr lang="en-US" smtClean="0"/>
          </a:p>
          <a:p>
            <a:pPr lvl="2">
              <a:buFontTx/>
              <a:buNone/>
            </a:pPr>
            <a:r>
              <a:rPr lang="en-US" b="1" smtClean="0">
                <a:latin typeface="Courier New" pitchFamily="49" charset="0"/>
              </a:rPr>
              <a:t>double  x = 1.25;</a:t>
            </a:r>
            <a:r>
              <a:rPr lang="en-US" smtClean="0"/>
              <a:t>		// </a:t>
            </a:r>
            <a:r>
              <a:rPr lang="th-TH" smtClean="0"/>
              <a:t>ถูก</a:t>
            </a:r>
            <a:endParaRPr lang="en-US" smtClean="0"/>
          </a:p>
          <a:p>
            <a:pPr lvl="2">
              <a:buFontTx/>
              <a:buNone/>
            </a:pPr>
            <a:r>
              <a:rPr lang="en-US" b="1" smtClean="0">
                <a:latin typeface="Courier New" pitchFamily="49" charset="0"/>
              </a:rPr>
              <a:t>int  b = 1.5;</a:t>
            </a:r>
            <a:r>
              <a:rPr lang="en-US" smtClean="0"/>
              <a:t> 		// </a:t>
            </a:r>
            <a:r>
              <a:rPr lang="th-TH" smtClean="0"/>
              <a:t>ผิด</a:t>
            </a:r>
          </a:p>
          <a:p>
            <a:pPr lvl="2">
              <a:buFontTx/>
              <a:buNone/>
            </a:pPr>
            <a:r>
              <a:rPr lang="en-US" b="1" smtClean="0">
                <a:latin typeface="Courier New" pitchFamily="49" charset="0"/>
              </a:rPr>
              <a:t>int  c = 1.0;</a:t>
            </a:r>
            <a:r>
              <a:rPr lang="en-US" smtClean="0"/>
              <a:t> 		// </a:t>
            </a:r>
            <a:r>
              <a:rPr lang="th-TH" smtClean="0"/>
              <a:t>ผิด</a:t>
            </a:r>
          </a:p>
          <a:p>
            <a:r>
              <a:rPr lang="th-TH" smtClean="0"/>
              <a:t>ยกเว้น </a:t>
            </a:r>
            <a:r>
              <a:rPr lang="en-US" smtClean="0"/>
              <a:t>: </a:t>
            </a:r>
            <a:r>
              <a:rPr lang="th-TH" smtClean="0"/>
              <a:t>นำจำนวนเต็มเก็บใส่ </a:t>
            </a:r>
            <a:r>
              <a:rPr lang="en-US" smtClean="0"/>
              <a:t>double </a:t>
            </a:r>
            <a:r>
              <a:rPr lang="th-TH" smtClean="0"/>
              <a:t>ได้</a:t>
            </a:r>
          </a:p>
          <a:p>
            <a:pPr lvl="2">
              <a:buFontTx/>
              <a:buNone/>
            </a:pPr>
            <a:r>
              <a:rPr lang="en-US" b="1" smtClean="0">
                <a:latin typeface="Courier New" pitchFamily="49" charset="0"/>
              </a:rPr>
              <a:t>double  y = 2;</a:t>
            </a:r>
            <a:r>
              <a:rPr lang="en-US" smtClean="0"/>
              <a:t>	 	// </a:t>
            </a:r>
            <a:r>
              <a:rPr lang="th-TH" smtClean="0"/>
              <a:t>จาวาเปลี่ยน </a:t>
            </a:r>
            <a:r>
              <a:rPr lang="en-US" smtClean="0"/>
              <a:t>2 </a:t>
            </a:r>
            <a:r>
              <a:rPr lang="th-TH" smtClean="0"/>
              <a:t>เป็น </a:t>
            </a:r>
            <a:r>
              <a:rPr lang="en-US" smtClean="0"/>
              <a:t>2.0</a:t>
            </a:r>
          </a:p>
          <a:p>
            <a:r>
              <a:rPr lang="th-TH" smtClean="0"/>
              <a:t>นำสตริงไปใส่ตัวแปรแบบ</a:t>
            </a:r>
            <a:r>
              <a:rPr lang="en-US" smtClean="0"/>
              <a:t> int </a:t>
            </a:r>
            <a:r>
              <a:rPr lang="th-TH" smtClean="0"/>
              <a:t>กับ </a:t>
            </a:r>
            <a:r>
              <a:rPr lang="en-US" smtClean="0"/>
              <a:t>double </a:t>
            </a:r>
            <a:r>
              <a:rPr lang="th-TH" smtClean="0"/>
              <a:t>ไม่ได้</a:t>
            </a:r>
          </a:p>
          <a:p>
            <a:pPr lvl="2">
              <a:buFontTx/>
              <a:buNone/>
            </a:pPr>
            <a:r>
              <a:rPr lang="en-US" b="1" smtClean="0">
                <a:latin typeface="Courier New" pitchFamily="49" charset="0"/>
              </a:rPr>
              <a:t>int  n = </a:t>
            </a:r>
            <a:r>
              <a:rPr lang="en-US" b="1" smtClean="0">
                <a:latin typeface="Courier New" pitchFamily="49" charset="0"/>
                <a:cs typeface="Courier New" pitchFamily="49" charset="0"/>
              </a:rPr>
              <a:t>"1";</a:t>
            </a:r>
            <a:r>
              <a:rPr lang="en-US" smtClean="0"/>
              <a:t> 		// </a:t>
            </a:r>
            <a:r>
              <a:rPr lang="th-TH" smtClean="0"/>
              <a:t>ผิด</a:t>
            </a:r>
          </a:p>
          <a:p>
            <a:r>
              <a:rPr lang="th-TH" smtClean="0"/>
              <a:t>นำ </a:t>
            </a:r>
            <a:r>
              <a:rPr lang="en-US" smtClean="0"/>
              <a:t>int </a:t>
            </a:r>
            <a:r>
              <a:rPr lang="th-TH" smtClean="0"/>
              <a:t>กับ </a:t>
            </a:r>
            <a:r>
              <a:rPr lang="en-US" smtClean="0"/>
              <a:t>double </a:t>
            </a:r>
            <a:r>
              <a:rPr lang="th-TH" smtClean="0"/>
              <a:t>ไปเก็บในตัวแปรสตริงไม่ได้</a:t>
            </a:r>
          </a:p>
          <a:p>
            <a:pPr lvl="2">
              <a:buFontTx/>
              <a:buNone/>
            </a:pPr>
            <a:r>
              <a:rPr lang="en-US" b="1" smtClean="0">
                <a:latin typeface="Courier New" pitchFamily="49" charset="0"/>
              </a:rPr>
              <a:t>String  s = 1;</a:t>
            </a:r>
            <a:r>
              <a:rPr lang="en-US" smtClean="0"/>
              <a:t> 		// </a:t>
            </a:r>
            <a:r>
              <a:rPr lang="th-TH" smtClean="0"/>
              <a:t>ผิด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37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37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คำนวณ ๆ ๆ </a:t>
            </a:r>
          </a:p>
        </p:txBody>
      </p:sp>
      <p:pic>
        <p:nvPicPr>
          <p:cNvPr id="4099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00125" y="1143000"/>
            <a:ext cx="3130550" cy="2576513"/>
          </a:xfrm>
          <a:noFill/>
        </p:spPr>
      </p:pic>
      <p:pic>
        <p:nvPicPr>
          <p:cNvPr id="4100" name="Picture 1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0625" y="1143000"/>
            <a:ext cx="3141663" cy="2584450"/>
          </a:xfrm>
        </p:spPr>
      </p:pic>
      <p:sp>
        <p:nvSpPr>
          <p:cNvPr id="7" name="TextBox 6"/>
          <p:cNvSpPr txBox="1"/>
          <p:nvPr/>
        </p:nvSpPr>
        <p:spPr>
          <a:xfrm>
            <a:off x="1000125" y="3786188"/>
            <a:ext cx="317817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400" dirty="0">
                <a:latin typeface="+mn-lt"/>
                <a:cs typeface="Tahoma" pitchFamily="34" charset="0"/>
              </a:rPr>
              <a:t>อ่านภาพเก็บเป็น</a:t>
            </a:r>
            <a:r>
              <a:rPr lang="en-US" sz="2400" dirty="0">
                <a:latin typeface="+mn-lt"/>
                <a:cs typeface="Tahoma" pitchFamily="34" charset="0"/>
              </a:rPr>
              <a:t> matrix</a:t>
            </a:r>
            <a:endParaRPr lang="th-TH" sz="2400" dirty="0">
              <a:latin typeface="+mn-lt"/>
              <a:cs typeface="Tahoma" pitchFamily="34" charset="0"/>
            </a:endParaRPr>
          </a:p>
        </p:txBody>
      </p:sp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3214688" y="5929313"/>
            <a:ext cx="29241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>
                <a:latin typeface="Tahoma" pitchFamily="34" charset="0"/>
                <a:cs typeface="Tahoma" pitchFamily="34" charset="0"/>
              </a:rPr>
              <a:t>(matrix convolution)</a:t>
            </a:r>
            <a:endParaRPr lang="th-TH" sz="2400"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4103" name="Object 3"/>
          <p:cNvGraphicFramePr>
            <a:graphicFrameLocks noChangeAspect="1"/>
          </p:cNvGraphicFramePr>
          <p:nvPr/>
        </p:nvGraphicFramePr>
        <p:xfrm>
          <a:off x="2143125" y="4929188"/>
          <a:ext cx="5632450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r:id="rId6" imgW="2503445" imgH="444944" progId="">
                  <p:embed/>
                </p:oleObj>
              </mc:Choice>
              <mc:Fallback>
                <p:oleObj r:id="rId6" imgW="2503445" imgH="444944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25" y="4929188"/>
                        <a:ext cx="5632450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572125" y="3786188"/>
            <a:ext cx="2132013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400" dirty="0">
                <a:latin typeface="+mn-lt"/>
                <a:cs typeface="Tahoma" pitchFamily="34" charset="0"/>
              </a:rPr>
              <a:t>ได้ภาพเส้นขอบ</a:t>
            </a:r>
          </a:p>
        </p:txBody>
      </p:sp>
      <p:cxnSp>
        <p:nvCxnSpPr>
          <p:cNvPr id="4105" name="Straight Arrow Connector 13"/>
          <p:cNvCxnSpPr>
            <a:cxnSpLocks noChangeShapeType="1"/>
            <a:stCxn id="7" idx="2"/>
          </p:cNvCxnSpPr>
          <p:nvPr/>
        </p:nvCxnSpPr>
        <p:spPr bwMode="auto">
          <a:xfrm rot="16200000" flipH="1">
            <a:off x="2525713" y="4311650"/>
            <a:ext cx="681038" cy="5540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06" name="Straight Arrow Connector 17"/>
          <p:cNvCxnSpPr>
            <a:cxnSpLocks noChangeShapeType="1"/>
            <a:endCxn id="12" idx="2"/>
          </p:cNvCxnSpPr>
          <p:nvPr/>
        </p:nvCxnSpPr>
        <p:spPr bwMode="auto">
          <a:xfrm rot="5400000" flipH="1" flipV="1">
            <a:off x="6122194" y="4412456"/>
            <a:ext cx="681038" cy="3524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ตัวอย่าง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738188" y="974725"/>
            <a:ext cx="5089525" cy="461963"/>
            <a:chOff x="476" y="614"/>
            <a:chExt cx="3206" cy="291"/>
          </a:xfrm>
        </p:grpSpPr>
        <p:sp>
          <p:nvSpPr>
            <p:cNvPr id="22557" name="Text Box 4"/>
            <p:cNvSpPr txBox="1">
              <a:spLocks noChangeArrowheads="1"/>
            </p:cNvSpPr>
            <p:nvPr/>
          </p:nvSpPr>
          <p:spPr bwMode="auto">
            <a:xfrm>
              <a:off x="476" y="618"/>
              <a:ext cx="1085" cy="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800" b="1">
                  <a:latin typeface="Courier New" pitchFamily="49" charset="0"/>
                </a:rPr>
                <a:t>x = y + 2;</a:t>
              </a:r>
              <a:endParaRPr lang="th-TH" sz="1800" b="1">
                <a:latin typeface="Courier New" pitchFamily="49" charset="0"/>
              </a:endParaRPr>
            </a:p>
          </p:txBody>
        </p:sp>
        <p:sp>
          <p:nvSpPr>
            <p:cNvPr id="22558" name="Text Box 5"/>
            <p:cNvSpPr txBox="1">
              <a:spLocks noChangeArrowheads="1"/>
            </p:cNvSpPr>
            <p:nvPr/>
          </p:nvSpPr>
          <p:spPr bwMode="auto">
            <a:xfrm>
              <a:off x="1675" y="614"/>
              <a:ext cx="2007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2400">
                  <a:latin typeface="Tahoma" pitchFamily="34" charset="0"/>
                  <a:cs typeface="Tahoma" pitchFamily="34" charset="0"/>
                </a:rPr>
                <a:t>ให้ </a:t>
              </a:r>
              <a:r>
                <a:rPr lang="en-US" sz="2400">
                  <a:latin typeface="Tahoma" pitchFamily="34" charset="0"/>
                  <a:cs typeface="Tahoma" pitchFamily="34" charset="0"/>
                </a:rPr>
                <a:t>x </a:t>
              </a:r>
              <a:r>
                <a:rPr lang="th-TH" sz="2400">
                  <a:latin typeface="Tahoma" pitchFamily="34" charset="0"/>
                  <a:cs typeface="Tahoma" pitchFamily="34" charset="0"/>
                </a:rPr>
                <a:t>มีค่าเท่ากับ </a:t>
              </a:r>
              <a:r>
                <a:rPr lang="en-US" sz="2400">
                  <a:latin typeface="Tahoma" pitchFamily="34" charset="0"/>
                  <a:cs typeface="Tahoma" pitchFamily="34" charset="0"/>
                </a:rPr>
                <a:t>y + 2</a:t>
              </a:r>
              <a:endParaRPr lang="th-TH" sz="2400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738188" y="2038350"/>
            <a:ext cx="6705600" cy="473075"/>
            <a:chOff x="485" y="1488"/>
            <a:chExt cx="3427" cy="298"/>
          </a:xfrm>
        </p:grpSpPr>
        <p:sp>
          <p:nvSpPr>
            <p:cNvPr id="22555" name="Text Box 8"/>
            <p:cNvSpPr txBox="1">
              <a:spLocks noChangeArrowheads="1"/>
            </p:cNvSpPr>
            <p:nvPr/>
          </p:nvSpPr>
          <p:spPr bwMode="auto">
            <a:xfrm>
              <a:off x="485" y="1492"/>
              <a:ext cx="1085" cy="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800" b="1">
                  <a:latin typeface="Courier New" pitchFamily="49" charset="0"/>
                </a:rPr>
                <a:t>x = 2 * x;</a:t>
              </a:r>
              <a:endParaRPr lang="th-TH" sz="1800" b="1">
                <a:latin typeface="Courier New" pitchFamily="49" charset="0"/>
              </a:endParaRPr>
            </a:p>
          </p:txBody>
        </p:sp>
        <p:sp>
          <p:nvSpPr>
            <p:cNvPr id="22556" name="Text Box 9"/>
            <p:cNvSpPr txBox="1">
              <a:spLocks noChangeArrowheads="1"/>
            </p:cNvSpPr>
            <p:nvPr/>
          </p:nvSpPr>
          <p:spPr bwMode="auto">
            <a:xfrm>
              <a:off x="1675" y="1488"/>
              <a:ext cx="2237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2400">
                  <a:latin typeface="Tahoma" pitchFamily="34" charset="0"/>
                  <a:cs typeface="Tahoma" pitchFamily="34" charset="0"/>
                </a:rPr>
                <a:t>เพิ่มค่าของตัวแปร </a:t>
              </a:r>
              <a:r>
                <a:rPr lang="en-US" sz="2400">
                  <a:latin typeface="Tahoma" pitchFamily="34" charset="0"/>
                  <a:cs typeface="Tahoma" pitchFamily="34" charset="0"/>
                </a:rPr>
                <a:t>x </a:t>
              </a:r>
              <a:r>
                <a:rPr lang="th-TH" sz="2400">
                  <a:latin typeface="Tahoma" pitchFamily="34" charset="0"/>
                  <a:cs typeface="Tahoma" pitchFamily="34" charset="0"/>
                </a:rPr>
                <a:t>อีกเท่าตัว</a:t>
              </a:r>
            </a:p>
          </p:txBody>
        </p:sp>
      </p:grp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738188" y="2570163"/>
            <a:ext cx="8405812" cy="471487"/>
            <a:chOff x="484" y="1895"/>
            <a:chExt cx="5295" cy="297"/>
          </a:xfrm>
        </p:grpSpPr>
        <p:sp>
          <p:nvSpPr>
            <p:cNvPr id="22551" name="Text Box 10"/>
            <p:cNvSpPr txBox="1">
              <a:spLocks noChangeArrowheads="1"/>
            </p:cNvSpPr>
            <p:nvPr/>
          </p:nvSpPr>
          <p:spPr bwMode="auto">
            <a:xfrm>
              <a:off x="484" y="1895"/>
              <a:ext cx="1085" cy="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800" b="1">
                  <a:latin typeface="Courier New" pitchFamily="49" charset="0"/>
                </a:rPr>
                <a:t>x = 0 - x;</a:t>
              </a:r>
              <a:endParaRPr lang="th-TH" sz="1800" b="1">
                <a:latin typeface="Courier New" pitchFamily="49" charset="0"/>
              </a:endParaRPr>
            </a:p>
          </p:txBody>
        </p:sp>
        <p:sp>
          <p:nvSpPr>
            <p:cNvPr id="22552" name="Text Box 12"/>
            <p:cNvSpPr txBox="1">
              <a:spLocks noChangeArrowheads="1"/>
            </p:cNvSpPr>
            <p:nvPr/>
          </p:nvSpPr>
          <p:spPr bwMode="auto">
            <a:xfrm>
              <a:off x="1693" y="1895"/>
              <a:ext cx="1085" cy="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800" b="1">
                  <a:latin typeface="Courier New" pitchFamily="49" charset="0"/>
                </a:rPr>
                <a:t>x = -1 * x;</a:t>
              </a:r>
              <a:endParaRPr lang="th-TH" sz="1800" b="1">
                <a:latin typeface="Courier New" pitchFamily="49" charset="0"/>
              </a:endParaRPr>
            </a:p>
          </p:txBody>
        </p:sp>
        <p:sp>
          <p:nvSpPr>
            <p:cNvPr id="22553" name="Text Box 13"/>
            <p:cNvSpPr txBox="1">
              <a:spLocks noChangeArrowheads="1"/>
            </p:cNvSpPr>
            <p:nvPr/>
          </p:nvSpPr>
          <p:spPr bwMode="auto">
            <a:xfrm>
              <a:off x="3798" y="1901"/>
              <a:ext cx="198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2400">
                  <a:latin typeface="Tahoma" pitchFamily="34" charset="0"/>
                  <a:cs typeface="Tahoma" pitchFamily="34" charset="0"/>
                </a:rPr>
                <a:t>เหมือนกันทั้งสามคำสั่ง</a:t>
              </a:r>
            </a:p>
          </p:txBody>
        </p:sp>
        <p:sp>
          <p:nvSpPr>
            <p:cNvPr id="22554" name="Text Box 14"/>
            <p:cNvSpPr txBox="1">
              <a:spLocks noChangeArrowheads="1"/>
            </p:cNvSpPr>
            <p:nvPr/>
          </p:nvSpPr>
          <p:spPr bwMode="auto">
            <a:xfrm>
              <a:off x="2904" y="1895"/>
              <a:ext cx="825" cy="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800" b="1">
                  <a:latin typeface="Courier New" pitchFamily="49" charset="0"/>
                </a:rPr>
                <a:t>x = -x;</a:t>
              </a:r>
              <a:endParaRPr lang="th-TH" sz="1800" b="1">
                <a:latin typeface="Courier New" pitchFamily="49" charset="0"/>
              </a:endParaRPr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738188" y="3113088"/>
            <a:ext cx="6859587" cy="925512"/>
            <a:chOff x="465" y="2346"/>
            <a:chExt cx="4321" cy="583"/>
          </a:xfrm>
        </p:grpSpPr>
        <p:sp>
          <p:nvSpPr>
            <p:cNvPr id="22549" name="Text Box 15"/>
            <p:cNvSpPr txBox="1">
              <a:spLocks noChangeArrowheads="1"/>
            </p:cNvSpPr>
            <p:nvPr/>
          </p:nvSpPr>
          <p:spPr bwMode="auto">
            <a:xfrm>
              <a:off x="465" y="2346"/>
              <a:ext cx="1979" cy="58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800" b="1">
                  <a:latin typeface="Courier New" pitchFamily="49" charset="0"/>
                </a:rPr>
                <a:t>dx = x1 – x2;</a:t>
              </a:r>
            </a:p>
            <a:p>
              <a:r>
                <a:rPr lang="en-US" sz="1800" b="1">
                  <a:latin typeface="Courier New" pitchFamily="49" charset="0"/>
                </a:rPr>
                <a:t>dy = y1 – y2;</a:t>
              </a:r>
            </a:p>
            <a:p>
              <a:r>
                <a:rPr lang="en-US" sz="1800" b="1">
                  <a:latin typeface="Courier New" pitchFamily="49" charset="0"/>
                </a:rPr>
                <a:t>len2 = dx*dx + dy*dy;</a:t>
              </a:r>
              <a:endParaRPr lang="th-TH" sz="1800" b="1">
                <a:latin typeface="Courier New" pitchFamily="49" charset="0"/>
              </a:endParaRPr>
            </a:p>
          </p:txBody>
        </p:sp>
        <p:graphicFrame>
          <p:nvGraphicFramePr>
            <p:cNvPr id="22550" name="Object 3"/>
            <p:cNvGraphicFramePr>
              <a:graphicFrameLocks noChangeAspect="1"/>
            </p:cNvGraphicFramePr>
            <p:nvPr/>
          </p:nvGraphicFramePr>
          <p:xfrm>
            <a:off x="2626" y="2498"/>
            <a:ext cx="2160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69" name="Equation" r:id="rId4" imgW="1511300" imgH="241300" progId="Equation.DSMT4">
                    <p:embed/>
                  </p:oleObj>
                </mc:Choice>
                <mc:Fallback>
                  <p:oleObj name="Equation" r:id="rId4" imgW="1511300" imgH="241300" progId="Equation.DSMT4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26" y="2498"/>
                          <a:ext cx="2160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5362" name="Text Box 18"/>
          <p:cNvSpPr txBox="1">
            <a:spLocks noChangeArrowheads="1"/>
          </p:cNvSpPr>
          <p:nvPr/>
        </p:nvSpPr>
        <p:spPr bwMode="auto">
          <a:xfrm>
            <a:off x="2074863" y="5338763"/>
            <a:ext cx="1766887" cy="37623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latin typeface="Courier New" pitchFamily="49" charset="0"/>
              </a:rPr>
              <a:t>x + 2 = x;</a:t>
            </a:r>
            <a:endParaRPr lang="th-TH" sz="1800" b="1">
              <a:latin typeface="Courier New" pitchFamily="49" charset="0"/>
            </a:endParaRPr>
          </a:p>
        </p:txBody>
      </p:sp>
      <p:sp>
        <p:nvSpPr>
          <p:cNvPr id="185363" name="Text Box 19"/>
          <p:cNvSpPr txBox="1">
            <a:spLocks noChangeArrowheads="1"/>
          </p:cNvSpPr>
          <p:nvPr/>
        </p:nvSpPr>
        <p:spPr bwMode="auto">
          <a:xfrm>
            <a:off x="4032250" y="5338763"/>
            <a:ext cx="1766888" cy="37623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latin typeface="Courier New" pitchFamily="49" charset="0"/>
              </a:rPr>
              <a:t>x = 2a + 8;</a:t>
            </a:r>
            <a:endParaRPr lang="th-TH" sz="1800" b="1">
              <a:latin typeface="Courier New" pitchFamily="49" charset="0"/>
            </a:endParaRPr>
          </a:p>
        </p:txBody>
      </p:sp>
      <p:sp>
        <p:nvSpPr>
          <p:cNvPr id="185364" name="Text Box 20"/>
          <p:cNvSpPr txBox="1">
            <a:spLocks noChangeArrowheads="1"/>
          </p:cNvSpPr>
          <p:nvPr/>
        </p:nvSpPr>
        <p:spPr bwMode="auto">
          <a:xfrm>
            <a:off x="642938" y="4892675"/>
            <a:ext cx="25892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th-TH" sz="2400">
                <a:latin typeface="Tahoma" pitchFamily="34" charset="0"/>
                <a:cs typeface="Tahoma" pitchFamily="34" charset="0"/>
              </a:rPr>
              <a:t>ตัวอย่างผิด</a:t>
            </a:r>
            <a:r>
              <a:rPr lang="en-US" sz="2400">
                <a:latin typeface="Tahoma" pitchFamily="34" charset="0"/>
                <a:cs typeface="Tahoma" pitchFamily="34" charset="0"/>
              </a:rPr>
              <a:t> </a:t>
            </a:r>
            <a:r>
              <a:rPr lang="th-TH" sz="2400">
                <a:latin typeface="Tahoma" pitchFamily="34" charset="0"/>
                <a:cs typeface="Tahoma" pitchFamily="34" charset="0"/>
              </a:rPr>
              <a:t>ๆ</a:t>
            </a:r>
          </a:p>
        </p:txBody>
      </p: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738188" y="1506538"/>
            <a:ext cx="6626225" cy="461962"/>
            <a:chOff x="485" y="1046"/>
            <a:chExt cx="4174" cy="291"/>
          </a:xfrm>
        </p:grpSpPr>
        <p:sp>
          <p:nvSpPr>
            <p:cNvPr id="22546" name="Text Box 6"/>
            <p:cNvSpPr txBox="1">
              <a:spLocks noChangeArrowheads="1"/>
            </p:cNvSpPr>
            <p:nvPr/>
          </p:nvSpPr>
          <p:spPr bwMode="auto">
            <a:xfrm>
              <a:off x="485" y="1050"/>
              <a:ext cx="1085" cy="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800" b="1">
                  <a:latin typeface="Courier New" pitchFamily="49" charset="0"/>
                </a:rPr>
                <a:t>x = x + 1;</a:t>
              </a:r>
              <a:endParaRPr lang="th-TH" sz="1800" b="1">
                <a:latin typeface="Courier New" pitchFamily="49" charset="0"/>
              </a:endParaRPr>
            </a:p>
          </p:txBody>
        </p:sp>
        <p:sp>
          <p:nvSpPr>
            <p:cNvPr id="22547" name="Text Box 7"/>
            <p:cNvSpPr txBox="1">
              <a:spLocks noChangeArrowheads="1"/>
            </p:cNvSpPr>
            <p:nvPr/>
          </p:nvSpPr>
          <p:spPr bwMode="auto">
            <a:xfrm>
              <a:off x="1675" y="1046"/>
              <a:ext cx="2158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2400">
                  <a:latin typeface="Tahoma" pitchFamily="34" charset="0"/>
                  <a:cs typeface="Tahoma" pitchFamily="34" charset="0"/>
                </a:rPr>
                <a:t>เพิ่มค่าของตัวแปร </a:t>
              </a:r>
              <a:r>
                <a:rPr lang="en-US" sz="2400">
                  <a:latin typeface="Tahoma" pitchFamily="34" charset="0"/>
                  <a:cs typeface="Tahoma" pitchFamily="34" charset="0"/>
                </a:rPr>
                <a:t>x </a:t>
              </a:r>
              <a:r>
                <a:rPr lang="th-TH" sz="2400">
                  <a:latin typeface="Tahoma" pitchFamily="34" charset="0"/>
                  <a:cs typeface="Tahoma" pitchFamily="34" charset="0"/>
                </a:rPr>
                <a:t>อีก </a:t>
              </a:r>
              <a:r>
                <a:rPr lang="en-US" sz="2400">
                  <a:latin typeface="Tahoma" pitchFamily="34" charset="0"/>
                  <a:cs typeface="Tahoma" pitchFamily="34" charset="0"/>
                </a:rPr>
                <a:t>1</a:t>
              </a:r>
              <a:endParaRPr lang="th-TH" sz="2400">
                <a:latin typeface="Tahoma" pitchFamily="34" charset="0"/>
                <a:cs typeface="Tahoma" pitchFamily="34" charset="0"/>
              </a:endParaRPr>
            </a:p>
          </p:txBody>
        </p:sp>
        <p:graphicFrame>
          <p:nvGraphicFramePr>
            <p:cNvPr id="22548" name="Object 2"/>
            <p:cNvGraphicFramePr>
              <a:graphicFrameLocks noChangeAspect="1"/>
            </p:cNvGraphicFramePr>
            <p:nvPr/>
          </p:nvGraphicFramePr>
          <p:xfrm>
            <a:off x="3915" y="1098"/>
            <a:ext cx="744" cy="2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70" name="Equation" r:id="rId6" imgW="520474" imgH="152334" progId="Equation.DSMT4">
                    <p:embed/>
                  </p:oleObj>
                </mc:Choice>
                <mc:Fallback>
                  <p:oleObj name="Equation" r:id="rId6" imgW="520474" imgH="152334" progId="Equation.DSMT4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15" y="1098"/>
                          <a:ext cx="744" cy="2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5366" name="Text Box 22"/>
          <p:cNvSpPr txBox="1">
            <a:spLocks noChangeArrowheads="1"/>
          </p:cNvSpPr>
          <p:nvPr/>
        </p:nvSpPr>
        <p:spPr bwMode="auto">
          <a:xfrm>
            <a:off x="741363" y="5338763"/>
            <a:ext cx="1143000" cy="37623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latin typeface="Courier New" pitchFamily="49" charset="0"/>
              </a:rPr>
              <a:t>5 = x;</a:t>
            </a:r>
            <a:endParaRPr lang="th-TH" sz="1800" b="1">
              <a:latin typeface="Courier New" pitchFamily="49" charset="0"/>
            </a:endParaRPr>
          </a:p>
        </p:txBody>
      </p:sp>
      <p:sp>
        <p:nvSpPr>
          <p:cNvPr id="185367" name="Text Box 23"/>
          <p:cNvSpPr txBox="1">
            <a:spLocks noChangeArrowheads="1"/>
          </p:cNvSpPr>
          <p:nvPr/>
        </p:nvSpPr>
        <p:spPr bwMode="auto">
          <a:xfrm>
            <a:off x="741363" y="5918200"/>
            <a:ext cx="2073275" cy="37623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1800" b="1">
                <a:latin typeface="Courier New" pitchFamily="49" charset="0"/>
              </a:rPr>
              <a:t> s = 5;</a:t>
            </a:r>
            <a:endParaRPr lang="th-TH" sz="1800" b="1">
              <a:latin typeface="Courier New" pitchFamily="49" charset="0"/>
            </a:endParaRPr>
          </a:p>
        </p:txBody>
      </p:sp>
      <p:sp>
        <p:nvSpPr>
          <p:cNvPr id="185368" name="Text Box 24"/>
          <p:cNvSpPr txBox="1">
            <a:spLocks noChangeArrowheads="1"/>
          </p:cNvSpPr>
          <p:nvPr/>
        </p:nvSpPr>
        <p:spPr bwMode="auto">
          <a:xfrm>
            <a:off x="3117850" y="5918200"/>
            <a:ext cx="1906588" cy="37623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>
                <a:latin typeface="Courier New" pitchFamily="49" charset="0"/>
              </a:rPr>
              <a:t> k = "4";</a:t>
            </a:r>
            <a:endParaRPr lang="th-TH" sz="1800" b="1">
              <a:latin typeface="Courier New" pitchFamily="49" charset="0"/>
            </a:endParaRPr>
          </a:p>
        </p:txBody>
      </p:sp>
      <p:sp>
        <p:nvSpPr>
          <p:cNvPr id="185369" name="Text Box 25"/>
          <p:cNvSpPr txBox="1">
            <a:spLocks noChangeArrowheads="1"/>
          </p:cNvSpPr>
          <p:nvPr/>
        </p:nvSpPr>
        <p:spPr bwMode="auto">
          <a:xfrm>
            <a:off x="5313363" y="5918200"/>
            <a:ext cx="1906587" cy="37623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>
                <a:latin typeface="Courier New" pitchFamily="49" charset="0"/>
              </a:rPr>
              <a:t> k = 1.5;</a:t>
            </a:r>
            <a:endParaRPr lang="th-TH" sz="1800" b="1">
              <a:latin typeface="Courier New" pitchFamily="49" charset="0"/>
            </a:endParaRPr>
          </a:p>
        </p:txBody>
      </p:sp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754063" y="4248150"/>
            <a:ext cx="7874000" cy="461963"/>
            <a:chOff x="475" y="2676"/>
            <a:chExt cx="4960" cy="291"/>
          </a:xfrm>
        </p:grpSpPr>
        <p:sp>
          <p:nvSpPr>
            <p:cNvPr id="22544" name="Text Box 32"/>
            <p:cNvSpPr txBox="1">
              <a:spLocks noChangeArrowheads="1"/>
            </p:cNvSpPr>
            <p:nvPr/>
          </p:nvSpPr>
          <p:spPr bwMode="auto">
            <a:xfrm>
              <a:off x="475" y="2680"/>
              <a:ext cx="1680" cy="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1800" b="1">
                  <a:solidFill>
                    <a:srgbClr val="0000C0"/>
                  </a:solidFill>
                  <a:latin typeface="Courier New" pitchFamily="49" charset="0"/>
                  <a:cs typeface="Courier New" pitchFamily="49" charset="0"/>
                </a:rPr>
                <a:t>double</a:t>
              </a:r>
              <a:r>
                <a:rPr lang="en-US" sz="1800" b="1">
                  <a:latin typeface="Courier New" pitchFamily="49" charset="0"/>
                </a:rPr>
                <a:t> d = 1234;</a:t>
              </a:r>
              <a:endParaRPr lang="th-TH" sz="1800" b="1">
                <a:latin typeface="Courier New" pitchFamily="49" charset="0"/>
              </a:endParaRPr>
            </a:p>
          </p:txBody>
        </p:sp>
        <p:sp>
          <p:nvSpPr>
            <p:cNvPr id="22545" name="Text Box 33"/>
            <p:cNvSpPr txBox="1">
              <a:spLocks noChangeArrowheads="1"/>
            </p:cNvSpPr>
            <p:nvPr/>
          </p:nvSpPr>
          <p:spPr bwMode="auto">
            <a:xfrm>
              <a:off x="2265" y="2676"/>
              <a:ext cx="317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th-TH" sz="2400">
                  <a:latin typeface="Tahoma" pitchFamily="34" charset="0"/>
                  <a:cs typeface="Tahoma" pitchFamily="34" charset="0"/>
                </a:rPr>
                <a:t>นำจำนวนเต็มใส่ในตัวแปรจำนวนจริงได้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8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8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62" grpId="0" animBg="1"/>
      <p:bldP spid="185363" grpId="0" animBg="1"/>
      <p:bldP spid="185364" grpId="0"/>
      <p:bldP spid="185366" grpId="0" animBg="1"/>
      <p:bldP spid="185367" grpId="0" animBg="1"/>
      <p:bldP spid="185368" grpId="0" animBg="1"/>
      <p:bldP spid="18536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การเปลี่ยนประเภทข้อมูล</a:t>
            </a: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638175" y="1836268"/>
            <a:ext cx="7929563" cy="38179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2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 = 1, b =</a:t>
            </a:r>
            <a:r>
              <a:rPr lang="en-US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2, c</a:t>
            </a:r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th-TH" sz="2200" b="1" dirty="0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2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 = 2.6;</a:t>
            </a:r>
          </a:p>
          <a:p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</a:t>
            </a:r>
            <a:r>
              <a:rPr lang="en-US" sz="22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2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x = 7;</a:t>
            </a:r>
          </a:p>
          <a:p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</a:p>
          <a:p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 dirty="0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c</a:t>
            </a:r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(</a:t>
            </a:r>
            <a:r>
              <a:rPr lang="th-TH" sz="22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d;                </a:t>
            </a:r>
            <a:r>
              <a:rPr lang="th-TH" sz="22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22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2  &lt;- 2.6</a:t>
            </a:r>
            <a:endParaRPr lang="th-TH" sz="22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d = (</a:t>
            </a:r>
            <a:r>
              <a:rPr lang="th-TH" sz="22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a;             </a:t>
            </a:r>
            <a:r>
              <a:rPr lang="th-TH" sz="22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1</a:t>
            </a:r>
            <a:r>
              <a:rPr lang="en-US" sz="2200" b="1" dirty="0">
                <a:solidFill>
                  <a:srgbClr val="008000"/>
                </a:solidFill>
                <a:latin typeface="Courier New" pitchFamily="49" charset="0"/>
                <a:cs typeface="Tahoma" pitchFamily="34" charset="0"/>
              </a:rPr>
              <a:t>.0 &lt;-</a:t>
            </a:r>
            <a:r>
              <a:rPr lang="th-TH" sz="2200" b="1" dirty="0">
                <a:solidFill>
                  <a:srgbClr val="008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2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1</a:t>
            </a:r>
            <a:endParaRPr lang="th-TH" sz="22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d = ((</a:t>
            </a:r>
            <a:r>
              <a:rPr lang="th-TH" sz="22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a) / ((</a:t>
            </a:r>
            <a:r>
              <a:rPr lang="th-TH" sz="22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b); </a:t>
            </a:r>
            <a:r>
              <a:rPr lang="th-TH" sz="22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1.0/2.0</a:t>
            </a:r>
            <a:endParaRPr lang="th-TH" sz="22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d = (</a:t>
            </a:r>
            <a:r>
              <a:rPr lang="th-TH" sz="22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a / (</a:t>
            </a:r>
            <a:r>
              <a:rPr lang="th-TH" sz="22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b;     </a:t>
            </a:r>
            <a:r>
              <a:rPr lang="th-TH" sz="22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1.0/2.0</a:t>
            </a:r>
            <a:endParaRPr lang="th-TH" sz="22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d = (</a:t>
            </a:r>
            <a:r>
              <a:rPr lang="th-TH" sz="22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a / b;         </a:t>
            </a:r>
            <a:r>
              <a:rPr lang="th-TH" sz="22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1.0/2</a:t>
            </a:r>
            <a:endParaRPr lang="th-TH" sz="22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d = a / (</a:t>
            </a:r>
            <a:r>
              <a:rPr lang="th-TH" sz="22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b;         </a:t>
            </a:r>
            <a:r>
              <a:rPr lang="th-TH" sz="22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1/2.0</a:t>
            </a:r>
            <a:endParaRPr lang="th-TH" sz="22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d = (</a:t>
            </a:r>
            <a:r>
              <a:rPr lang="th-TH" sz="2200" b="1" dirty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th-TH" sz="22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(a / b);       </a:t>
            </a:r>
            <a:r>
              <a:rPr lang="th-TH" sz="22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1/2</a:t>
            </a: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3508375" y="5723496"/>
            <a:ext cx="2093913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type casting</a:t>
            </a:r>
            <a:endParaRPr lang="th-TH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92582" y="1073532"/>
            <a:ext cx="5325497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>
                <a:latin typeface="Tahoma" pitchFamily="34" charset="0"/>
                <a:cs typeface="Tahoma" pitchFamily="34" charset="0"/>
              </a:rPr>
              <a:t>*** </a:t>
            </a:r>
            <a:r>
              <a:rPr lang="th-TH" sz="2400" dirty="0" smtClean="0">
                <a:latin typeface="Tahoma" pitchFamily="34" charset="0"/>
                <a:cs typeface="Tahoma" pitchFamily="34" charset="0"/>
              </a:rPr>
              <a:t>เฉพาะข้อมูลที่เป็นจำนวนเท่านั้น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 ***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88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88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88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88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88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88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 build="p" autoUpdateAnimBg="0"/>
      <p:bldP spid="7885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การอ่านข้อมูลจากแป้นพิมพ์</a:t>
            </a: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500063" y="1293813"/>
            <a:ext cx="8224837" cy="4456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import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java.util.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CircleArea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kb =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.in);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200" b="1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รัศมี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2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= </a:t>
            </a:r>
            <a:r>
              <a:rPr lang="en-US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r = kb.nextDouble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pi = 3.14159;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String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msg =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200" b="1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พื้นที่วงกลมรัศมี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";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Microsoft Sans Serif" pitchFamily="34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area = pi * r * r;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.out.println(msg + r + 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 = "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area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60421" name="AutoShape 5"/>
          <p:cNvSpPr>
            <a:spLocks noChangeArrowheads="1"/>
          </p:cNvSpPr>
          <p:nvPr/>
        </p:nvSpPr>
        <p:spPr bwMode="auto">
          <a:xfrm>
            <a:off x="6430963" y="3054350"/>
            <a:ext cx="2076450" cy="898525"/>
          </a:xfrm>
          <a:prstGeom prst="wedgeRoundRectCallout">
            <a:avLst>
              <a:gd name="adj1" fmla="val -64528"/>
              <a:gd name="adj2" fmla="val -52472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lIns="90000" tIns="46800" rIns="90000" bIns="46800"/>
          <a:lstStyle/>
          <a:p>
            <a:pPr algn="ctr"/>
            <a:r>
              <a:rPr lang="th-TH" sz="2200">
                <a:latin typeface="Tahoma" pitchFamily="34" charset="0"/>
                <a:cs typeface="Tahoma" pitchFamily="34" charset="0"/>
              </a:rPr>
              <a:t>สร้างตัวอ่านแป้นพิมพ์</a:t>
            </a:r>
          </a:p>
        </p:txBody>
      </p:sp>
      <p:sp>
        <p:nvSpPr>
          <p:cNvPr id="60422" name="AutoShape 6"/>
          <p:cNvSpPr>
            <a:spLocks noChangeArrowheads="1"/>
          </p:cNvSpPr>
          <p:nvPr/>
        </p:nvSpPr>
        <p:spPr bwMode="auto">
          <a:xfrm>
            <a:off x="5222875" y="1177925"/>
            <a:ext cx="3579813" cy="898525"/>
          </a:xfrm>
          <a:prstGeom prst="wedgeRoundRectCallout">
            <a:avLst>
              <a:gd name="adj1" fmla="val -60644"/>
              <a:gd name="adj2" fmla="val -14486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lIns="90000" tIns="46800" rIns="90000" bIns="46800"/>
          <a:lstStyle/>
          <a:p>
            <a:pPr algn="ctr"/>
            <a:r>
              <a:rPr lang="th-TH" sz="2200">
                <a:latin typeface="Tahoma" pitchFamily="34" charset="0"/>
                <a:cs typeface="Tahoma" pitchFamily="34" charset="0"/>
              </a:rPr>
              <a:t>บอกตัวแปลโปรแกรมให้ใช้ชื่อย่อ </a:t>
            </a:r>
            <a:r>
              <a:rPr lang="en-US" sz="2200">
                <a:latin typeface="Tahoma" pitchFamily="34" charset="0"/>
                <a:cs typeface="Tahoma" pitchFamily="34" charset="0"/>
              </a:rPr>
              <a:t>Scanner </a:t>
            </a:r>
            <a:r>
              <a:rPr lang="th-TH" sz="2200">
                <a:latin typeface="Tahoma" pitchFamily="34" charset="0"/>
                <a:cs typeface="Tahoma" pitchFamily="34" charset="0"/>
              </a:rPr>
              <a:t>ได้</a:t>
            </a:r>
          </a:p>
        </p:txBody>
      </p:sp>
      <p:sp>
        <p:nvSpPr>
          <p:cNvPr id="60424" name="AutoShape 8"/>
          <p:cNvSpPr>
            <a:spLocks noChangeArrowheads="1"/>
          </p:cNvSpPr>
          <p:nvPr/>
        </p:nvSpPr>
        <p:spPr bwMode="auto">
          <a:xfrm>
            <a:off x="1446213" y="5194300"/>
            <a:ext cx="3746500" cy="785813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 type="none" w="lg" len="med"/>
          </a:ln>
        </p:spPr>
        <p:txBody>
          <a:bodyPr wrap="none" lIns="90000" tIns="46800" rIns="90000" bIns="46800" anchor="ctr">
            <a:spAutoFit/>
          </a:bodyPr>
          <a:lstStyle/>
          <a:p>
            <a:r>
              <a:rPr lang="en-US" sz="2000">
                <a:solidFill>
                  <a:srgbClr val="660066"/>
                </a:solidFill>
                <a:latin typeface="Tahoma" pitchFamily="34" charset="0"/>
                <a:cs typeface="Tahoma" pitchFamily="34" charset="0"/>
              </a:rPr>
              <a:t>4 </a:t>
            </a:r>
            <a:endParaRPr lang="en-US" sz="2000">
              <a:solidFill>
                <a:srgbClr val="660066"/>
              </a:solidFill>
              <a:latin typeface="Tahoma" pitchFamily="34" charset="0"/>
              <a:cs typeface="Tahoma" pitchFamily="34" charset="0"/>
              <a:sym typeface="Symbol" pitchFamily="18" charset="2"/>
            </a:endParaRPr>
          </a:p>
          <a:p>
            <a:r>
              <a: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พื้นที่วงกลมรัศมี</a:t>
            </a:r>
            <a:r>
              <a: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4.0</a:t>
            </a:r>
            <a:r>
              <a: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= </a:t>
            </a:r>
            <a:r>
              <a: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50.26544</a:t>
            </a:r>
            <a:endParaRPr lang="th-TH" sz="20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0425" name="AutoShape 9"/>
          <p:cNvSpPr>
            <a:spLocks noChangeArrowheads="1"/>
          </p:cNvSpPr>
          <p:nvPr/>
        </p:nvSpPr>
        <p:spPr bwMode="auto">
          <a:xfrm>
            <a:off x="5072063" y="5643563"/>
            <a:ext cx="3746500" cy="785812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 type="none" w="lg" len="med"/>
          </a:ln>
        </p:spPr>
        <p:txBody>
          <a:bodyPr wrap="none" lIns="90000" tIns="46800" rIns="90000" bIns="46800" anchor="ctr">
            <a:spAutoFit/>
          </a:bodyPr>
          <a:lstStyle/>
          <a:p>
            <a:r>
              <a: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รัศมี</a:t>
            </a:r>
            <a:r>
              <a: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=</a:t>
            </a:r>
            <a:endParaRPr lang="en-US" sz="2000">
              <a:solidFill>
                <a:srgbClr val="660066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พื้นที่วงกลมรัศมี</a:t>
            </a:r>
            <a:r>
              <a: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4.0</a:t>
            </a:r>
            <a:r>
              <a:rPr lang="th-TH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= </a:t>
            </a:r>
            <a:r>
              <a: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50.26544</a:t>
            </a:r>
            <a:endParaRPr lang="th-TH" sz="20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0428" name="Text Box 12"/>
          <p:cNvSpPr txBox="1">
            <a:spLocks noChangeArrowheads="1"/>
          </p:cNvSpPr>
          <p:nvPr/>
        </p:nvSpPr>
        <p:spPr bwMode="auto">
          <a:xfrm>
            <a:off x="5894388" y="5670550"/>
            <a:ext cx="32067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>
                <a:solidFill>
                  <a:srgbClr val="800000"/>
                </a:solidFill>
                <a:latin typeface="Tahoma" pitchFamily="34" charset="0"/>
                <a:cs typeface="Tahoma" pitchFamily="34" charset="0"/>
              </a:rPr>
              <a:t>4</a:t>
            </a:r>
            <a:endParaRPr lang="th-TH" sz="2000">
              <a:solidFill>
                <a:srgbClr val="800000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4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04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04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04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04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04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604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04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604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04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604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60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604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60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604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604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604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60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604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 build="p" animBg="1"/>
      <p:bldP spid="60421" grpId="0" animBg="1"/>
      <p:bldP spid="60422" grpId="0" animBg="1"/>
      <p:bldP spid="60424" grpId="0" build="p" animBg="1"/>
      <p:bldP spid="60424" grpId="1" build="allAtOnce" animBg="1"/>
      <p:bldP spid="60425" grpId="0" build="p" animBg="1"/>
      <p:bldP spid="604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new Scanner( System.in )</a:t>
            </a:r>
            <a:endParaRPr lang="th-TH"/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>
                <a:latin typeface="Courier New" pitchFamily="49" charset="0"/>
              </a:rPr>
              <a:t>System.in</a:t>
            </a:r>
            <a:r>
              <a:rPr lang="en-US" dirty="0" smtClean="0"/>
              <a:t> 	: </a:t>
            </a:r>
            <a:r>
              <a:rPr lang="th-TH" dirty="0" smtClean="0"/>
              <a:t>แป้นพิมพ์</a:t>
            </a:r>
          </a:p>
          <a:p>
            <a:r>
              <a:rPr lang="en-US" sz="2400" b="1" dirty="0" smtClean="0">
                <a:latin typeface="Courier New" pitchFamily="49" charset="0"/>
              </a:rPr>
              <a:t>Scanner</a:t>
            </a:r>
            <a:r>
              <a:rPr lang="en-US" dirty="0" smtClean="0"/>
              <a:t>		: </a:t>
            </a:r>
            <a:r>
              <a:rPr lang="th-TH" dirty="0" smtClean="0"/>
              <a:t>ตัวอ่าน</a:t>
            </a:r>
          </a:p>
          <a:p>
            <a:r>
              <a:rPr lang="en-US" sz="2400" b="1" dirty="0" smtClean="0">
                <a:latin typeface="Courier New" pitchFamily="49" charset="0"/>
              </a:rPr>
              <a:t>new Scanner( System.in )</a:t>
            </a:r>
            <a:r>
              <a:rPr lang="en-US" dirty="0" smtClean="0"/>
              <a:t> </a:t>
            </a:r>
            <a:r>
              <a:rPr lang="th-TH" dirty="0" smtClean="0"/>
              <a:t/>
            </a:r>
            <a:br>
              <a:rPr lang="th-TH" dirty="0" smtClean="0"/>
            </a:br>
            <a:r>
              <a:rPr lang="th-TH" dirty="0" smtClean="0">
                <a:solidFill>
                  <a:srgbClr val="000000"/>
                </a:solidFill>
              </a:rPr>
              <a:t>สร้าง ตัวอ่าน จาก</a:t>
            </a:r>
            <a:r>
              <a:rPr lang="th-TH" dirty="0" smtClean="0"/>
              <a:t> </a:t>
            </a:r>
            <a:r>
              <a:rPr lang="th-TH" dirty="0" smtClean="0">
                <a:solidFill>
                  <a:srgbClr val="000000"/>
                </a:solidFill>
              </a:rPr>
              <a:t>แป้นพิมพ์</a:t>
            </a:r>
          </a:p>
          <a:p>
            <a:r>
              <a:rPr lang="en-US" sz="2400" b="1" dirty="0" smtClean="0">
                <a:latin typeface="Courier New" pitchFamily="49" charset="0"/>
              </a:rPr>
              <a:t>Scanner kb</a:t>
            </a:r>
            <a:r>
              <a:rPr lang="en-US" dirty="0" smtClean="0"/>
              <a:t> 	: </a:t>
            </a:r>
            <a:r>
              <a:rPr lang="th-TH" dirty="0" smtClean="0"/>
              <a:t>ตัวแปรแบบ </a:t>
            </a:r>
            <a:r>
              <a:rPr lang="en-US" dirty="0" smtClean="0"/>
              <a:t>Scanner</a:t>
            </a:r>
            <a:endParaRPr lang="th-TH" dirty="0" smtClean="0"/>
          </a:p>
          <a:p>
            <a:r>
              <a:rPr lang="en-US" sz="2400" b="1" dirty="0" smtClean="0">
                <a:latin typeface="Courier New" pitchFamily="49" charset="0"/>
              </a:rPr>
              <a:t>Scanner kb = new Scanner(System.in);</a:t>
            </a:r>
            <a:endParaRPr lang="th-TH" sz="2400" b="1" dirty="0" smtClean="0">
              <a:latin typeface="Courier New" pitchFamily="49" charset="0"/>
            </a:endParaRPr>
          </a:p>
          <a:p>
            <a:pPr lvl="1"/>
            <a:r>
              <a:rPr lang="th-TH" sz="2000" b="1" dirty="0" smtClean="0">
                <a:solidFill>
                  <a:srgbClr val="FF0000"/>
                </a:solidFill>
                <a:latin typeface="Courier New" pitchFamily="49" charset="0"/>
              </a:rPr>
              <a:t>สร้างสำหรับการอ่านครั้งแรกก็พอ ครั้งต่อไปไม่ต้องสร้างแล้ว</a:t>
            </a:r>
          </a:p>
          <a:p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kb.nextDouble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dirty="0" smtClean="0"/>
              <a:t>: </a:t>
            </a:r>
            <a:r>
              <a:rPr lang="th-TH" dirty="0" smtClean="0"/>
              <a:t>อ่านจำนวนจริงจากผู้ใช้</a:t>
            </a:r>
          </a:p>
          <a:p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kb.nextInt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()    </a:t>
            </a:r>
            <a:r>
              <a:rPr lang="en-US" dirty="0" smtClean="0"/>
              <a:t>: </a:t>
            </a:r>
            <a:r>
              <a:rPr lang="th-TH" dirty="0" smtClean="0"/>
              <a:t>อ่านจำนวนเต็มจากผู้ใช้</a:t>
            </a:r>
          </a:p>
          <a:p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kb.nextLine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()   </a:t>
            </a:r>
            <a:r>
              <a:rPr lang="en-US" dirty="0" smtClean="0"/>
              <a:t>: </a:t>
            </a:r>
            <a:r>
              <a:rPr lang="th-TH" dirty="0" smtClean="0"/>
              <a:t>อ่านสตริงหนึ่งบรรทัด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1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81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819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ตัวอย่าง </a:t>
            </a:r>
            <a:r>
              <a:rPr lang="en-US"/>
              <a:t>: </a:t>
            </a:r>
            <a:r>
              <a:rPr lang="th-TH"/>
              <a:t>ดัชนีมวลกาย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00088" y="860425"/>
            <a:ext cx="7772400" cy="4997450"/>
          </a:xfrm>
        </p:spPr>
        <p:txBody>
          <a:bodyPr/>
          <a:lstStyle/>
          <a:p>
            <a:r>
              <a:rPr lang="th-TH" smtClean="0"/>
              <a:t>เขียนโปรแกรมรับข้อมูลทางแป้นพิมพ์</a:t>
            </a:r>
          </a:p>
          <a:p>
            <a:pPr lvl="1"/>
            <a:r>
              <a:rPr lang="th-TH" smtClean="0"/>
              <a:t>น้ำหนัก (หน่วยเป็น</a:t>
            </a:r>
            <a:r>
              <a:rPr lang="th-TH" u="sng" smtClean="0"/>
              <a:t>กิโลกรัม</a:t>
            </a:r>
            <a:r>
              <a:rPr lang="th-TH" smtClean="0"/>
              <a:t>)</a:t>
            </a:r>
          </a:p>
          <a:p>
            <a:pPr lvl="1"/>
            <a:r>
              <a:rPr lang="th-TH" smtClean="0"/>
              <a:t>ความสูง (หน่วยเป็น</a:t>
            </a:r>
            <a:r>
              <a:rPr lang="th-TH" u="sng" smtClean="0"/>
              <a:t>เซนติเมตร</a:t>
            </a:r>
            <a:r>
              <a:rPr lang="th-TH" smtClean="0"/>
              <a:t>)</a:t>
            </a:r>
          </a:p>
          <a:p>
            <a:r>
              <a:rPr lang="th-TH" smtClean="0"/>
              <a:t>แสดงดัชนีมวลกาย ซึ่งคำนวณได้จากสูตร</a:t>
            </a:r>
            <a:br>
              <a:rPr lang="th-TH" smtClean="0"/>
            </a:br>
            <a:r>
              <a:rPr lang="th-TH" smtClean="0"/>
              <a:t/>
            </a:r>
            <a:br>
              <a:rPr lang="th-TH" smtClean="0"/>
            </a:br>
            <a:r>
              <a:rPr lang="th-TH" smtClean="0"/>
              <a:t/>
            </a:r>
            <a:br>
              <a:rPr lang="th-TH" smtClean="0"/>
            </a:br>
            <a:endParaRPr lang="th-TH" smtClean="0"/>
          </a:p>
          <a:p>
            <a:r>
              <a:rPr lang="th-TH" smtClean="0"/>
              <a:t>หุ่นดีต้องมี </a:t>
            </a:r>
            <a:r>
              <a:rPr lang="en-US" smtClean="0"/>
              <a:t>BMI </a:t>
            </a:r>
            <a:r>
              <a:rPr lang="th-TH" smtClean="0"/>
              <a:t>ระหว่าง </a:t>
            </a:r>
            <a:r>
              <a:rPr lang="en-US" smtClean="0"/>
              <a:t>18.5 – 25 </a:t>
            </a:r>
            <a:r>
              <a:rPr lang="th-TH" smtClean="0"/>
              <a:t/>
            </a:r>
            <a:br>
              <a:rPr lang="th-TH" smtClean="0"/>
            </a:br>
            <a:r>
              <a:rPr lang="th-TH" smtClean="0"/>
              <a:t>น้อยไปผอม  มากไปอ้วน</a:t>
            </a:r>
            <a:r>
              <a:rPr lang="en-US" smtClean="0"/>
              <a:t> </a:t>
            </a:r>
            <a:endParaRPr lang="th-TH" smtClean="0"/>
          </a:p>
        </p:txBody>
      </p:sp>
      <p:graphicFrame>
        <p:nvGraphicFramePr>
          <p:cNvPr id="65541" name="Object 2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2928938" y="2789238"/>
          <a:ext cx="3009900" cy="1138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4" name="Equation" r:id="rId4" imgW="1040948" imgH="393529" progId="Equation.DSMT4">
                  <p:embed/>
                </p:oleObj>
              </mc:Choice>
              <mc:Fallback>
                <p:oleObj name="Equation" r:id="rId4" imgW="1040948" imgH="393529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38" y="2789238"/>
                        <a:ext cx="3009900" cy="1138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5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55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55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55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0" grpId="0" build="p" bldLvl="2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ตัวอย่าง </a:t>
            </a:r>
            <a:r>
              <a:rPr lang="en-US"/>
              <a:t>: </a:t>
            </a:r>
            <a:r>
              <a:rPr lang="th-TH"/>
              <a:t>ดัชนีมวลกาย</a:t>
            </a: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428625" y="1000125"/>
            <a:ext cx="8224838" cy="4791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import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java.util.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th-TH" sz="2200" b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th-TH" sz="2200" b="1">
                <a:solidFill>
                  <a:srgbClr val="008000"/>
                </a:solidFill>
                <a:latin typeface="Courier New" pitchFamily="49" charset="0"/>
                <a:cs typeface="Microsoft Sans Serif" pitchFamily="34" charset="0"/>
              </a:rPr>
              <a:t>โปรแกรมคำนวณดัชนีมวลกาย</a:t>
            </a:r>
            <a:r>
              <a:rPr lang="th-TH" sz="2200" b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BodyMassIndex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kb =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.in);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.out.print(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น้ำหนัก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 (kg.)</a:t>
            </a:r>
            <a:r>
              <a:rPr lang="en-US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= "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weight = kb.nextDouble();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.out.print(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ความสูง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 (cm.)</a:t>
            </a:r>
            <a:r>
              <a:rPr lang="en-US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= "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height = kb.nextDouble();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hm = height / 100.0;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bmi = weight / (hm * hm);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ดัชนีมวลกาย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= "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bmi);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9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29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29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82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829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829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829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829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829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การใช้ตัวแปร</a:t>
            </a:r>
            <a:endParaRPr lang="th-TH" dirty="0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428625" y="995363"/>
            <a:ext cx="8224838" cy="4791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import java.util.Scanner</a:t>
            </a:r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Microsoft Sans Serif" pitchFamily="34" charset="0"/>
              </a:rPr>
              <a:t>โปรแกรมคำนวณดัชนีมวลกาย</a:t>
            </a:r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class BodyMassIndex {</a:t>
            </a:r>
            <a:endParaRPr lang="th-TH" sz="2200">
              <a:solidFill>
                <a:srgbClr val="C8C8C8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void main(String[] args) {</a:t>
            </a:r>
            <a:endParaRPr lang="th-TH" sz="2200">
              <a:solidFill>
                <a:srgbClr val="C8C8C8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en-US" sz="22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kb</a:t>
            </a:r>
            <a:r>
              <a:rPr lang="en-US" sz="2200" b="1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= new</a:t>
            </a:r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Scanner</a:t>
            </a:r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System.in);</a:t>
            </a:r>
            <a:endParaRPr lang="th-TH" sz="2200">
              <a:solidFill>
                <a:srgbClr val="C8C8C8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System.out.print(</a:t>
            </a:r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C8C8C8"/>
                </a:solidFill>
                <a:latin typeface="Courier New" pitchFamily="49" charset="0"/>
                <a:cs typeface="Tahoma" pitchFamily="34" charset="0"/>
              </a:rPr>
              <a:t>น้ำหนัก</a:t>
            </a:r>
            <a:r>
              <a:rPr lang="en-US" sz="2000">
                <a:solidFill>
                  <a:srgbClr val="C8C8C8"/>
                </a:solidFill>
                <a:latin typeface="Courier New" pitchFamily="49" charset="0"/>
                <a:cs typeface="Tahoma" pitchFamily="34" charset="0"/>
              </a:rPr>
              <a:t> (kg.)</a:t>
            </a:r>
            <a:r>
              <a:rPr lang="en-US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= "</a:t>
            </a:r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weight</a:t>
            </a:r>
            <a:r>
              <a:rPr lang="en-US" sz="2200" b="1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= kb.nextDouble();</a:t>
            </a:r>
            <a:endParaRPr lang="th-TH" sz="2200">
              <a:solidFill>
                <a:srgbClr val="C8C8C8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System.out.print(</a:t>
            </a:r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C8C8C8"/>
                </a:solidFill>
                <a:latin typeface="Courier New" pitchFamily="49" charset="0"/>
                <a:cs typeface="Tahoma" pitchFamily="34" charset="0"/>
              </a:rPr>
              <a:t>ความสูง</a:t>
            </a:r>
            <a:r>
              <a:rPr lang="en-US" sz="2000">
                <a:solidFill>
                  <a:srgbClr val="C8C8C8"/>
                </a:solidFill>
                <a:latin typeface="Courier New" pitchFamily="49" charset="0"/>
                <a:cs typeface="Tahoma" pitchFamily="34" charset="0"/>
              </a:rPr>
              <a:t> (cm.)</a:t>
            </a:r>
            <a:r>
              <a:rPr lang="en-US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= "</a:t>
            </a:r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height</a:t>
            </a:r>
            <a:r>
              <a:rPr lang="en-US" sz="2200" b="1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= kb.nextDouble();</a:t>
            </a:r>
            <a:endParaRPr lang="th-TH" sz="2200">
              <a:solidFill>
                <a:srgbClr val="C8C8C8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double </a:t>
            </a:r>
            <a:r>
              <a:rPr lang="en-US" sz="22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hm</a:t>
            </a:r>
            <a:r>
              <a:rPr lang="en-US" sz="2200" b="1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= height / 100.0;</a:t>
            </a:r>
            <a:endParaRPr lang="th-TH" sz="2200">
              <a:solidFill>
                <a:srgbClr val="C8C8C8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2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bmi</a:t>
            </a:r>
            <a:r>
              <a:rPr lang="en-US" sz="2200" b="1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= weight / (hm * hm);</a:t>
            </a:r>
            <a:endParaRPr lang="th-TH" sz="2200">
              <a:solidFill>
                <a:srgbClr val="C8C8C8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System.out.println(</a:t>
            </a:r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>
                <a:solidFill>
                  <a:srgbClr val="C8C8C8"/>
                </a:solidFill>
                <a:latin typeface="Courier New" pitchFamily="49" charset="0"/>
                <a:cs typeface="Tahoma" pitchFamily="34" charset="0"/>
              </a:rPr>
              <a:t>ดัชนีมวลกาย</a:t>
            </a:r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= "</a:t>
            </a:r>
            <a:r>
              <a:rPr lang="en-US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+ bmi);</a:t>
            </a:r>
            <a:endParaRPr lang="th-TH" sz="2200">
              <a:solidFill>
                <a:srgbClr val="C8C8C8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th-TH" sz="2200">
                <a:solidFill>
                  <a:srgbClr val="C8C8C8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408363" y="3214688"/>
            <a:ext cx="5105400" cy="665162"/>
            <a:chOff x="1960" y="2191"/>
            <a:chExt cx="3216" cy="419"/>
          </a:xfrm>
        </p:grpSpPr>
        <p:sp>
          <p:nvSpPr>
            <p:cNvPr id="28684" name="AutoShape 4"/>
            <p:cNvSpPr>
              <a:spLocks noChangeArrowheads="1"/>
            </p:cNvSpPr>
            <p:nvPr/>
          </p:nvSpPr>
          <p:spPr bwMode="auto">
            <a:xfrm>
              <a:off x="2858" y="2242"/>
              <a:ext cx="2318" cy="366"/>
            </a:xfrm>
            <a:prstGeom prst="roundRect">
              <a:avLst>
                <a:gd name="adj" fmla="val 16667"/>
              </a:avLst>
            </a:prstGeom>
            <a:solidFill>
              <a:srgbClr val="FFCCFF"/>
            </a:solidFill>
            <a:ln w="9525">
              <a:solidFill>
                <a:srgbClr val="000000"/>
              </a:solidFill>
              <a:round/>
              <a:headEnd/>
              <a:tailEnd type="none" w="lg" len="med"/>
            </a:ln>
          </p:spPr>
          <p:txBody>
            <a:bodyPr lIns="90000" tIns="46800" rIns="90000" bIns="46800" anchor="ctr">
              <a:spAutoFit/>
            </a:bodyPr>
            <a:lstStyle/>
            <a:p>
              <a:pPr algn="ctr"/>
              <a:r>
                <a:rPr lang="th-TH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ตัวแปรเก็บข้อมูลขาเข้า</a:t>
              </a:r>
            </a:p>
          </p:txBody>
        </p:sp>
        <p:sp>
          <p:nvSpPr>
            <p:cNvPr id="28685" name="Line 5"/>
            <p:cNvSpPr>
              <a:spLocks noChangeShapeType="1"/>
            </p:cNvSpPr>
            <p:nvPr/>
          </p:nvSpPr>
          <p:spPr bwMode="auto">
            <a:xfrm flipH="1" flipV="1">
              <a:off x="1968" y="2191"/>
              <a:ext cx="883" cy="20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8686" name="Line 6"/>
            <p:cNvSpPr>
              <a:spLocks noChangeShapeType="1"/>
            </p:cNvSpPr>
            <p:nvPr/>
          </p:nvSpPr>
          <p:spPr bwMode="auto">
            <a:xfrm flipH="1">
              <a:off x="1960" y="2460"/>
              <a:ext cx="891" cy="15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2786063" y="4786313"/>
            <a:ext cx="4108450" cy="684212"/>
            <a:chOff x="1992" y="3007"/>
            <a:chExt cx="2588" cy="431"/>
          </a:xfrm>
        </p:grpSpPr>
        <p:sp>
          <p:nvSpPr>
            <p:cNvPr id="28682" name="AutoShape 9"/>
            <p:cNvSpPr>
              <a:spLocks noChangeArrowheads="1"/>
            </p:cNvSpPr>
            <p:nvPr/>
          </p:nvSpPr>
          <p:spPr bwMode="auto">
            <a:xfrm>
              <a:off x="2614" y="3072"/>
              <a:ext cx="1966" cy="366"/>
            </a:xfrm>
            <a:prstGeom prst="roundRect">
              <a:avLst>
                <a:gd name="adj" fmla="val 16667"/>
              </a:avLst>
            </a:prstGeom>
            <a:solidFill>
              <a:srgbClr val="FFCCFF"/>
            </a:solidFill>
            <a:ln w="9525">
              <a:solidFill>
                <a:srgbClr val="000000"/>
              </a:solidFill>
              <a:round/>
              <a:headEnd/>
              <a:tailEnd type="none" w="lg" len="med"/>
            </a:ln>
          </p:spPr>
          <p:txBody>
            <a:bodyPr lIns="90000" tIns="46800" rIns="90000" bIns="46800" anchor="ctr">
              <a:spAutoFit/>
            </a:bodyPr>
            <a:lstStyle/>
            <a:p>
              <a:pPr algn="ctr"/>
              <a:r>
                <a:rPr lang="th-TH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ตัวแปรเก็บผลลัพธ์</a:t>
              </a:r>
            </a:p>
          </p:txBody>
        </p:sp>
        <p:sp>
          <p:nvSpPr>
            <p:cNvPr id="28683" name="Line 10"/>
            <p:cNvSpPr>
              <a:spLocks noChangeShapeType="1"/>
            </p:cNvSpPr>
            <p:nvPr/>
          </p:nvSpPr>
          <p:spPr bwMode="auto">
            <a:xfrm flipH="1" flipV="1">
              <a:off x="1992" y="3007"/>
              <a:ext cx="615" cy="21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2840038" y="2357438"/>
            <a:ext cx="4356100" cy="1882775"/>
            <a:chOff x="1533" y="1627"/>
            <a:chExt cx="2744" cy="1186"/>
          </a:xfrm>
        </p:grpSpPr>
        <p:sp>
          <p:nvSpPr>
            <p:cNvPr id="28679" name="AutoShape 15"/>
            <p:cNvSpPr>
              <a:spLocks noChangeArrowheads="1"/>
            </p:cNvSpPr>
            <p:nvPr/>
          </p:nvSpPr>
          <p:spPr bwMode="auto">
            <a:xfrm>
              <a:off x="2809" y="1627"/>
              <a:ext cx="1468" cy="366"/>
            </a:xfrm>
            <a:prstGeom prst="roundRect">
              <a:avLst>
                <a:gd name="adj" fmla="val 16667"/>
              </a:avLst>
            </a:prstGeom>
            <a:solidFill>
              <a:srgbClr val="FFCCFF"/>
            </a:solidFill>
            <a:ln w="9525">
              <a:solidFill>
                <a:srgbClr val="000000"/>
              </a:solidFill>
              <a:round/>
              <a:headEnd/>
              <a:tailEnd type="none" w="lg" len="med"/>
            </a:ln>
          </p:spPr>
          <p:txBody>
            <a:bodyPr lIns="90000" tIns="46800" rIns="90000" bIns="46800" anchor="ctr">
              <a:spAutoFit/>
            </a:bodyPr>
            <a:lstStyle/>
            <a:p>
              <a:pPr algn="ctr"/>
              <a:r>
                <a:rPr lang="th-TH">
                  <a:solidFill>
                    <a:srgbClr val="0033CC"/>
                  </a:solidFill>
                  <a:latin typeface="Tahoma" pitchFamily="34" charset="0"/>
                  <a:cs typeface="Tahoma" pitchFamily="34" charset="0"/>
                </a:rPr>
                <a:t>ตัวแปรเสริม</a:t>
              </a:r>
            </a:p>
          </p:txBody>
        </p:sp>
        <p:sp>
          <p:nvSpPr>
            <p:cNvPr id="28680" name="Line 16"/>
            <p:cNvSpPr>
              <a:spLocks noChangeShapeType="1"/>
            </p:cNvSpPr>
            <p:nvPr/>
          </p:nvSpPr>
          <p:spPr bwMode="auto">
            <a:xfrm flipH="1" flipV="1">
              <a:off x="2031" y="1738"/>
              <a:ext cx="771" cy="39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8681" name="Freeform 18"/>
            <p:cNvSpPr>
              <a:spLocks/>
            </p:cNvSpPr>
            <p:nvPr/>
          </p:nvSpPr>
          <p:spPr bwMode="auto">
            <a:xfrm>
              <a:off x="1533" y="1826"/>
              <a:ext cx="1259" cy="987"/>
            </a:xfrm>
            <a:custGeom>
              <a:avLst/>
              <a:gdLst>
                <a:gd name="T0" fmla="*/ 3588 w 888"/>
                <a:gd name="T1" fmla="*/ 0 h 997"/>
                <a:gd name="T2" fmla="*/ 2999 w 888"/>
                <a:gd name="T3" fmla="*/ 7 h 997"/>
                <a:gd name="T4" fmla="*/ 2758 w 888"/>
                <a:gd name="T5" fmla="*/ 27 h 997"/>
                <a:gd name="T6" fmla="*/ 1891 w 888"/>
                <a:gd name="T7" fmla="*/ 35 h 997"/>
                <a:gd name="T8" fmla="*/ 0 w 888"/>
                <a:gd name="T9" fmla="*/ 36 h 9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8"/>
                <a:gd name="T16" fmla="*/ 0 h 997"/>
                <a:gd name="T17" fmla="*/ 888 w 888"/>
                <a:gd name="T18" fmla="*/ 997 h 9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8" h="997">
                  <a:moveTo>
                    <a:pt x="888" y="0"/>
                  </a:moveTo>
                  <a:cubicBezTo>
                    <a:pt x="832" y="30"/>
                    <a:pt x="776" y="61"/>
                    <a:pt x="742" y="185"/>
                  </a:cubicBezTo>
                  <a:cubicBezTo>
                    <a:pt x="708" y="309"/>
                    <a:pt x="729" y="613"/>
                    <a:pt x="683" y="742"/>
                  </a:cubicBezTo>
                  <a:cubicBezTo>
                    <a:pt x="637" y="871"/>
                    <a:pt x="582" y="915"/>
                    <a:pt x="468" y="956"/>
                  </a:cubicBezTo>
                  <a:cubicBezTo>
                    <a:pt x="354" y="997"/>
                    <a:pt x="177" y="991"/>
                    <a:pt x="0" y="986"/>
                  </a:cubicBezTo>
                </a:path>
              </a:pathLst>
            </a:custGeom>
            <a:noFill/>
            <a:ln w="38100">
              <a:solidFill>
                <a:schemeClr val="accent2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04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ตัวอย่าง </a:t>
            </a:r>
            <a:r>
              <a:rPr lang="en-US"/>
              <a:t>:</a:t>
            </a:r>
            <a:r>
              <a:rPr lang="th-TH"/>
              <a:t> การหารากที่สอง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928688"/>
            <a:ext cx="7772400" cy="1341437"/>
          </a:xfrm>
        </p:spPr>
        <p:txBody>
          <a:bodyPr/>
          <a:lstStyle/>
          <a:p>
            <a:r>
              <a:rPr lang="th-TH" smtClean="0"/>
              <a:t>หารากที่สองของ </a:t>
            </a:r>
            <a:r>
              <a:rPr lang="en-US" i="1" smtClean="0">
                <a:latin typeface="Times New Roman" pitchFamily="18" charset="0"/>
              </a:rPr>
              <a:t>a</a:t>
            </a:r>
            <a:endParaRPr lang="en-US" smtClean="0">
              <a:latin typeface="Times New Roman" pitchFamily="18" charset="0"/>
            </a:endParaRPr>
          </a:p>
          <a:p>
            <a:r>
              <a:rPr lang="th-TH" smtClean="0">
                <a:latin typeface="Times New Roman" pitchFamily="18" charset="0"/>
              </a:rPr>
              <a:t>ใช้ </a:t>
            </a:r>
            <a:r>
              <a:rPr lang="en-US" smtClean="0">
                <a:latin typeface="Times New Roman" pitchFamily="18" charset="0"/>
              </a:rPr>
              <a:t>Babylonian method</a:t>
            </a:r>
            <a:endParaRPr lang="th-TH" smtClean="0">
              <a:latin typeface="Times New Roman" pitchFamily="18" charset="0"/>
            </a:endParaRPr>
          </a:p>
        </p:txBody>
      </p:sp>
      <p:graphicFrame>
        <p:nvGraphicFramePr>
          <p:cNvPr id="89092" name="Object 2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1198563" y="2098675"/>
          <a:ext cx="1487487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0" name="Equation" r:id="rId4" imgW="469696" imgH="215806" progId="Equation.DSMT4">
                  <p:embed/>
                </p:oleObj>
              </mc:Choice>
              <mc:Fallback>
                <p:oleObj name="Equation" r:id="rId4" imgW="469696" imgH="215806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8563" y="2098675"/>
                        <a:ext cx="1487487" cy="68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093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5203825" y="1289050"/>
          <a:ext cx="3473450" cy="2671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1" name="Photo Editor Photo" r:id="rId6" imgW="4952381" imgH="3809524" progId="MSPhotoEd.3">
                  <p:embed/>
                </p:oleObj>
              </mc:Choice>
              <mc:Fallback>
                <p:oleObj name="Photo Editor Photo" r:id="rId6" imgW="4952381" imgH="3809524" progId="MSPhotoEd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3825" y="1289050"/>
                        <a:ext cx="3473450" cy="2671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rgbClr val="FF0000"/>
                            </a:solidFill>
                            <a:prstDash val="dash"/>
                            <a:miter lim="800000"/>
                            <a:headEnd type="none" w="med" len="med"/>
                            <a:tailEnd type="none" w="lg" len="med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095" name="Text Box 7"/>
          <p:cNvSpPr txBox="1">
            <a:spLocks noChangeArrowheads="1"/>
          </p:cNvSpPr>
          <p:nvPr/>
        </p:nvSpPr>
        <p:spPr bwMode="auto">
          <a:xfrm>
            <a:off x="5006975" y="4305300"/>
            <a:ext cx="1816100" cy="1930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x</a:t>
            </a:r>
            <a:r>
              <a:rPr lang="th-TH" sz="2000" b="1" baseline="-25000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0</a:t>
            </a:r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=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50.0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x</a:t>
            </a:r>
            <a:r>
              <a:rPr lang="en-US" sz="2000" b="1" baseline="-25000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1</a:t>
            </a:r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=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26.0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x</a:t>
            </a:r>
            <a:r>
              <a:rPr lang="en-US" sz="2000" b="1" baseline="-25000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2</a:t>
            </a:r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=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14.92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x</a:t>
            </a:r>
            <a:r>
              <a:rPr lang="en-US" sz="2000" b="1" baseline="-25000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3</a:t>
            </a:r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=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10.81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x</a:t>
            </a:r>
            <a:r>
              <a:rPr lang="en-US" sz="2000" b="1" baseline="-25000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4</a:t>
            </a:r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=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10.03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x</a:t>
            </a:r>
            <a:r>
              <a:rPr lang="en-US" sz="2000" b="1" baseline="-25000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5</a:t>
            </a:r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=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10.00</a:t>
            </a:r>
            <a:endParaRPr lang="th-TH" sz="20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89096" name="Rectangle 8"/>
          <p:cNvSpPr>
            <a:spLocks noChangeArrowheads="1"/>
          </p:cNvSpPr>
          <p:nvPr/>
        </p:nvSpPr>
        <p:spPr bwMode="auto">
          <a:xfrm>
            <a:off x="6534150" y="4305300"/>
            <a:ext cx="288925" cy="304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89098" name="Text Box 10"/>
          <p:cNvSpPr txBox="1">
            <a:spLocks noChangeArrowheads="1"/>
          </p:cNvSpPr>
          <p:nvPr/>
        </p:nvSpPr>
        <p:spPr bwMode="auto">
          <a:xfrm>
            <a:off x="6948488" y="4000500"/>
            <a:ext cx="1814512" cy="2235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th-TH" sz="2000" b="1" baseline="-2500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= 1.0</a:t>
            </a:r>
          </a:p>
          <a:p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th-TH" sz="2000" b="1" baseline="-2500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= 50.5</a:t>
            </a:r>
          </a:p>
          <a:p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th-TH" sz="2000" b="1" baseline="-2500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= 26.24</a:t>
            </a:r>
          </a:p>
          <a:p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th-TH" sz="2000" b="1" baseline="-2500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= 15.03</a:t>
            </a:r>
          </a:p>
          <a:p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th-TH" sz="2000" b="1" baseline="-2500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= 10.84</a:t>
            </a:r>
          </a:p>
          <a:p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th-TH" sz="2000" b="1" baseline="-2500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= 10.03</a:t>
            </a:r>
          </a:p>
          <a:p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th-TH" sz="2000" b="1" baseline="-2500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6</a:t>
            </a:r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= 10.00</a:t>
            </a:r>
          </a:p>
        </p:txBody>
      </p:sp>
      <p:sp>
        <p:nvSpPr>
          <p:cNvPr id="89099" name="Rectangle 11"/>
          <p:cNvSpPr>
            <a:spLocks noChangeArrowheads="1"/>
          </p:cNvSpPr>
          <p:nvPr/>
        </p:nvSpPr>
        <p:spPr bwMode="auto">
          <a:xfrm>
            <a:off x="8472488" y="4000500"/>
            <a:ext cx="288925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89101" name="Text Box 13"/>
          <p:cNvSpPr txBox="1">
            <a:spLocks noChangeArrowheads="1"/>
          </p:cNvSpPr>
          <p:nvPr/>
        </p:nvSpPr>
        <p:spPr bwMode="auto">
          <a:xfrm>
            <a:off x="2943225" y="4914900"/>
            <a:ext cx="1924050" cy="1320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x</a:t>
            </a:r>
            <a:r>
              <a:rPr lang="th-TH" sz="2000" b="1" baseline="-25000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0</a:t>
            </a:r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=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-5.0</a:t>
            </a:r>
          </a:p>
          <a:p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x</a:t>
            </a:r>
            <a:r>
              <a:rPr lang="en-US" sz="2000" b="1" baseline="-25000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1</a:t>
            </a:r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=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-12.5</a:t>
            </a:r>
          </a:p>
          <a:p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x</a:t>
            </a:r>
            <a:r>
              <a:rPr lang="en-US" sz="2000" b="1" baseline="-25000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2</a:t>
            </a:r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=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-10.25</a:t>
            </a:r>
          </a:p>
          <a:p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x</a:t>
            </a:r>
            <a:r>
              <a:rPr lang="en-US" sz="2000" b="1" baseline="-25000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3</a:t>
            </a:r>
            <a:r>
              <a:rPr lang="th-TH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= </a:t>
            </a:r>
            <a:r>
              <a:rPr lang="en-US" sz="20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-10.00</a:t>
            </a:r>
          </a:p>
        </p:txBody>
      </p:sp>
      <p:sp>
        <p:nvSpPr>
          <p:cNvPr id="89102" name="Rectangle 14"/>
          <p:cNvSpPr>
            <a:spLocks noChangeArrowheads="1"/>
          </p:cNvSpPr>
          <p:nvPr/>
        </p:nvSpPr>
        <p:spPr bwMode="auto">
          <a:xfrm>
            <a:off x="4573588" y="4916488"/>
            <a:ext cx="307975" cy="3048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89103" name="Text Box 15"/>
          <p:cNvSpPr txBox="1">
            <a:spLocks noChangeArrowheads="1"/>
          </p:cNvSpPr>
          <p:nvPr/>
        </p:nvSpPr>
        <p:spPr bwMode="auto">
          <a:xfrm>
            <a:off x="1214438" y="2643188"/>
            <a:ext cx="3387725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x</a:t>
            </a:r>
            <a:r>
              <a:rPr lang="en-US" sz="3200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1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 = (</a:t>
            </a:r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x</a:t>
            </a:r>
            <a:r>
              <a:rPr lang="en-US" sz="3200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0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 + </a:t>
            </a:r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/</a:t>
            </a:r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x</a:t>
            </a:r>
            <a:r>
              <a:rPr lang="en-US" sz="3200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0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) / 2</a:t>
            </a:r>
            <a:endParaRPr lang="th-TH" sz="3200">
              <a:solidFill>
                <a:schemeClr val="tx2"/>
              </a:solidFill>
              <a:latin typeface="Times New Roman" pitchFamily="18" charset="0"/>
              <a:cs typeface="Tahoma" pitchFamily="34" charset="0"/>
            </a:endParaRPr>
          </a:p>
          <a:p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x</a:t>
            </a:r>
            <a:r>
              <a:rPr lang="en-US" sz="3200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2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 = (</a:t>
            </a:r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x</a:t>
            </a:r>
            <a:r>
              <a:rPr lang="en-US" sz="3200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1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 + </a:t>
            </a:r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/</a:t>
            </a:r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x</a:t>
            </a:r>
            <a:r>
              <a:rPr lang="en-US" sz="3200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1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) / 2</a:t>
            </a:r>
            <a:endParaRPr lang="th-TH" sz="3200">
              <a:solidFill>
                <a:schemeClr val="tx2"/>
              </a:solidFill>
              <a:latin typeface="Times New Roman" pitchFamily="18" charset="0"/>
              <a:cs typeface="Tahoma" pitchFamily="34" charset="0"/>
            </a:endParaRPr>
          </a:p>
          <a:p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x</a:t>
            </a:r>
            <a:r>
              <a:rPr lang="en-US" sz="3200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3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 = (</a:t>
            </a:r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x</a:t>
            </a:r>
            <a:r>
              <a:rPr lang="en-US" sz="3200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2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 + </a:t>
            </a:r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/</a:t>
            </a:r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x</a:t>
            </a:r>
            <a:r>
              <a:rPr lang="en-US" sz="3200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2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) / 2</a:t>
            </a:r>
            <a:endParaRPr lang="th-TH" sz="3200">
              <a:solidFill>
                <a:schemeClr val="tx2"/>
              </a:solidFill>
              <a:latin typeface="Times New Roman" pitchFamily="18" charset="0"/>
              <a:cs typeface="Tahoma" pitchFamily="34" charset="0"/>
            </a:endParaRPr>
          </a:p>
          <a:p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...</a:t>
            </a:r>
            <a:endParaRPr lang="th-TH" sz="3200">
              <a:solidFill>
                <a:schemeClr val="tx2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89107" name="Text Box 19"/>
          <p:cNvSpPr txBox="1">
            <a:spLocks noChangeArrowheads="1"/>
          </p:cNvSpPr>
          <p:nvPr/>
        </p:nvSpPr>
        <p:spPr bwMode="auto">
          <a:xfrm>
            <a:off x="6772275" y="1670050"/>
            <a:ext cx="1636713" cy="588963"/>
          </a:xfrm>
          <a:prstGeom prst="rect">
            <a:avLst/>
          </a:prstGeom>
          <a:solidFill>
            <a:srgbClr val="FFCCFF"/>
          </a:solidFill>
          <a:ln w="9525">
            <a:solidFill>
              <a:srgbClr val="000000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 = 100</a:t>
            </a:r>
            <a:endParaRPr lang="th-TH" sz="3200">
              <a:solidFill>
                <a:schemeClr val="tx2"/>
              </a:solidFill>
              <a:latin typeface="Times New Roman" pitchFamily="18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9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9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9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91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89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8910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89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89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89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89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89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89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890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89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890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890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890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890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890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89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8909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89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89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9" dur="500"/>
                                        <p:tgtEl>
                                          <p:spTgt spid="89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4" dur="500"/>
                                        <p:tgtEl>
                                          <p:spTgt spid="89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9" dur="500"/>
                                        <p:tgtEl>
                                          <p:spTgt spid="89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4" dur="500"/>
                                        <p:tgtEl>
                                          <p:spTgt spid="89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 nodeType="clickPar">
                      <p:stCondLst>
                        <p:cond delay="indefinite"/>
                      </p:stCondLst>
                      <p:childTnLst>
                        <p:par>
                          <p:cTn id="1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9" dur="500"/>
                                        <p:tgtEl>
                                          <p:spTgt spid="89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4" dur="5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build="p"/>
      <p:bldP spid="89095" grpId="0" build="p" animBg="1"/>
      <p:bldP spid="89096" grpId="0" animBg="1"/>
      <p:bldP spid="89098" grpId="0" build="p" animBg="1"/>
      <p:bldP spid="89099" grpId="0" animBg="1"/>
      <p:bldP spid="89101" grpId="0" build="p" animBg="1"/>
      <p:bldP spid="89102" grpId="0" animBg="1"/>
      <p:bldP spid="89103" grpId="0" build="p"/>
      <p:bldP spid="8910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ลองใช้ </a:t>
            </a:r>
            <a:r>
              <a:rPr lang="en-US" dirty="0" smtClean="0"/>
              <a:t>Excel</a:t>
            </a:r>
            <a:endParaRPr lang="th-TH" dirty="0"/>
          </a:p>
        </p:txBody>
      </p:sp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4357688" y="928688"/>
          <a:ext cx="3390900" cy="489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0" name="Worksheet" r:id="rId4" imgW="6181615" imgH="8924904" progId="Excel.Sheet.8">
                  <p:embed/>
                </p:oleObj>
              </mc:Choice>
              <mc:Fallback>
                <p:oleObj name="Worksheet" r:id="rId4" imgW="6181615" imgH="8924904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7688" y="928688"/>
                        <a:ext cx="3390900" cy="4895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4" name="Text Box 15"/>
          <p:cNvSpPr txBox="1">
            <a:spLocks noChangeArrowheads="1"/>
          </p:cNvSpPr>
          <p:nvPr/>
        </p:nvSpPr>
        <p:spPr bwMode="auto">
          <a:xfrm>
            <a:off x="1000125" y="2214563"/>
            <a:ext cx="3387725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x</a:t>
            </a:r>
            <a:r>
              <a:rPr lang="en-US" sz="3200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1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 = (</a:t>
            </a:r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x</a:t>
            </a:r>
            <a:r>
              <a:rPr lang="en-US" sz="3200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0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 + </a:t>
            </a:r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/</a:t>
            </a:r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x</a:t>
            </a:r>
            <a:r>
              <a:rPr lang="en-US" sz="3200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0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) / 2</a:t>
            </a:r>
            <a:endParaRPr lang="th-TH" sz="3200">
              <a:solidFill>
                <a:schemeClr val="tx2"/>
              </a:solidFill>
              <a:latin typeface="Times New Roman" pitchFamily="18" charset="0"/>
              <a:cs typeface="Tahoma" pitchFamily="34" charset="0"/>
            </a:endParaRPr>
          </a:p>
          <a:p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x</a:t>
            </a:r>
            <a:r>
              <a:rPr lang="en-US" sz="3200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2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 = (</a:t>
            </a:r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x</a:t>
            </a:r>
            <a:r>
              <a:rPr lang="en-US" sz="3200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1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 + </a:t>
            </a:r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/</a:t>
            </a:r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x</a:t>
            </a:r>
            <a:r>
              <a:rPr lang="en-US" sz="3200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1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) / 2</a:t>
            </a:r>
            <a:endParaRPr lang="th-TH" sz="3200">
              <a:solidFill>
                <a:schemeClr val="tx2"/>
              </a:solidFill>
              <a:latin typeface="Times New Roman" pitchFamily="18" charset="0"/>
              <a:cs typeface="Tahoma" pitchFamily="34" charset="0"/>
            </a:endParaRPr>
          </a:p>
          <a:p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x</a:t>
            </a:r>
            <a:r>
              <a:rPr lang="en-US" sz="3200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3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 = (</a:t>
            </a:r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x</a:t>
            </a:r>
            <a:r>
              <a:rPr lang="en-US" sz="3200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2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 + </a:t>
            </a:r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a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/</a:t>
            </a:r>
            <a:r>
              <a:rPr lang="en-US" sz="3200" i="1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x</a:t>
            </a:r>
            <a:r>
              <a:rPr lang="en-US" sz="3200" baseline="-250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2</a:t>
            </a:r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) / 2</a:t>
            </a:r>
            <a:endParaRPr lang="th-TH" sz="3200">
              <a:solidFill>
                <a:schemeClr val="tx2"/>
              </a:solidFill>
              <a:latin typeface="Times New Roman" pitchFamily="18" charset="0"/>
              <a:cs typeface="Tahoma" pitchFamily="34" charset="0"/>
            </a:endParaRPr>
          </a:p>
          <a:p>
            <a:r>
              <a:rPr lang="en-US" sz="3200">
                <a:solidFill>
                  <a:schemeClr val="tx2"/>
                </a:solidFill>
                <a:latin typeface="Times New Roman" pitchFamily="18" charset="0"/>
                <a:cs typeface="Tahoma" pitchFamily="34" charset="0"/>
              </a:rPr>
              <a:t>...</a:t>
            </a:r>
            <a:endParaRPr lang="th-TH" sz="3200">
              <a:solidFill>
                <a:schemeClr val="tx2"/>
              </a:solidFill>
              <a:latin typeface="Times New Roman" pitchFamily="18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โปรแกรม </a:t>
            </a:r>
            <a:r>
              <a:rPr lang="en-US"/>
              <a:t>: </a:t>
            </a:r>
            <a:r>
              <a:rPr lang="th-TH"/>
              <a:t>การหารากที่สอง</a:t>
            </a:r>
          </a:p>
        </p:txBody>
      </p:sp>
      <p:sp>
        <p:nvSpPr>
          <p:cNvPr id="234499" name="Text Box 3"/>
          <p:cNvSpPr txBox="1">
            <a:spLocks noChangeArrowheads="1"/>
          </p:cNvSpPr>
          <p:nvPr/>
        </p:nvSpPr>
        <p:spPr bwMode="auto">
          <a:xfrm>
            <a:off x="357188" y="857250"/>
            <a:ext cx="8502650" cy="40941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SquareRoot{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 = 100;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x0 = 1;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x1 = (x0 + (a / x0)) / 2.0;	// 50.5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x2 = (x1 + (a / x1)) / 2.0;	// 26.24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x3 = (x2 + (a / x2)) / 2.0;	// 15.03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x4 = (x3 + (a / x3)) / 2.0;	// 10.84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x5 = (x4 + (a / x4)) / 2.0;	// 10.03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x6 = (x5 + (a / x5)) / 2.0;	// 10.00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รากที่สองของ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a + 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x6);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234500" name="Text Box 4"/>
          <p:cNvSpPr txBox="1">
            <a:spLocks noChangeArrowheads="1"/>
          </p:cNvSpPr>
          <p:nvPr/>
        </p:nvSpPr>
        <p:spPr bwMode="auto">
          <a:xfrm>
            <a:off x="1000125" y="4429125"/>
            <a:ext cx="5857875" cy="708025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java SquareRoot</a:t>
            </a:r>
            <a:endParaRPr lang="th-TH" sz="2000" b="1">
              <a:solidFill>
                <a:srgbClr val="000066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000">
                <a:latin typeface="Courier New" pitchFamily="49" charset="0"/>
                <a:cs typeface="Tahoma" pitchFamily="34" charset="0"/>
              </a:rPr>
              <a:t>รากที่สองของ </a:t>
            </a:r>
            <a:r>
              <a:rPr lang="en-US" sz="2000" b="1">
                <a:latin typeface="Courier New" pitchFamily="49" charset="0"/>
                <a:cs typeface="Tahoma" pitchFamily="34" charset="0"/>
              </a:rPr>
              <a:t>100.0</a:t>
            </a:r>
            <a:r>
              <a:rPr lang="th-TH" sz="2000" b="1">
                <a:latin typeface="Courier New" pitchFamily="49" charset="0"/>
                <a:cs typeface="Tahoma" pitchFamily="34" charset="0"/>
              </a:rPr>
              <a:t> = </a:t>
            </a:r>
            <a:r>
              <a:rPr lang="en-US" sz="2000" b="1">
                <a:latin typeface="Courier New" pitchFamily="49" charset="0"/>
                <a:cs typeface="Tahoma" pitchFamily="34" charset="0"/>
              </a:rPr>
              <a:t>10.000052895642693</a:t>
            </a:r>
          </a:p>
        </p:txBody>
      </p:sp>
      <p:graphicFrame>
        <p:nvGraphicFramePr>
          <p:cNvPr id="31749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3143250" y="5286375"/>
          <a:ext cx="2824163" cy="1096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5" name="Equation" r:id="rId4" imgW="1079500" imgH="419100" progId="Equation.DSMT4">
                  <p:embed/>
                </p:oleObj>
              </mc:Choice>
              <mc:Fallback>
                <p:oleObj name="Equation" r:id="rId4" imgW="1079500" imgH="4191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50" y="5286375"/>
                        <a:ext cx="2824163" cy="1096963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44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4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4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34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4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34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34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4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34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344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344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344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344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34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499" grpId="0" build="p" animBg="1"/>
      <p:bldP spid="23450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หัวข้อ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th-TH" smtClean="0"/>
              <a:t>ตัวดำเนินการ	</a:t>
            </a:r>
            <a:r>
              <a:rPr lang="en-US" smtClean="0"/>
              <a:t>		: +  –   *   /</a:t>
            </a:r>
            <a:endParaRPr lang="th-TH" smtClean="0"/>
          </a:p>
          <a:p>
            <a:r>
              <a:rPr lang="th-TH" smtClean="0"/>
              <a:t>ประเภทข้อมูล</a:t>
            </a:r>
            <a:r>
              <a:rPr lang="en-US" smtClean="0"/>
              <a:t>			: int   double</a:t>
            </a:r>
            <a:endParaRPr lang="th-TH" smtClean="0"/>
          </a:p>
          <a:p>
            <a:r>
              <a:rPr lang="th-TH" smtClean="0"/>
              <a:t>ที่เก็บข้อมูล </a:t>
            </a:r>
            <a:r>
              <a:rPr lang="en-US" smtClean="0"/>
              <a:t>			:</a:t>
            </a:r>
            <a:r>
              <a:rPr lang="th-TH" smtClean="0"/>
              <a:t> ตัวแปร</a:t>
            </a:r>
          </a:p>
          <a:p>
            <a:r>
              <a:rPr lang="th-TH" smtClean="0"/>
              <a:t>การอ่านข้อมูลจากแป้นพิมพ์	</a:t>
            </a:r>
            <a:r>
              <a:rPr lang="en-US" smtClean="0"/>
              <a:t>: Scanner</a:t>
            </a:r>
            <a:endParaRPr lang="th-TH" smtClean="0"/>
          </a:p>
          <a:p>
            <a:r>
              <a:rPr lang="th-TH" smtClean="0"/>
              <a:t>ฟังก์ชันทางคณิตศาสตร์	</a:t>
            </a:r>
            <a:r>
              <a:rPr lang="en-US" smtClean="0"/>
              <a:t>: Math</a:t>
            </a:r>
            <a:endParaRPr lang="th-TH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0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0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0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0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1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โปรแกรม </a:t>
            </a:r>
            <a:r>
              <a:rPr lang="en-US"/>
              <a:t>: </a:t>
            </a:r>
            <a:r>
              <a:rPr lang="th-TH"/>
              <a:t>การหารากที่สอง (ปรับปรุง)</a:t>
            </a:r>
          </a:p>
        </p:txBody>
      </p:sp>
      <p:sp>
        <p:nvSpPr>
          <p:cNvPr id="238600" name="Text Box 8"/>
          <p:cNvSpPr txBox="1">
            <a:spLocks noChangeArrowheads="1"/>
          </p:cNvSpPr>
          <p:nvPr/>
        </p:nvSpPr>
        <p:spPr bwMode="auto">
          <a:xfrm>
            <a:off x="0" y="909638"/>
            <a:ext cx="4999038" cy="22987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 = 100;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x0 = 1;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x1 = (x0 + (a / x0)) / 2.0;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x2 = (x1 + (a / x1)) / 2.0;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x3 = (x2 + (a / x2)) / 2.0;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x4 = (x3 + (a / x3)) / 2.0;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x5 = (x4 + (a / x4)) / 2.0;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x6 = (x5 + (a / x5)) / 2.0;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38595" name="Text Box 3"/>
          <p:cNvSpPr txBox="1">
            <a:spLocks noChangeArrowheads="1"/>
          </p:cNvSpPr>
          <p:nvPr/>
        </p:nvSpPr>
        <p:spPr bwMode="auto">
          <a:xfrm>
            <a:off x="5151438" y="912813"/>
            <a:ext cx="3992562" cy="22987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 = 100;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x0 = 1, x1;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x1 = (x0 + (a / x0)) / 2.0;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x0 = (x1 + (a / x1)) / 2.0;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x1 = (x0 + (a / x0)) / 2.0;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x0 = (x1 + (a / x1)) / 2.0;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x1 = (x0 + (a / x0)) / 2.0;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x0 = (x1 + (a / x1)) / 2.0;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38601" name="Text Box 9"/>
          <p:cNvSpPr txBox="1">
            <a:spLocks noChangeArrowheads="1"/>
          </p:cNvSpPr>
          <p:nvPr/>
        </p:nvSpPr>
        <p:spPr bwMode="auto">
          <a:xfrm>
            <a:off x="2635250" y="3441700"/>
            <a:ext cx="3673475" cy="25733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 = 100;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x = 1;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 = (x + (a / x)) / 2.0;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 = (x + (a / x)) / 2.0;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 = (x + (a / x)) / 2.0;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 = (x + (a / x)) / 2.0;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 = (x + (a / x)) / 2.0;</a:t>
            </a: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x = (x + (a / x)) / 2.0;</a:t>
            </a:r>
            <a:br>
              <a:rPr lang="en-US" sz="18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endParaRPr lang="th-TH" sz="18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521075" y="5654675"/>
            <a:ext cx="3517900" cy="750888"/>
            <a:chOff x="2218" y="3562"/>
            <a:chExt cx="2216" cy="473"/>
          </a:xfrm>
        </p:grpSpPr>
        <p:sp>
          <p:nvSpPr>
            <p:cNvPr id="32781" name="Text Box 10"/>
            <p:cNvSpPr txBox="1">
              <a:spLocks noChangeArrowheads="1"/>
            </p:cNvSpPr>
            <p:nvPr/>
          </p:nvSpPr>
          <p:spPr bwMode="auto">
            <a:xfrm>
              <a:off x="3120" y="3761"/>
              <a:ext cx="1314" cy="252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th-TH" sz="2000">
                  <a:latin typeface="Tahoma" pitchFamily="34" charset="0"/>
                  <a:cs typeface="Tahoma" pitchFamily="34" charset="0"/>
                </a:rPr>
                <a:t>ค่าของ </a:t>
              </a:r>
              <a:r>
                <a:rPr lang="en-US" sz="2000">
                  <a:latin typeface="Tahoma" pitchFamily="34" charset="0"/>
                  <a:cs typeface="Tahoma" pitchFamily="34" charset="0"/>
                </a:rPr>
                <a:t>x </a:t>
              </a:r>
              <a:r>
                <a:rPr lang="th-TH" sz="2000">
                  <a:latin typeface="Tahoma" pitchFamily="34" charset="0"/>
                  <a:cs typeface="Tahoma" pitchFamily="34" charset="0"/>
                </a:rPr>
                <a:t>ปัจจุบัน</a:t>
              </a:r>
            </a:p>
          </p:txBody>
        </p:sp>
        <p:sp>
          <p:nvSpPr>
            <p:cNvPr id="32782" name="Freeform 12"/>
            <p:cNvSpPr>
              <a:spLocks/>
            </p:cNvSpPr>
            <p:nvPr/>
          </p:nvSpPr>
          <p:spPr bwMode="auto">
            <a:xfrm>
              <a:off x="2840" y="3562"/>
              <a:ext cx="280" cy="342"/>
            </a:xfrm>
            <a:custGeom>
              <a:avLst/>
              <a:gdLst>
                <a:gd name="T0" fmla="*/ 280 w 280"/>
                <a:gd name="T1" fmla="*/ 326 h 342"/>
                <a:gd name="T2" fmla="*/ 50 w 280"/>
                <a:gd name="T3" fmla="*/ 326 h 342"/>
                <a:gd name="T4" fmla="*/ 11 w 280"/>
                <a:gd name="T5" fmla="*/ 230 h 342"/>
                <a:gd name="T6" fmla="*/ 117 w 280"/>
                <a:gd name="T7" fmla="*/ 0 h 34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0"/>
                <a:gd name="T13" fmla="*/ 0 h 342"/>
                <a:gd name="T14" fmla="*/ 280 w 280"/>
                <a:gd name="T15" fmla="*/ 342 h 34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0" h="342">
                  <a:moveTo>
                    <a:pt x="280" y="326"/>
                  </a:moveTo>
                  <a:cubicBezTo>
                    <a:pt x="187" y="334"/>
                    <a:pt x="95" y="342"/>
                    <a:pt x="50" y="326"/>
                  </a:cubicBezTo>
                  <a:cubicBezTo>
                    <a:pt x="5" y="310"/>
                    <a:pt x="0" y="284"/>
                    <a:pt x="11" y="230"/>
                  </a:cubicBezTo>
                  <a:cubicBezTo>
                    <a:pt x="22" y="176"/>
                    <a:pt x="106" y="18"/>
                    <a:pt x="117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prstDash val="dash"/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3" name="Freeform 13"/>
            <p:cNvSpPr>
              <a:spLocks/>
            </p:cNvSpPr>
            <p:nvPr/>
          </p:nvSpPr>
          <p:spPr bwMode="auto">
            <a:xfrm>
              <a:off x="2218" y="3562"/>
              <a:ext cx="902" cy="473"/>
            </a:xfrm>
            <a:custGeom>
              <a:avLst/>
              <a:gdLst>
                <a:gd name="T0" fmla="*/ 902 w 902"/>
                <a:gd name="T1" fmla="*/ 336 h 473"/>
                <a:gd name="T2" fmla="*/ 595 w 902"/>
                <a:gd name="T3" fmla="*/ 470 h 473"/>
                <a:gd name="T4" fmla="*/ 316 w 902"/>
                <a:gd name="T5" fmla="*/ 355 h 473"/>
                <a:gd name="T6" fmla="*/ 0 w 902"/>
                <a:gd name="T7" fmla="*/ 0 h 47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2"/>
                <a:gd name="T13" fmla="*/ 0 h 473"/>
                <a:gd name="T14" fmla="*/ 902 w 902"/>
                <a:gd name="T15" fmla="*/ 473 h 47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2" h="473">
                  <a:moveTo>
                    <a:pt x="902" y="336"/>
                  </a:moveTo>
                  <a:cubicBezTo>
                    <a:pt x="797" y="401"/>
                    <a:pt x="693" y="467"/>
                    <a:pt x="595" y="470"/>
                  </a:cubicBezTo>
                  <a:cubicBezTo>
                    <a:pt x="497" y="473"/>
                    <a:pt x="415" y="433"/>
                    <a:pt x="316" y="355"/>
                  </a:cubicBezTo>
                  <a:cubicBezTo>
                    <a:pt x="217" y="277"/>
                    <a:pt x="56" y="62"/>
                    <a:pt x="0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prstDash val="dash"/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1508125" y="5562600"/>
            <a:ext cx="1720850" cy="808038"/>
            <a:chOff x="950" y="3504"/>
            <a:chExt cx="1084" cy="509"/>
          </a:xfrm>
        </p:grpSpPr>
        <p:sp>
          <p:nvSpPr>
            <p:cNvPr id="32779" name="Text Box 11"/>
            <p:cNvSpPr txBox="1">
              <a:spLocks noChangeArrowheads="1"/>
            </p:cNvSpPr>
            <p:nvPr/>
          </p:nvSpPr>
          <p:spPr bwMode="auto">
            <a:xfrm>
              <a:off x="950" y="3761"/>
              <a:ext cx="1084" cy="252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pPr algn="ctr"/>
              <a:r>
                <a:rPr lang="en-US" sz="2000">
                  <a:latin typeface="Tahoma" pitchFamily="34" charset="0"/>
                  <a:cs typeface="Tahoma" pitchFamily="34" charset="0"/>
                </a:rPr>
                <a:t>x </a:t>
              </a:r>
              <a:r>
                <a:rPr lang="th-TH" sz="2000">
                  <a:latin typeface="Tahoma" pitchFamily="34" charset="0"/>
                  <a:cs typeface="Tahoma" pitchFamily="34" charset="0"/>
                </a:rPr>
                <a:t>ได้รับค่าใหม่</a:t>
              </a:r>
            </a:p>
          </p:txBody>
        </p:sp>
        <p:sp>
          <p:nvSpPr>
            <p:cNvPr id="32780" name="Freeform 14"/>
            <p:cNvSpPr>
              <a:spLocks/>
            </p:cNvSpPr>
            <p:nvPr/>
          </p:nvSpPr>
          <p:spPr bwMode="auto">
            <a:xfrm>
              <a:off x="1208" y="3504"/>
              <a:ext cx="414" cy="250"/>
            </a:xfrm>
            <a:custGeom>
              <a:avLst/>
              <a:gdLst>
                <a:gd name="T0" fmla="*/ 2 w 414"/>
                <a:gd name="T1" fmla="*/ 250 h 250"/>
                <a:gd name="T2" fmla="*/ 69 w 414"/>
                <a:gd name="T3" fmla="*/ 48 h 250"/>
                <a:gd name="T4" fmla="*/ 414 w 414"/>
                <a:gd name="T5" fmla="*/ 0 h 250"/>
                <a:gd name="T6" fmla="*/ 0 60000 65536"/>
                <a:gd name="T7" fmla="*/ 0 60000 65536"/>
                <a:gd name="T8" fmla="*/ 0 60000 65536"/>
                <a:gd name="T9" fmla="*/ 0 w 414"/>
                <a:gd name="T10" fmla="*/ 0 h 250"/>
                <a:gd name="T11" fmla="*/ 414 w 414"/>
                <a:gd name="T12" fmla="*/ 250 h 2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4" h="250">
                  <a:moveTo>
                    <a:pt x="2" y="250"/>
                  </a:moveTo>
                  <a:cubicBezTo>
                    <a:pt x="1" y="170"/>
                    <a:pt x="0" y="90"/>
                    <a:pt x="69" y="48"/>
                  </a:cubicBezTo>
                  <a:cubicBezTo>
                    <a:pt x="138" y="6"/>
                    <a:pt x="357" y="10"/>
                    <a:pt x="414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prstDash val="dash"/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8610" name="Text Box 18"/>
          <p:cNvSpPr txBox="1">
            <a:spLocks noChangeArrowheads="1"/>
          </p:cNvSpPr>
          <p:nvPr/>
        </p:nvSpPr>
        <p:spPr bwMode="auto">
          <a:xfrm>
            <a:off x="150813" y="3211513"/>
            <a:ext cx="1843087" cy="4000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000">
                <a:latin typeface="Tahoma" pitchFamily="34" charset="0"/>
                <a:cs typeface="Tahoma" pitchFamily="34" charset="0"/>
              </a:rPr>
              <a:t>ใช้ตัวแปร </a:t>
            </a:r>
            <a:r>
              <a:rPr lang="en-US" sz="2000">
                <a:latin typeface="Tahoma" pitchFamily="34" charset="0"/>
                <a:cs typeface="Tahoma" pitchFamily="34" charset="0"/>
              </a:rPr>
              <a:t>8 </a:t>
            </a:r>
            <a:r>
              <a:rPr lang="th-TH" sz="2000">
                <a:latin typeface="Tahoma" pitchFamily="34" charset="0"/>
                <a:cs typeface="Tahoma" pitchFamily="34" charset="0"/>
              </a:rPr>
              <a:t>ตัว</a:t>
            </a:r>
          </a:p>
        </p:txBody>
      </p:sp>
      <p:sp>
        <p:nvSpPr>
          <p:cNvPr id="238612" name="Text Box 20"/>
          <p:cNvSpPr txBox="1">
            <a:spLocks noChangeArrowheads="1"/>
          </p:cNvSpPr>
          <p:nvPr/>
        </p:nvSpPr>
        <p:spPr bwMode="auto">
          <a:xfrm>
            <a:off x="7172325" y="3211513"/>
            <a:ext cx="1843088" cy="4000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000">
                <a:latin typeface="Tahoma" pitchFamily="34" charset="0"/>
                <a:cs typeface="Tahoma" pitchFamily="34" charset="0"/>
              </a:rPr>
              <a:t>ใช้ตัวแปร </a:t>
            </a:r>
            <a:r>
              <a:rPr lang="en-US" sz="2000">
                <a:latin typeface="Tahoma" pitchFamily="34" charset="0"/>
                <a:cs typeface="Tahoma" pitchFamily="34" charset="0"/>
              </a:rPr>
              <a:t>3 </a:t>
            </a:r>
            <a:r>
              <a:rPr lang="th-TH" sz="2000">
                <a:latin typeface="Tahoma" pitchFamily="34" charset="0"/>
                <a:cs typeface="Tahoma" pitchFamily="34" charset="0"/>
              </a:rPr>
              <a:t>ตัว</a:t>
            </a:r>
          </a:p>
        </p:txBody>
      </p:sp>
      <p:sp>
        <p:nvSpPr>
          <p:cNvPr id="238613" name="Text Box 21"/>
          <p:cNvSpPr txBox="1">
            <a:spLocks noChangeArrowheads="1"/>
          </p:cNvSpPr>
          <p:nvPr/>
        </p:nvSpPr>
        <p:spPr bwMode="auto">
          <a:xfrm>
            <a:off x="792163" y="4538663"/>
            <a:ext cx="1843087" cy="4000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000">
                <a:latin typeface="Tahoma" pitchFamily="34" charset="0"/>
                <a:cs typeface="Tahoma" pitchFamily="34" charset="0"/>
              </a:rPr>
              <a:t>ใช้ตัวแปร </a:t>
            </a:r>
            <a:r>
              <a:rPr lang="en-US" sz="2000">
                <a:latin typeface="Tahoma" pitchFamily="34" charset="0"/>
                <a:cs typeface="Tahoma" pitchFamily="34" charset="0"/>
              </a:rPr>
              <a:t>2 </a:t>
            </a:r>
            <a:r>
              <a:rPr lang="th-TH" sz="2000">
                <a:latin typeface="Tahoma" pitchFamily="34" charset="0"/>
                <a:cs typeface="Tahoma" pitchFamily="34" charset="0"/>
              </a:rPr>
              <a:t>ตัว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600" grpId="0" animBg="1"/>
      <p:bldP spid="238595" grpId="0" animBg="1"/>
      <p:bldP spid="238601" grpId="0" animBg="1"/>
      <p:bldP spid="238610" grpId="0" animBg="1"/>
      <p:bldP spid="238612" grpId="0" animBg="1"/>
      <p:bldP spid="2386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ฟังก์ชันทางคณิตศาสตร์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935038"/>
            <a:ext cx="7772400" cy="814387"/>
          </a:xfrm>
        </p:spPr>
        <p:txBody>
          <a:bodyPr/>
          <a:lstStyle/>
          <a:p>
            <a:r>
              <a:rPr lang="th-TH" smtClean="0"/>
              <a:t>ใช้บริการจากคลาส </a:t>
            </a:r>
            <a:r>
              <a:rPr lang="en-US" smtClean="0"/>
              <a:t>Math</a:t>
            </a:r>
            <a:endParaRPr lang="th-TH" smtClean="0"/>
          </a:p>
        </p:txBody>
      </p:sp>
      <p:sp>
        <p:nvSpPr>
          <p:cNvPr id="94212" name="Text Box 4"/>
          <p:cNvSpPr txBox="1">
            <a:spLocks noChangeArrowheads="1"/>
          </p:cNvSpPr>
          <p:nvPr/>
        </p:nvSpPr>
        <p:spPr bwMode="auto">
          <a:xfrm>
            <a:off x="571500" y="1597025"/>
            <a:ext cx="7974013" cy="4117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lnSpc>
                <a:spcPct val="12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 = 1, t = 2;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20000"/>
              </a:lnSpc>
            </a:pP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radian, degree;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2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radian =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Math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.toRadians(90);	      </a:t>
            </a:r>
            <a:r>
              <a:rPr lang="en-US" sz="2000" b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en-US" sz="2000" b="1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0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องศาเป็นเรเดียน</a:t>
            </a:r>
          </a:p>
          <a:p>
            <a:pPr>
              <a:lnSpc>
                <a:spcPct val="12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degree =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Math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.toDegrees(radian);	</a:t>
            </a:r>
            <a:r>
              <a:rPr lang="en-US" sz="2000" b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en-US" sz="2000" b="1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0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เรเดียนเป็นองศา</a:t>
            </a:r>
            <a:endParaRPr lang="th-TH" sz="20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2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t =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Math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.sin(radian); 	</a:t>
            </a:r>
            <a:r>
              <a:rPr lang="en-US" sz="2000" b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en-US" sz="2000" b="1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0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ฟังก์ชันไซน์ </a:t>
            </a:r>
            <a:r>
              <a:rPr lang="en-US" sz="20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(sine)</a:t>
            </a:r>
            <a:endParaRPr lang="th-TH" sz="20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2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 =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Math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.cos(radian); 	</a:t>
            </a:r>
            <a:r>
              <a:rPr lang="en-US" sz="2000" b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en-US" sz="2000" b="1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0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ฟังก์ชันโคไซน์ </a:t>
            </a:r>
            <a:r>
              <a:rPr lang="en-US" sz="20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(cosine)</a:t>
            </a:r>
            <a:endParaRPr lang="th-TH" sz="20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2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 =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Math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.sqrt(100.0); 	</a:t>
            </a:r>
            <a:r>
              <a:rPr lang="en-US" sz="2000" b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en-US" sz="2000" b="1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0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ฟังก์ชันหารากที่สอง</a:t>
            </a:r>
            <a:endParaRPr lang="th-TH" sz="20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2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 =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Math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.abs(s - t); 	</a:t>
            </a:r>
            <a:r>
              <a:rPr lang="en-US" sz="2000" b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en-US" sz="2000" b="1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0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ฟังก์ชันหาค่า </a:t>
            </a:r>
            <a:r>
              <a:rPr lang="en-US" sz="20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absolute</a:t>
            </a:r>
            <a:endParaRPr lang="th-TH" sz="20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2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 =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Math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.max(s, t); 	</a:t>
            </a:r>
            <a:r>
              <a:rPr lang="en-US" sz="2000" b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en-US" sz="2000" b="1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0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คืนค่ามากระหว่าง </a:t>
            </a:r>
            <a:r>
              <a:rPr lang="en-US" sz="20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s </a:t>
            </a:r>
            <a:r>
              <a:rPr lang="th-TH" sz="20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กับ </a:t>
            </a:r>
            <a:r>
              <a:rPr lang="en-US" sz="20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t</a:t>
            </a:r>
            <a:endParaRPr lang="th-TH" sz="20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2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 =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Math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.min(s, t); 	</a:t>
            </a:r>
            <a:r>
              <a:rPr lang="en-US" sz="2000" b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en-US" sz="2000" b="1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0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คืนค่าน้อยระหว่าง </a:t>
            </a:r>
            <a:r>
              <a:rPr lang="en-US" sz="20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s </a:t>
            </a:r>
            <a:r>
              <a:rPr lang="th-TH" sz="20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กับ </a:t>
            </a:r>
            <a:r>
              <a:rPr lang="en-US" sz="20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t</a:t>
            </a:r>
            <a:endParaRPr lang="th-TH" sz="2000">
              <a:solidFill>
                <a:srgbClr val="00800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 =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Math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.random(); 	</a:t>
            </a:r>
            <a:r>
              <a:rPr lang="en-US" sz="2000" b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en-US" sz="2000" b="1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0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คืนค่าสุ่มระหว่าง </a:t>
            </a:r>
            <a:r>
              <a:rPr lang="en-US" sz="20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[0.0, 1.0)</a:t>
            </a:r>
            <a:endParaRPr lang="th-TH" sz="2000">
              <a:solidFill>
                <a:srgbClr val="008000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build="p"/>
      <p:bldP spid="94212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/>
              <a:t>ตัวอย่าง </a:t>
            </a:r>
            <a:r>
              <a:rPr lang="en-US" dirty="0"/>
              <a:t>: </a:t>
            </a:r>
            <a:r>
              <a:rPr lang="th-TH" dirty="0"/>
              <a:t>รากของ </a:t>
            </a:r>
            <a:r>
              <a:rPr lang="en-US" dirty="0"/>
              <a:t>ax</a:t>
            </a:r>
            <a:r>
              <a:rPr lang="en-US" baseline="30000" dirty="0"/>
              <a:t>2</a:t>
            </a:r>
            <a:r>
              <a:rPr lang="en-US" dirty="0"/>
              <a:t>+bx+c=0</a:t>
            </a:r>
            <a:endParaRPr lang="th-TH" dirty="0"/>
          </a:p>
        </p:txBody>
      </p:sp>
      <p:graphicFrame>
        <p:nvGraphicFramePr>
          <p:cNvPr id="108551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3281363" y="1284288"/>
          <a:ext cx="2328862" cy="112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6" name="Equation" r:id="rId4" imgW="837836" imgH="406224" progId="Equation.DSMT4">
                  <p:embed/>
                </p:oleObj>
              </mc:Choice>
              <mc:Fallback>
                <p:oleObj name="Equation" r:id="rId4" imgW="837836" imgH="406224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1363" y="1284288"/>
                        <a:ext cx="2328862" cy="11287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555" name="Object 3"/>
          <p:cNvGraphicFramePr>
            <a:graphicFrameLocks noChangeAspect="1"/>
          </p:cNvGraphicFramePr>
          <p:nvPr/>
        </p:nvGraphicFramePr>
        <p:xfrm>
          <a:off x="2468563" y="2492375"/>
          <a:ext cx="4183062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7" name="Equation" r:id="rId6" imgW="1459866" imgH="317362" progId="Equation.DSMT4">
                  <p:embed/>
                </p:oleObj>
              </mc:Choice>
              <mc:Fallback>
                <p:oleObj name="Equation" r:id="rId6" imgW="1459866" imgH="317362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8563" y="2492375"/>
                        <a:ext cx="4183062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561" name="Text Box 17"/>
          <p:cNvSpPr txBox="1">
            <a:spLocks noChangeArrowheads="1"/>
          </p:cNvSpPr>
          <p:nvPr/>
        </p:nvSpPr>
        <p:spPr bwMode="auto">
          <a:xfrm>
            <a:off x="420688" y="3398838"/>
            <a:ext cx="8366125" cy="771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endParaRPr lang="en-US" sz="22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  <a:p>
            <a:endParaRPr lang="th-TH" sz="22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</p:txBody>
      </p:sp>
      <p:sp>
        <p:nvSpPr>
          <p:cNvPr id="108562" name="Text Box 18"/>
          <p:cNvSpPr txBox="1">
            <a:spLocks noChangeArrowheads="1"/>
          </p:cNvSpPr>
          <p:nvPr/>
        </p:nvSpPr>
        <p:spPr bwMode="auto">
          <a:xfrm>
            <a:off x="530225" y="3592513"/>
            <a:ext cx="8258175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x1 = (                                ) / (2*a)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</p:txBody>
      </p:sp>
      <p:sp>
        <p:nvSpPr>
          <p:cNvPr id="108563" name="Text Box 19"/>
          <p:cNvSpPr txBox="1">
            <a:spLocks noChangeArrowheads="1"/>
          </p:cNvSpPr>
          <p:nvPr/>
        </p:nvSpPr>
        <p:spPr bwMode="auto">
          <a:xfrm>
            <a:off x="1582738" y="3592513"/>
            <a:ext cx="5651500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(-b) + Math.sqrt(             )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</p:txBody>
      </p:sp>
      <p:sp>
        <p:nvSpPr>
          <p:cNvPr id="108564" name="Text Box 20"/>
          <p:cNvSpPr txBox="1">
            <a:spLocks noChangeArrowheads="1"/>
          </p:cNvSpPr>
          <p:nvPr/>
        </p:nvSpPr>
        <p:spPr bwMode="auto">
          <a:xfrm>
            <a:off x="4587875" y="3592513"/>
            <a:ext cx="2135188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b*b – 4*a*c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420688" y="4514850"/>
            <a:ext cx="8366125" cy="771525"/>
            <a:chOff x="238" y="2893"/>
            <a:chExt cx="5270" cy="486"/>
          </a:xfrm>
        </p:grpSpPr>
        <p:sp>
          <p:nvSpPr>
            <p:cNvPr id="34834" name="Text Box 21"/>
            <p:cNvSpPr txBox="1">
              <a:spLocks noChangeArrowheads="1"/>
            </p:cNvSpPr>
            <p:nvPr/>
          </p:nvSpPr>
          <p:spPr bwMode="auto">
            <a:xfrm>
              <a:off x="238" y="2893"/>
              <a:ext cx="5270" cy="48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endParaRPr lang="en-US" sz="220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endParaRPr>
            </a:p>
            <a:p>
              <a:endParaRPr lang="th-TH" sz="220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endParaRPr>
            </a:p>
          </p:txBody>
        </p:sp>
        <p:sp>
          <p:nvSpPr>
            <p:cNvPr id="34835" name="Text Box 22"/>
            <p:cNvSpPr txBox="1">
              <a:spLocks noChangeArrowheads="1"/>
            </p:cNvSpPr>
            <p:nvPr/>
          </p:nvSpPr>
          <p:spPr bwMode="auto">
            <a:xfrm>
              <a:off x="286" y="3025"/>
              <a:ext cx="5202" cy="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200" b="1">
                  <a:solidFill>
                    <a:srgbClr val="000000"/>
                  </a:solidFill>
                  <a:latin typeface="Courier New" pitchFamily="49" charset="0"/>
                  <a:cs typeface="Microsoft Sans Serif" pitchFamily="34" charset="0"/>
                </a:rPr>
                <a:t>x1 = (  -b  + Math.sqrt( b*b – 4*a*c ) ) / (2*a)</a:t>
              </a:r>
              <a:endParaRPr lang="th-TH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endParaRPr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420688" y="4514850"/>
            <a:ext cx="8366125" cy="771525"/>
            <a:chOff x="238" y="2893"/>
            <a:chExt cx="5270" cy="486"/>
          </a:xfrm>
        </p:grpSpPr>
        <p:sp>
          <p:nvSpPr>
            <p:cNvPr id="34832" name="Text Box 27"/>
            <p:cNvSpPr txBox="1">
              <a:spLocks noChangeArrowheads="1"/>
            </p:cNvSpPr>
            <p:nvPr/>
          </p:nvSpPr>
          <p:spPr bwMode="auto">
            <a:xfrm>
              <a:off x="238" y="2893"/>
              <a:ext cx="5270" cy="48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endParaRPr lang="en-US" sz="220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endParaRPr>
            </a:p>
            <a:p>
              <a:endParaRPr lang="th-TH" sz="220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endParaRPr>
            </a:p>
          </p:txBody>
        </p:sp>
        <p:sp>
          <p:nvSpPr>
            <p:cNvPr id="34833" name="Text Box 28"/>
            <p:cNvSpPr txBox="1">
              <a:spLocks noChangeArrowheads="1"/>
            </p:cNvSpPr>
            <p:nvPr/>
          </p:nvSpPr>
          <p:spPr bwMode="auto">
            <a:xfrm>
              <a:off x="286" y="3025"/>
              <a:ext cx="5202" cy="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200" b="1">
                  <a:solidFill>
                    <a:srgbClr val="000000"/>
                  </a:solidFill>
                  <a:latin typeface="Courier New" pitchFamily="49" charset="0"/>
                  <a:cs typeface="Microsoft Sans Serif" pitchFamily="34" charset="0"/>
                </a:rPr>
                <a:t>x1 =    -b  + Math.sqrt( b*b – 4*a*c )   / (2*a)</a:t>
              </a:r>
              <a:endParaRPr lang="th-TH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endParaRPr>
            </a:p>
          </p:txBody>
        </p:sp>
      </p:grpSp>
      <p:sp>
        <p:nvSpPr>
          <p:cNvPr id="108581" name="Text Box 37"/>
          <p:cNvSpPr txBox="1">
            <a:spLocks noChangeArrowheads="1"/>
          </p:cNvSpPr>
          <p:nvPr/>
        </p:nvSpPr>
        <p:spPr bwMode="auto">
          <a:xfrm>
            <a:off x="6977063" y="4764088"/>
            <a:ext cx="630237" cy="525462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>
                <a:latin typeface="Tahoma" pitchFamily="34" charset="0"/>
                <a:cs typeface="Tahoma" pitchFamily="34" charset="0"/>
              </a:rPr>
              <a:t>ผิด</a:t>
            </a:r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688" y="4514850"/>
            <a:ext cx="8366125" cy="771525"/>
            <a:chOff x="238" y="2893"/>
            <a:chExt cx="5270" cy="486"/>
          </a:xfrm>
        </p:grpSpPr>
        <p:sp>
          <p:nvSpPr>
            <p:cNvPr id="34830" name="Text Box 33"/>
            <p:cNvSpPr txBox="1">
              <a:spLocks noChangeArrowheads="1"/>
            </p:cNvSpPr>
            <p:nvPr/>
          </p:nvSpPr>
          <p:spPr bwMode="auto">
            <a:xfrm>
              <a:off x="238" y="2893"/>
              <a:ext cx="5270" cy="48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 type="none" w="lg" len="med"/>
            </a:ln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endPara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endParaRPr>
            </a:p>
            <a:p>
              <a:endParaRPr lang="th-TH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endParaRPr>
            </a:p>
          </p:txBody>
        </p:sp>
        <p:sp>
          <p:nvSpPr>
            <p:cNvPr id="34831" name="Text Box 34"/>
            <p:cNvSpPr txBox="1">
              <a:spLocks noChangeArrowheads="1"/>
            </p:cNvSpPr>
            <p:nvPr/>
          </p:nvSpPr>
          <p:spPr bwMode="auto">
            <a:xfrm>
              <a:off x="286" y="3025"/>
              <a:ext cx="5202" cy="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200" b="1">
                  <a:solidFill>
                    <a:srgbClr val="000000"/>
                  </a:solidFill>
                  <a:latin typeface="Courier New" pitchFamily="49" charset="0"/>
                  <a:cs typeface="Microsoft Sans Serif" pitchFamily="34" charset="0"/>
                </a:rPr>
                <a:t>x1 = (  -b  + Math.sqrt( b*b – 4*a*c ) ) /  2*a </a:t>
              </a:r>
              <a:endParaRPr lang="th-TH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endParaRPr>
            </a:p>
          </p:txBody>
        </p:sp>
      </p:grpSp>
      <p:sp>
        <p:nvSpPr>
          <p:cNvPr id="108579" name="Text Box 35"/>
          <p:cNvSpPr txBox="1">
            <a:spLocks noChangeArrowheads="1"/>
          </p:cNvSpPr>
          <p:nvPr/>
        </p:nvSpPr>
        <p:spPr bwMode="auto">
          <a:xfrm>
            <a:off x="7659688" y="5059363"/>
            <a:ext cx="630237" cy="525462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th-TH">
                <a:latin typeface="Tahoma" pitchFamily="34" charset="0"/>
                <a:cs typeface="Tahoma" pitchFamily="34" charset="0"/>
              </a:rPr>
              <a:t>ผิด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8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856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8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8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8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8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8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08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61" grpId="0" build="p" animBg="1" autoUpdateAnimBg="0"/>
      <p:bldP spid="108562" grpId="0" build="p" autoUpdateAnimBg="0"/>
      <p:bldP spid="108563" grpId="0" build="p" autoUpdateAnimBg="0"/>
      <p:bldP spid="108564" grpId="0" build="p" autoUpdateAnimBg="0"/>
      <p:bldP spid="108581" grpId="0" animBg="1"/>
      <p:bldP spid="10857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ตัวอย่าง </a:t>
            </a:r>
            <a:r>
              <a:rPr lang="en-US" dirty="0" smtClean="0"/>
              <a:t>: </a:t>
            </a:r>
            <a:r>
              <a:rPr lang="th-TH" dirty="0" smtClean="0"/>
              <a:t>รากของ </a:t>
            </a:r>
            <a:r>
              <a:rPr lang="en-US" dirty="0" smtClean="0"/>
              <a:t>ax</a:t>
            </a:r>
            <a:r>
              <a:rPr lang="en-US" baseline="30000" dirty="0" smtClean="0"/>
              <a:t>2</a:t>
            </a:r>
            <a:r>
              <a:rPr lang="en-US" dirty="0" smtClean="0"/>
              <a:t>+bx+c=0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357188" y="785813"/>
            <a:ext cx="8501062" cy="50196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import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java.util.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QuadraticEqn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[] args) {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kb =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.in);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"a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a = kb.nextDouble();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"b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b = kb.nextDouble();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"c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c = kb.nextDouble();</a:t>
            </a:r>
          </a:p>
          <a:p>
            <a:endParaRPr 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x1 = (-b +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Math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.sqrt(b*b - 4*a*c)) / (2*a);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x2 = (-b -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Math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.sqrt(b*b - 4*a*c)) / (2*a);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.out.println(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"x1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+ x1 +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</a:rPr>
              <a:t>", x2 = "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+ x2);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 }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714875" y="5154613"/>
            <a:ext cx="3786188" cy="163195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JLab&gt;java QuadraticEqn </a:t>
            </a:r>
          </a:p>
          <a:p>
            <a:r>
              <a:rPr lang="en-US" sz="20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a = 2</a:t>
            </a:r>
          </a:p>
          <a:p>
            <a:r>
              <a:rPr lang="en-US" sz="20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b = 5</a:t>
            </a:r>
          </a:p>
          <a:p>
            <a:r>
              <a:rPr lang="en-US" sz="20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c = 2</a:t>
            </a:r>
          </a:p>
          <a:p>
            <a:r>
              <a:rPr lang="en-US" sz="20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x1 = -0.5, x2 = -2.0</a:t>
            </a:r>
            <a:endParaRPr lang="en-US" sz="2000" b="1"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571625" y="5500688"/>
            <a:ext cx="2714625" cy="708025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r"/>
            <a:r>
              <a:rPr lang="en-US" sz="20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2x</a:t>
            </a:r>
            <a:r>
              <a:rPr lang="en-US" sz="2000" b="1" baseline="30000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2</a:t>
            </a:r>
            <a:r>
              <a:rPr lang="en-US" sz="20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 + 5x + 2 = 0</a:t>
            </a:r>
          </a:p>
          <a:p>
            <a:pPr algn="r"/>
            <a:r>
              <a:rPr lang="en-US" sz="2000" b="1">
                <a:solidFill>
                  <a:srgbClr val="000066"/>
                </a:solidFill>
                <a:latin typeface="Courier New" pitchFamily="49" charset="0"/>
                <a:cs typeface="Tahoma" pitchFamily="34" charset="0"/>
              </a:rPr>
              <a:t>(2x+1)(x+2) = 0</a:t>
            </a:r>
            <a:endParaRPr lang="en-US" sz="2000" b="1"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12800" y="3811588"/>
            <a:ext cx="7929563" cy="1019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t =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</a:rPr>
              <a:t>Math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.sqrt(b*b - 4*a*c);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x1 = (-</a:t>
            </a:r>
            <a:r>
              <a:rPr lang="en-US" sz="2000" b="1">
                <a:latin typeface="Courier New" pitchFamily="49" charset="0"/>
              </a:rPr>
              <a:t>b + t) / 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(2*a);</a:t>
            </a:r>
          </a:p>
          <a:p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</a:rPr>
              <a:t> x2 = (-b – t) / (2*a);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52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5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523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5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523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5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5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95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95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952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952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952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952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952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952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9523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8" grpId="0" build="p" animBg="1"/>
      <p:bldP spid="7" grpId="0" animBg="1"/>
      <p:bldP spid="8" grpId="0" animBg="1"/>
      <p:bldP spid="6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ตัวอย่าง </a:t>
            </a:r>
            <a:r>
              <a:rPr lang="en-US"/>
              <a:t>: </a:t>
            </a:r>
            <a:r>
              <a:rPr lang="th-TH"/>
              <a:t>เซลเซียส </a:t>
            </a:r>
            <a:r>
              <a:rPr lang="en-US">
                <a:sym typeface="Symbol" pitchFamily="18" charset="2"/>
              </a:rPr>
              <a:t> </a:t>
            </a:r>
            <a:r>
              <a:rPr lang="th-TH">
                <a:sym typeface="Symbol" pitchFamily="18" charset="2"/>
              </a:rPr>
              <a:t>ฟาเรนไฮต์</a:t>
            </a:r>
            <a:endParaRPr lang="en-US">
              <a:sym typeface="Symbol" pitchFamily="18" charset="2"/>
            </a:endParaRPr>
          </a:p>
        </p:txBody>
      </p:sp>
      <p:graphicFrame>
        <p:nvGraphicFramePr>
          <p:cNvPr id="95236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3656013" y="804863"/>
          <a:ext cx="1938337" cy="1042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5" name="Equation" r:id="rId4" imgW="660113" imgH="355446" progId="Equation.DSMT4">
                  <p:embed/>
                </p:oleObj>
              </mc:Choice>
              <mc:Fallback>
                <p:oleObj name="Equation" r:id="rId4" imgW="660113" imgH="355446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6013" y="804863"/>
                        <a:ext cx="1938337" cy="1042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714375" y="1857375"/>
            <a:ext cx="8004175" cy="41576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solidFill>
                  <a:srgbClr val="0000C0"/>
                </a:solidFill>
                <a:latin typeface="Courier New" pitchFamily="49" charset="0"/>
              </a:rPr>
              <a:t>import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 java.util.</a:t>
            </a:r>
            <a:r>
              <a:rPr lang="en-US" sz="24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;  </a:t>
            </a:r>
          </a:p>
          <a:p>
            <a:r>
              <a:rPr lang="en-US" sz="24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400" b="1">
                <a:solidFill>
                  <a:srgbClr val="0000C0"/>
                </a:solidFill>
                <a:latin typeface="Courier New" pitchFamily="49" charset="0"/>
              </a:rPr>
              <a:t>class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 Celsius2Fahrenheit {</a:t>
            </a:r>
          </a:p>
          <a:p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400" b="1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400" b="1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400" b="1">
                <a:solidFill>
                  <a:srgbClr val="0000C0"/>
                </a:solidFill>
                <a:latin typeface="Courier New" pitchFamily="49" charset="0"/>
              </a:rPr>
              <a:t>void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 main(</a:t>
            </a:r>
            <a:r>
              <a:rPr lang="en-US" sz="2400" b="1">
                <a:solidFill>
                  <a:srgbClr val="C00000"/>
                </a:solidFill>
                <a:latin typeface="Courier New" pitchFamily="49" charset="0"/>
              </a:rPr>
              <a:t>String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[] args) {</a:t>
            </a:r>
          </a:p>
          <a:p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4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 kb = </a:t>
            </a:r>
            <a:r>
              <a:rPr lang="en-US" sz="2400" b="1">
                <a:solidFill>
                  <a:srgbClr val="0000C0"/>
                </a:solidFill>
                <a:latin typeface="Courier New" pitchFamily="49" charset="0"/>
              </a:rPr>
              <a:t>new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400" b="1">
                <a:solidFill>
                  <a:srgbClr val="C00000"/>
                </a:solidFill>
                <a:latin typeface="Courier New" pitchFamily="49" charset="0"/>
              </a:rPr>
              <a:t>Scanner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24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.in);</a:t>
            </a:r>
          </a:p>
          <a:p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4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.out.print(</a:t>
            </a:r>
            <a:r>
              <a:rPr lang="en-US" sz="2400" b="1">
                <a:solidFill>
                  <a:srgbClr val="FF00FF"/>
                </a:solidFill>
                <a:latin typeface="Courier New" pitchFamily="49" charset="0"/>
              </a:rPr>
              <a:t>"c = "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4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 c = kb.nextDouble();</a:t>
            </a:r>
          </a:p>
          <a:p>
            <a:r>
              <a:rPr lang="fr-FR" sz="24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fr-FR" sz="2400" b="1">
                <a:solidFill>
                  <a:srgbClr val="0000C0"/>
                </a:solidFill>
                <a:latin typeface="Courier New" pitchFamily="49" charset="0"/>
              </a:rPr>
              <a:t>double</a:t>
            </a:r>
            <a:r>
              <a:rPr lang="fr-FR" sz="2400" b="1">
                <a:solidFill>
                  <a:srgbClr val="000000"/>
                </a:solidFill>
                <a:latin typeface="Courier New" pitchFamily="49" charset="0"/>
              </a:rPr>
              <a:t> f = (9/5)*c + 32;</a:t>
            </a:r>
          </a:p>
          <a:p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2400" b="1">
                <a:solidFill>
                  <a:srgbClr val="C00000"/>
                </a:solidFill>
                <a:latin typeface="Courier New" pitchFamily="49" charset="0"/>
              </a:rPr>
              <a:t>System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.out.println(</a:t>
            </a:r>
            <a:r>
              <a:rPr lang="en-US" sz="24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th-TH" sz="24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อุณหภูมิ</a:t>
            </a:r>
            <a:r>
              <a:rPr lang="th-TH" sz="24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400" b="1">
                <a:solidFill>
                  <a:srgbClr val="FF00FF"/>
                </a:solidFill>
                <a:latin typeface="Courier New" pitchFamily="49" charset="0"/>
              </a:rPr>
              <a:t>"</a:t>
            </a:r>
            <a:r>
              <a:rPr lang="th-TH" sz="24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c + </a:t>
            </a:r>
          </a:p>
          <a:p>
            <a:r>
              <a:rPr lang="th-TH" sz="24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   </a:t>
            </a:r>
            <a:r>
              <a:rPr lang="en-US" sz="24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24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th-TH" sz="24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เซสเซียส</a:t>
            </a:r>
            <a:r>
              <a:rPr lang="th-TH" sz="2400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th-TH" sz="24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= </a:t>
            </a:r>
            <a:r>
              <a:rPr lang="en-US" sz="24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th-TH" sz="24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+ 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f + </a:t>
            </a:r>
            <a:r>
              <a:rPr lang="en-US" sz="24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 </a:t>
            </a:r>
            <a:r>
              <a:rPr lang="th-TH" sz="2400">
                <a:solidFill>
                  <a:srgbClr val="FF00FF"/>
                </a:solidFill>
                <a:latin typeface="Microsoft Sans Serif" pitchFamily="34" charset="0"/>
                <a:cs typeface="Microsoft Sans Serif" pitchFamily="34" charset="0"/>
              </a:rPr>
              <a:t>ฟาเรนไฮต์</a:t>
            </a:r>
            <a:r>
              <a:rPr lang="th-TH" sz="2400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  <a:r>
              <a:rPr lang="en-US" sz="2400" b="1">
                <a:solidFill>
                  <a:srgbClr val="FF00FF"/>
                </a:solidFill>
                <a:latin typeface="Courier New" pitchFamily="49" charset="0"/>
                <a:cs typeface="Microsoft Sans Serif" pitchFamily="34" charset="0"/>
              </a:rPr>
              <a:t>"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);</a:t>
            </a:r>
          </a:p>
          <a:p>
            <a:r>
              <a:rPr lang="en-US" sz="24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}</a:t>
            </a:r>
          </a:p>
          <a:p>
            <a:r>
              <a:rPr lang="en-US" sz="24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}</a:t>
            </a:r>
            <a:endParaRPr lang="th-TH" sz="24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95242" name="AutoShape 10"/>
          <p:cNvSpPr>
            <a:spLocks noChangeArrowheads="1"/>
          </p:cNvSpPr>
          <p:nvPr/>
        </p:nvSpPr>
        <p:spPr bwMode="auto">
          <a:xfrm>
            <a:off x="2857500" y="5715000"/>
            <a:ext cx="3756025" cy="512763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 type="none" w="lg" len="med"/>
          </a:ln>
        </p:spPr>
        <p:txBody>
          <a:bodyPr lIns="90000" tIns="46800" rIns="90000" bIns="46800" anchor="ctr">
            <a:spAutoFit/>
          </a:bodyPr>
          <a:lstStyle/>
          <a:p>
            <a:pPr algn="ctr"/>
            <a:r>
              <a:rPr lang="th-TH" sz="2400">
                <a:latin typeface="Tahoma" pitchFamily="34" charset="0"/>
                <a:cs typeface="Tahoma" pitchFamily="34" charset="0"/>
              </a:rPr>
              <a:t>โปรแกรมนี้ถูกหรือผิด </a:t>
            </a:r>
            <a:r>
              <a:rPr lang="en-US" sz="2400">
                <a:latin typeface="Tahoma" pitchFamily="34" charset="0"/>
                <a:cs typeface="Tahoma" pitchFamily="34" charset="0"/>
              </a:rPr>
              <a:t>?</a:t>
            </a:r>
            <a:endParaRPr lang="th-TH" sz="240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52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5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5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5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5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5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5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952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952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952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952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952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9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8" grpId="0" build="p" animBg="1"/>
      <p:bldP spid="9524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ต้องระวังเรื่องประเภท </a:t>
            </a:r>
            <a:r>
              <a:rPr lang="en-US" dirty="0" smtClean="0"/>
              <a:t>+ </a:t>
            </a:r>
            <a:r>
              <a:rPr lang="th-TH" dirty="0" smtClean="0"/>
              <a:t>ลำดับการทำงาน</a:t>
            </a:r>
            <a:endParaRPr lang="th-TH" dirty="0"/>
          </a:p>
        </p:txBody>
      </p:sp>
      <p:sp>
        <p:nvSpPr>
          <p:cNvPr id="37891" name="Text Box 6"/>
          <p:cNvSpPr txBox="1">
            <a:spLocks noChangeArrowheads="1"/>
          </p:cNvSpPr>
          <p:nvPr/>
        </p:nvSpPr>
        <p:spPr bwMode="auto">
          <a:xfrm>
            <a:off x="785813" y="1928813"/>
            <a:ext cx="4000500" cy="463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fr-FR" sz="2400" b="1">
                <a:solidFill>
                  <a:srgbClr val="000000"/>
                </a:solidFill>
                <a:latin typeface="Courier New" pitchFamily="49" charset="0"/>
              </a:rPr>
              <a:t>f = 9 * c / 5 + 32;</a:t>
            </a:r>
          </a:p>
        </p:txBody>
      </p:sp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5072063" y="1928813"/>
            <a:ext cx="785812" cy="4635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fr-FR" sz="2400" b="1">
                <a:solidFill>
                  <a:srgbClr val="000000"/>
                </a:solidFill>
                <a:latin typeface="Courier New" pitchFamily="49" charset="0"/>
              </a:rPr>
              <a:t>f =</a:t>
            </a:r>
          </a:p>
        </p:txBody>
      </p:sp>
      <p:sp>
        <p:nvSpPr>
          <p:cNvPr id="37893" name="Text Box 6"/>
          <p:cNvSpPr txBox="1">
            <a:spLocks noChangeArrowheads="1"/>
          </p:cNvSpPr>
          <p:nvPr/>
        </p:nvSpPr>
        <p:spPr bwMode="auto">
          <a:xfrm>
            <a:off x="5929313" y="1928813"/>
            <a:ext cx="2286000" cy="463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endParaRPr lang="fr-FR" sz="2400" b="1">
              <a:solidFill>
                <a:srgbClr val="000000"/>
              </a:solidFill>
              <a:latin typeface="Courier New" pitchFamily="49" charset="0"/>
            </a:endParaRPr>
          </a:p>
        </p:txBody>
      </p:sp>
      <p:graphicFrame>
        <p:nvGraphicFramePr>
          <p:cNvPr id="90114" name="Object 2"/>
          <p:cNvGraphicFramePr>
            <a:graphicFrameLocks noChangeAspect="1"/>
          </p:cNvGraphicFramePr>
          <p:nvPr/>
        </p:nvGraphicFramePr>
        <p:xfrm>
          <a:off x="785813" y="857250"/>
          <a:ext cx="1938337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7" name="Equation" r:id="rId4" imgW="660113" imgH="355446" progId="Equation.DSMT4">
                  <p:embed/>
                </p:oleObj>
              </mc:Choice>
              <mc:Fallback>
                <p:oleObj name="Equation" r:id="rId4" imgW="660113" imgH="355446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813" y="857250"/>
                        <a:ext cx="1938337" cy="104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5" name="Text Box 6"/>
          <p:cNvSpPr txBox="1">
            <a:spLocks noChangeArrowheads="1"/>
          </p:cNvSpPr>
          <p:nvPr/>
        </p:nvSpPr>
        <p:spPr bwMode="auto">
          <a:xfrm>
            <a:off x="5072063" y="1143000"/>
            <a:ext cx="2286000" cy="4635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fr-FR" sz="2400" b="1">
                <a:solidFill>
                  <a:srgbClr val="000000"/>
                </a:solidFill>
                <a:latin typeface="Courier New" pitchFamily="49" charset="0"/>
              </a:rPr>
              <a:t>c = 100.0;</a:t>
            </a:r>
          </a:p>
        </p:txBody>
      </p:sp>
      <p:sp>
        <p:nvSpPr>
          <p:cNvPr id="37896" name="Text Box 6"/>
          <p:cNvSpPr txBox="1">
            <a:spLocks noChangeArrowheads="1"/>
          </p:cNvSpPr>
          <p:nvPr/>
        </p:nvSpPr>
        <p:spPr bwMode="auto">
          <a:xfrm>
            <a:off x="785813" y="2714625"/>
            <a:ext cx="4000500" cy="463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fr-FR" sz="2400" b="1">
                <a:solidFill>
                  <a:srgbClr val="000000"/>
                </a:solidFill>
                <a:latin typeface="Courier New" pitchFamily="49" charset="0"/>
              </a:rPr>
              <a:t>f = c / 5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 * 9</a:t>
            </a:r>
            <a:r>
              <a:rPr lang="fr-FR" sz="2400" b="1">
                <a:solidFill>
                  <a:srgbClr val="000000"/>
                </a:solidFill>
                <a:latin typeface="Courier New" pitchFamily="49" charset="0"/>
              </a:rPr>
              <a:t> + 32;</a:t>
            </a:r>
          </a:p>
        </p:txBody>
      </p:sp>
      <p:sp>
        <p:nvSpPr>
          <p:cNvPr id="37897" name="Text Box 6"/>
          <p:cNvSpPr txBox="1">
            <a:spLocks noChangeArrowheads="1"/>
          </p:cNvSpPr>
          <p:nvPr/>
        </p:nvSpPr>
        <p:spPr bwMode="auto">
          <a:xfrm>
            <a:off x="5929313" y="2714625"/>
            <a:ext cx="2286000" cy="463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endParaRPr lang="fr-FR" sz="2400" b="1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37898" name="Text Box 6"/>
          <p:cNvSpPr txBox="1">
            <a:spLocks noChangeArrowheads="1"/>
          </p:cNvSpPr>
          <p:nvPr/>
        </p:nvSpPr>
        <p:spPr bwMode="auto">
          <a:xfrm>
            <a:off x="5072063" y="2714625"/>
            <a:ext cx="785812" cy="4635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fr-FR" sz="2400" b="1">
                <a:solidFill>
                  <a:srgbClr val="000000"/>
                </a:solidFill>
                <a:latin typeface="Courier New" pitchFamily="49" charset="0"/>
              </a:rPr>
              <a:t>f =</a:t>
            </a:r>
          </a:p>
        </p:txBody>
      </p:sp>
      <p:sp>
        <p:nvSpPr>
          <p:cNvPr id="37899" name="Text Box 6"/>
          <p:cNvSpPr txBox="1">
            <a:spLocks noChangeArrowheads="1"/>
          </p:cNvSpPr>
          <p:nvPr/>
        </p:nvSpPr>
        <p:spPr bwMode="auto">
          <a:xfrm>
            <a:off x="785813" y="3571875"/>
            <a:ext cx="4000500" cy="463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fr-FR" sz="2400" b="1">
                <a:solidFill>
                  <a:srgbClr val="000000"/>
                </a:solidFill>
                <a:latin typeface="Courier New" pitchFamily="49" charset="0"/>
              </a:rPr>
              <a:t>f = 9 / 5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</a:rPr>
              <a:t> * c</a:t>
            </a:r>
            <a:r>
              <a:rPr lang="fr-FR" sz="2400" b="1">
                <a:solidFill>
                  <a:srgbClr val="000000"/>
                </a:solidFill>
                <a:latin typeface="Courier New" pitchFamily="49" charset="0"/>
              </a:rPr>
              <a:t> + 32;</a:t>
            </a:r>
          </a:p>
        </p:txBody>
      </p:sp>
      <p:sp>
        <p:nvSpPr>
          <p:cNvPr id="37900" name="Text Box 6"/>
          <p:cNvSpPr txBox="1">
            <a:spLocks noChangeArrowheads="1"/>
          </p:cNvSpPr>
          <p:nvPr/>
        </p:nvSpPr>
        <p:spPr bwMode="auto">
          <a:xfrm>
            <a:off x="5929313" y="3571875"/>
            <a:ext cx="2286000" cy="463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endParaRPr lang="fr-FR" sz="2400" b="1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37901" name="Text Box 6"/>
          <p:cNvSpPr txBox="1">
            <a:spLocks noChangeArrowheads="1"/>
          </p:cNvSpPr>
          <p:nvPr/>
        </p:nvSpPr>
        <p:spPr bwMode="auto">
          <a:xfrm>
            <a:off x="5072063" y="3571875"/>
            <a:ext cx="785812" cy="4635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fr-FR" sz="2400" b="1">
                <a:solidFill>
                  <a:srgbClr val="000000"/>
                </a:solidFill>
                <a:latin typeface="Courier New" pitchFamily="49" charset="0"/>
              </a:rPr>
              <a:t>f =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การเปลี่ยนค่าให้กับตัวแปร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มีตัวแปร </a:t>
            </a:r>
            <a:r>
              <a:rPr lang="en-US" dirty="0" smtClean="0"/>
              <a:t>number </a:t>
            </a:r>
            <a:r>
              <a:rPr lang="th-TH" dirty="0" smtClean="0"/>
              <a:t>ชนิด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th-TH" dirty="0" smtClean="0"/>
              <a:t>อยู่ มีการกำหนดค่าแล้ว (</a:t>
            </a:r>
            <a:r>
              <a:rPr lang="en-US" dirty="0" smtClean="0"/>
              <a:t>initialized)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// </a:t>
            </a:r>
            <a:r>
              <a:rPr lang="th-TH" dirty="0"/>
              <a:t>เพิ่มค่าให้กับ </a:t>
            </a:r>
            <a:r>
              <a:rPr lang="en-US" dirty="0"/>
              <a:t>number</a:t>
            </a:r>
            <a:r>
              <a:rPr lang="th-TH" dirty="0"/>
              <a:t> ไปอีก </a:t>
            </a:r>
            <a:r>
              <a:rPr lang="en-US" dirty="0"/>
              <a:t>k</a:t>
            </a:r>
          </a:p>
          <a:p>
            <a:pPr marL="0" indent="0">
              <a:buNone/>
            </a:pPr>
            <a:r>
              <a:rPr lang="en-US" dirty="0" smtClean="0"/>
              <a:t>number = number + k;     </a:t>
            </a:r>
          </a:p>
          <a:p>
            <a:endParaRPr lang="en-US" dirty="0"/>
          </a:p>
          <a:p>
            <a:r>
              <a:rPr lang="th-TH" dirty="0" smtClean="0"/>
              <a:t>สามารถเขียนย่อได้เป็น</a:t>
            </a:r>
          </a:p>
          <a:p>
            <a:pPr marL="0" indent="0">
              <a:buNone/>
            </a:pPr>
            <a:r>
              <a:rPr lang="en-US" dirty="0" smtClean="0"/>
              <a:t>number += k;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th-TH" dirty="0" smtClean="0"/>
          </a:p>
        </p:txBody>
      </p:sp>
    </p:spTree>
    <p:extLst>
      <p:ext uri="{BB962C8B-B14F-4D97-AF65-F5344CB8AC3E}">
        <p14:creationId xmlns:p14="http://schemas.microsoft.com/office/powerpoint/2010/main" val="37833599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การเปลี่ยนค่าให้กับตัวแปร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ตัวดำเนินการอื่นๆ ก็เหมือนกัน</a:t>
            </a:r>
          </a:p>
          <a:p>
            <a:endParaRPr lang="th-TH" dirty="0"/>
          </a:p>
          <a:p>
            <a:pPr marL="0" indent="0">
              <a:buNone/>
            </a:pPr>
            <a:r>
              <a:rPr lang="en-US" dirty="0" smtClean="0"/>
              <a:t>number = number – k; </a:t>
            </a:r>
            <a:r>
              <a:rPr lang="en-US" dirty="0" smtClean="0">
                <a:sym typeface="Wingdings" pitchFamily="2" charset="2"/>
              </a:rPr>
              <a:t> number </a:t>
            </a:r>
            <a:r>
              <a:rPr lang="en-US" dirty="0" smtClean="0"/>
              <a:t>–= k;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number = number *</a:t>
            </a:r>
            <a:r>
              <a:rPr lang="en-US" dirty="0" smtClean="0"/>
              <a:t> </a:t>
            </a:r>
            <a:r>
              <a:rPr lang="en-US" dirty="0"/>
              <a:t>k; </a:t>
            </a:r>
            <a:r>
              <a:rPr lang="en-US" dirty="0">
                <a:sym typeface="Wingdings" pitchFamily="2" charset="2"/>
              </a:rPr>
              <a:t> number </a:t>
            </a:r>
            <a:r>
              <a:rPr lang="en-US" dirty="0" smtClean="0"/>
              <a:t>*= </a:t>
            </a:r>
            <a:r>
              <a:rPr lang="en-US" dirty="0"/>
              <a:t>k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number = number </a:t>
            </a:r>
            <a:r>
              <a:rPr lang="en-US" dirty="0" smtClean="0"/>
              <a:t>/ </a:t>
            </a:r>
            <a:r>
              <a:rPr lang="en-US" dirty="0"/>
              <a:t>k; </a:t>
            </a:r>
            <a:r>
              <a:rPr lang="en-US" dirty="0">
                <a:sym typeface="Wingdings" pitchFamily="2" charset="2"/>
              </a:rPr>
              <a:t> number </a:t>
            </a:r>
            <a:r>
              <a:rPr lang="en-US" dirty="0" smtClean="0">
                <a:sym typeface="Wingdings" pitchFamily="2" charset="2"/>
              </a:rPr>
              <a:t>/</a:t>
            </a:r>
            <a:r>
              <a:rPr lang="en-US" dirty="0" smtClean="0"/>
              <a:t>= </a:t>
            </a:r>
            <a:r>
              <a:rPr lang="en-US" dirty="0"/>
              <a:t>k;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th-TH" dirty="0" smtClean="0"/>
          </a:p>
        </p:txBody>
      </p:sp>
    </p:spTree>
    <p:extLst>
      <p:ext uri="{BB962C8B-B14F-4D97-AF65-F5344CB8AC3E}">
        <p14:creationId xmlns:p14="http://schemas.microsoft.com/office/powerpoint/2010/main" val="15254305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สรุปลำดับการคำนวณ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3" y="944563"/>
            <a:ext cx="8151812" cy="3094037"/>
          </a:xfrm>
        </p:spPr>
        <p:txBody>
          <a:bodyPr/>
          <a:lstStyle/>
          <a:p>
            <a:r>
              <a:rPr lang="th-TH" smtClean="0"/>
              <a:t>ทำในวงเล็บทำก่อน	</a:t>
            </a:r>
            <a:r>
              <a:rPr lang="en-US" smtClean="0"/>
              <a:t>:  –7 + 2 * Math.sqrt(</a:t>
            </a:r>
            <a:r>
              <a:rPr lang="en-US" smtClean="0">
                <a:solidFill>
                  <a:srgbClr val="FF0000"/>
                </a:solidFill>
              </a:rPr>
              <a:t>5+4</a:t>
            </a:r>
            <a:r>
              <a:rPr lang="en-US" smtClean="0"/>
              <a:t>)</a:t>
            </a:r>
            <a:endParaRPr lang="th-TH" smtClean="0"/>
          </a:p>
          <a:p>
            <a:r>
              <a:rPr lang="th-TH" smtClean="0"/>
              <a:t>การเรียกใช้ </a:t>
            </a:r>
            <a:r>
              <a:rPr lang="en-US" smtClean="0"/>
              <a:t>method	:  –7 + 2 * </a:t>
            </a:r>
            <a:r>
              <a:rPr lang="en-US" smtClean="0">
                <a:solidFill>
                  <a:srgbClr val="FF0000"/>
                </a:solidFill>
              </a:rPr>
              <a:t>Math.sqrt</a:t>
            </a:r>
            <a:r>
              <a:rPr lang="en-US" smtClean="0"/>
              <a:t>(9)</a:t>
            </a:r>
          </a:p>
          <a:p>
            <a:r>
              <a:rPr lang="th-TH" smtClean="0"/>
              <a:t>ติดลบ</a:t>
            </a:r>
            <a:r>
              <a:rPr lang="en-US" smtClean="0"/>
              <a:t>			:  </a:t>
            </a:r>
            <a:r>
              <a:rPr lang="en-US" smtClean="0">
                <a:solidFill>
                  <a:srgbClr val="FF0000"/>
                </a:solidFill>
              </a:rPr>
              <a:t>–7</a:t>
            </a:r>
            <a:r>
              <a:rPr lang="en-US" smtClean="0"/>
              <a:t> + 2 * 3</a:t>
            </a:r>
          </a:p>
          <a:p>
            <a:r>
              <a:rPr lang="th-TH" smtClean="0"/>
              <a:t>คูณ หาร  </a:t>
            </a:r>
            <a:r>
              <a:rPr lang="en-US" smtClean="0"/>
              <a:t>*  /		:  -7 + 2 </a:t>
            </a:r>
            <a:r>
              <a:rPr lang="en-US" smtClean="0">
                <a:solidFill>
                  <a:srgbClr val="FF0000"/>
                </a:solidFill>
              </a:rPr>
              <a:t>*</a:t>
            </a:r>
            <a:r>
              <a:rPr lang="en-US" smtClean="0"/>
              <a:t> 3</a:t>
            </a:r>
          </a:p>
          <a:p>
            <a:r>
              <a:rPr lang="th-TH" smtClean="0"/>
              <a:t>บวก ลบ </a:t>
            </a:r>
            <a:r>
              <a:rPr lang="en-US" smtClean="0"/>
              <a:t>+  –		:  -7 </a:t>
            </a:r>
            <a:r>
              <a:rPr lang="en-US" smtClean="0">
                <a:solidFill>
                  <a:srgbClr val="FF0000"/>
                </a:solidFill>
              </a:rPr>
              <a:t>+</a:t>
            </a:r>
            <a:r>
              <a:rPr lang="en-US" smtClean="0"/>
              <a:t> 6</a:t>
            </a:r>
          </a:p>
          <a:p>
            <a:r>
              <a:rPr lang="en-US" smtClean="0"/>
              <a:t>=				:  -1</a:t>
            </a:r>
            <a:endParaRPr lang="th-TH" smtClean="0"/>
          </a:p>
        </p:txBody>
      </p:sp>
      <p:sp>
        <p:nvSpPr>
          <p:cNvPr id="38916" name="Text Box 6"/>
          <p:cNvSpPr txBox="1">
            <a:spLocks noChangeArrowheads="1"/>
          </p:cNvSpPr>
          <p:nvPr/>
        </p:nvSpPr>
        <p:spPr bwMode="auto">
          <a:xfrm>
            <a:off x="1355725" y="4260850"/>
            <a:ext cx="3235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sz="2400">
                <a:latin typeface="Tahoma" pitchFamily="34" charset="0"/>
                <a:cs typeface="Tahoma" pitchFamily="34" charset="0"/>
              </a:rPr>
              <a:t>ในกรณีมี </a:t>
            </a:r>
            <a:r>
              <a:rPr lang="en-US" sz="2400">
                <a:latin typeface="Tahoma" pitchFamily="34" charset="0"/>
                <a:cs typeface="Tahoma" pitchFamily="34" charset="0"/>
              </a:rPr>
              <a:t>operators </a:t>
            </a:r>
            <a:r>
              <a:rPr lang="th-TH" sz="2400">
                <a:latin typeface="Tahoma" pitchFamily="34" charset="0"/>
                <a:cs typeface="Tahoma" pitchFamily="34" charset="0"/>
              </a:rPr>
              <a:t/>
            </a:r>
            <a:br>
              <a:rPr lang="th-TH" sz="2400">
                <a:latin typeface="Tahoma" pitchFamily="34" charset="0"/>
                <a:cs typeface="Tahoma" pitchFamily="34" charset="0"/>
              </a:rPr>
            </a:br>
            <a:r>
              <a:rPr lang="th-TH" sz="2400">
                <a:latin typeface="Tahoma" pitchFamily="34" charset="0"/>
                <a:cs typeface="Tahoma" pitchFamily="34" charset="0"/>
              </a:rPr>
              <a:t>หลายตัวในระดับเดียวกัน </a:t>
            </a:r>
            <a:br>
              <a:rPr lang="th-TH" sz="2400">
                <a:latin typeface="Tahoma" pitchFamily="34" charset="0"/>
                <a:cs typeface="Tahoma" pitchFamily="34" charset="0"/>
              </a:rPr>
            </a:br>
            <a:r>
              <a:rPr lang="th-TH" sz="2400">
                <a:latin typeface="Tahoma" pitchFamily="34" charset="0"/>
                <a:cs typeface="Tahoma" pitchFamily="34" charset="0"/>
              </a:rPr>
              <a:t>ให้ทำจากซ้ายไปขวา</a:t>
            </a:r>
          </a:p>
        </p:txBody>
      </p:sp>
      <p:sp>
        <p:nvSpPr>
          <p:cNvPr id="38917" name="Line 7"/>
          <p:cNvSpPr>
            <a:spLocks noChangeShapeType="1"/>
          </p:cNvSpPr>
          <p:nvPr/>
        </p:nvSpPr>
        <p:spPr bwMode="auto">
          <a:xfrm>
            <a:off x="396875" y="1173163"/>
            <a:ext cx="0" cy="2636837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18" name="Text Box 9"/>
          <p:cNvSpPr txBox="1">
            <a:spLocks noChangeArrowheads="1"/>
          </p:cNvSpPr>
          <p:nvPr/>
        </p:nvSpPr>
        <p:spPr bwMode="auto">
          <a:xfrm>
            <a:off x="5103813" y="4268788"/>
            <a:ext cx="24685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latin typeface="Courier New" pitchFamily="49" charset="0"/>
              </a:rPr>
              <a:t>8 / 4 * 2</a:t>
            </a:r>
            <a:endParaRPr lang="th-TH" sz="2400" b="1">
              <a:latin typeface="Courier New" pitchFamily="49" charset="0"/>
            </a:endParaRPr>
          </a:p>
        </p:txBody>
      </p:sp>
      <p:sp>
        <p:nvSpPr>
          <p:cNvPr id="38919" name="Text Box 12"/>
          <p:cNvSpPr txBox="1">
            <a:spLocks noChangeArrowheads="1"/>
          </p:cNvSpPr>
          <p:nvPr/>
        </p:nvSpPr>
        <p:spPr bwMode="auto">
          <a:xfrm>
            <a:off x="6083300" y="5686425"/>
            <a:ext cx="488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400" b="1">
                <a:latin typeface="Courier New" pitchFamily="49" charset="0"/>
              </a:rPr>
              <a:t>4</a:t>
            </a:r>
            <a:endParaRPr lang="th-TH" sz="2400" b="1">
              <a:latin typeface="Courier New" pitchFamily="49" charset="0"/>
            </a:endParaRPr>
          </a:p>
        </p:txBody>
      </p:sp>
      <p:grpSp>
        <p:nvGrpSpPr>
          <p:cNvPr id="38920" name="Group 19"/>
          <p:cNvGrpSpPr>
            <a:grpSpLocks/>
          </p:cNvGrpSpPr>
          <p:nvPr/>
        </p:nvGrpSpPr>
        <p:grpSpPr bwMode="auto">
          <a:xfrm>
            <a:off x="5059363" y="4206875"/>
            <a:ext cx="1227137" cy="806450"/>
            <a:chOff x="3187" y="2650"/>
            <a:chExt cx="557" cy="508"/>
          </a:xfrm>
        </p:grpSpPr>
        <p:sp>
          <p:nvSpPr>
            <p:cNvPr id="38925" name="Oval 14"/>
            <p:cNvSpPr>
              <a:spLocks noChangeArrowheads="1"/>
            </p:cNvSpPr>
            <p:nvPr/>
          </p:nvSpPr>
          <p:spPr bwMode="auto">
            <a:xfrm>
              <a:off x="3187" y="2650"/>
              <a:ext cx="557" cy="364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26" name="Line 15"/>
            <p:cNvSpPr>
              <a:spLocks noChangeShapeType="1"/>
            </p:cNvSpPr>
            <p:nvPr/>
          </p:nvSpPr>
          <p:spPr bwMode="auto">
            <a:xfrm>
              <a:off x="3466" y="3014"/>
              <a:ext cx="144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8921" name="Oval 16"/>
          <p:cNvSpPr>
            <a:spLocks noChangeArrowheads="1"/>
          </p:cNvSpPr>
          <p:nvPr/>
        </p:nvSpPr>
        <p:spPr bwMode="auto">
          <a:xfrm>
            <a:off x="5518150" y="4922838"/>
            <a:ext cx="1268413" cy="457200"/>
          </a:xfrm>
          <a:prstGeom prst="ellips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8922" name="Group 18"/>
          <p:cNvGrpSpPr>
            <a:grpSpLocks/>
          </p:cNvGrpSpPr>
          <p:nvPr/>
        </p:nvGrpSpPr>
        <p:grpSpPr bwMode="auto">
          <a:xfrm>
            <a:off x="5576888" y="4956175"/>
            <a:ext cx="1301750" cy="830263"/>
            <a:chOff x="3513" y="3122"/>
            <a:chExt cx="568" cy="523"/>
          </a:xfrm>
        </p:grpSpPr>
        <p:sp>
          <p:nvSpPr>
            <p:cNvPr id="38923" name="Text Box 11"/>
            <p:cNvSpPr txBox="1">
              <a:spLocks noChangeArrowheads="1"/>
            </p:cNvSpPr>
            <p:nvPr/>
          </p:nvSpPr>
          <p:spPr bwMode="auto">
            <a:xfrm>
              <a:off x="3513" y="3122"/>
              <a:ext cx="568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dash"/>
                  <a:miter lim="800000"/>
                  <a:headEnd/>
                  <a:tailEnd type="none" w="lg" len="med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sz="2400" b="1">
                  <a:latin typeface="Courier New" pitchFamily="49" charset="0"/>
                </a:rPr>
                <a:t>2 * 2</a:t>
              </a:r>
              <a:endParaRPr lang="th-TH" sz="2400" b="1">
                <a:latin typeface="Courier New" pitchFamily="49" charset="0"/>
              </a:endParaRPr>
            </a:p>
          </p:txBody>
        </p:sp>
        <p:sp>
          <p:nvSpPr>
            <p:cNvPr id="38924" name="Line 17"/>
            <p:cNvSpPr>
              <a:spLocks noChangeShapeType="1"/>
            </p:cNvSpPr>
            <p:nvPr/>
          </p:nvSpPr>
          <p:spPr bwMode="auto">
            <a:xfrm>
              <a:off x="3792" y="3398"/>
              <a:ext cx="0" cy="16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ลองเขียนดู</a:t>
            </a:r>
            <a:endParaRPr lang="th-TH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th-TH" dirty="0" smtClean="0"/>
                  <a:t>เขียนเป็นนิพจน์ภาษาจาวา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𝑔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𝑎𝑏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</m:e>
                          </m:func>
                        </m:e>
                      </m:rad>
                    </m:oMath>
                  </m:oMathPara>
                </a14:m>
                <a:endParaRPr lang="en-US" b="0" dirty="0" smtClean="0"/>
              </a:p>
              <a:p>
                <a:endParaRPr lang="th-TH" dirty="0" smtClean="0"/>
              </a:p>
              <a:p>
                <a:r>
                  <a:rPr lang="th-TH" dirty="0" smtClean="0"/>
                  <a:t>เขียนเป็นสัญลักษณ์ทางคณิตศาสตร์</a:t>
                </a:r>
              </a:p>
              <a:p>
                <a:pPr marL="0" indent="0">
                  <a:buNone/>
                </a:pPr>
                <a:r>
                  <a:rPr lang="en-US" sz="2400" b="1" dirty="0" smtClean="0">
                    <a:latin typeface="Courier New" pitchFamily="49" charset="0"/>
                    <a:cs typeface="Courier New" pitchFamily="49" charset="0"/>
                  </a:rPr>
                  <a:t>volume = 4 * </a:t>
                </a:r>
                <a:r>
                  <a:rPr lang="en-US" sz="2400" b="1" dirty="0" err="1" smtClean="0">
                    <a:latin typeface="Courier New" pitchFamily="49" charset="0"/>
                    <a:cs typeface="Courier New" pitchFamily="49" charset="0"/>
                  </a:rPr>
                  <a:t>Math.PI</a:t>
                </a:r>
                <a:r>
                  <a:rPr lang="en-US" sz="2400" b="1" dirty="0" smtClean="0">
                    <a:latin typeface="Courier New" pitchFamily="49" charset="0"/>
                    <a:cs typeface="Courier New" pitchFamily="49" charset="0"/>
                  </a:rPr>
                  <a:t> * </a:t>
                </a:r>
                <a:r>
                  <a:rPr lang="en-US" sz="2400" b="1" dirty="0" err="1" smtClean="0">
                    <a:latin typeface="Courier New" pitchFamily="49" charset="0"/>
                    <a:cs typeface="Courier New" pitchFamily="49" charset="0"/>
                  </a:rPr>
                  <a:t>Math.pow</a:t>
                </a:r>
                <a:r>
                  <a:rPr lang="en-US" sz="2400" b="1" dirty="0" smtClean="0">
                    <a:latin typeface="Courier New" pitchFamily="49" charset="0"/>
                    <a:cs typeface="Courier New" pitchFamily="49" charset="0"/>
                  </a:rPr>
                  <a:t>(r, 3) / 3;</a:t>
                </a:r>
              </a:p>
              <a:p>
                <a:pPr marL="0" indent="0">
                  <a:buNone/>
                </a:pPr>
                <a:r>
                  <a:rPr lang="en-US" sz="2400" b="1" dirty="0" smtClean="0">
                    <a:latin typeface="Courier New" pitchFamily="49" charset="0"/>
                    <a:cs typeface="Courier New" pitchFamily="49" charset="0"/>
                  </a:rPr>
                  <a:t>volume = </a:t>
                </a:r>
                <a:r>
                  <a:rPr lang="en-US" sz="2400" b="1" dirty="0" err="1" smtClean="0">
                    <a:latin typeface="Courier New" pitchFamily="49" charset="0"/>
                    <a:cs typeface="Courier New" pitchFamily="49" charset="0"/>
                  </a:rPr>
                  <a:t>Math.PI</a:t>
                </a:r>
                <a:r>
                  <a:rPr lang="en-US" sz="2400" b="1" smtClean="0">
                    <a:latin typeface="Courier New" pitchFamily="49" charset="0"/>
                    <a:cs typeface="Courier New" pitchFamily="49" charset="0"/>
                  </a:rPr>
                  <a:t> * r * r * h;</a:t>
                </a:r>
                <a:endParaRPr lang="th-TH" sz="2400" b="1" dirty="0">
                  <a:latin typeface="Courier New" pitchFamily="49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540" t="-1195" r="-385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0292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บวก ลบ คูณ หาร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519113" y="1293813"/>
            <a:ext cx="8183562" cy="31416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class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Operators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static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Tahoma" pitchFamily="34" charset="0"/>
              </a:rPr>
              <a:t>void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main(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Tahoma" pitchFamily="34" charset="0"/>
              </a:rPr>
              <a:t>String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[] args)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Tahoma" pitchFamily="34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.out.println( 4 + 2 );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Tahoma" pitchFamily="34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.out.println( 4 - 2 );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Tahoma" pitchFamily="34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.out.println( 4 * 2 );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Tahoma" pitchFamily="34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.out.println( 4 / 2 );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 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Tahoma" pitchFamily="34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.out.println( 1+2+3+4+5+6+7+8+9+10 );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 }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}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6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6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6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60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60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60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60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ลำดับการคำนวณ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2 + 3 </a:t>
            </a:r>
            <a:r>
              <a:rPr lang="en-US" smtClean="0">
                <a:sym typeface="Symbol" pitchFamily="18" charset="2"/>
              </a:rPr>
              <a:t>*</a:t>
            </a:r>
            <a:r>
              <a:rPr lang="en-US" smtClean="0"/>
              <a:t> 4 = ?</a:t>
            </a:r>
          </a:p>
          <a:p>
            <a:r>
              <a:rPr lang="th-TH" smtClean="0"/>
              <a:t>ลองกด </a:t>
            </a:r>
            <a:r>
              <a:rPr lang="en-US" smtClean="0"/>
              <a:t>2 + 3 </a:t>
            </a:r>
            <a:r>
              <a:rPr lang="en-US" smtClean="0">
                <a:sym typeface="Symbol" pitchFamily="18" charset="2"/>
              </a:rPr>
              <a:t> 4 </a:t>
            </a:r>
            <a:r>
              <a:rPr lang="th-TH" smtClean="0">
                <a:sym typeface="Symbol" pitchFamily="18" charset="2"/>
              </a:rPr>
              <a:t>ด้วย</a:t>
            </a:r>
            <a:r>
              <a:rPr lang="th-TH" smtClean="0"/>
              <a:t>เครื่องคิดเลข</a:t>
            </a:r>
            <a:endParaRPr lang="en-US" smtClean="0"/>
          </a:p>
          <a:p>
            <a:pPr lvl="1"/>
            <a:r>
              <a:rPr lang="th-TH" smtClean="0"/>
              <a:t>ใช้ </a:t>
            </a:r>
            <a:r>
              <a:rPr lang="en-US" smtClean="0"/>
              <a:t>Citizen CT-600   </a:t>
            </a:r>
            <a:r>
              <a:rPr lang="th-TH" smtClean="0"/>
              <a:t>ได้ </a:t>
            </a:r>
            <a:r>
              <a:rPr lang="en-US" smtClean="0"/>
              <a:t>  20</a:t>
            </a:r>
          </a:p>
          <a:p>
            <a:pPr lvl="1"/>
            <a:r>
              <a:rPr lang="th-TH" smtClean="0"/>
              <a:t>ใช้ </a:t>
            </a:r>
            <a:r>
              <a:rPr lang="en-US" smtClean="0"/>
              <a:t>Sharp EL-515s   </a:t>
            </a:r>
            <a:r>
              <a:rPr lang="th-TH" smtClean="0"/>
              <a:t>ได้ </a:t>
            </a:r>
            <a:r>
              <a:rPr lang="en-US" smtClean="0"/>
              <a:t>  14</a:t>
            </a:r>
          </a:p>
          <a:p>
            <a:r>
              <a:rPr lang="th-TH" smtClean="0"/>
              <a:t>ในจาวาบนเครื่องใด ๆ </a:t>
            </a:r>
            <a:r>
              <a:rPr lang="en-US" smtClean="0"/>
              <a:t> 2 + 3 * 4 </a:t>
            </a:r>
            <a:r>
              <a:rPr lang="th-TH" smtClean="0"/>
              <a:t> ได้ </a:t>
            </a:r>
            <a:r>
              <a:rPr lang="en-US" smtClean="0"/>
              <a:t>14 </a:t>
            </a:r>
            <a:r>
              <a:rPr lang="th-TH" smtClean="0"/>
              <a:t>เสมอ</a:t>
            </a:r>
          </a:p>
          <a:p>
            <a:r>
              <a:rPr lang="th-TH" smtClean="0"/>
              <a:t>จาวากำหนดลำดับการคำนวณดังนี้</a:t>
            </a:r>
          </a:p>
          <a:p>
            <a:pPr lvl="1"/>
            <a:r>
              <a:rPr lang="th-TH" smtClean="0"/>
              <a:t>ทำในวงเล็บ</a:t>
            </a:r>
          </a:p>
          <a:p>
            <a:pPr lvl="1"/>
            <a:r>
              <a:rPr lang="th-TH" smtClean="0"/>
              <a:t>ติดลบ</a:t>
            </a:r>
          </a:p>
          <a:p>
            <a:pPr lvl="1"/>
            <a:r>
              <a:rPr lang="th-TH" smtClean="0"/>
              <a:t>คูณ กับ หาร</a:t>
            </a:r>
          </a:p>
          <a:p>
            <a:pPr lvl="1"/>
            <a:r>
              <a:rPr lang="th-TH" smtClean="0"/>
              <a:t>บวก กับ ลบ</a:t>
            </a:r>
          </a:p>
        </p:txBody>
      </p:sp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3571875" y="4000500"/>
            <a:ext cx="4875213" cy="244633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2 * 3 + 8 / -(2 – 4) - 1</a:t>
            </a:r>
          </a:p>
          <a:p>
            <a:r>
              <a:rPr lang="en-US" sz="22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2 * 3 + 8 / -( -2  ) - 1</a:t>
            </a:r>
          </a:p>
          <a:p>
            <a:r>
              <a:rPr lang="en-US" sz="22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2 * 3 + 8 / 2        - 1</a:t>
            </a:r>
          </a:p>
          <a:p>
            <a:r>
              <a:rPr lang="en-US" sz="22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 6   + 8 / 2        - 1</a:t>
            </a:r>
          </a:p>
          <a:p>
            <a:r>
              <a:rPr lang="en-US" sz="22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 6   +   4          - 1</a:t>
            </a:r>
          </a:p>
          <a:p>
            <a:r>
              <a:rPr lang="en-US" sz="22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    10              - 1</a:t>
            </a:r>
          </a:p>
          <a:p>
            <a:r>
              <a:rPr lang="en-US" sz="2200" b="1">
                <a:solidFill>
                  <a:schemeClr val="tx2"/>
                </a:solidFill>
                <a:latin typeface="Courier New" pitchFamily="49" charset="0"/>
                <a:cs typeface="Tahoma" pitchFamily="34" charset="0"/>
              </a:rPr>
              <a:t>              9</a:t>
            </a:r>
            <a:endParaRPr lang="th-TH" sz="2200" b="1">
              <a:solidFill>
                <a:schemeClr val="tx2"/>
              </a:solidFill>
              <a:latin typeface="Courier New" pitchFamily="49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0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0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08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08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208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208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20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208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208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208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1208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1208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1208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 build="p" bldLvl="2"/>
      <p:bldP spid="12083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บวกกับสตริง คือการต่อสตริง</a:t>
            </a: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642938" y="1071563"/>
            <a:ext cx="7918450" cy="4368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StringConcatenation {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  <a:endParaRPr lang="th-TH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"a"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"b"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);    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"a"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+ 1 );      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.out.println( 1 +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"a"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);      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 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"1"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"2"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);    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 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"1"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+ 2 );      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.out.println( 1 + </a:t>
            </a:r>
            <a:r>
              <a:rPr lang="th-TH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"2"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);      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"a"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+ 1 + 2 );  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"a"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(1 + 2) 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"a"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(1 - 2) 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 </a:t>
            </a:r>
            <a:r>
              <a:rPr lang="en-US" sz="20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"a"</a:t>
            </a:r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+ 1 - 2 );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th-TH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6869113" y="1695450"/>
            <a:ext cx="1417637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0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"ab"</a:t>
            </a:r>
            <a:endParaRPr lang="th-TH" sz="200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"a1"</a:t>
            </a:r>
            <a:endParaRPr lang="th-TH" sz="200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"1a"</a:t>
            </a:r>
            <a:endParaRPr lang="th-TH" sz="200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"12"</a:t>
            </a:r>
            <a:endParaRPr lang="th-TH" sz="200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"12"</a:t>
            </a:r>
            <a:endParaRPr lang="th-TH" sz="200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"12"</a:t>
            </a:r>
            <a:endParaRPr lang="th-TH" sz="200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"a12"</a:t>
            </a:r>
            <a:endParaRPr lang="th-TH" sz="200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"a3"</a:t>
            </a:r>
          </a:p>
          <a:p>
            <a:r>
              <a:rPr lang="en-US" sz="20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"a-1"</a:t>
            </a:r>
          </a:p>
          <a:p>
            <a:r>
              <a:rPr lang="en-US" sz="200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th-TH" sz="2000">
                <a:solidFill>
                  <a:srgbClr val="008000"/>
                </a:solidFill>
                <a:latin typeface="Courier New" pitchFamily="49" charset="0"/>
                <a:cs typeface="Tahoma" pitchFamily="34" charset="0"/>
              </a:rPr>
              <a:t>ผิด</a:t>
            </a:r>
            <a:endParaRPr lang="th-TH" sz="200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8138" name="AutoShape 10"/>
          <p:cNvSpPr>
            <a:spLocks noChangeArrowheads="1"/>
          </p:cNvSpPr>
          <p:nvPr/>
        </p:nvSpPr>
        <p:spPr bwMode="auto">
          <a:xfrm>
            <a:off x="1306513" y="4930775"/>
            <a:ext cx="3222625" cy="14986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 type="none" w="lg" len="med"/>
          </a:ln>
        </p:spPr>
        <p:txBody>
          <a:bodyPr wrap="none" lIns="90000" tIns="46800" rIns="90000" bIns="46800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1500188" y="5003800"/>
            <a:ext cx="2925762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en-US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"a"</a:t>
            </a:r>
            <a:r>
              <a:rPr lang="th-TH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+ 1 + 2</a:t>
            </a:r>
            <a:endParaRPr lang="th-TH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pPr algn="ctr"/>
            <a:r>
              <a:rPr lang="en-US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  "a1"</a:t>
            </a:r>
            <a:r>
              <a:rPr lang="th-TH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+ 2</a:t>
            </a:r>
            <a:endParaRPr lang="th-TH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pPr algn="ctr"/>
            <a:r>
              <a:rPr lang="en-US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    "a12"</a:t>
            </a:r>
            <a:endParaRPr lang="th-TH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48139" name="Oval 11"/>
          <p:cNvSpPr>
            <a:spLocks noChangeArrowheads="1"/>
          </p:cNvSpPr>
          <p:nvPr/>
        </p:nvSpPr>
        <p:spPr bwMode="auto">
          <a:xfrm>
            <a:off x="1655763" y="4940300"/>
            <a:ext cx="1771650" cy="63182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48140" name="AutoShape 12"/>
          <p:cNvSpPr>
            <a:spLocks noChangeArrowheads="1"/>
          </p:cNvSpPr>
          <p:nvPr/>
        </p:nvSpPr>
        <p:spPr bwMode="auto">
          <a:xfrm>
            <a:off x="4948238" y="4956175"/>
            <a:ext cx="3236912" cy="14732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 type="none" w="lg" len="med"/>
          </a:ln>
        </p:spPr>
        <p:txBody>
          <a:bodyPr wrap="none" lIns="90000" tIns="46800" rIns="90000" bIns="46800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48141" name="Text Box 13"/>
          <p:cNvSpPr txBox="1">
            <a:spLocks noChangeArrowheads="1"/>
          </p:cNvSpPr>
          <p:nvPr/>
        </p:nvSpPr>
        <p:spPr bwMode="auto">
          <a:xfrm>
            <a:off x="5141913" y="5016500"/>
            <a:ext cx="2925762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/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ctr"/>
            <a:r>
              <a:rPr lang="th-TH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 +</a:t>
            </a:r>
            <a:r>
              <a:rPr lang="en-US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2 + </a:t>
            </a:r>
            <a:r>
              <a:rPr lang="en-US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"a"</a:t>
            </a:r>
            <a:r>
              <a:rPr lang="th-TH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th-TH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pPr algn="ctr"/>
            <a:r>
              <a:rPr lang="en-US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3 + </a:t>
            </a:r>
            <a:r>
              <a:rPr lang="en-US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"a"</a:t>
            </a:r>
            <a:r>
              <a:rPr lang="th-TH" b="1">
                <a:solidFill>
                  <a:srgbClr val="FF00FF"/>
                </a:solidFill>
                <a:latin typeface="Courier New" pitchFamily="49" charset="0"/>
                <a:cs typeface="Tahoma" pitchFamily="34" charset="0"/>
              </a:rPr>
              <a:t> </a:t>
            </a:r>
            <a:endParaRPr lang="th-TH" b="1">
              <a:solidFill>
                <a:srgbClr val="000000"/>
              </a:solidFill>
              <a:latin typeface="Courier New" pitchFamily="49" charset="0"/>
              <a:cs typeface="Tahoma" pitchFamily="34" charset="0"/>
            </a:endParaRPr>
          </a:p>
          <a:p>
            <a:pPr algn="ctr"/>
            <a:r>
              <a:rPr lang="en-US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  "3a"</a:t>
            </a:r>
            <a:endParaRPr lang="th-TH" b="1">
              <a:solidFill>
                <a:srgbClr val="FF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8143" name="Oval 15"/>
          <p:cNvSpPr>
            <a:spLocks noChangeArrowheads="1"/>
          </p:cNvSpPr>
          <p:nvPr/>
        </p:nvSpPr>
        <p:spPr bwMode="auto">
          <a:xfrm>
            <a:off x="5153025" y="4940300"/>
            <a:ext cx="1511300" cy="63182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813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8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813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8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8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48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8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48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481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48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481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81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481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48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48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48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9" dur="5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2" dur="500"/>
                                        <p:tgtEl>
                                          <p:spTgt spid="481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7" dur="500"/>
                                        <p:tgtEl>
                                          <p:spTgt spid="481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 nodeType="clickPar">
                      <p:stCondLst>
                        <p:cond delay="indefinite"/>
                      </p:stCondLst>
                      <p:childTnLst>
                        <p:par>
                          <p:cTn id="1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2" dur="500"/>
                                        <p:tgtEl>
                                          <p:spTgt spid="481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 nodeType="clickPar">
                      <p:stCondLst>
                        <p:cond delay="indefinite"/>
                      </p:stCondLst>
                      <p:childTnLst>
                        <p:par>
                          <p:cTn id="1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7" dur="500"/>
                                        <p:tgtEl>
                                          <p:spTgt spid="481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 nodeType="clickPar">
                      <p:stCondLst>
                        <p:cond delay="indefinite"/>
                      </p:stCondLst>
                      <p:childTnLst>
                        <p:par>
                          <p:cTn id="1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2" dur="500"/>
                                        <p:tgtEl>
                                          <p:spTgt spid="481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 nodeType="clickPar">
                      <p:stCondLst>
                        <p:cond delay="indefinite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7" dur="500"/>
                                        <p:tgtEl>
                                          <p:spTgt spid="481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 nodeType="clickPar">
                      <p:stCondLst>
                        <p:cond delay="indefinite"/>
                      </p:stCondLst>
                      <p:childTnLst>
                        <p:par>
                          <p:cTn id="1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2" dur="500"/>
                                        <p:tgtEl>
                                          <p:spTgt spid="481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3" grpId="0" build="p" animBg="1"/>
      <p:bldP spid="48135" grpId="0" build="p"/>
      <p:bldP spid="48138" grpId="0" animBg="1"/>
      <p:bldP spid="48138" grpId="1" animBg="1"/>
      <p:bldP spid="48136" grpId="0" build="p"/>
      <p:bldP spid="48136" grpId="1" build="allAtOnce"/>
      <p:bldP spid="48136" grpId="2" build="allAtOnce"/>
      <p:bldP spid="48139" grpId="0" animBg="1"/>
      <p:bldP spid="48139" grpId="1" animBg="1"/>
      <p:bldP spid="48140" grpId="0" animBg="1"/>
      <p:bldP spid="48140" grpId="1" animBg="1"/>
      <p:bldP spid="48141" grpId="0" build="p"/>
      <p:bldP spid="48141" grpId="1" build="allAtOnce"/>
      <p:bldP spid="48143" grpId="0" animBg="1"/>
      <p:bldP spid="4814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ตัวอย่าง </a:t>
            </a:r>
            <a:r>
              <a:rPr lang="en-US"/>
              <a:t>: </a:t>
            </a:r>
            <a:r>
              <a:rPr lang="th-TH"/>
              <a:t>พื้นที่ของวงกลมรัศมี </a:t>
            </a:r>
            <a:r>
              <a:rPr lang="en-US"/>
              <a:t>4</a:t>
            </a:r>
            <a:endParaRPr lang="th-TH"/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793750" y="1293813"/>
            <a:ext cx="7623175" cy="21256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CircleArea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.out.print(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200" b="1">
                <a:solidFill>
                  <a:srgbClr val="FF00FF"/>
                </a:solidFill>
                <a:latin typeface="Tahoma" pitchFamily="34" charset="0"/>
                <a:cs typeface="Tahoma" pitchFamily="34" charset="0"/>
              </a:rPr>
              <a:t>"พื้นที่วงกลมรัศมี 4 = "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en-US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Microsoft Sans Serif" pitchFamily="34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.out.println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(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3.14159 * 4 * 4 );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}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}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793750" y="3443288"/>
            <a:ext cx="7623175" cy="21256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CircleArea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Tahoma" pitchFamily="34" charset="0"/>
              </a:rPr>
              <a:t> </a:t>
            </a:r>
            <a:r>
              <a:rPr lang="th-TH" sz="2200" b="1">
                <a:solidFill>
                  <a:srgbClr val="FF00FF"/>
                </a:solidFill>
                <a:latin typeface="Tahoma" pitchFamily="34" charset="0"/>
                <a:cs typeface="Tahoma" pitchFamily="34" charset="0"/>
              </a:rPr>
              <a:t>"พื้นที่วงกลมรัศมี 4 = "</a:t>
            </a:r>
            <a:r>
              <a:rPr lang="th-TH" sz="2200" b="1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+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                      3.14159 * 4 * 4  );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  }</a:t>
            </a:r>
          </a:p>
          <a:p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Microsoft Sans Serif" pitchFamily="34" charset="0"/>
              </a:rPr>
              <a:t>}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Microsoft Sans Serif" pitchFamily="34" charset="0"/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690938" y="4397375"/>
            <a:ext cx="4541837" cy="1338263"/>
            <a:chOff x="2266" y="2770"/>
            <a:chExt cx="2861" cy="843"/>
          </a:xfrm>
        </p:grpSpPr>
        <p:sp>
          <p:nvSpPr>
            <p:cNvPr id="9222" name="Line 8"/>
            <p:cNvSpPr>
              <a:spLocks noChangeShapeType="1"/>
            </p:cNvSpPr>
            <p:nvPr/>
          </p:nvSpPr>
          <p:spPr bwMode="auto">
            <a:xfrm flipV="1">
              <a:off x="4166" y="3060"/>
              <a:ext cx="503" cy="2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9223" name="Text Box 6"/>
            <p:cNvSpPr txBox="1">
              <a:spLocks noChangeArrowheads="1"/>
            </p:cNvSpPr>
            <p:nvPr/>
          </p:nvSpPr>
          <p:spPr bwMode="auto">
            <a:xfrm>
              <a:off x="2753" y="2770"/>
              <a:ext cx="2324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ngsana New" pitchFamily="18" charset="-34"/>
                  <a:cs typeface="Angsana New" pitchFamily="18" charset="-34"/>
                </a:defRPr>
              </a:lvl9pPr>
            </a:lstStyle>
            <a:p>
              <a:r>
                <a:rPr lang="en-US" b="1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(             )</a:t>
              </a:r>
              <a:endParaRPr lang="th-TH" b="1">
                <a:solidFill>
                  <a:srgbClr val="FF0000"/>
                </a:solidFill>
                <a:latin typeface="Courier New" pitchFamily="49" charset="0"/>
                <a:cs typeface="Microsoft Sans Serif" pitchFamily="34" charset="0"/>
              </a:endParaRPr>
            </a:p>
          </p:txBody>
        </p:sp>
        <p:sp>
          <p:nvSpPr>
            <p:cNvPr id="9224" name="AutoShape 7"/>
            <p:cNvSpPr>
              <a:spLocks noChangeArrowheads="1"/>
            </p:cNvSpPr>
            <p:nvPr/>
          </p:nvSpPr>
          <p:spPr bwMode="auto">
            <a:xfrm>
              <a:off x="2266" y="3290"/>
              <a:ext cx="2861" cy="323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 type="none" w="lg" len="med"/>
            </a:ln>
          </p:spPr>
          <p:txBody>
            <a:bodyPr lIns="90000" tIns="46800" rIns="90000" bIns="46800" anchor="ctr">
              <a:spAutoFit/>
            </a:bodyPr>
            <a:lstStyle/>
            <a:p>
              <a:pPr algn="ctr"/>
              <a:r>
                <a:rPr lang="th-TH" sz="2400">
                  <a:solidFill>
                    <a:srgbClr val="005000"/>
                  </a:solidFill>
                  <a:latin typeface="Tahoma" pitchFamily="34" charset="0"/>
                  <a:cs typeface="Tahoma" pitchFamily="34" charset="0"/>
                </a:rPr>
                <a:t>ใส่วงเล็บบังคับให้คำนวณก่อน</a:t>
              </a:r>
            </a:p>
          </p:txBody>
        </p:sp>
        <p:sp>
          <p:nvSpPr>
            <p:cNvPr id="9225" name="Line 9"/>
            <p:cNvSpPr>
              <a:spLocks noChangeShapeType="1"/>
            </p:cNvSpPr>
            <p:nvPr/>
          </p:nvSpPr>
          <p:spPr bwMode="auto">
            <a:xfrm flipH="1" flipV="1">
              <a:off x="2947" y="3060"/>
              <a:ext cx="493" cy="2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2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2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22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22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22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2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2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52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2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52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 build="p" animBg="1"/>
      <p:bldP spid="52229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จำนวนเต็ม กับ จำนวนจริง</a:t>
            </a:r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2143125" y="854075"/>
            <a:ext cx="1685925" cy="375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0</a:t>
            </a:r>
          </a:p>
          <a:p>
            <a:pPr algn="r">
              <a:spcBef>
                <a:spcPct val="50000"/>
              </a:spcBef>
            </a:pPr>
            <a:r>
              <a:rPr lang="en-US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5</a:t>
            </a:r>
          </a:p>
          <a:p>
            <a:pPr algn="r">
              <a:spcBef>
                <a:spcPct val="50000"/>
              </a:spcBef>
            </a:pPr>
            <a:r>
              <a:rPr lang="en-US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–10</a:t>
            </a:r>
          </a:p>
          <a:p>
            <a:pPr algn="r">
              <a:spcBef>
                <a:spcPct val="50000"/>
              </a:spcBef>
            </a:pPr>
            <a:r>
              <a:rPr lang="en-US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201</a:t>
            </a:r>
          </a:p>
          <a:p>
            <a:pPr algn="r">
              <a:spcBef>
                <a:spcPct val="50000"/>
              </a:spcBef>
            </a:pPr>
            <a:r>
              <a:rPr lang="en-US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20,000</a:t>
            </a:r>
          </a:p>
          <a:p>
            <a:pPr algn="r">
              <a:spcBef>
                <a:spcPct val="50000"/>
              </a:spcBef>
            </a:pPr>
            <a:r>
              <a:rPr lang="en-US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030</a:t>
            </a:r>
            <a:endParaRPr lang="th-TH" b="1">
              <a:solidFill>
                <a:srgbClr val="0033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5180013" y="854075"/>
            <a:ext cx="1677987" cy="569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0.0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10.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1.5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–20000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–2e4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5E-3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0.5e-2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50e-4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003300"/>
                </a:solidFill>
                <a:latin typeface="Courier New" pitchFamily="49" charset="0"/>
                <a:cs typeface="Tahoma" pitchFamily="34" charset="0"/>
              </a:rPr>
              <a:t>1.5e0.5</a:t>
            </a:r>
            <a:endParaRPr lang="th-TH" b="1">
              <a:solidFill>
                <a:srgbClr val="003300"/>
              </a:solidFill>
              <a:latin typeface="Courier New" pitchFamily="49" charset="0"/>
              <a:cs typeface="Tahoma" pitchFamily="34" charset="0"/>
            </a:endParaRPr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6935788" y="3357563"/>
            <a:ext cx="1422400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3300"/>
                </a:solidFill>
                <a:latin typeface="Times New Roman" pitchFamily="18" charset="0"/>
                <a:cs typeface="Tahoma" pitchFamily="34" charset="0"/>
              </a:rPr>
              <a:t>–2 </a:t>
            </a:r>
            <a:r>
              <a:rPr lang="en-US">
                <a:solidFill>
                  <a:srgbClr val="003300"/>
                </a:solidFill>
                <a:latin typeface="Times New Roman" pitchFamily="18" charset="0"/>
                <a:cs typeface="Tahoma" pitchFamily="34" charset="0"/>
                <a:sym typeface="Symbol" pitchFamily="18" charset="2"/>
              </a:rPr>
              <a:t> 10</a:t>
            </a:r>
            <a:r>
              <a:rPr lang="en-US" baseline="30000">
                <a:solidFill>
                  <a:srgbClr val="003300"/>
                </a:solidFill>
                <a:latin typeface="Times New Roman" pitchFamily="18" charset="0"/>
                <a:cs typeface="Tahoma" pitchFamily="34" charset="0"/>
                <a:sym typeface="Symbol" pitchFamily="18" charset="2"/>
              </a:rPr>
              <a:t>4</a:t>
            </a:r>
            <a:endParaRPr lang="en-US">
              <a:solidFill>
                <a:srgbClr val="003300"/>
              </a:solidFill>
              <a:latin typeface="Times New Roman" pitchFamily="18" charset="0"/>
              <a:cs typeface="Tahoma" pitchFamily="34" charset="0"/>
              <a:sym typeface="Symbol" pitchFamily="18" charset="2"/>
            </a:endParaRPr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7072313" y="4000500"/>
            <a:ext cx="1422400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3300"/>
                </a:solidFill>
                <a:latin typeface="Times New Roman" pitchFamily="18" charset="0"/>
                <a:cs typeface="Tahoma" pitchFamily="34" charset="0"/>
              </a:rPr>
              <a:t>5 </a:t>
            </a:r>
            <a:r>
              <a:rPr lang="en-US">
                <a:solidFill>
                  <a:srgbClr val="003300"/>
                </a:solidFill>
                <a:latin typeface="Times New Roman" pitchFamily="18" charset="0"/>
                <a:cs typeface="Tahoma" pitchFamily="34" charset="0"/>
                <a:sym typeface="Symbol" pitchFamily="18" charset="2"/>
              </a:rPr>
              <a:t> 10</a:t>
            </a:r>
            <a:r>
              <a:rPr lang="en-US" baseline="30000">
                <a:solidFill>
                  <a:srgbClr val="003300"/>
                </a:solidFill>
                <a:latin typeface="Times New Roman" pitchFamily="18" charset="0"/>
                <a:cs typeface="Tahoma" pitchFamily="34" charset="0"/>
                <a:sym typeface="Symbol" pitchFamily="18" charset="2"/>
              </a:rPr>
              <a:t>–3</a:t>
            </a:r>
            <a:endParaRPr lang="en-US">
              <a:solidFill>
                <a:srgbClr val="003300"/>
              </a:solidFill>
              <a:latin typeface="Times New Roman" pitchFamily="18" charset="0"/>
              <a:cs typeface="Tahoma" pitchFamily="34" charset="0"/>
              <a:sym typeface="Symbol" pitchFamily="18" charset="2"/>
            </a:endParaRPr>
          </a:p>
        </p:txBody>
      </p:sp>
      <p:sp>
        <p:nvSpPr>
          <p:cNvPr id="10247" name="Line 12"/>
          <p:cNvSpPr>
            <a:spLocks noChangeShapeType="1"/>
          </p:cNvSpPr>
          <p:nvPr/>
        </p:nvSpPr>
        <p:spPr bwMode="auto">
          <a:xfrm>
            <a:off x="4572000" y="857250"/>
            <a:ext cx="0" cy="55006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2714625" y="3429000"/>
            <a:ext cx="708025" cy="560388"/>
            <a:chOff x="1737" y="2155"/>
            <a:chExt cx="446" cy="353"/>
          </a:xfrm>
        </p:grpSpPr>
        <p:sp>
          <p:nvSpPr>
            <p:cNvPr id="10258" name="Line 14"/>
            <p:cNvSpPr>
              <a:spLocks noChangeShapeType="1"/>
            </p:cNvSpPr>
            <p:nvPr/>
          </p:nvSpPr>
          <p:spPr bwMode="auto">
            <a:xfrm>
              <a:off x="1737" y="2155"/>
              <a:ext cx="446" cy="344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0259" name="Line 15"/>
            <p:cNvSpPr>
              <a:spLocks noChangeShapeType="1"/>
            </p:cNvSpPr>
            <p:nvPr/>
          </p:nvSpPr>
          <p:spPr bwMode="auto">
            <a:xfrm flipH="1">
              <a:off x="1756" y="2155"/>
              <a:ext cx="427" cy="353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3000375" y="4071938"/>
            <a:ext cx="708025" cy="560387"/>
            <a:chOff x="1737" y="2155"/>
            <a:chExt cx="446" cy="353"/>
          </a:xfrm>
        </p:grpSpPr>
        <p:sp>
          <p:nvSpPr>
            <p:cNvPr id="10256" name="Line 17"/>
            <p:cNvSpPr>
              <a:spLocks noChangeShapeType="1"/>
            </p:cNvSpPr>
            <p:nvPr/>
          </p:nvSpPr>
          <p:spPr bwMode="auto">
            <a:xfrm>
              <a:off x="1737" y="2155"/>
              <a:ext cx="446" cy="344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0257" name="Line 18"/>
            <p:cNvSpPr>
              <a:spLocks noChangeShapeType="1"/>
            </p:cNvSpPr>
            <p:nvPr/>
          </p:nvSpPr>
          <p:spPr bwMode="auto">
            <a:xfrm flipH="1">
              <a:off x="1756" y="2155"/>
              <a:ext cx="427" cy="353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14" name="Rounded Rectangular Callout 13"/>
          <p:cNvSpPr>
            <a:spLocks noChangeArrowheads="1"/>
          </p:cNvSpPr>
          <p:nvPr/>
        </p:nvSpPr>
        <p:spPr bwMode="auto">
          <a:xfrm>
            <a:off x="285750" y="4643438"/>
            <a:ext cx="3000375" cy="857250"/>
          </a:xfrm>
          <a:prstGeom prst="wedgeRoundRectCallout">
            <a:avLst>
              <a:gd name="adj1" fmla="val 41384"/>
              <a:gd name="adj2" fmla="val -76213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th-TH" sz="2200">
                <a:latin typeface="Tahoma" pitchFamily="34" charset="0"/>
                <a:cs typeface="Tahoma" pitchFamily="34" charset="0"/>
              </a:rPr>
              <a:t>เริ่มด้วย </a:t>
            </a:r>
            <a:r>
              <a:rPr lang="en-US" sz="2200">
                <a:latin typeface="Tahoma" pitchFamily="34" charset="0"/>
                <a:cs typeface="Tahoma" pitchFamily="34" charset="0"/>
              </a:rPr>
              <a:t>0 </a:t>
            </a:r>
            <a:r>
              <a:rPr lang="th-TH" sz="2200">
                <a:latin typeface="Tahoma" pitchFamily="34" charset="0"/>
                <a:cs typeface="Tahoma" pitchFamily="34" charset="0"/>
              </a:rPr>
              <a:t>จาวาอ่านแบบฐานแปด </a:t>
            </a:r>
            <a:r>
              <a:rPr lang="th-TH" sz="2200">
                <a:latin typeface="Tahoma" pitchFamily="34" charset="0"/>
                <a:cs typeface="Tahoma" pitchFamily="34" charset="0"/>
                <a:sym typeface="Symbol" pitchFamily="18" charset="2"/>
              </a:rPr>
              <a:t> อย่าเขียน</a:t>
            </a:r>
            <a:endParaRPr lang="th-TH" sz="2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7072313" y="5929313"/>
            <a:ext cx="1785937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3300"/>
                </a:solidFill>
                <a:latin typeface="Times New Roman" pitchFamily="18" charset="0"/>
                <a:cs typeface="Tahoma" pitchFamily="34" charset="0"/>
              </a:rPr>
              <a:t>1.5 </a:t>
            </a:r>
            <a:r>
              <a:rPr lang="en-US">
                <a:solidFill>
                  <a:srgbClr val="003300"/>
                </a:solidFill>
                <a:latin typeface="Times New Roman" pitchFamily="18" charset="0"/>
                <a:cs typeface="Tahoma" pitchFamily="34" charset="0"/>
                <a:sym typeface="Symbol" pitchFamily="18" charset="2"/>
              </a:rPr>
              <a:t> 10</a:t>
            </a:r>
            <a:r>
              <a:rPr lang="en-US" baseline="30000">
                <a:solidFill>
                  <a:srgbClr val="003300"/>
                </a:solidFill>
                <a:latin typeface="Times New Roman" pitchFamily="18" charset="0"/>
                <a:cs typeface="Tahoma" pitchFamily="34" charset="0"/>
                <a:sym typeface="Symbol" pitchFamily="18" charset="2"/>
              </a:rPr>
              <a:t>–0.5</a:t>
            </a:r>
            <a:endParaRPr lang="en-US">
              <a:solidFill>
                <a:srgbClr val="003300"/>
              </a:solidFill>
              <a:latin typeface="Times New Roman" pitchFamily="18" charset="0"/>
              <a:cs typeface="Tahoma" pitchFamily="34" charset="0"/>
              <a:sym typeface="Symbol" pitchFamily="18" charset="2"/>
            </a:endParaRPr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5286375" y="5929313"/>
            <a:ext cx="3286125" cy="560387"/>
            <a:chOff x="1737" y="2155"/>
            <a:chExt cx="446" cy="353"/>
          </a:xfrm>
        </p:grpSpPr>
        <p:sp>
          <p:nvSpPr>
            <p:cNvPr id="10254" name="Line 17"/>
            <p:cNvSpPr>
              <a:spLocks noChangeShapeType="1"/>
            </p:cNvSpPr>
            <p:nvPr/>
          </p:nvSpPr>
          <p:spPr bwMode="auto">
            <a:xfrm>
              <a:off x="1737" y="2155"/>
              <a:ext cx="446" cy="344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0255" name="Line 18"/>
            <p:cNvSpPr>
              <a:spLocks noChangeShapeType="1"/>
            </p:cNvSpPr>
            <p:nvPr/>
          </p:nvSpPr>
          <p:spPr bwMode="auto">
            <a:xfrm flipH="1">
              <a:off x="1756" y="2155"/>
              <a:ext cx="427" cy="353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19" name="Rounded Rectangular Callout 18"/>
          <p:cNvSpPr>
            <a:spLocks noChangeArrowheads="1"/>
          </p:cNvSpPr>
          <p:nvPr/>
        </p:nvSpPr>
        <p:spPr bwMode="auto">
          <a:xfrm>
            <a:off x="6858000" y="4857750"/>
            <a:ext cx="2143125" cy="857250"/>
          </a:xfrm>
          <a:prstGeom prst="wedgeRoundRectCallout">
            <a:avLst>
              <a:gd name="adj1" fmla="val -56333"/>
              <a:gd name="adj2" fmla="val 8378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th-TH" sz="2200">
                <a:latin typeface="Tahoma" pitchFamily="34" charset="0"/>
                <a:cs typeface="Tahoma" pitchFamily="34" charset="0"/>
              </a:rPr>
              <a:t>เลขยกกำลังต้องเป็นจำนวนเต็ม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0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0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0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0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01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0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01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501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01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501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501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501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501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501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4" grpId="0" build="p"/>
      <p:bldP spid="50185" grpId="0" build="p"/>
      <p:bldP spid="50186" grpId="0"/>
      <p:bldP spid="50187" grpId="0"/>
      <p:bldP spid="14" grpId="0" animBg="1"/>
      <p:bldP spid="15" grpId="0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/>
              <a:t>จำนวนเต็ม กับ จำนวนจริง</a:t>
            </a:r>
          </a:p>
        </p:txBody>
      </p:sp>
      <p:sp>
        <p:nvSpPr>
          <p:cNvPr id="122883" name="Text Box 3"/>
          <p:cNvSpPr txBox="1">
            <a:spLocks noChangeArrowheads="1"/>
          </p:cNvSpPr>
          <p:nvPr/>
        </p:nvSpPr>
        <p:spPr bwMode="auto">
          <a:xfrm>
            <a:off x="611188" y="1293813"/>
            <a:ext cx="7966075" cy="3116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lvl9pPr>
          </a:lstStyle>
          <a:p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IntegerAndReal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args) {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.out.println( 5 / 2 );      </a:t>
            </a:r>
            <a:r>
              <a:rPr lang="th-TH" sz="2200" b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2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.out.println( 5.0 / 2.0 );  </a:t>
            </a:r>
            <a:r>
              <a:rPr lang="th-TH" sz="2200" b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2.5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.out.println( 5.0 / 2 );    </a:t>
            </a:r>
            <a:r>
              <a:rPr lang="th-TH" sz="2200" b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2.5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.out.println( 5 / 2.0 );    </a:t>
            </a:r>
            <a:r>
              <a:rPr lang="th-TH" sz="2200" b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2.5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2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en-US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.out.println( 5.25 / 0.5 ); </a:t>
            </a:r>
            <a:r>
              <a:rPr lang="th-TH" sz="2200" b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10.5</a:t>
            </a:r>
            <a:endParaRPr lang="th-TH" sz="22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th-TH" sz="2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122884" name="AutoShape 4"/>
          <p:cNvSpPr>
            <a:spLocks noChangeArrowheads="1"/>
          </p:cNvSpPr>
          <p:nvPr/>
        </p:nvSpPr>
        <p:spPr bwMode="auto">
          <a:xfrm>
            <a:off x="1555750" y="4632325"/>
            <a:ext cx="6118225" cy="1057275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 type="none" w="lg" len="med"/>
          </a:ln>
        </p:spPr>
        <p:txBody>
          <a:bodyPr lIns="90000" tIns="46800" rIns="90000" bIns="46800" anchor="ctr">
            <a:spAutoFit/>
          </a:bodyPr>
          <a:lstStyle/>
          <a:p>
            <a:pPr algn="ctr"/>
            <a:r>
              <a:rPr lang="th-TH">
                <a:latin typeface="Tahoma" pitchFamily="34" charset="0"/>
                <a:cs typeface="Tahoma" pitchFamily="34" charset="0"/>
              </a:rPr>
              <a:t>จาวาจะเปลี่ยนจำนวนเต็มที่ดำเนินการกับจำนวนจริงให้เป็นจำนวนจริงก่อน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8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8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28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22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22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22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3" grpId="0" build="p" animBg="1"/>
      <p:bldP spid="122884" grpId="0" animBg="1"/>
    </p:bldLst>
  </p:timing>
</p:sld>
</file>

<file path=ppt/theme/theme1.xml><?xml version="1.0" encoding="utf-8"?>
<a:theme xmlns:a="http://schemas.openxmlformats.org/drawingml/2006/main" name="somchai">
  <a:themeElements>
    <a:clrScheme name="somch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omchai">
      <a:majorFont>
        <a:latin typeface="Tahoma"/>
        <a:ea typeface=""/>
        <a:cs typeface="Angsana New"/>
      </a:majorFont>
      <a:minorFont>
        <a:latin typeface="Tahoma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200" dirty="0" smtClean="0">
            <a:latin typeface="Tahoma" pitchFamily="34" charset="0"/>
            <a:cs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ngsana New" pitchFamily="18" charset="-34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dirty="0" smtClean="0">
            <a:latin typeface="Tahoma" pitchFamily="34" charset="0"/>
            <a:cs typeface="Tahoma" pitchFamily="34" charset="0"/>
          </a:defRPr>
        </a:defPPr>
      </a:lstStyle>
    </a:txDef>
  </a:objectDefaults>
  <a:extraClrSchemeLst>
    <a:extraClrScheme>
      <a:clrScheme name="somch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mch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3970</TotalTime>
  <Words>3015</Words>
  <Application>Microsoft Office PowerPoint</Application>
  <PresentationFormat>On-screen Show (4:3)</PresentationFormat>
  <Paragraphs>581</Paragraphs>
  <Slides>39</Slides>
  <Notes>38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39</vt:i4>
      </vt:variant>
    </vt:vector>
  </HeadingPairs>
  <TitlesOfParts>
    <vt:vector size="43" baseType="lpstr">
      <vt:lpstr>somchai</vt:lpstr>
      <vt:lpstr>Equation</vt:lpstr>
      <vt:lpstr>Photo Editor Photo</vt:lpstr>
      <vt:lpstr>Worksheet</vt:lpstr>
      <vt:lpstr>การประมวลผลจำนวน</vt:lpstr>
      <vt:lpstr>คำนวณ ๆ ๆ </vt:lpstr>
      <vt:lpstr>หัวข้อ</vt:lpstr>
      <vt:lpstr>บวก ลบ คูณ หาร</vt:lpstr>
      <vt:lpstr>ลำดับการคำนวณ</vt:lpstr>
      <vt:lpstr>บวกกับสตริง คือการต่อสตริง</vt:lpstr>
      <vt:lpstr>ตัวอย่าง : พื้นที่ของวงกลมรัศมี 4</vt:lpstr>
      <vt:lpstr>จำนวนเต็ม กับ จำนวนจริง</vt:lpstr>
      <vt:lpstr>จำนวนเต็ม กับ จำนวนจริง</vt:lpstr>
      <vt:lpstr>คำถาม</vt:lpstr>
      <vt:lpstr>ตัวแปร (Variables)</vt:lpstr>
      <vt:lpstr>การเลือกประเภทตัวแปร</vt:lpstr>
      <vt:lpstr>การประกาศตัวแปร</vt:lpstr>
      <vt:lpstr>ตัวอย่าง : การประกาศตัวแปร</vt:lpstr>
      <vt:lpstr>ตัวอย่าง : พื้นที่ของวงกลมรัศมี 4</vt:lpstr>
      <vt:lpstr>กฎการตั้งชื่อ</vt:lpstr>
      <vt:lpstr>คำสงวนของจาวา</vt:lpstr>
      <vt:lpstr>ธรรมเนียมนิยมในการตั้งชื่อ</vt:lpstr>
      <vt:lpstr>การให้ค่ากับตัวแปร</vt:lpstr>
      <vt:lpstr>ตัวอย่าง</vt:lpstr>
      <vt:lpstr>การเปลี่ยนประเภทข้อมูล</vt:lpstr>
      <vt:lpstr>การอ่านข้อมูลจากแป้นพิมพ์</vt:lpstr>
      <vt:lpstr>new Scanner( System.in )</vt:lpstr>
      <vt:lpstr>ตัวอย่าง : ดัชนีมวลกาย</vt:lpstr>
      <vt:lpstr>ตัวอย่าง : ดัชนีมวลกาย</vt:lpstr>
      <vt:lpstr>การใช้ตัวแปร</vt:lpstr>
      <vt:lpstr>ตัวอย่าง : การหารากที่สอง</vt:lpstr>
      <vt:lpstr>ลองใช้ Excel</vt:lpstr>
      <vt:lpstr>โปรแกรม : การหารากที่สอง</vt:lpstr>
      <vt:lpstr>โปรแกรม : การหารากที่สอง (ปรับปรุง)</vt:lpstr>
      <vt:lpstr>ฟังก์ชันทางคณิตศาสตร์</vt:lpstr>
      <vt:lpstr>ตัวอย่าง : รากของ ax2+bx+c=0</vt:lpstr>
      <vt:lpstr>ตัวอย่าง : รากของ ax2+bx+c=0</vt:lpstr>
      <vt:lpstr>ตัวอย่าง : เซลเซียส  ฟาเรนไฮต์</vt:lpstr>
      <vt:lpstr>ต้องระวังเรื่องประเภท + ลำดับการทำงาน</vt:lpstr>
      <vt:lpstr>การเปลี่ยนค่าให้กับตัวแปร</vt:lpstr>
      <vt:lpstr>การเปลี่ยนค่าให้กับตัวแปร</vt:lpstr>
      <vt:lpstr>สรุปลำดับการคำนวณ</vt:lpstr>
      <vt:lpstr>ลองเขียนดู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การทำโปรแกรมคอมพิวเตอร์</dc:title>
  <dc:creator>Somchai</dc:creator>
  <cp:lastModifiedBy>chate</cp:lastModifiedBy>
  <cp:revision>153</cp:revision>
  <dcterms:created xsi:type="dcterms:W3CDTF">2002-04-12T09:05:11Z</dcterms:created>
  <dcterms:modified xsi:type="dcterms:W3CDTF">2011-06-02T07:12:39Z</dcterms:modified>
</cp:coreProperties>
</file>