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48"/>
  </p:notesMasterIdLst>
  <p:sldIdLst>
    <p:sldId id="287" r:id="rId2"/>
    <p:sldId id="288" r:id="rId3"/>
    <p:sldId id="289" r:id="rId4"/>
    <p:sldId id="338" r:id="rId5"/>
    <p:sldId id="370" r:id="rId6"/>
    <p:sldId id="339" r:id="rId7"/>
    <p:sldId id="290" r:id="rId8"/>
    <p:sldId id="292" r:id="rId9"/>
    <p:sldId id="305" r:id="rId10"/>
    <p:sldId id="343" r:id="rId11"/>
    <p:sldId id="328" r:id="rId12"/>
    <p:sldId id="329" r:id="rId13"/>
    <p:sldId id="340" r:id="rId14"/>
    <p:sldId id="341" r:id="rId15"/>
    <p:sldId id="309" r:id="rId16"/>
    <p:sldId id="368" r:id="rId17"/>
    <p:sldId id="344" r:id="rId18"/>
    <p:sldId id="369" r:id="rId19"/>
    <p:sldId id="345" r:id="rId20"/>
    <p:sldId id="312" r:id="rId21"/>
    <p:sldId id="313" r:id="rId22"/>
    <p:sldId id="342" r:id="rId23"/>
    <p:sldId id="333" r:id="rId24"/>
    <p:sldId id="349" r:id="rId25"/>
    <p:sldId id="347" r:id="rId26"/>
    <p:sldId id="355" r:id="rId27"/>
    <p:sldId id="371" r:id="rId28"/>
    <p:sldId id="356" r:id="rId29"/>
    <p:sldId id="374" r:id="rId30"/>
    <p:sldId id="360" r:id="rId31"/>
    <p:sldId id="361" r:id="rId32"/>
    <p:sldId id="364" r:id="rId33"/>
    <p:sldId id="359" r:id="rId34"/>
    <p:sldId id="365" r:id="rId35"/>
    <p:sldId id="366" r:id="rId36"/>
    <p:sldId id="367" r:id="rId37"/>
    <p:sldId id="372" r:id="rId38"/>
    <p:sldId id="377" r:id="rId39"/>
    <p:sldId id="373" r:id="rId40"/>
    <p:sldId id="334" r:id="rId41"/>
    <p:sldId id="335" r:id="rId42"/>
    <p:sldId id="376" r:id="rId43"/>
    <p:sldId id="336" r:id="rId44"/>
    <p:sldId id="346" r:id="rId45"/>
    <p:sldId id="348" r:id="rId46"/>
    <p:sldId id="375" r:id="rId47"/>
  </p:sldIdLst>
  <p:sldSz cx="9144000" cy="6858000" type="screen4x3"/>
  <p:notesSz cx="7086600" cy="10223500"/>
  <p:defaultTextStyle>
    <a:defPPr>
      <a:defRPr lang="th-TH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EAEAEA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109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4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788" y="0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821AB0B5-5A05-423A-ABB6-71DEA7B9AAB4}" type="datetimeFigureOut">
              <a:rPr lang="th-TH"/>
              <a:pPr>
                <a:defRPr/>
              </a:pPr>
              <a:t>02/06/54</a:t>
            </a:fld>
            <a:endParaRPr lang="th-TH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h-TH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856163"/>
            <a:ext cx="5670550" cy="4600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h-TH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0738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9710738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6157C24E-064C-46E6-AD92-EBBEED77B2D1}" type="slidenum">
              <a:rPr lang="th-TH"/>
              <a:pPr>
                <a:defRPr/>
              </a:pPr>
              <a:t>‹#›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9217752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309E5A-B12B-4F4E-BEAB-520DBAD69B96}" type="slidenum">
              <a:rPr lang="th-TH" smtClean="0"/>
              <a:pPr>
                <a:defRPr/>
              </a:pPr>
              <a:t>1</a:t>
            </a:fld>
            <a:endParaRPr lang="th-TH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08F859-174A-41AC-B3EC-59B533E64CCB}" type="slidenum">
              <a:rPr lang="th-TH" smtClean="0"/>
              <a:pPr>
                <a:defRPr/>
              </a:pPr>
              <a:t>10</a:t>
            </a:fld>
            <a:endParaRPr lang="th-TH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5BC7D26-EA96-4701-BC13-874DF731669A}" type="slidenum">
              <a:rPr lang="th-TH" smtClean="0"/>
              <a:pPr>
                <a:defRPr/>
              </a:pPr>
              <a:t>11</a:t>
            </a:fld>
            <a:endParaRPr lang="th-TH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4E8648-1C91-4766-BD21-028BC66369FC}" type="slidenum">
              <a:rPr lang="th-TH" smtClean="0"/>
              <a:pPr>
                <a:defRPr/>
              </a:pPr>
              <a:t>12</a:t>
            </a:fld>
            <a:endParaRPr lang="th-TH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C31F05-FC2C-4DF3-8F98-D2F8AF59EBBD}" type="slidenum">
              <a:rPr lang="th-TH" smtClean="0"/>
              <a:pPr>
                <a:defRPr/>
              </a:pPr>
              <a:t>13</a:t>
            </a:fld>
            <a:endParaRPr lang="th-TH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D8CE82-8A19-415F-AC54-549A9877F72D}" type="slidenum">
              <a:rPr lang="th-TH" smtClean="0"/>
              <a:pPr>
                <a:defRPr/>
              </a:pPr>
              <a:t>14</a:t>
            </a:fld>
            <a:endParaRPr lang="th-TH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5B0EFE-301F-412D-B3CF-029E8863AECE}" type="slidenum">
              <a:rPr lang="th-TH" smtClean="0"/>
              <a:pPr>
                <a:defRPr/>
              </a:pPr>
              <a:t>15</a:t>
            </a:fld>
            <a:endParaRPr lang="th-TH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57C24E-064C-46E6-AD92-EBBEED77B2D1}" type="slidenum">
              <a:rPr lang="th-TH" smtClean="0"/>
              <a:pPr>
                <a:defRPr/>
              </a:pPr>
              <a:t>16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292790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80C340-9273-42CD-A374-D47B0EE4CE3E}" type="slidenum">
              <a:rPr lang="th-TH" smtClean="0"/>
              <a:pPr>
                <a:defRPr/>
              </a:pPr>
              <a:t>17</a:t>
            </a:fld>
            <a:endParaRPr lang="th-TH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80C340-9273-42CD-A374-D47B0EE4CE3E}" type="slidenum">
              <a:rPr lang="th-TH" smtClean="0"/>
              <a:pPr>
                <a:defRPr/>
              </a:pPr>
              <a:t>18</a:t>
            </a:fld>
            <a:endParaRPr lang="th-TH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0A7CDC-B889-4C8B-9CFB-AF95E5FBCD6C}" type="slidenum">
              <a:rPr lang="th-TH" smtClean="0"/>
              <a:pPr>
                <a:defRPr/>
              </a:pPr>
              <a:t>19</a:t>
            </a:fld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6DC5590-FCAC-4219-B317-E0FFECD84344}" type="slidenum">
              <a:rPr lang="th-TH" smtClean="0"/>
              <a:pPr>
                <a:defRPr/>
              </a:pPr>
              <a:t>2</a:t>
            </a:fld>
            <a:endParaRPr lang="th-TH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F6AF94-3B0D-4920-93BA-A8AFCEE5DA2F}" type="slidenum">
              <a:rPr lang="th-TH" smtClean="0"/>
              <a:pPr>
                <a:defRPr/>
              </a:pPr>
              <a:t>20</a:t>
            </a:fld>
            <a:endParaRPr lang="th-TH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332F05-FCB3-4DBE-B667-26C4E68AFA61}" type="slidenum">
              <a:rPr lang="th-TH" smtClean="0"/>
              <a:pPr>
                <a:defRPr/>
              </a:pPr>
              <a:t>21</a:t>
            </a:fld>
            <a:endParaRPr lang="th-TH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A13B5B-D6E4-45FE-87AF-25F8E8AEFBBE}" type="slidenum">
              <a:rPr lang="th-TH" smtClean="0"/>
              <a:pPr>
                <a:defRPr/>
              </a:pPr>
              <a:t>22</a:t>
            </a:fld>
            <a:endParaRPr lang="th-TH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35D6FFF-ECB4-4B71-91A4-6ADA13C50039}" type="slidenum">
              <a:rPr lang="th-TH" smtClean="0"/>
              <a:pPr>
                <a:defRPr/>
              </a:pPr>
              <a:t>23</a:t>
            </a:fld>
            <a:endParaRPr lang="th-TH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47C0E5-B560-4139-BAEE-4A1B34F04003}" type="slidenum">
              <a:rPr lang="th-TH" smtClean="0"/>
              <a:pPr>
                <a:defRPr/>
              </a:pPr>
              <a:t>24</a:t>
            </a:fld>
            <a:endParaRPr lang="th-TH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EC391-3AF8-402A-9E4C-80AE08A9F4D4}" type="slidenum">
              <a:rPr lang="th-TH" smtClean="0"/>
              <a:pPr>
                <a:defRPr/>
              </a:pPr>
              <a:t>25</a:t>
            </a:fld>
            <a:endParaRPr lang="th-TH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B064DF-D1AD-4AC2-A66B-E2675AA103B8}" type="slidenum">
              <a:rPr lang="th-TH" smtClean="0"/>
              <a:pPr>
                <a:defRPr/>
              </a:pPr>
              <a:t>26</a:t>
            </a:fld>
            <a:endParaRPr lang="th-TH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3B1E033-8B3A-4769-B4BC-E2473066EB74}" type="slidenum">
              <a:rPr lang="th-TH" smtClean="0"/>
              <a:pPr>
                <a:defRPr/>
              </a:pPr>
              <a:t>27</a:t>
            </a:fld>
            <a:endParaRPr lang="th-TH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91D72F-03F3-4A1B-8045-8DFE7E53DBBC}" type="slidenum">
              <a:rPr lang="th-TH" smtClean="0"/>
              <a:pPr>
                <a:defRPr/>
              </a:pPr>
              <a:t>28</a:t>
            </a:fld>
            <a:endParaRPr lang="th-TH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91D72F-03F3-4A1B-8045-8DFE7E53DBBC}" type="slidenum">
              <a:rPr lang="th-TH" smtClean="0"/>
              <a:pPr>
                <a:defRPr/>
              </a:pPr>
              <a:t>29</a:t>
            </a:fld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63697FF-136E-4FA4-AD90-542C430C4F3E}" type="slidenum">
              <a:rPr lang="th-TH" smtClean="0"/>
              <a:pPr>
                <a:defRPr/>
              </a:pPr>
              <a:t>3</a:t>
            </a:fld>
            <a:endParaRPr lang="th-TH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8702E7-1EA3-46D8-AF3E-A37CEBA2F27B}" type="slidenum">
              <a:rPr lang="th-TH" smtClean="0"/>
              <a:pPr>
                <a:defRPr/>
              </a:pPr>
              <a:t>30</a:t>
            </a:fld>
            <a:endParaRPr lang="th-TH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A09B975-1F78-4B99-B748-4D76581F63B2}" type="slidenum">
              <a:rPr lang="th-TH" smtClean="0"/>
              <a:pPr>
                <a:defRPr/>
              </a:pPr>
              <a:t>31</a:t>
            </a:fld>
            <a:endParaRPr lang="th-TH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54D546-80B7-4762-BF57-FC748871E539}" type="slidenum">
              <a:rPr lang="th-TH" smtClean="0"/>
              <a:pPr>
                <a:defRPr/>
              </a:pPr>
              <a:t>32</a:t>
            </a:fld>
            <a:endParaRPr lang="th-TH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C48424-E85E-42FA-BE85-CB9B9108560D}" type="slidenum">
              <a:rPr lang="th-TH" smtClean="0"/>
              <a:pPr>
                <a:defRPr/>
              </a:pPr>
              <a:t>33</a:t>
            </a:fld>
            <a:endParaRPr lang="th-TH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94844-2680-4D99-B3CA-989434AF205B}" type="slidenum">
              <a:rPr lang="th-TH" smtClean="0"/>
              <a:pPr>
                <a:defRPr/>
              </a:pPr>
              <a:t>34</a:t>
            </a:fld>
            <a:endParaRPr lang="th-TH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C738DC5-56E5-4C35-ABE8-31521B845DC0}" type="slidenum">
              <a:rPr lang="th-TH" smtClean="0"/>
              <a:pPr>
                <a:defRPr/>
              </a:pPr>
              <a:t>35</a:t>
            </a:fld>
            <a:endParaRPr lang="th-TH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5D583D-093F-4257-802F-7E880307F1D1}" type="slidenum">
              <a:rPr lang="th-TH" smtClean="0"/>
              <a:pPr>
                <a:defRPr/>
              </a:pPr>
              <a:t>36</a:t>
            </a:fld>
            <a:endParaRPr lang="th-TH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A00E9A-0277-45DE-91EE-3CFDC4C1BDE6}" type="slidenum">
              <a:rPr lang="th-TH" smtClean="0"/>
              <a:pPr>
                <a:defRPr/>
              </a:pPr>
              <a:t>37</a:t>
            </a:fld>
            <a:endParaRPr lang="th-TH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A00E9A-0277-45DE-91EE-3CFDC4C1BDE6}" type="slidenum">
              <a:rPr lang="th-TH" smtClean="0"/>
              <a:pPr>
                <a:defRPr/>
              </a:pPr>
              <a:t>38</a:t>
            </a:fld>
            <a:endParaRPr lang="th-TH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BB6E21-22F4-4570-892A-37F3B0D54CC0}" type="slidenum">
              <a:rPr lang="th-TH" smtClean="0"/>
              <a:pPr>
                <a:defRPr/>
              </a:pPr>
              <a:t>39</a:t>
            </a:fld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7796FB-C8BE-491D-9385-8CF2EA950295}" type="slidenum">
              <a:rPr lang="th-TH" smtClean="0"/>
              <a:pPr>
                <a:defRPr/>
              </a:pPr>
              <a:t>4</a:t>
            </a:fld>
            <a:endParaRPr lang="th-TH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1337C9-5BE9-4F6D-83D3-B3474562095F}" type="slidenum">
              <a:rPr lang="th-TH" smtClean="0"/>
              <a:pPr>
                <a:defRPr/>
              </a:pPr>
              <a:t>40</a:t>
            </a:fld>
            <a:endParaRPr lang="th-TH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89832B-AA98-4B8F-B664-136D216DB26B}" type="slidenum">
              <a:rPr lang="th-TH" smtClean="0"/>
              <a:pPr>
                <a:defRPr/>
              </a:pPr>
              <a:t>41</a:t>
            </a:fld>
            <a:endParaRPr lang="th-TH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89832B-AA98-4B8F-B664-136D216DB26B}" type="slidenum">
              <a:rPr lang="th-TH" smtClean="0"/>
              <a:pPr>
                <a:defRPr/>
              </a:pPr>
              <a:t>42</a:t>
            </a:fld>
            <a:endParaRPr lang="th-TH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3B1E033-8B3A-4769-B4BC-E2473066EB74}" type="slidenum">
              <a:rPr lang="th-TH" smtClean="0"/>
              <a:pPr>
                <a:defRPr/>
              </a:pPr>
              <a:t>43</a:t>
            </a:fld>
            <a:endParaRPr lang="th-TH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F8567F-01DE-4DDB-9CBA-7B2E3E94AF9F}" type="slidenum">
              <a:rPr lang="th-TH" smtClean="0"/>
              <a:pPr>
                <a:defRPr/>
              </a:pPr>
              <a:t>44</a:t>
            </a:fld>
            <a:endParaRPr lang="th-TH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h-TH" smtClean="0">
                <a:cs typeface="Cordia New" pitchFamily="34" charset="-34"/>
              </a:rPr>
              <a:t>ลูกบอลจะขยับไปมา</a:t>
            </a:r>
            <a:r>
              <a:rPr lang="th-TH" baseline="0" smtClean="0">
                <a:cs typeface="Cordia New" pitchFamily="34" charset="-34"/>
              </a:rPr>
              <a:t> อยู่ที่ขอบ เพราะตำแหน่งเริ่มต้นอยู่ในเงื่อนไขที่ตกขอบ</a:t>
            </a:r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71C2CC-82B9-4CDF-98CE-FCCA84919006}" type="slidenum">
              <a:rPr lang="th-TH" smtClean="0"/>
              <a:pPr>
                <a:defRPr/>
              </a:pPr>
              <a:t>45</a:t>
            </a:fld>
            <a:endParaRPr lang="th-TH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71C2CC-82B9-4CDF-98CE-FCCA84919006}" type="slidenum">
              <a:rPr lang="th-TH" smtClean="0"/>
              <a:pPr>
                <a:defRPr/>
              </a:pPr>
              <a:t>46</a:t>
            </a:fld>
            <a:endParaRPr lang="th-T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7796FB-C8BE-491D-9385-8CF2EA950295}" type="slidenum">
              <a:rPr lang="th-TH" smtClean="0"/>
              <a:pPr>
                <a:defRPr/>
              </a:pPr>
              <a:t>5</a:t>
            </a:fld>
            <a:endParaRPr lang="th-T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9F27D3-FBFB-4902-ABEC-A362F6F7C6A0}" type="slidenum">
              <a:rPr lang="th-TH" smtClean="0"/>
              <a:pPr>
                <a:defRPr/>
              </a:pPr>
              <a:t>6</a:t>
            </a:fld>
            <a:endParaRPr lang="th-TH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FA3F7C-3ECB-4F2C-804B-47D5AEF5AE94}" type="slidenum">
              <a:rPr lang="th-TH" smtClean="0"/>
              <a:pPr>
                <a:defRPr/>
              </a:pPr>
              <a:t>7</a:t>
            </a:fld>
            <a:endParaRPr lang="th-TH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D1AE92-1598-4C4B-A605-2CF1661A810A}" type="slidenum">
              <a:rPr lang="th-TH" smtClean="0"/>
              <a:pPr>
                <a:defRPr/>
              </a:pPr>
              <a:t>8</a:t>
            </a:fld>
            <a:endParaRPr lang="th-TH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58954C-E40C-4CAE-9727-3628682A1C4F}" type="slidenum">
              <a:rPr lang="th-TH" smtClean="0"/>
              <a:pPr>
                <a:defRPr/>
              </a:pPr>
              <a:t>9</a:t>
            </a:fld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th-TH"/>
              <a:t>Click to edit Master title style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29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th-TH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3198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64630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88"/>
            <a:ext cx="2286000" cy="6011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3175" y="1588"/>
            <a:ext cx="6708775" cy="6011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34290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-3175" y="1588"/>
            <a:ext cx="914717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9080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9638" y="9080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5369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8" y="35369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13143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  <a:lvl2pPr>
              <a:defRPr baseline="0">
                <a:latin typeface="Tahoma" pitchFamily="34" charset="0"/>
                <a:cs typeface="Tahoma" pitchFamily="34" charset="0"/>
              </a:defRPr>
            </a:lvl2pPr>
            <a:lvl3pPr>
              <a:defRPr baseline="0">
                <a:latin typeface="Tahoma" pitchFamily="34" charset="0"/>
                <a:cs typeface="Tahoma" pitchFamily="34" charset="0"/>
              </a:defRPr>
            </a:lvl3pPr>
            <a:lvl4pPr>
              <a:defRPr baseline="0">
                <a:latin typeface="Tahoma" pitchFamily="34" charset="0"/>
                <a:cs typeface="Tahoma" pitchFamily="34" charset="0"/>
              </a:defRPr>
            </a:lvl4pPr>
            <a:lvl5pPr>
              <a:defRPr baseline="0">
                <a:latin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06315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3390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8302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908050"/>
            <a:ext cx="3884612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88123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890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22782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113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0330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6688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920037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text styles</a:t>
            </a:r>
          </a:p>
          <a:p>
            <a:pPr lvl="1"/>
            <a:r>
              <a:rPr lang="th-TH" smtClean="0"/>
              <a:t>Second level</a:t>
            </a:r>
          </a:p>
          <a:p>
            <a:pPr lvl="2"/>
            <a:r>
              <a:rPr lang="th-TH" smtClean="0"/>
              <a:t>Third level</a:t>
            </a:r>
          </a:p>
          <a:p>
            <a:pPr lvl="3"/>
            <a:r>
              <a:rPr lang="th-TH" smtClean="0"/>
              <a:t>Fourth level</a:t>
            </a:r>
          </a:p>
          <a:p>
            <a:pPr lvl="4"/>
            <a:r>
              <a:rPr lang="th-TH" smtClean="0"/>
              <a:t>Fifth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0" y="6597650"/>
            <a:ext cx="35639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th-TH" sz="1200">
                <a:latin typeface="Tahoma" pitchFamily="34" charset="0"/>
                <a:cs typeface="Tahoma" pitchFamily="34" charset="0"/>
              </a:rPr>
              <a:t>2110101 วิศวกรรมคอมพิวเตอร์ จุฬาฯ </a:t>
            </a:r>
            <a:r>
              <a:rPr lang="en-US" sz="1200">
                <a:latin typeface="Tahoma" pitchFamily="34" charset="0"/>
                <a:cs typeface="Tahoma" pitchFamily="34" charset="0"/>
              </a:rPr>
              <a:t>(</a:t>
            </a:r>
            <a:fld id="{EA4D3032-5A16-41B8-BB52-9A90FE39A391}" type="datetime1">
              <a:rPr lang="th-TH" sz="1200">
                <a:latin typeface="Tahoma" pitchFamily="34" charset="0"/>
                <a:cs typeface="Tahoma" pitchFamily="34" charset="0"/>
              </a:rPr>
              <a:pPr>
                <a:spcBef>
                  <a:spcPct val="50000"/>
                </a:spcBef>
              </a:pPr>
              <a:t>02/06/54</a:t>
            </a:fld>
            <a:r>
              <a:rPr lang="en-US" sz="1200">
                <a:latin typeface="Tahoma" pitchFamily="34" charset="0"/>
                <a:cs typeface="Tahoma" pitchFamily="34" charset="0"/>
              </a:rPr>
              <a:t>)</a:t>
            </a:r>
            <a:endParaRPr lang="th-TH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7885113" y="6597650"/>
            <a:ext cx="12588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r">
              <a:spcBef>
                <a:spcPct val="50000"/>
              </a:spcBef>
            </a:pPr>
            <a:fld id="{FBC68496-4912-43E4-BEA8-58F9E1ADF497}" type="slidenum">
              <a:rPr lang="en-US" sz="1200">
                <a:latin typeface="Tahoma" pitchFamily="34" charset="0"/>
                <a:cs typeface="Tahoma" pitchFamily="34" charset="0"/>
              </a:rPr>
              <a:pPr algn="r">
                <a:spcBef>
                  <a:spcPct val="50000"/>
                </a:spcBef>
              </a:pPr>
              <a:t>‹#›</a:t>
            </a:fld>
            <a:endParaRPr lang="th-TH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-3175" y="1588"/>
            <a:ext cx="9147175" cy="7620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000099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1"/>
                    </a:gs>
                    <a:gs pos="50000">
                      <a:srgbClr val="000099"/>
                    </a:gs>
                    <a:gs pos="100000">
                      <a:schemeClr val="tx1"/>
                    </a:gs>
                  </a:gsLst>
                  <a:lin ang="5400000" scaled="1"/>
                </a:gradFill>
              </a14:hiddenFill>
            </a:ext>
          </a:extLst>
        </p:spPr>
        <p:txBody>
          <a:bodyPr/>
          <a:lstStyle/>
          <a:p>
            <a:pPr>
              <a:defRPr/>
            </a:pPr>
            <a:r>
              <a:rPr lang="th-TH" sz="4400" smtClean="0"/>
              <a:t>การทำงานแบบวงวนและเลือกทำ</a:t>
            </a:r>
          </a:p>
        </p:txBody>
      </p:sp>
      <p:sp>
        <p:nvSpPr>
          <p:cNvPr id="3075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ดัชนีมวล</a:t>
            </a:r>
            <a:r>
              <a:rPr lang="th-TH" dirty="0" smtClean="0"/>
              <a:t>กาย </a:t>
            </a:r>
            <a:r>
              <a:rPr lang="en-US" dirty="0" smtClean="0"/>
              <a:t>: </a:t>
            </a:r>
            <a:r>
              <a:rPr lang="th-TH" dirty="0" smtClean="0"/>
              <a:t>เลิกโปรแกรมเมื่อน้ำหนักเป็นลบ</a:t>
            </a:r>
            <a:endParaRPr lang="th-TH" dirty="0"/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500063" y="1071563"/>
            <a:ext cx="8224837" cy="551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java.util.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BodyMassIndex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</a:p>
          <a:p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Scanner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kb =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.in);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  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Tahoma" pitchFamily="34" charset="0"/>
                <a:cs typeface="Tahoma" pitchFamily="34" charset="0"/>
              </a:rPr>
              <a:t>น้ำหนัก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 (kg.)</a:t>
            </a:r>
            <a:r>
              <a:rPr lang="en-US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= 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weight = kb.nextDouble();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Tahoma" pitchFamily="34" charset="0"/>
                <a:cs typeface="Tahoma" pitchFamily="34" charset="0"/>
              </a:rPr>
              <a:t>ความสูง</a:t>
            </a:r>
            <a:r>
              <a:rPr lang="en-US" sz="2000">
                <a:solidFill>
                  <a:srgbClr val="FF00FF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(cm.)</a:t>
            </a:r>
            <a:r>
              <a:rPr lang="en-US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= 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height = kb.nextDouble();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hm = height / 100.0;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bmi = weight / (hm * hm);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Tahoma" pitchFamily="34" charset="0"/>
                <a:cs typeface="Tahoma" pitchFamily="34" charset="0"/>
              </a:rPr>
              <a:t>ดัชนีมวลกาย 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= "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bmi);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525588" y="3427413"/>
            <a:ext cx="4057650" cy="43180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(weight &lt; 0)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th-TH" dirty="0" smtClean="0"/>
              <a:t>แสดงเลขนับขึ้น</a:t>
            </a:r>
            <a:endParaRPr lang="th-TH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39738" y="938213"/>
            <a:ext cx="6459537" cy="25574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args)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 =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"k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 k);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k = k + 1;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(k == 5)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}</a:t>
            </a:r>
            <a:endParaRPr lang="en-US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}</a:t>
            </a:r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63550" y="3705225"/>
            <a:ext cx="2921000" cy="46355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4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โปรแกรมนี้แสดงอะไร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438275" y="4457700"/>
            <a:ext cx="1149350" cy="16335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k = 1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k = 2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k = 3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k = 4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k = 5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341688" y="4457700"/>
            <a:ext cx="1149350" cy="19415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k = 0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k = 1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k = 2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k = 3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k = 4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k = 5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243513" y="4457700"/>
            <a:ext cx="1149350" cy="16335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k = 0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k = 1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k = 2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k = 3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k = 4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7204075" y="841375"/>
            <a:ext cx="1643063" cy="3940175"/>
            <a:chOff x="7204363" y="841375"/>
            <a:chExt cx="1642775" cy="3940175"/>
          </a:xfrm>
        </p:grpSpPr>
        <p:sp>
          <p:nvSpPr>
            <p:cNvPr id="12297" name="Rectangle 22"/>
            <p:cNvSpPr>
              <a:spLocks noChangeArrowheads="1"/>
            </p:cNvSpPr>
            <p:nvPr/>
          </p:nvSpPr>
          <p:spPr bwMode="auto">
            <a:xfrm>
              <a:off x="7204363" y="1898073"/>
              <a:ext cx="789709" cy="2161309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8" name="AutoShape 14"/>
            <p:cNvSpPr>
              <a:spLocks noChangeArrowheads="1"/>
            </p:cNvSpPr>
            <p:nvPr/>
          </p:nvSpPr>
          <p:spPr bwMode="auto">
            <a:xfrm>
              <a:off x="7594820" y="4524375"/>
              <a:ext cx="812658" cy="257175"/>
            </a:xfrm>
            <a:prstGeom prst="flowChartTerminator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stop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2299" name="AutoShape 7"/>
            <p:cNvSpPr>
              <a:spLocks noChangeArrowheads="1"/>
            </p:cNvSpPr>
            <p:nvPr/>
          </p:nvSpPr>
          <p:spPr bwMode="auto">
            <a:xfrm>
              <a:off x="7594820" y="841375"/>
              <a:ext cx="812658" cy="257175"/>
            </a:xfrm>
            <a:prstGeom prst="flowChartTerminator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start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2300" name="AutoShape 23"/>
            <p:cNvSpPr>
              <a:spLocks noChangeArrowheads="1"/>
            </p:cNvSpPr>
            <p:nvPr/>
          </p:nvSpPr>
          <p:spPr bwMode="auto">
            <a:xfrm>
              <a:off x="7517046" y="2049463"/>
              <a:ext cx="966618" cy="382587"/>
            </a:xfrm>
            <a:prstGeom prst="flowChartDisplay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tIns="18000" rIns="0" bIns="18000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k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0" name="AutoShape 16"/>
            <p:cNvSpPr>
              <a:spLocks noChangeArrowheads="1"/>
            </p:cNvSpPr>
            <p:nvPr/>
          </p:nvSpPr>
          <p:spPr bwMode="auto">
            <a:xfrm>
              <a:off x="7342452" y="3255963"/>
              <a:ext cx="1315806" cy="623887"/>
            </a:xfrm>
            <a:prstGeom prst="flowChartDecision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k = 5 ?</a:t>
              </a:r>
              <a:endParaRPr lang="th-TH" sz="18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2302" name="TextBox 22"/>
            <p:cNvSpPr txBox="1">
              <a:spLocks noChangeArrowheads="1"/>
            </p:cNvSpPr>
            <p:nvPr/>
          </p:nvSpPr>
          <p:spPr bwMode="auto">
            <a:xfrm>
              <a:off x="8511379" y="3227999"/>
              <a:ext cx="335759" cy="402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T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2303" name="TextBox 23"/>
            <p:cNvSpPr txBox="1">
              <a:spLocks noChangeArrowheads="1"/>
            </p:cNvSpPr>
            <p:nvPr/>
          </p:nvSpPr>
          <p:spPr bwMode="auto">
            <a:xfrm>
              <a:off x="7998614" y="3796182"/>
              <a:ext cx="335759" cy="402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F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2304" name="AutoShape 11"/>
            <p:cNvSpPr>
              <a:spLocks noChangeArrowheads="1"/>
            </p:cNvSpPr>
            <p:nvPr/>
          </p:nvSpPr>
          <p:spPr bwMode="auto">
            <a:xfrm>
              <a:off x="7507523" y="1328738"/>
              <a:ext cx="985664" cy="347662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k = 0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2305" name="AutoShape 11"/>
            <p:cNvSpPr>
              <a:spLocks noChangeArrowheads="1"/>
            </p:cNvSpPr>
            <p:nvPr/>
          </p:nvSpPr>
          <p:spPr bwMode="auto">
            <a:xfrm>
              <a:off x="7507523" y="2673350"/>
              <a:ext cx="985664" cy="346075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k = k+1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2306" name="Straight Arrow Connector 44"/>
            <p:cNvCxnSpPr>
              <a:cxnSpLocks noChangeShapeType="1"/>
              <a:stCxn id="12299" idx="2"/>
              <a:endCxn id="12304" idx="0"/>
            </p:cNvCxnSpPr>
            <p:nvPr/>
          </p:nvCxnSpPr>
          <p:spPr bwMode="auto">
            <a:xfrm rot="5400000">
              <a:off x="7885517" y="1213598"/>
              <a:ext cx="229965" cy="158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7" name="Straight Arrow Connector 46"/>
            <p:cNvCxnSpPr>
              <a:cxnSpLocks noChangeShapeType="1"/>
              <a:stCxn id="12304" idx="2"/>
              <a:endCxn id="12300" idx="0"/>
            </p:cNvCxnSpPr>
            <p:nvPr/>
          </p:nvCxnSpPr>
          <p:spPr bwMode="auto">
            <a:xfrm rot="5400000">
              <a:off x="7813415" y="1862979"/>
              <a:ext cx="374169" cy="158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8" name="Straight Arrow Connector 48"/>
            <p:cNvCxnSpPr>
              <a:cxnSpLocks noChangeShapeType="1"/>
              <a:stCxn id="12300" idx="2"/>
              <a:endCxn id="12305" idx="0"/>
            </p:cNvCxnSpPr>
            <p:nvPr/>
          </p:nvCxnSpPr>
          <p:spPr bwMode="auto">
            <a:xfrm rot="5400000">
              <a:off x="7880035" y="2552347"/>
              <a:ext cx="240929" cy="158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9" name="Straight Arrow Connector 50"/>
            <p:cNvCxnSpPr>
              <a:cxnSpLocks noChangeShapeType="1"/>
              <a:stCxn id="12305" idx="2"/>
              <a:endCxn id="20" idx="0"/>
            </p:cNvCxnSpPr>
            <p:nvPr/>
          </p:nvCxnSpPr>
          <p:spPr bwMode="auto">
            <a:xfrm rot="16200000" flipH="1">
              <a:off x="7882705" y="3137919"/>
              <a:ext cx="235588" cy="1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10" name="Shape 54"/>
            <p:cNvCxnSpPr>
              <a:cxnSpLocks noChangeShapeType="1"/>
              <a:stCxn id="20" idx="3"/>
              <a:endCxn id="12298" idx="0"/>
            </p:cNvCxnSpPr>
            <p:nvPr/>
          </p:nvCxnSpPr>
          <p:spPr bwMode="auto">
            <a:xfrm flipH="1">
              <a:off x="8000499" y="3567521"/>
              <a:ext cx="658312" cy="956788"/>
            </a:xfrm>
            <a:prstGeom prst="bentConnector4">
              <a:avLst>
                <a:gd name="adj1" fmla="val -34736"/>
                <a:gd name="adj2" fmla="val 66296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เขียนได้หลายแบบ</a:t>
            </a:r>
            <a:endParaRPr lang="th-TH" dirty="0"/>
          </a:p>
        </p:txBody>
      </p:sp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679450" y="987425"/>
            <a:ext cx="5278438" cy="19415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 = 0;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"k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 k);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k = k + 1;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(k == 5)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1887538" y="2624138"/>
            <a:ext cx="5280025" cy="19415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 = 0;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(k == 5)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"k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 k);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k = k + 1;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3171825" y="4291013"/>
            <a:ext cx="5278438" cy="19415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 = 0;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(k &gt;= 5)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"k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 k);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k = k + 1;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  <p:bldP spid="15364" grpId="0" animBg="1"/>
      <p:bldP spid="153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ใช้บ่อย </a:t>
            </a:r>
            <a:r>
              <a:rPr lang="en-US" dirty="0" smtClean="0"/>
              <a:t>: </a:t>
            </a:r>
            <a:r>
              <a:rPr lang="th-TH" dirty="0" smtClean="0"/>
              <a:t>เพิ่มอีกหนึ่ง </a:t>
            </a:r>
            <a:r>
              <a:rPr lang="en-US" dirty="0" smtClean="0"/>
              <a:t>(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++</a:t>
            </a:r>
            <a:r>
              <a:rPr lang="en-US" dirty="0" smtClean="0"/>
              <a:t>)</a:t>
            </a:r>
            <a:r>
              <a:rPr lang="th-TH" dirty="0" smtClean="0"/>
              <a:t> ลดลงหนึ่ง </a:t>
            </a:r>
            <a:r>
              <a:rPr lang="en-US" dirty="0" smtClean="0"/>
              <a:t>(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--</a:t>
            </a:r>
            <a:r>
              <a:rPr lang="en-US" dirty="0" smtClean="0"/>
              <a:t>)</a:t>
            </a:r>
            <a:endParaRPr lang="th-TH" dirty="0"/>
          </a:p>
        </p:txBody>
      </p:sp>
      <p:sp>
        <p:nvSpPr>
          <p:cNvPr id="210947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908050"/>
            <a:ext cx="7920037" cy="233269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>
                <a:latin typeface="Courier New" pitchFamily="49" charset="0"/>
              </a:rPr>
              <a:t>c = c + 1; c += 1; </a:t>
            </a:r>
            <a:r>
              <a:rPr lang="en-US" b="1" dirty="0" err="1" smtClean="0">
                <a:latin typeface="Courier New" pitchFamily="49" charset="0"/>
              </a:rPr>
              <a:t>c++</a:t>
            </a:r>
            <a:r>
              <a:rPr lang="en-US" b="1" dirty="0" smtClean="0">
                <a:latin typeface="Courier New" pitchFamily="49" charset="0"/>
              </a:rPr>
              <a:t>; ++c;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latin typeface="Courier New" pitchFamily="49" charset="0"/>
              </a:rPr>
              <a:t>c = c - 1; c -= 1; c--; --c;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latin typeface="Courier New" pitchFamily="49" charset="0"/>
              </a:rPr>
              <a:t>++</a:t>
            </a:r>
            <a:r>
              <a:rPr lang="en-US" dirty="0" smtClean="0"/>
              <a:t> </a:t>
            </a:r>
            <a:r>
              <a:rPr lang="th-TH" dirty="0" smtClean="0"/>
              <a:t>กับ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--</a:t>
            </a:r>
            <a:r>
              <a:rPr lang="en-US" dirty="0" smtClean="0"/>
              <a:t> </a:t>
            </a:r>
            <a:r>
              <a:rPr lang="th-TH" dirty="0" smtClean="0"/>
              <a:t>ใช้กับตัวแปรเท่านั้น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th-TH" dirty="0" smtClean="0"/>
              <a:t> 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(a + b)++</a:t>
            </a:r>
            <a:r>
              <a:rPr lang="en-US" dirty="0" smtClean="0"/>
              <a:t>  </a:t>
            </a:r>
            <a:r>
              <a:rPr lang="th-TH" dirty="0" smtClean="0"/>
              <a:t>ไม่ได้ เพราะ (</a:t>
            </a:r>
            <a:r>
              <a:rPr lang="en-US" dirty="0" smtClean="0"/>
              <a:t>a + b) </a:t>
            </a:r>
            <a:r>
              <a:rPr lang="th-TH" dirty="0" smtClean="0"/>
              <a:t>จะได้ผลลัพธ์เป็นค่า หรือจำนวนจะใช้กับ </a:t>
            </a:r>
            <a:r>
              <a:rPr lang="en-US" b="1" dirty="0">
                <a:latin typeface="Courier New" pitchFamily="49" charset="0"/>
              </a:rPr>
              <a:t>++</a:t>
            </a:r>
            <a:r>
              <a:rPr lang="en-US" dirty="0" smtClean="0"/>
              <a:t> </a:t>
            </a:r>
            <a:r>
              <a:rPr lang="th-TH" dirty="0" smtClean="0"/>
              <a:t>หรือ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--</a:t>
            </a:r>
            <a:r>
              <a:rPr lang="en-US" dirty="0" smtClean="0"/>
              <a:t> </a:t>
            </a:r>
            <a:r>
              <a:rPr lang="th-TH" dirty="0" smtClean="0"/>
              <a:t>ไม่ได้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687638" y="3814386"/>
            <a:ext cx="3783012" cy="194151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int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 = 0;</a:t>
            </a:r>
          </a:p>
          <a:p>
            <a:pPr>
              <a:defRPr/>
            </a:pP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while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(k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&gt;=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th-TH" sz="20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//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...</a:t>
            </a:r>
            <a:endParaRPr lang="en-US" sz="20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k++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</p:txBody>
      </p:sp>
      <p:sp>
        <p:nvSpPr>
          <p:cNvPr id="5" name="Right Arrow 4"/>
          <p:cNvSpPr>
            <a:spLocks noChangeArrowheads="1"/>
          </p:cNvSpPr>
          <p:nvPr/>
        </p:nvSpPr>
        <p:spPr bwMode="auto">
          <a:xfrm>
            <a:off x="2479675" y="4963736"/>
            <a:ext cx="595313" cy="498475"/>
          </a:xfrm>
          <a:prstGeom prst="rightArrow">
            <a:avLst>
              <a:gd name="adj1" fmla="val 50000"/>
              <a:gd name="adj2" fmla="val 49993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0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7" grpId="0" build="p" bldLvl="2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วงวนแบบ </a:t>
            </a:r>
            <a:r>
              <a:rPr lang="en-US" dirty="0" smtClean="0"/>
              <a:t>while</a:t>
            </a:r>
            <a:endParaRPr lang="th-TH" dirty="0"/>
          </a:p>
        </p:txBody>
      </p:sp>
      <p:sp>
        <p:nvSpPr>
          <p:cNvPr id="17411" name="Text Box 7"/>
          <p:cNvSpPr txBox="1">
            <a:spLocks noChangeArrowheads="1"/>
          </p:cNvSpPr>
          <p:nvPr/>
        </p:nvSpPr>
        <p:spPr bwMode="auto">
          <a:xfrm>
            <a:off x="830263" y="1066800"/>
            <a:ext cx="3333750" cy="1939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 = 0;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(k &gt;= 5)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break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...</a:t>
            </a:r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k++;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4586288" y="1081088"/>
            <a:ext cx="3282950" cy="1633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 = 0;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latin typeface="Courier New" pitchFamily="49" charset="0"/>
              </a:rPr>
              <a:t>(k &lt; 5) {</a:t>
            </a:r>
          </a:p>
          <a:p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  ...</a:t>
            </a:r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k++;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4579938" y="2614613"/>
            <a:ext cx="3289300" cy="40163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ส่วนใหญ่เขียนแบบนี้</a:t>
            </a:r>
          </a:p>
        </p:txBody>
      </p:sp>
      <p:sp>
        <p:nvSpPr>
          <p:cNvPr id="17414" name="Rounded Rectangle 6"/>
          <p:cNvSpPr>
            <a:spLocks noChangeArrowheads="1"/>
          </p:cNvSpPr>
          <p:nvPr/>
        </p:nvSpPr>
        <p:spPr bwMode="auto">
          <a:xfrm>
            <a:off x="750888" y="1393825"/>
            <a:ext cx="3289300" cy="66357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5" name="Rounded Rectangle 7"/>
          <p:cNvSpPr>
            <a:spLocks noChangeArrowheads="1"/>
          </p:cNvSpPr>
          <p:nvPr/>
        </p:nvSpPr>
        <p:spPr bwMode="auto">
          <a:xfrm>
            <a:off x="4422775" y="1408113"/>
            <a:ext cx="2795588" cy="3397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" name="Group 96"/>
          <p:cNvGrpSpPr>
            <a:grpSpLocks/>
          </p:cNvGrpSpPr>
          <p:nvPr/>
        </p:nvGrpSpPr>
        <p:grpSpPr bwMode="auto">
          <a:xfrm>
            <a:off x="1606550" y="3136900"/>
            <a:ext cx="1809750" cy="3097213"/>
            <a:chOff x="1413164" y="2928864"/>
            <a:chExt cx="1809248" cy="3097863"/>
          </a:xfrm>
        </p:grpSpPr>
        <p:sp>
          <p:nvSpPr>
            <p:cNvPr id="15382" name="Rectangle 92"/>
            <p:cNvSpPr>
              <a:spLocks noChangeArrowheads="1"/>
            </p:cNvSpPr>
            <p:nvPr/>
          </p:nvSpPr>
          <p:spPr bwMode="auto">
            <a:xfrm>
              <a:off x="1413164" y="3657600"/>
              <a:ext cx="955963" cy="2036618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1703596" y="3824402"/>
              <a:ext cx="1317260" cy="484290"/>
            </a:xfrm>
            <a:prstGeom prst="flowChartDecision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Tahoma" pitchFamily="34" charset="0"/>
                  <a:cs typeface="Tahoma" pitchFamily="34" charset="0"/>
                </a:rPr>
                <a:t>k ≥ 5 ?</a:t>
              </a:r>
              <a:endParaRPr lang="th-TH" sz="1800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5384" name="TextBox 17"/>
            <p:cNvSpPr txBox="1">
              <a:spLocks noChangeArrowheads="1"/>
            </p:cNvSpPr>
            <p:nvPr/>
          </p:nvSpPr>
          <p:spPr bwMode="auto">
            <a:xfrm>
              <a:off x="2886765" y="3740728"/>
              <a:ext cx="335647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 b="1">
                  <a:solidFill>
                    <a:srgbClr val="C00000"/>
                  </a:solidFill>
                  <a:latin typeface="Courier New" pitchFamily="49" charset="0"/>
                  <a:cs typeface="Tahoma" pitchFamily="34" charset="0"/>
                </a:rPr>
                <a:t>T</a:t>
              </a:r>
              <a:endParaRPr lang="th-TH" sz="20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5385" name="TextBox 18"/>
            <p:cNvSpPr txBox="1">
              <a:spLocks noChangeArrowheads="1"/>
            </p:cNvSpPr>
            <p:nvPr/>
          </p:nvSpPr>
          <p:spPr bwMode="auto">
            <a:xfrm>
              <a:off x="2415735" y="4211786"/>
              <a:ext cx="335647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 b="1">
                  <a:latin typeface="Courier New" pitchFamily="49" charset="0"/>
                  <a:cs typeface="Tahoma" pitchFamily="34" charset="0"/>
                </a:rPr>
                <a:t>F</a:t>
              </a:r>
              <a:endParaRPr lang="th-TH" sz="2000" b="1"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5386" name="AutoShape 11"/>
            <p:cNvSpPr>
              <a:spLocks noChangeArrowheads="1"/>
            </p:cNvSpPr>
            <p:nvPr/>
          </p:nvSpPr>
          <p:spPr bwMode="auto">
            <a:xfrm>
              <a:off x="1870237" y="3157512"/>
              <a:ext cx="983977" cy="347736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k = 0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5387" name="AutoShape 11"/>
            <p:cNvSpPr>
              <a:spLocks noChangeArrowheads="1"/>
            </p:cNvSpPr>
            <p:nvPr/>
          </p:nvSpPr>
          <p:spPr bwMode="auto">
            <a:xfrm>
              <a:off x="1746447" y="5124838"/>
              <a:ext cx="1231558" cy="347735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k = k+1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5388" name="Straight Arrow Connector 21"/>
            <p:cNvCxnSpPr>
              <a:cxnSpLocks noChangeShapeType="1"/>
              <a:endCxn id="15386" idx="0"/>
            </p:cNvCxnSpPr>
            <p:nvPr/>
          </p:nvCxnSpPr>
          <p:spPr bwMode="auto">
            <a:xfrm rot="5400000">
              <a:off x="2247249" y="3043023"/>
              <a:ext cx="229906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9" name="Straight Arrow Connector 22"/>
            <p:cNvCxnSpPr>
              <a:cxnSpLocks noChangeShapeType="1"/>
              <a:stCxn id="15386" idx="2"/>
              <a:endCxn id="17" idx="0"/>
            </p:cNvCxnSpPr>
            <p:nvPr/>
          </p:nvCxnSpPr>
          <p:spPr bwMode="auto">
            <a:xfrm rot="16200000" flipH="1">
              <a:off x="2202874" y="3664528"/>
              <a:ext cx="318656" cy="1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0" name="Straight Arrow Connector 23"/>
            <p:cNvCxnSpPr>
              <a:cxnSpLocks noChangeShapeType="1"/>
            </p:cNvCxnSpPr>
            <p:nvPr/>
          </p:nvCxnSpPr>
          <p:spPr bwMode="auto">
            <a:xfrm rot="5400000">
              <a:off x="2258726" y="5007985"/>
              <a:ext cx="234662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1" name="Shape 26"/>
            <p:cNvCxnSpPr>
              <a:cxnSpLocks noChangeShapeType="1"/>
              <a:stCxn id="17" idx="3"/>
            </p:cNvCxnSpPr>
            <p:nvPr/>
          </p:nvCxnSpPr>
          <p:spPr bwMode="auto">
            <a:xfrm flipH="1">
              <a:off x="2369127" y="4066312"/>
              <a:ext cx="651167" cy="1960415"/>
            </a:xfrm>
            <a:prstGeom prst="bentConnector4">
              <a:avLst>
                <a:gd name="adj1" fmla="val -35106"/>
                <a:gd name="adj2" fmla="val 89398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92" name="AutoShape 11"/>
            <p:cNvSpPr>
              <a:spLocks noChangeArrowheads="1"/>
            </p:cNvSpPr>
            <p:nvPr/>
          </p:nvSpPr>
          <p:spPr bwMode="auto">
            <a:xfrm>
              <a:off x="1870237" y="4543691"/>
              <a:ext cx="983977" cy="347735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. . .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5393" name="Straight Arrow Connector 28"/>
            <p:cNvCxnSpPr>
              <a:cxnSpLocks noChangeShapeType="1"/>
              <a:stCxn id="17" idx="2"/>
              <a:endCxn id="15392" idx="0"/>
            </p:cNvCxnSpPr>
            <p:nvPr/>
          </p:nvCxnSpPr>
          <p:spPr bwMode="auto">
            <a:xfrm rot="5400000">
              <a:off x="2244872" y="4426098"/>
              <a:ext cx="234662" cy="1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Group 97"/>
          <p:cNvGrpSpPr>
            <a:grpSpLocks/>
          </p:cNvGrpSpPr>
          <p:nvPr/>
        </p:nvGrpSpPr>
        <p:grpSpPr bwMode="auto">
          <a:xfrm>
            <a:off x="5264150" y="3136900"/>
            <a:ext cx="1824038" cy="3097213"/>
            <a:chOff x="1413164" y="2928864"/>
            <a:chExt cx="1823102" cy="3097863"/>
          </a:xfrm>
        </p:grpSpPr>
        <p:sp>
          <p:nvSpPr>
            <p:cNvPr id="15370" name="Rectangle 98"/>
            <p:cNvSpPr>
              <a:spLocks noChangeArrowheads="1"/>
            </p:cNvSpPr>
            <p:nvPr/>
          </p:nvSpPr>
          <p:spPr bwMode="auto">
            <a:xfrm>
              <a:off x="1413164" y="3657600"/>
              <a:ext cx="955963" cy="2036618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AutoShape 16"/>
            <p:cNvSpPr>
              <a:spLocks noChangeArrowheads="1"/>
            </p:cNvSpPr>
            <p:nvPr/>
          </p:nvSpPr>
          <p:spPr bwMode="auto">
            <a:xfrm>
              <a:off x="1703528" y="3824402"/>
              <a:ext cx="1316949" cy="484290"/>
            </a:xfrm>
            <a:prstGeom prst="flowChartDecision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Tahoma" pitchFamily="34" charset="0"/>
                  <a:cs typeface="Tahoma" pitchFamily="34" charset="0"/>
                </a:rPr>
                <a:t>k &lt; 5 ?</a:t>
              </a:r>
              <a:endParaRPr lang="th-TH" sz="1800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5372" name="TextBox 100"/>
            <p:cNvSpPr txBox="1">
              <a:spLocks noChangeArrowheads="1"/>
            </p:cNvSpPr>
            <p:nvPr/>
          </p:nvSpPr>
          <p:spPr bwMode="auto">
            <a:xfrm>
              <a:off x="2900619" y="3754583"/>
              <a:ext cx="335647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 b="1">
                  <a:latin typeface="Courier New" pitchFamily="49" charset="0"/>
                  <a:cs typeface="Tahoma" pitchFamily="34" charset="0"/>
                </a:rPr>
                <a:t>F</a:t>
              </a:r>
              <a:endParaRPr lang="th-TH" sz="2000" b="1"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5373" name="TextBox 101"/>
            <p:cNvSpPr txBox="1">
              <a:spLocks noChangeArrowheads="1"/>
            </p:cNvSpPr>
            <p:nvPr/>
          </p:nvSpPr>
          <p:spPr bwMode="auto">
            <a:xfrm>
              <a:off x="2415735" y="4211786"/>
              <a:ext cx="335647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 b="1">
                  <a:solidFill>
                    <a:srgbClr val="C00000"/>
                  </a:solidFill>
                  <a:latin typeface="Courier New" pitchFamily="49" charset="0"/>
                  <a:cs typeface="Tahoma" pitchFamily="34" charset="0"/>
                </a:rPr>
                <a:t>T</a:t>
              </a:r>
              <a:endParaRPr lang="th-TH" sz="20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5374" name="AutoShape 11"/>
            <p:cNvSpPr>
              <a:spLocks noChangeArrowheads="1"/>
            </p:cNvSpPr>
            <p:nvPr/>
          </p:nvSpPr>
          <p:spPr bwMode="auto">
            <a:xfrm>
              <a:off x="1870129" y="3157512"/>
              <a:ext cx="983745" cy="347736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k = 0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5375" name="AutoShape 11"/>
            <p:cNvSpPr>
              <a:spLocks noChangeArrowheads="1"/>
            </p:cNvSpPr>
            <p:nvPr/>
          </p:nvSpPr>
          <p:spPr bwMode="auto">
            <a:xfrm>
              <a:off x="1746368" y="5124838"/>
              <a:ext cx="1232855" cy="347735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k = k+1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5376" name="Straight Arrow Connector 104"/>
            <p:cNvCxnSpPr>
              <a:cxnSpLocks noChangeShapeType="1"/>
              <a:endCxn id="15374" idx="0"/>
            </p:cNvCxnSpPr>
            <p:nvPr/>
          </p:nvCxnSpPr>
          <p:spPr bwMode="auto">
            <a:xfrm rot="5400000">
              <a:off x="2247249" y="3043023"/>
              <a:ext cx="229906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7" name="Straight Arrow Connector 105"/>
            <p:cNvCxnSpPr>
              <a:cxnSpLocks noChangeShapeType="1"/>
              <a:stCxn id="15374" idx="2"/>
              <a:endCxn id="100" idx="0"/>
            </p:cNvCxnSpPr>
            <p:nvPr/>
          </p:nvCxnSpPr>
          <p:spPr bwMode="auto">
            <a:xfrm rot="16200000" flipH="1">
              <a:off x="2202874" y="3664528"/>
              <a:ext cx="318656" cy="1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8" name="Straight Arrow Connector 106"/>
            <p:cNvCxnSpPr>
              <a:cxnSpLocks noChangeShapeType="1"/>
            </p:cNvCxnSpPr>
            <p:nvPr/>
          </p:nvCxnSpPr>
          <p:spPr bwMode="auto">
            <a:xfrm rot="5400000">
              <a:off x="2258726" y="5007985"/>
              <a:ext cx="234662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9" name="Shape 107"/>
            <p:cNvCxnSpPr>
              <a:cxnSpLocks noChangeShapeType="1"/>
              <a:stCxn id="100" idx="3"/>
            </p:cNvCxnSpPr>
            <p:nvPr/>
          </p:nvCxnSpPr>
          <p:spPr bwMode="auto">
            <a:xfrm flipH="1">
              <a:off x="2369127" y="4066312"/>
              <a:ext cx="651167" cy="1960415"/>
            </a:xfrm>
            <a:prstGeom prst="bentConnector4">
              <a:avLst>
                <a:gd name="adj1" fmla="val -35106"/>
                <a:gd name="adj2" fmla="val 89398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80" name="AutoShape 11"/>
            <p:cNvSpPr>
              <a:spLocks noChangeArrowheads="1"/>
            </p:cNvSpPr>
            <p:nvPr/>
          </p:nvSpPr>
          <p:spPr bwMode="auto">
            <a:xfrm>
              <a:off x="1870129" y="4543691"/>
              <a:ext cx="983745" cy="347735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. . .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5381" name="Straight Arrow Connector 109"/>
            <p:cNvCxnSpPr>
              <a:cxnSpLocks noChangeShapeType="1"/>
              <a:stCxn id="100" idx="2"/>
              <a:endCxn id="15380" idx="0"/>
            </p:cNvCxnSpPr>
            <p:nvPr/>
          </p:nvCxnSpPr>
          <p:spPr bwMode="auto">
            <a:xfrm rot="5400000">
              <a:off x="2244872" y="4426098"/>
              <a:ext cx="234662" cy="1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2" grpId="0" animBg="1"/>
      <p:bldP spid="17413" grpId="0" animBg="1"/>
      <p:bldP spid="17414" grpId="0" animBg="1"/>
      <p:bldP spid="174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ตัวอย่าง </a:t>
            </a:r>
            <a:r>
              <a:rPr lang="en-US" dirty="0"/>
              <a:t>: </a:t>
            </a:r>
            <a:r>
              <a:rPr lang="th-TH" dirty="0" smtClean="0"/>
              <a:t>ค่าเฉลี่ยของข้อมูล </a:t>
            </a:r>
            <a:r>
              <a:rPr lang="en-US" dirty="0" smtClean="0"/>
              <a:t>10 </a:t>
            </a:r>
            <a:r>
              <a:rPr lang="th-TH" dirty="0" smtClean="0"/>
              <a:t>ตัว</a:t>
            </a:r>
            <a:endParaRPr lang="th-TH" dirty="0"/>
          </a:p>
        </p:txBody>
      </p:sp>
      <p:sp>
        <p:nvSpPr>
          <p:cNvPr id="139276" name="Text Box 12"/>
          <p:cNvSpPr txBox="1">
            <a:spLocks noChangeArrowheads="1"/>
          </p:cNvSpPr>
          <p:nvPr/>
        </p:nvSpPr>
        <p:spPr bwMode="auto">
          <a:xfrm>
            <a:off x="752475" y="773113"/>
            <a:ext cx="7972425" cy="551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java.util.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Average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kb =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.in);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sum = 0;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 = 0;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k &lt; 10)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  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ข้อมูล</a:t>
            </a:r>
            <a:r>
              <a:rPr lang="th-TH" sz="22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data = kb.nextDouble();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sum = sum + data;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k = k + 1;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average = sum / 10.0;</a:t>
            </a:r>
          </a:p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ค่าเฉลี่ย</a:t>
            </a:r>
            <a:r>
              <a:rPr lang="th-TH" sz="22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average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927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9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927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9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927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92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9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92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92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392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392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392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392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392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392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3927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3927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6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ข้อสังเกต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ต้องการหาค่าเฉลี่ยของข้อมูล </a:t>
            </a:r>
            <a:r>
              <a:rPr lang="en-US" dirty="0" smtClean="0"/>
              <a:t>10 </a:t>
            </a:r>
            <a:r>
              <a:rPr lang="th-TH" dirty="0" smtClean="0"/>
              <a:t>ตัว</a:t>
            </a:r>
          </a:p>
          <a:p>
            <a:r>
              <a:rPr lang="th-TH" dirty="0" smtClean="0"/>
              <a:t>ถ้าเป็น </a:t>
            </a:r>
            <a:r>
              <a:rPr lang="en-US" dirty="0" smtClean="0"/>
              <a:t>100, 1000, </a:t>
            </a:r>
            <a:r>
              <a:rPr lang="th-TH" dirty="0" smtClean="0"/>
              <a:t>หรือ </a:t>
            </a:r>
            <a:r>
              <a:rPr lang="en-US" dirty="0" smtClean="0"/>
              <a:t>1000000</a:t>
            </a:r>
            <a:r>
              <a:rPr lang="th-TH" dirty="0" smtClean="0"/>
              <a:t> ตัว?</a:t>
            </a:r>
          </a:p>
          <a:p>
            <a:endParaRPr lang="th-TH" dirty="0"/>
          </a:p>
          <a:p>
            <a:r>
              <a:rPr lang="th-TH" dirty="0" smtClean="0"/>
              <a:t>ดังนั้นเวลาคิดอย่ายึดติดกับตัวเลขในตัวอย่าง</a:t>
            </a:r>
          </a:p>
          <a:p>
            <a:endParaRPr lang="th-TH" dirty="0"/>
          </a:p>
          <a:p>
            <a:r>
              <a:rPr lang="th-TH" dirty="0" smtClean="0"/>
              <a:t>หาค่าเฉลี่ยของข้อมูล </a:t>
            </a:r>
            <a:r>
              <a:rPr lang="en-US" i="1" dirty="0" smtClean="0"/>
              <a:t>n</a:t>
            </a:r>
            <a:r>
              <a:rPr lang="th-TH" dirty="0" smtClean="0"/>
              <a:t> ตัว</a:t>
            </a:r>
            <a:endParaRPr lang="en-US" dirty="0" smtClean="0"/>
          </a:p>
          <a:p>
            <a:endParaRPr lang="en-US" dirty="0"/>
          </a:p>
          <a:p>
            <a:r>
              <a:rPr lang="th-TH" dirty="0" smtClean="0"/>
              <a:t>บางทีไม่รู้ว่าข้อมูลกี่ตัว แต่รู้ว่าเมื่อไหร่พอ เราก็จะต้องหา </a:t>
            </a:r>
            <a:r>
              <a:rPr lang="en-US" i="1" dirty="0" smtClean="0"/>
              <a:t>n</a:t>
            </a:r>
            <a:r>
              <a:rPr lang="en-US" dirty="0" smtClean="0"/>
              <a:t> </a:t>
            </a:r>
            <a:r>
              <a:rPr lang="th-TH" dirty="0" smtClean="0"/>
              <a:t>เอง แล้วจะหาได้อย่างไร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95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ตัวอย่าง </a:t>
            </a:r>
            <a:r>
              <a:rPr lang="en-US" dirty="0"/>
              <a:t>: </a:t>
            </a:r>
            <a:r>
              <a:rPr lang="th-TH" dirty="0" smtClean="0"/>
              <a:t>ค่าเฉลี่ยของข้อมูล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/>
              <a:t> </a:t>
            </a:r>
            <a:r>
              <a:rPr lang="th-TH" dirty="0" smtClean="0"/>
              <a:t>ตัว</a:t>
            </a:r>
            <a:endParaRPr lang="th-T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th-TH" dirty="0" smtClean="0">
                    <a:latin typeface="Cambria Math"/>
                  </a:rPr>
                  <a:t>วิเคราะห์ปัญหา</a:t>
                </a:r>
                <a:endParaRPr lang="th-TH" b="0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th-TH" b="0" i="1" smtClean="0">
                        <a:latin typeface="Cambria Math"/>
                      </a:rPr>
                      <m:t>ค่าเฉลี่ย</m:t>
                    </m:r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th-TH" b="0" i="1" smtClean="0">
                            <a:latin typeface="Cambria Math"/>
                          </a:rPr>
                          <m:t>ผลรวม</m:t>
                        </m:r>
                      </m:num>
                      <m:den>
                        <m:r>
                          <a:rPr lang="th-TH" b="0" i="1" smtClean="0">
                            <a:latin typeface="Cambria Math"/>
                          </a:rPr>
                          <m:t>จำนวนข้อมูล</m:t>
                        </m:r>
                      </m:den>
                    </m:f>
                  </m:oMath>
                </a14:m>
                <a:endParaRPr lang="th-TH" dirty="0" smtClean="0"/>
              </a:p>
              <a:p>
                <a:r>
                  <a:rPr lang="th-TH" dirty="0" smtClean="0"/>
                  <a:t>จะหา</a:t>
                </a:r>
                <a:r>
                  <a:rPr lang="th-TH" smtClean="0"/>
                  <a:t>ผลรวมอย่างไร?</a:t>
                </a:r>
                <a:endParaRPr lang="th-TH" dirty="0" smtClean="0"/>
              </a:p>
              <a:p>
                <a:r>
                  <a:rPr lang="th-TH" dirty="0" smtClean="0"/>
                  <a:t>รู้จำนวนข้อมูลไหม?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540" t="-1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ตัวอย่าง </a:t>
            </a:r>
            <a:r>
              <a:rPr lang="en-US" dirty="0"/>
              <a:t>: </a:t>
            </a:r>
            <a:r>
              <a:rPr lang="th-TH" dirty="0" smtClean="0"/>
              <a:t>ค่าเฉลี่ยของข้อมูล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/>
              <a:t> </a:t>
            </a:r>
            <a:r>
              <a:rPr lang="th-TH" dirty="0" smtClean="0"/>
              <a:t>ตัว</a:t>
            </a:r>
            <a:endParaRPr lang="th-TH" dirty="0"/>
          </a:p>
        </p:txBody>
      </p:sp>
      <p:sp>
        <p:nvSpPr>
          <p:cNvPr id="139276" name="Text Box 12"/>
          <p:cNvSpPr txBox="1">
            <a:spLocks noChangeArrowheads="1"/>
          </p:cNvSpPr>
          <p:nvPr/>
        </p:nvSpPr>
        <p:spPr bwMode="auto">
          <a:xfrm>
            <a:off x="752475" y="676275"/>
            <a:ext cx="7972425" cy="6188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java.util.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Average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kb =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.in);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</a:t>
            </a:r>
          </a:p>
          <a:p>
            <a:endParaRPr lang="en-US" sz="2200" b="1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sum = 0;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 = 0;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 &lt; 10 )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  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ข้อมูล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 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data = kb.nextDouble();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sum = sum + data;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k = k + 1;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average = sum / 10.0 ;</a:t>
            </a:r>
          </a:p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ค่าเฉลี่ย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 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average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431925" y="2006600"/>
            <a:ext cx="5453063" cy="771525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จำนวนข้อมูล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 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 = kb.nextInt();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422650" y="3349625"/>
            <a:ext cx="588963" cy="433388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5324475" y="5359400"/>
            <a:ext cx="785813" cy="433388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3723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9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6" grpId="0" animBg="1"/>
      <p:bldP spid="7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ตัวอย่าง </a:t>
            </a:r>
            <a:r>
              <a:rPr lang="en-US" dirty="0"/>
              <a:t>: </a:t>
            </a:r>
            <a:r>
              <a:rPr lang="th-TH" dirty="0" smtClean="0"/>
              <a:t>ค่าเฉลี่ยของชุดข้อมูล </a:t>
            </a:r>
            <a:r>
              <a:rPr lang="en-US" dirty="0" smtClean="0"/>
              <a:t>(</a:t>
            </a:r>
            <a:r>
              <a:rPr lang="th-TH" dirty="0" smtClean="0"/>
              <a:t>เลิกเมื่อพบลบ)</a:t>
            </a:r>
            <a:endParaRPr lang="th-TH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752475" y="773113"/>
            <a:ext cx="7972425" cy="5849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java.util.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Average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kb =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.in);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sum = 0;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 = 0;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 &lt; 10 )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  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ข้อมูล</a:t>
            </a:r>
            <a:r>
              <a:rPr lang="th-TH" sz="22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data = kb.nextDouble();</a:t>
            </a:r>
          </a:p>
          <a:p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sum = sum + data;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k = k + 1;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}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average = sum / 10.0;</a:t>
            </a:r>
          </a:p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ค่าเฉลี่ย</a:t>
            </a:r>
            <a:r>
              <a:rPr lang="th-TH" sz="22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 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average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763713" y="3779838"/>
            <a:ext cx="3695700" cy="433387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(data &lt; 0) break; 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774950" y="2795588"/>
            <a:ext cx="1187450" cy="433387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endParaRPr lang="th-TH" sz="2200" b="1">
              <a:solidFill>
                <a:srgbClr val="000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283200" y="5122863"/>
            <a:ext cx="785813" cy="433387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วง</a:t>
            </a:r>
            <a:r>
              <a:rPr lang="th-TH" dirty="0" smtClean="0"/>
              <a:t>วน </a:t>
            </a:r>
            <a:r>
              <a:rPr lang="en-US" dirty="0" smtClean="0"/>
              <a:t>(loop)</a:t>
            </a:r>
            <a:endParaRPr lang="en-US" dirty="0">
              <a:sym typeface="Symbol" pitchFamily="18" charset="2"/>
            </a:endParaRPr>
          </a:p>
        </p:txBody>
      </p:sp>
      <p:pic>
        <p:nvPicPr>
          <p:cNvPr id="95249" name="Picture 17" descr="clock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67038" y="1714500"/>
            <a:ext cx="3182937" cy="35210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5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ตัวอย่าง </a:t>
            </a:r>
            <a:r>
              <a:rPr lang="en-US" dirty="0"/>
              <a:t>: </a:t>
            </a:r>
            <a:r>
              <a:rPr lang="th-TH" dirty="0" smtClean="0"/>
              <a:t>หาราก</a:t>
            </a:r>
            <a:r>
              <a:rPr lang="th-TH" dirty="0"/>
              <a:t>ที่สอง </a:t>
            </a:r>
            <a:r>
              <a:rPr lang="en-US" dirty="0"/>
              <a:t>(</a:t>
            </a:r>
            <a:r>
              <a:rPr lang="th-TH" dirty="0"/>
              <a:t>บาบิโลน</a:t>
            </a:r>
            <a:r>
              <a:rPr lang="th-TH" dirty="0" smtClean="0"/>
              <a:t>) แบบใช้วงวน</a:t>
            </a:r>
            <a:endParaRPr lang="th-TH" dirty="0"/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500063" y="1003300"/>
            <a:ext cx="8239125" cy="395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kb =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.in);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"a = 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 = kb.nextDouble();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 = 1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.0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x = (x + a/x) / 2.0;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x = (x + a/x) / 2.0;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x = (x + a/x) / 2.0;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x = (x + a/x) / 2.0;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รากที่สอง</a:t>
            </a:r>
            <a:r>
              <a:rPr lang="th-TH" sz="22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 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x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855663" y="2695575"/>
            <a:ext cx="5313362" cy="14493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(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)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x = (x + a/x) / 2.0;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}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133128" name="Text Box 8"/>
          <p:cNvSpPr txBox="1">
            <a:spLocks noChangeArrowheads="1"/>
          </p:cNvSpPr>
          <p:nvPr/>
        </p:nvSpPr>
        <p:spPr bwMode="auto">
          <a:xfrm>
            <a:off x="3013075" y="4565650"/>
            <a:ext cx="3152775" cy="69691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lIns="90000" tIns="46800" rIns="90000" bIns="46800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en-US" sz="320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| </a:t>
            </a:r>
            <a:r>
              <a:rPr lang="en-US" sz="3200" i="1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3000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2</a:t>
            </a:r>
            <a:r>
              <a:rPr lang="en-US" sz="320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 – </a:t>
            </a:r>
            <a:r>
              <a:rPr lang="en-US" sz="3200" i="1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320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 |  &lt;  10</a:t>
            </a:r>
            <a:r>
              <a:rPr lang="en-US" sz="3200" baseline="3000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-5</a:t>
            </a:r>
            <a:endParaRPr lang="th-TH" sz="3200">
              <a:solidFill>
                <a:srgbClr val="000000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33134" name="Text Box 14"/>
          <p:cNvSpPr txBox="1">
            <a:spLocks noChangeArrowheads="1"/>
          </p:cNvSpPr>
          <p:nvPr/>
        </p:nvSpPr>
        <p:spPr bwMode="auto">
          <a:xfrm>
            <a:off x="1498600" y="3425825"/>
            <a:ext cx="3789363" cy="4333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(x*x == a)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135" name="Text Box 15"/>
          <p:cNvSpPr txBox="1">
            <a:spLocks noChangeArrowheads="1"/>
          </p:cNvSpPr>
          <p:nvPr/>
        </p:nvSpPr>
        <p:spPr bwMode="auto">
          <a:xfrm>
            <a:off x="1495425" y="3448050"/>
            <a:ext cx="7118350" cy="4333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.abs(x*x - a) &lt;= 0.00001)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136" name="Text Box 16"/>
          <p:cNvSpPr txBox="1">
            <a:spLocks noChangeArrowheads="1"/>
          </p:cNvSpPr>
          <p:nvPr/>
        </p:nvSpPr>
        <p:spPr bwMode="auto">
          <a:xfrm>
            <a:off x="5868988" y="3441700"/>
            <a:ext cx="1254125" cy="4333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1e-5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19465" name="Object 2"/>
          <p:cNvGraphicFramePr>
            <a:graphicFrameLocks noChangeAspect="1"/>
          </p:cNvGraphicFramePr>
          <p:nvPr/>
        </p:nvGraphicFramePr>
        <p:xfrm>
          <a:off x="6008688" y="2214563"/>
          <a:ext cx="2560637" cy="99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2" name="Equation" r:id="rId4" imgW="1079500" imgH="419100" progId="Equation.DSMT4">
                  <p:embed/>
                </p:oleObj>
              </mc:Choice>
              <mc:Fallback>
                <p:oleObj name="Equation" r:id="rId4" imgW="1079500" imgH="4191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8688" y="2214563"/>
                        <a:ext cx="2560637" cy="995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052638" y="5413375"/>
            <a:ext cx="4926012" cy="101758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ต้องระวังเรื่องความเท่ากันของ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double</a:t>
            </a:r>
          </a:p>
          <a:p>
            <a:pPr algn="ctr"/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เช่น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0.1+0.1+0.1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ไม่เท่ากับ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0.3</a:t>
            </a:r>
          </a:p>
          <a:p>
            <a:pPr algn="ctr"/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(0.1+0.1+0.1 – 0.3)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  <a:sym typeface="Symbol" pitchFamily="18" charset="2"/>
              </a:rPr>
              <a:t> 5.610</a:t>
            </a:r>
            <a:r>
              <a:rPr lang="en-US" sz="2000" b="1" baseline="30000">
                <a:solidFill>
                  <a:srgbClr val="000000"/>
                </a:solidFill>
                <a:latin typeface="Courier New" pitchFamily="49" charset="0"/>
                <a:cs typeface="Tahoma" pitchFamily="34" charset="0"/>
                <a:sym typeface="Symbol" pitchFamily="18" charset="2"/>
              </a:rPr>
              <a:t>-17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331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33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3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33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3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3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3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3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4" grpId="0" build="p" animBg="1"/>
      <p:bldP spid="133125" grpId="0" build="p" animBg="1"/>
      <p:bldP spid="133128" grpId="0" animBg="1"/>
      <p:bldP spid="133134" grpId="0" animBg="1"/>
      <p:bldP spid="133135" grpId="0" animBg="1"/>
      <p:bldP spid="133136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double : </a:t>
            </a:r>
            <a:r>
              <a:rPr lang="th-TH"/>
              <a:t>ละเอียดแต่ไม่ </a:t>
            </a:r>
            <a:r>
              <a:rPr lang="en-US"/>
              <a:t>100%</a:t>
            </a:r>
            <a:endParaRPr lang="th-TH"/>
          </a:p>
        </p:txBody>
      </p:sp>
      <p:sp>
        <p:nvSpPr>
          <p:cNvPr id="135175" name="Text Box 7"/>
          <p:cNvSpPr txBox="1">
            <a:spLocks noChangeArrowheads="1"/>
          </p:cNvSpPr>
          <p:nvPr/>
        </p:nvSpPr>
        <p:spPr bwMode="auto">
          <a:xfrm>
            <a:off x="895350" y="1073150"/>
            <a:ext cx="7477125" cy="1787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static void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main(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 = 0.1;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b = a + a + a;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.out.println(b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– 0.3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</p:txBody>
      </p:sp>
      <p:sp>
        <p:nvSpPr>
          <p:cNvPr id="135176" name="Text Box 8"/>
          <p:cNvSpPr txBox="1">
            <a:spLocks noChangeArrowheads="1"/>
          </p:cNvSpPr>
          <p:nvPr/>
        </p:nvSpPr>
        <p:spPr bwMode="auto">
          <a:xfrm>
            <a:off x="2454275" y="3173413"/>
            <a:ext cx="4271963" cy="525462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5.551115123125783E-17</a:t>
            </a:r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135177" name="Text Box 9"/>
          <p:cNvSpPr txBox="1">
            <a:spLocks noChangeArrowheads="1"/>
          </p:cNvSpPr>
          <p:nvPr/>
        </p:nvSpPr>
        <p:spPr bwMode="auto">
          <a:xfrm>
            <a:off x="822325" y="3836988"/>
            <a:ext cx="7948613" cy="181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buFontTx/>
              <a:buChar char="•"/>
            </a:pPr>
            <a:r>
              <a:rPr lang="th-TH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คอมพิวเตอร์เก็บ </a:t>
            </a: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double </a:t>
            </a:r>
            <a:r>
              <a:rPr lang="th-TH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หนึ่งตัวด้วยเนื้อที่ </a:t>
            </a: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64 </a:t>
            </a:r>
            <a:r>
              <a:rPr lang="th-TH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บิต</a:t>
            </a:r>
          </a:p>
          <a:p>
            <a:pPr>
              <a:buFontTx/>
              <a:buChar char="•"/>
            </a:pPr>
            <a:r>
              <a:rPr lang="th-TH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มีขนาดจำกัด จึงมีบางค่าเก็บได้ไม่แม่นยำ </a:t>
            </a: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100%</a:t>
            </a:r>
          </a:p>
          <a:p>
            <a:pPr>
              <a:buFontTx/>
              <a:buChar char="•"/>
            </a:pPr>
            <a:r>
              <a:rPr lang="th-TH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จึงต้องระวังการเปรียบเทียบความเท่ากันของ </a:t>
            </a: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double</a:t>
            </a:r>
          </a:p>
          <a:p>
            <a:pPr>
              <a:buFontTx/>
              <a:buChar char="•"/>
            </a:pPr>
            <a:r>
              <a:rPr lang="th-TH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ควรใช้การเปรียบเทียบการมีค่าใกล้กันมาก ๆ แทน</a:t>
            </a:r>
            <a:endParaRPr lang="en-US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5178" name="Text Box 10"/>
          <p:cNvSpPr txBox="1">
            <a:spLocks noChangeArrowheads="1"/>
          </p:cNvSpPr>
          <p:nvPr/>
        </p:nvSpPr>
        <p:spPr bwMode="auto">
          <a:xfrm>
            <a:off x="869950" y="5627688"/>
            <a:ext cx="2695575" cy="60483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lIns="90000" tIns="46800" rIns="90000" bIns="46800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en-US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| </a:t>
            </a:r>
            <a:r>
              <a:rPr lang="en-US" i="1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 – </a:t>
            </a:r>
            <a:r>
              <a:rPr lang="en-US" i="1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 |  &lt;  10</a:t>
            </a:r>
            <a:r>
              <a:rPr lang="en-US" baseline="3000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-10</a:t>
            </a:r>
            <a:endParaRPr lang="th-TH">
              <a:solidFill>
                <a:srgbClr val="000000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35179" name="Text Box 11"/>
          <p:cNvSpPr txBox="1">
            <a:spLocks noChangeArrowheads="1"/>
          </p:cNvSpPr>
          <p:nvPr/>
        </p:nvSpPr>
        <p:spPr bwMode="auto">
          <a:xfrm>
            <a:off x="4129088" y="5627688"/>
            <a:ext cx="4403725" cy="60483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lIns="90000" tIns="46800" rIns="90000" bIns="46800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en-US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| </a:t>
            </a:r>
            <a:r>
              <a:rPr lang="en-US" i="1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 – </a:t>
            </a:r>
            <a:r>
              <a:rPr lang="en-US" i="1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b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 | / max(|</a:t>
            </a:r>
            <a:r>
              <a:rPr lang="en-US" i="1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a|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, |</a:t>
            </a:r>
            <a:r>
              <a:rPr lang="en-US" i="1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b|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) &lt;  10</a:t>
            </a:r>
            <a:r>
              <a:rPr lang="en-US" baseline="3000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-10</a:t>
            </a:r>
            <a:endParaRPr lang="th-TH">
              <a:solidFill>
                <a:srgbClr val="000000"/>
              </a:solidFill>
              <a:latin typeface="Times New Roman" pitchFamily="18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5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5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5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5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3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5" grpId="0" build="p" animBg="1"/>
      <p:bldP spid="135176" grpId="0" animBg="1"/>
      <p:bldP spid="135177" grpId="0" build="p"/>
      <p:bldP spid="135178" grpId="0" animBg="1"/>
      <p:bldP spid="13517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ผังงาน </a:t>
            </a:r>
            <a:r>
              <a:rPr lang="en-US"/>
              <a:t>: </a:t>
            </a:r>
            <a:r>
              <a:rPr lang="th-TH"/>
              <a:t>การหารากที่สองของ </a:t>
            </a:r>
            <a:r>
              <a:rPr lang="en-US"/>
              <a:t>a</a:t>
            </a:r>
            <a:endParaRPr lang="th-TH"/>
          </a:p>
        </p:txBody>
      </p:sp>
      <p:sp>
        <p:nvSpPr>
          <p:cNvPr id="140294" name="AutoShape 6"/>
          <p:cNvSpPr>
            <a:spLocks noChangeArrowheads="1"/>
          </p:cNvSpPr>
          <p:nvPr/>
        </p:nvSpPr>
        <p:spPr bwMode="auto">
          <a:xfrm>
            <a:off x="4157663" y="1177925"/>
            <a:ext cx="812800" cy="257175"/>
          </a:xfrm>
          <a:prstGeom prst="flowChartTerminator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start</a:t>
            </a:r>
            <a:endParaRPr lang="th-TH" sz="18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4044950" y="1435100"/>
            <a:ext cx="1036638" cy="669925"/>
            <a:chOff x="2578" y="904"/>
            <a:chExt cx="653" cy="422"/>
          </a:xfrm>
        </p:grpSpPr>
        <p:sp>
          <p:nvSpPr>
            <p:cNvPr id="21529" name="AutoShape 9"/>
            <p:cNvSpPr>
              <a:spLocks noChangeArrowheads="1"/>
            </p:cNvSpPr>
            <p:nvPr/>
          </p:nvSpPr>
          <p:spPr bwMode="auto">
            <a:xfrm>
              <a:off x="2578" y="1068"/>
              <a:ext cx="653" cy="258"/>
            </a:xfrm>
            <a:prstGeom prst="flowChartManualInpu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a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21530" name="AutoShape 10"/>
            <p:cNvCxnSpPr>
              <a:cxnSpLocks noChangeShapeType="1"/>
              <a:stCxn id="140294" idx="2"/>
              <a:endCxn id="21529" idx="0"/>
            </p:cNvCxnSpPr>
            <p:nvPr/>
          </p:nvCxnSpPr>
          <p:spPr bwMode="auto">
            <a:xfrm>
              <a:off x="2905" y="904"/>
              <a:ext cx="0" cy="1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4060825" y="2105025"/>
            <a:ext cx="1004888" cy="623888"/>
            <a:chOff x="2588" y="1326"/>
            <a:chExt cx="633" cy="393"/>
          </a:xfrm>
        </p:grpSpPr>
        <p:sp>
          <p:nvSpPr>
            <p:cNvPr id="21527" name="AutoShape 7"/>
            <p:cNvSpPr>
              <a:spLocks noChangeArrowheads="1"/>
            </p:cNvSpPr>
            <p:nvPr/>
          </p:nvSpPr>
          <p:spPr bwMode="auto">
            <a:xfrm>
              <a:off x="2588" y="1470"/>
              <a:ext cx="633" cy="249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x </a:t>
              </a:r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rPr>
                <a:t> 1</a:t>
              </a:r>
            </a:p>
          </p:txBody>
        </p:sp>
        <p:cxnSp>
          <p:nvCxnSpPr>
            <p:cNvPr id="21528" name="AutoShape 11"/>
            <p:cNvCxnSpPr>
              <a:cxnSpLocks noChangeShapeType="1"/>
              <a:stCxn id="21529" idx="2"/>
              <a:endCxn id="21527" idx="0"/>
            </p:cNvCxnSpPr>
            <p:nvPr/>
          </p:nvCxnSpPr>
          <p:spPr bwMode="auto">
            <a:xfrm>
              <a:off x="2905" y="1326"/>
              <a:ext cx="0" cy="1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3357563" y="2728913"/>
            <a:ext cx="2409825" cy="823912"/>
            <a:chOff x="2145" y="1719"/>
            <a:chExt cx="1518" cy="519"/>
          </a:xfrm>
        </p:grpSpPr>
        <p:sp>
          <p:nvSpPr>
            <p:cNvPr id="21525" name="AutoShape 8"/>
            <p:cNvSpPr>
              <a:spLocks noChangeArrowheads="1"/>
            </p:cNvSpPr>
            <p:nvPr/>
          </p:nvSpPr>
          <p:spPr bwMode="auto">
            <a:xfrm>
              <a:off x="2145" y="1989"/>
              <a:ext cx="1518" cy="249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x </a:t>
              </a:r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rPr>
                <a:t> (x + (a/x)) / 2 </a:t>
              </a:r>
            </a:p>
          </p:txBody>
        </p:sp>
        <p:cxnSp>
          <p:nvCxnSpPr>
            <p:cNvPr id="21526" name="AutoShape 12"/>
            <p:cNvCxnSpPr>
              <a:cxnSpLocks noChangeShapeType="1"/>
              <a:stCxn id="21527" idx="2"/>
              <a:endCxn id="21525" idx="0"/>
            </p:cNvCxnSpPr>
            <p:nvPr/>
          </p:nvCxnSpPr>
          <p:spPr bwMode="auto">
            <a:xfrm flipH="1">
              <a:off x="2904" y="1719"/>
              <a:ext cx="1" cy="2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40301" name="AutoShape 13"/>
          <p:cNvCxnSpPr>
            <a:cxnSpLocks noChangeShapeType="1"/>
            <a:stCxn id="21525" idx="2"/>
          </p:cNvCxnSpPr>
          <p:nvPr/>
        </p:nvCxnSpPr>
        <p:spPr bwMode="auto">
          <a:xfrm flipH="1">
            <a:off x="4559300" y="3552825"/>
            <a:ext cx="3175" cy="1206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4138613" y="4146550"/>
            <a:ext cx="1716087" cy="1681163"/>
            <a:chOff x="2637" y="2612"/>
            <a:chExt cx="1081" cy="1059"/>
          </a:xfrm>
        </p:grpSpPr>
        <p:cxnSp>
          <p:nvCxnSpPr>
            <p:cNvPr id="21523" name="AutoShape 17"/>
            <p:cNvCxnSpPr>
              <a:cxnSpLocks noChangeShapeType="1"/>
              <a:stCxn id="21518" idx="3"/>
              <a:endCxn id="21524" idx="0"/>
            </p:cNvCxnSpPr>
            <p:nvPr/>
          </p:nvCxnSpPr>
          <p:spPr bwMode="auto">
            <a:xfrm flipH="1">
              <a:off x="2902" y="2612"/>
              <a:ext cx="816" cy="762"/>
            </a:xfrm>
            <a:prstGeom prst="bentConnector4">
              <a:avLst>
                <a:gd name="adj1" fmla="val -17648"/>
                <a:gd name="adj2" fmla="val 66273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524" name="AutoShape 18"/>
            <p:cNvSpPr>
              <a:spLocks noChangeArrowheads="1"/>
            </p:cNvSpPr>
            <p:nvPr/>
          </p:nvSpPr>
          <p:spPr bwMode="auto">
            <a:xfrm>
              <a:off x="2637" y="3374"/>
              <a:ext cx="529" cy="297"/>
            </a:xfrm>
            <a:prstGeom prst="flowChartDisplay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x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4157663" y="5827713"/>
            <a:ext cx="812800" cy="447675"/>
            <a:chOff x="2649" y="3671"/>
            <a:chExt cx="512" cy="282"/>
          </a:xfrm>
        </p:grpSpPr>
        <p:sp>
          <p:nvSpPr>
            <p:cNvPr id="21521" name="AutoShape 5"/>
            <p:cNvSpPr>
              <a:spLocks noChangeArrowheads="1"/>
            </p:cNvSpPr>
            <p:nvPr/>
          </p:nvSpPr>
          <p:spPr bwMode="auto">
            <a:xfrm>
              <a:off x="2649" y="3791"/>
              <a:ext cx="512" cy="162"/>
            </a:xfrm>
            <a:prstGeom prst="flowChartTerminator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stop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21522" name="AutoShape 19"/>
            <p:cNvCxnSpPr>
              <a:cxnSpLocks noChangeShapeType="1"/>
              <a:stCxn id="21524" idx="2"/>
              <a:endCxn id="21521" idx="0"/>
            </p:cNvCxnSpPr>
            <p:nvPr/>
          </p:nvCxnSpPr>
          <p:spPr bwMode="auto">
            <a:xfrm>
              <a:off x="2902" y="3671"/>
              <a:ext cx="3" cy="1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3263900" y="3748088"/>
            <a:ext cx="2674938" cy="1143000"/>
            <a:chOff x="2086" y="2361"/>
            <a:chExt cx="1685" cy="720"/>
          </a:xfrm>
        </p:grpSpPr>
        <p:sp>
          <p:nvSpPr>
            <p:cNvPr id="21518" name="AutoShape 16"/>
            <p:cNvSpPr>
              <a:spLocks noChangeArrowheads="1"/>
            </p:cNvSpPr>
            <p:nvPr/>
          </p:nvSpPr>
          <p:spPr bwMode="auto">
            <a:xfrm>
              <a:off x="2086" y="2362"/>
              <a:ext cx="1632" cy="499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|x</a:t>
              </a:r>
              <a:r>
                <a:rPr lang="en-US" sz="2000" baseline="30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2</a:t>
              </a:r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 – a| &lt; 10</a:t>
              </a:r>
              <a:r>
                <a:rPr lang="en-US" sz="2000" baseline="30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-5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1519" name="Text Box 20"/>
            <p:cNvSpPr txBox="1">
              <a:spLocks noChangeArrowheads="1"/>
            </p:cNvSpPr>
            <p:nvPr/>
          </p:nvSpPr>
          <p:spPr bwMode="auto">
            <a:xfrm>
              <a:off x="3562" y="2361"/>
              <a:ext cx="20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T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1520" name="Text Box 21"/>
            <p:cNvSpPr txBox="1">
              <a:spLocks noChangeArrowheads="1"/>
            </p:cNvSpPr>
            <p:nvPr/>
          </p:nvSpPr>
          <p:spPr bwMode="auto">
            <a:xfrm>
              <a:off x="2928" y="2831"/>
              <a:ext cx="1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F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40314" name="Line 26"/>
          <p:cNvSpPr>
            <a:spLocks noChangeShapeType="1"/>
          </p:cNvSpPr>
          <p:nvPr/>
        </p:nvSpPr>
        <p:spPr bwMode="auto">
          <a:xfrm flipH="1">
            <a:off x="2924175" y="4756150"/>
            <a:ext cx="163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40315" name="Freeform 27"/>
          <p:cNvSpPr>
            <a:spLocks/>
          </p:cNvSpPr>
          <p:nvPr/>
        </p:nvSpPr>
        <p:spPr bwMode="auto">
          <a:xfrm>
            <a:off x="2940050" y="2895600"/>
            <a:ext cx="1630363" cy="1852613"/>
          </a:xfrm>
          <a:custGeom>
            <a:avLst/>
            <a:gdLst>
              <a:gd name="T0" fmla="*/ 0 w 1027"/>
              <a:gd name="T1" fmla="*/ 2147483647 h 1113"/>
              <a:gd name="T2" fmla="*/ 0 w 1027"/>
              <a:gd name="T3" fmla="*/ 0 h 1113"/>
              <a:gd name="T4" fmla="*/ 2147483647 w 1027"/>
              <a:gd name="T5" fmla="*/ 0 h 1113"/>
              <a:gd name="T6" fmla="*/ 0 60000 65536"/>
              <a:gd name="T7" fmla="*/ 0 60000 65536"/>
              <a:gd name="T8" fmla="*/ 0 60000 65536"/>
              <a:gd name="T9" fmla="*/ 0 w 1027"/>
              <a:gd name="T10" fmla="*/ 0 h 1113"/>
              <a:gd name="T11" fmla="*/ 1027 w 1027"/>
              <a:gd name="T12" fmla="*/ 1113 h 11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27" h="1113">
                <a:moveTo>
                  <a:pt x="0" y="1113"/>
                </a:moveTo>
                <a:cubicBezTo>
                  <a:pt x="0" y="742"/>
                  <a:pt x="0" y="371"/>
                  <a:pt x="0" y="0"/>
                </a:cubicBezTo>
                <a:lnTo>
                  <a:pt x="1027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/>
          <a:lstStyle/>
          <a:p>
            <a:endParaRPr lang="en-US"/>
          </a:p>
        </p:txBody>
      </p:sp>
      <p:graphicFrame>
        <p:nvGraphicFramePr>
          <p:cNvPr id="21517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5773738" y="1341438"/>
          <a:ext cx="2560637" cy="99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6" name="Equation" r:id="rId4" imgW="1079500" imgH="419100" progId="Equation.DSMT4">
                  <p:embed/>
                </p:oleObj>
              </mc:Choice>
              <mc:Fallback>
                <p:oleObj name="Equation" r:id="rId4" imgW="1079500" imgH="4191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3738" y="1341438"/>
                        <a:ext cx="2560637" cy="995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0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0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40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0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4" grpId="0" animBg="1"/>
      <p:bldP spid="140314" grpId="0" animBg="1"/>
      <p:bldP spid="1403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ปรับวงวนของการหารากที่สอง</a:t>
            </a:r>
            <a:endParaRPr lang="th-TH" dirty="0"/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500063" y="1106488"/>
            <a:ext cx="6475412" cy="13255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x = (x + a/x) / 2.0;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.abs(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*x – a) &lt;= 1e-5)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238250" y="2700338"/>
            <a:ext cx="6475413" cy="13255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.abs(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*x – a) &lt;= 1e-5)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x = (x + a/x) / 2.0;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1871663" y="4322763"/>
            <a:ext cx="6475412" cy="10175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.abs(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*x – a) &gt; 1e-5)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x = (x + a/x) / 2.0;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ตรวจสอบความถูกต้องก่อนทำงาน</a:t>
            </a:r>
            <a:endParaRPr lang="th-TH" dirty="0"/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823913" y="885825"/>
            <a:ext cx="7597775" cy="48339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kb =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.in);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"a = 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 = kb.nextDouble();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(a &lt; 0) {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2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a </a:t>
            </a:r>
            <a:r>
              <a:rPr lang="th-TH" sz="22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ต้องไม่เป็นลบ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exit(-1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 = 1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.0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   while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.abs(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*x – a) &gt; 1e-5)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x = (x + a/x) / 2.0;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รากที่สอง</a:t>
            </a:r>
            <a:r>
              <a:rPr lang="th-TH" sz="22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 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x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ounded Rectangular Callout 10"/>
          <p:cNvSpPr>
            <a:spLocks noChangeArrowheads="1"/>
          </p:cNvSpPr>
          <p:nvPr/>
        </p:nvSpPr>
        <p:spPr bwMode="auto">
          <a:xfrm>
            <a:off x="5014913" y="3052763"/>
            <a:ext cx="2727325" cy="560387"/>
          </a:xfrm>
          <a:prstGeom prst="wedgeRoundRectCallout">
            <a:avLst>
              <a:gd name="adj1" fmla="val -62245"/>
              <a:gd name="adj2" fmla="val -35579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ใช้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ก็ได้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54013" y="5840413"/>
            <a:ext cx="8382000" cy="46355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4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ถ้า 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</a:t>
            </a:r>
            <a:r>
              <a:rPr lang="en-US" sz="24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4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เป็นลบ  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|x*x – a| </a:t>
            </a:r>
            <a:r>
              <a:rPr lang="th-TH" sz="24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มีค่า 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(x*x + |a|),</a:t>
            </a:r>
            <a:r>
              <a:rPr lang="en-US" sz="24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4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วนไม่รู้จบ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endParaRPr lang="th-TH" sz="24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31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3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3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3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31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331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331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31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33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33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33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33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4" grpId="0" build="p" animBg="1"/>
      <p:bldP spid="11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if</a:t>
            </a:r>
            <a:r>
              <a:rPr lang="en-US" dirty="0"/>
              <a:t>  :  </a:t>
            </a:r>
            <a:r>
              <a:rPr lang="th-TH" dirty="0"/>
              <a:t>จริงถึงทำ</a:t>
            </a:r>
          </a:p>
        </p:txBody>
      </p:sp>
      <p:sp>
        <p:nvSpPr>
          <p:cNvPr id="167940" name="Text Box 4"/>
          <p:cNvSpPr txBox="1">
            <a:spLocks noChangeArrowheads="1"/>
          </p:cNvSpPr>
          <p:nvPr/>
        </p:nvSpPr>
        <p:spPr bwMode="auto">
          <a:xfrm>
            <a:off x="1695450" y="4156075"/>
            <a:ext cx="5795963" cy="13827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40000"/>
              </a:lnSpc>
            </a:pPr>
            <a:r>
              <a:rPr lang="th-TH" sz="2000" b="1"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latin typeface="Courier New" pitchFamily="49" charset="0"/>
                <a:cs typeface="Tahoma" pitchFamily="34" charset="0"/>
              </a:rPr>
              <a:t>if ( </a:t>
            </a:r>
            <a:r>
              <a:rPr lang="th-TH" sz="2000" i="1">
                <a:latin typeface="Courier New" pitchFamily="49" charset="0"/>
                <a:cs typeface="Tahoma" pitchFamily="34" charset="0"/>
              </a:rPr>
              <a:t>นิพจน์ที่ได้ค่า จริง</a:t>
            </a:r>
            <a:r>
              <a:rPr lang="en-US" sz="2000" i="1"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i="1">
                <a:latin typeface="Courier New" pitchFamily="49" charset="0"/>
                <a:cs typeface="Tahoma" pitchFamily="34" charset="0"/>
              </a:rPr>
              <a:t>หรือ เท็จ</a:t>
            </a:r>
            <a:r>
              <a:rPr lang="en-US" sz="2000"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latin typeface="Courier New" pitchFamily="49" charset="0"/>
                <a:cs typeface="Tahoma" pitchFamily="34" charset="0"/>
              </a:rPr>
              <a:t>) {</a:t>
            </a:r>
          </a:p>
          <a:p>
            <a:pPr>
              <a:lnSpc>
                <a:spcPct val="140000"/>
              </a:lnSpc>
            </a:pPr>
            <a:r>
              <a:rPr lang="en-US" sz="2000">
                <a:latin typeface="Courier New" pitchFamily="49" charset="0"/>
                <a:cs typeface="Tahoma" pitchFamily="34" charset="0"/>
              </a:rPr>
              <a:t>   </a:t>
            </a:r>
            <a:r>
              <a:rPr lang="th-TH" sz="2000" i="1">
                <a:latin typeface="Courier New" pitchFamily="49" charset="0"/>
                <a:cs typeface="Tahoma" pitchFamily="34" charset="0"/>
              </a:rPr>
              <a:t>กลุ่มคำสั่งที่ทำงานเมื่อเงื่อนไขใน </a:t>
            </a:r>
            <a:r>
              <a:rPr lang="en-US" sz="2000" i="1"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 i="1">
                <a:latin typeface="Courier New" pitchFamily="49" charset="0"/>
                <a:cs typeface="Tahoma" pitchFamily="34" charset="0"/>
              </a:rPr>
              <a:t>if</a:t>
            </a:r>
            <a:r>
              <a:rPr lang="en-US" sz="2000" i="1"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i="1">
                <a:latin typeface="Courier New" pitchFamily="49" charset="0"/>
                <a:cs typeface="Tahoma" pitchFamily="34" charset="0"/>
              </a:rPr>
              <a:t>เป็น จริง</a:t>
            </a:r>
            <a:endParaRPr lang="th-TH" sz="2000">
              <a:latin typeface="Courier New" pitchFamily="49" charset="0"/>
              <a:cs typeface="Tahoma" pitchFamily="34" charset="0"/>
            </a:endParaRPr>
          </a:p>
          <a:p>
            <a:pPr>
              <a:lnSpc>
                <a:spcPct val="140000"/>
              </a:lnSpc>
            </a:pPr>
            <a:r>
              <a:rPr lang="en-US" sz="2000" b="1">
                <a:latin typeface="Courier New" pitchFamily="49" charset="0"/>
                <a:cs typeface="Tahoma" pitchFamily="34" charset="0"/>
              </a:rPr>
              <a:t>}</a:t>
            </a:r>
            <a:endParaRPr lang="th-TH" sz="2000" b="1">
              <a:latin typeface="Courier New" pitchFamily="49" charset="0"/>
              <a:cs typeface="Tahoma" pitchFamily="34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836863" y="1220788"/>
            <a:ext cx="4176712" cy="2665412"/>
            <a:chOff x="1690" y="1556"/>
            <a:chExt cx="2631" cy="1679"/>
          </a:xfrm>
        </p:grpSpPr>
        <p:sp>
          <p:nvSpPr>
            <p:cNvPr id="27653" name="AutoShape 6"/>
            <p:cNvSpPr>
              <a:spLocks noChangeArrowheads="1"/>
            </p:cNvSpPr>
            <p:nvPr/>
          </p:nvSpPr>
          <p:spPr bwMode="auto">
            <a:xfrm>
              <a:off x="2650" y="2344"/>
              <a:ext cx="1671" cy="454"/>
            </a:xfrm>
            <a:prstGeom prst="flowChartProcess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th-TH" sz="2000" i="1">
                  <a:latin typeface="Courier New" pitchFamily="49" charset="0"/>
                  <a:cs typeface="Tahoma" pitchFamily="34" charset="0"/>
                </a:rPr>
                <a:t>กลุ่มคำสั่งที่ทำงานเมื่อเงื่อนไขใน </a:t>
              </a:r>
              <a:r>
                <a:rPr lang="en-US" sz="2000" i="1">
                  <a:latin typeface="Courier New" pitchFamily="49" charset="0"/>
                  <a:cs typeface="Tahoma" pitchFamily="34" charset="0"/>
                </a:rPr>
                <a:t>if </a:t>
              </a:r>
              <a:r>
                <a:rPr lang="th-TH" sz="2000" i="1">
                  <a:latin typeface="Courier New" pitchFamily="49" charset="0"/>
                  <a:cs typeface="Tahoma" pitchFamily="34" charset="0"/>
                </a:rPr>
                <a:t>เป็น จริง</a:t>
              </a:r>
            </a:p>
          </p:txBody>
        </p:sp>
        <p:sp>
          <p:nvSpPr>
            <p:cNvPr id="27654" name="AutoShape 7"/>
            <p:cNvSpPr>
              <a:spLocks noChangeArrowheads="1"/>
            </p:cNvSpPr>
            <p:nvPr/>
          </p:nvSpPr>
          <p:spPr bwMode="auto">
            <a:xfrm>
              <a:off x="1690" y="1844"/>
              <a:ext cx="1536" cy="480"/>
            </a:xfrm>
            <a:prstGeom prst="flowChartDecision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th-TH" sz="2000" i="1">
                  <a:latin typeface="Courier New" pitchFamily="49" charset="0"/>
                  <a:cs typeface="Tahoma" pitchFamily="34" charset="0"/>
                </a:rPr>
                <a:t>นิพจน์บูลีน</a:t>
              </a:r>
              <a:endParaRPr lang="th-TH">
                <a:latin typeface="Courier New" pitchFamily="49" charset="0"/>
                <a:cs typeface="Tahoma" pitchFamily="34" charset="0"/>
              </a:endParaRPr>
            </a:p>
          </p:txBody>
        </p:sp>
        <p:cxnSp>
          <p:nvCxnSpPr>
            <p:cNvPr id="27655" name="AutoShape 8"/>
            <p:cNvCxnSpPr>
              <a:cxnSpLocks noChangeShapeType="1"/>
              <a:stCxn id="27654" idx="2"/>
            </p:cNvCxnSpPr>
            <p:nvPr/>
          </p:nvCxnSpPr>
          <p:spPr bwMode="auto">
            <a:xfrm>
              <a:off x="2458" y="2324"/>
              <a:ext cx="1" cy="911"/>
            </a:xfrm>
            <a:prstGeom prst="straightConnector1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56" name="Text Box 9"/>
            <p:cNvSpPr txBox="1">
              <a:spLocks noChangeArrowheads="1"/>
            </p:cNvSpPr>
            <p:nvPr/>
          </p:nvSpPr>
          <p:spPr bwMode="auto">
            <a:xfrm>
              <a:off x="1882" y="2285"/>
              <a:ext cx="70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Tahoma" pitchFamily="34" charset="0"/>
                </a:rPr>
                <a:t>false</a:t>
              </a:r>
            </a:p>
          </p:txBody>
        </p:sp>
        <p:sp>
          <p:nvSpPr>
            <p:cNvPr id="27657" name="Text Box 10"/>
            <p:cNvSpPr txBox="1">
              <a:spLocks noChangeArrowheads="1"/>
            </p:cNvSpPr>
            <p:nvPr/>
          </p:nvSpPr>
          <p:spPr bwMode="auto">
            <a:xfrm>
              <a:off x="3130" y="1843"/>
              <a:ext cx="58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000" b="1">
                  <a:latin typeface="Courier New" pitchFamily="49" charset="0"/>
                  <a:cs typeface="Tahoma" pitchFamily="34" charset="0"/>
                </a:rPr>
                <a:t>true</a:t>
              </a:r>
            </a:p>
          </p:txBody>
        </p:sp>
        <p:cxnSp>
          <p:nvCxnSpPr>
            <p:cNvPr id="27658" name="AutoShape 11"/>
            <p:cNvCxnSpPr>
              <a:cxnSpLocks noChangeShapeType="1"/>
              <a:stCxn id="27654" idx="3"/>
              <a:endCxn id="27653" idx="0"/>
            </p:cNvCxnSpPr>
            <p:nvPr/>
          </p:nvCxnSpPr>
          <p:spPr bwMode="auto">
            <a:xfrm>
              <a:off x="3226" y="2084"/>
              <a:ext cx="260" cy="263"/>
            </a:xfrm>
            <a:prstGeom prst="bentConnector2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59" name="AutoShape 12"/>
            <p:cNvCxnSpPr>
              <a:cxnSpLocks noChangeShapeType="1"/>
              <a:stCxn id="27653" idx="2"/>
            </p:cNvCxnSpPr>
            <p:nvPr/>
          </p:nvCxnSpPr>
          <p:spPr bwMode="auto">
            <a:xfrm rot="5400000">
              <a:off x="2866" y="2388"/>
              <a:ext cx="214" cy="1027"/>
            </a:xfrm>
            <a:prstGeom prst="bentConnector2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0" name="AutoShape 13"/>
            <p:cNvCxnSpPr>
              <a:cxnSpLocks noChangeShapeType="1"/>
              <a:endCxn id="27654" idx="0"/>
            </p:cNvCxnSpPr>
            <p:nvPr/>
          </p:nvCxnSpPr>
          <p:spPr bwMode="auto">
            <a:xfrm>
              <a:off x="2458" y="1556"/>
              <a:ext cx="0" cy="288"/>
            </a:xfrm>
            <a:prstGeom prst="straightConnector1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79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7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7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7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0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ผังงาน </a:t>
            </a:r>
            <a:r>
              <a:rPr lang="en-US" dirty="0" smtClean="0"/>
              <a:t>: </a:t>
            </a:r>
            <a:r>
              <a:rPr lang="th-TH" dirty="0" smtClean="0"/>
              <a:t>วันใดของสัปดาห์</a:t>
            </a:r>
            <a:endParaRPr lang="th-TH" dirty="0"/>
          </a:p>
        </p:txBody>
      </p:sp>
      <p:grpSp>
        <p:nvGrpSpPr>
          <p:cNvPr id="31747" name="Group 79"/>
          <p:cNvGrpSpPr>
            <a:grpSpLocks/>
          </p:cNvGrpSpPr>
          <p:nvPr/>
        </p:nvGrpSpPr>
        <p:grpSpPr bwMode="auto">
          <a:xfrm>
            <a:off x="133350" y="993775"/>
            <a:ext cx="5233988" cy="5583238"/>
            <a:chOff x="132732" y="993776"/>
            <a:chExt cx="5234602" cy="5584005"/>
          </a:xfrm>
        </p:grpSpPr>
        <p:grpSp>
          <p:nvGrpSpPr>
            <p:cNvPr id="31793" name="Group 32"/>
            <p:cNvGrpSpPr>
              <a:grpSpLocks/>
            </p:cNvGrpSpPr>
            <p:nvPr/>
          </p:nvGrpSpPr>
          <p:grpSpPr bwMode="auto">
            <a:xfrm>
              <a:off x="132732" y="993776"/>
              <a:ext cx="5234602" cy="5199534"/>
              <a:chOff x="443527" y="993775"/>
              <a:chExt cx="3554412" cy="3530600"/>
            </a:xfrm>
          </p:grpSpPr>
          <p:sp>
            <p:nvSpPr>
              <p:cNvPr id="31795" name="AutoShape 3"/>
              <p:cNvSpPr>
                <a:spLocks noChangeArrowheads="1"/>
              </p:cNvSpPr>
              <p:nvPr/>
            </p:nvSpPr>
            <p:spPr bwMode="auto">
              <a:xfrm>
                <a:off x="1889225" y="993775"/>
                <a:ext cx="663015" cy="257665"/>
              </a:xfrm>
              <a:prstGeom prst="flowChartTerminator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start</a:t>
                </a:r>
                <a:endParaRPr lang="th-TH" sz="4400">
                  <a:ea typeface="Angsana New" pitchFamily="18" charset="-34"/>
                  <a:cs typeface="Cordia New" pitchFamily="34" charset="-34"/>
                </a:endParaRPr>
              </a:p>
            </p:txBody>
          </p:sp>
          <p:cxnSp>
            <p:nvCxnSpPr>
              <p:cNvPr id="31796" name="AutoShape 4"/>
              <p:cNvCxnSpPr>
                <a:cxnSpLocks noChangeShapeType="1"/>
                <a:stCxn id="31795" idx="2"/>
                <a:endCxn id="31800" idx="0"/>
              </p:cNvCxnSpPr>
              <p:nvPr/>
            </p:nvCxnSpPr>
            <p:spPr bwMode="auto">
              <a:xfrm>
                <a:off x="2221527" y="1250950"/>
                <a:ext cx="0" cy="1539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1797" name="Text Box 5"/>
              <p:cNvSpPr txBox="1">
                <a:spLocks noChangeArrowheads="1"/>
              </p:cNvSpPr>
              <p:nvPr/>
            </p:nvSpPr>
            <p:spPr bwMode="auto">
              <a:xfrm>
                <a:off x="2613639" y="1744663"/>
                <a:ext cx="420688" cy="269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/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>
                  <a:spcAft>
                    <a:spcPts val="1000"/>
                  </a:spcAft>
                </a:pP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true</a:t>
                </a:r>
                <a:endParaRPr lang="th-TH" sz="4400">
                  <a:ea typeface="Angsana New" pitchFamily="18" charset="-34"/>
                  <a:cs typeface="Cordia New" pitchFamily="34" charset="-34"/>
                </a:endParaRPr>
              </a:p>
            </p:txBody>
          </p:sp>
          <p:sp>
            <p:nvSpPr>
              <p:cNvPr id="31798" name="AutoShape 6"/>
              <p:cNvSpPr>
                <a:spLocks noChangeArrowheads="1"/>
              </p:cNvSpPr>
              <p:nvPr/>
            </p:nvSpPr>
            <p:spPr bwMode="auto">
              <a:xfrm>
                <a:off x="1786808" y="1795878"/>
                <a:ext cx="870006" cy="380568"/>
              </a:xfrm>
              <a:prstGeom prst="flowChartDecision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lIns="0" tIns="18000" rIns="0" bIns="1800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m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&lt; 3?</a:t>
                </a:r>
                <a:endParaRPr lang="th-TH" sz="4400">
                  <a:ea typeface="Angsana New" pitchFamily="18" charset="-34"/>
                  <a:cs typeface="Cordia New" pitchFamily="34" charset="-34"/>
                </a:endParaRPr>
              </a:p>
            </p:txBody>
          </p:sp>
          <p:cxnSp>
            <p:nvCxnSpPr>
              <p:cNvPr id="31799" name="AutoShape 7"/>
              <p:cNvCxnSpPr>
                <a:cxnSpLocks noChangeShapeType="1"/>
                <a:stCxn id="31798" idx="3"/>
                <a:endCxn id="31802" idx="0"/>
              </p:cNvCxnSpPr>
              <p:nvPr/>
            </p:nvCxnSpPr>
            <p:spPr bwMode="auto">
              <a:xfrm>
                <a:off x="2656502" y="1985963"/>
                <a:ext cx="471487" cy="122237"/>
              </a:xfrm>
              <a:prstGeom prst="bentConnector2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1800" name="AutoShape 8"/>
              <p:cNvSpPr>
                <a:spLocks noChangeArrowheads="1"/>
              </p:cNvSpPr>
              <p:nvPr/>
            </p:nvSpPr>
            <p:spPr bwMode="auto">
              <a:xfrm>
                <a:off x="1928036" y="1379733"/>
                <a:ext cx="585394" cy="263055"/>
              </a:xfrm>
              <a:prstGeom prst="flowChartManualInpu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lIns="0" tIns="18000" rIns="0" bIns="1800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d</a:t>
                </a:r>
                <a:r>
                  <a:rPr lang="en-US" sz="1800">
                    <a:solidFill>
                      <a:srgbClr val="000000"/>
                    </a:solidFill>
                    <a:latin typeface="Times New Roman" pitchFamily="18" charset="0"/>
                    <a:ea typeface="Angsana New" pitchFamily="18" charset="-34"/>
                    <a:cs typeface="Cordia New" pitchFamily="34" charset="-34"/>
                  </a:rPr>
                  <a:t>,</a:t>
                </a:r>
                <a:r>
                  <a:rPr lang="th-TH" sz="2000" i="1">
                    <a:solidFill>
                      <a:srgbClr val="000000"/>
                    </a:solidFill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 </a:t>
                </a:r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m, y</a:t>
                </a:r>
                <a:endParaRPr lang="th-TH" sz="4400">
                  <a:ea typeface="Angsana New" pitchFamily="18" charset="-34"/>
                  <a:cs typeface="Cordia New" pitchFamily="34" charset="-34"/>
                </a:endParaRPr>
              </a:p>
            </p:txBody>
          </p:sp>
          <p:cxnSp>
            <p:nvCxnSpPr>
              <p:cNvPr id="31801" name="AutoShape 9"/>
              <p:cNvCxnSpPr>
                <a:cxnSpLocks noChangeShapeType="1"/>
                <a:stCxn id="31800" idx="2"/>
                <a:endCxn id="31798" idx="0"/>
              </p:cNvCxnSpPr>
              <p:nvPr/>
            </p:nvCxnSpPr>
            <p:spPr bwMode="auto">
              <a:xfrm>
                <a:off x="2221527" y="1643063"/>
                <a:ext cx="0" cy="15240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1802" name="AutoShape 10"/>
              <p:cNvSpPr>
                <a:spLocks noChangeArrowheads="1"/>
              </p:cNvSpPr>
              <p:nvPr/>
            </p:nvSpPr>
            <p:spPr bwMode="auto">
              <a:xfrm>
                <a:off x="2681610" y="2108526"/>
                <a:ext cx="892646" cy="426926"/>
              </a:xfrm>
              <a:prstGeom prst="flowChartProcess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lIns="0" tIns="18000" rIns="0" bIns="18000" anchor="ctr"/>
              <a:lstStyle/>
              <a:p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 m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</a:t>
                </a:r>
                <a:r>
                  <a:rPr lang="en-US" sz="1800">
                    <a:solidFill>
                      <a:srgbClr val="000000"/>
                    </a:solidFill>
                    <a:latin typeface="Cordia New" pitchFamily="34" charset="-34"/>
                    <a:ea typeface="Angsana New" pitchFamily="18" charset="-34"/>
                    <a:cs typeface="Cordia New" pitchFamily="34" charset="-34"/>
                    <a:sym typeface="Symbol" pitchFamily="18" charset="2"/>
                  </a:rPr>
                  <a:t></a:t>
                </a:r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m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+ 12</a:t>
                </a:r>
              </a:p>
              <a:p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 y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</a:t>
                </a:r>
                <a:r>
                  <a:rPr lang="en-US" sz="1800">
                    <a:solidFill>
                      <a:srgbClr val="000000"/>
                    </a:solidFill>
                    <a:latin typeface="Cordia New" pitchFamily="34" charset="-34"/>
                    <a:ea typeface="Angsana New" pitchFamily="18" charset="-34"/>
                    <a:cs typeface="Cordia New" pitchFamily="34" charset="-34"/>
                    <a:sym typeface="Symbol" pitchFamily="18" charset="2"/>
                  </a:rPr>
                  <a:t>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</a:t>
                </a:r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y – 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1</a:t>
                </a:r>
                <a:endParaRPr lang="th-TH" sz="4400">
                  <a:ea typeface="Angsana New" pitchFamily="18" charset="-34"/>
                  <a:cs typeface="Cordia New" pitchFamily="34" charset="-34"/>
                </a:endParaRPr>
              </a:p>
            </p:txBody>
          </p:sp>
          <p:sp>
            <p:nvSpPr>
              <p:cNvPr id="31803" name="AutoShape 11"/>
              <p:cNvSpPr>
                <a:spLocks noChangeArrowheads="1"/>
              </p:cNvSpPr>
              <p:nvPr/>
            </p:nvSpPr>
            <p:spPr bwMode="auto">
              <a:xfrm>
                <a:off x="443527" y="2720885"/>
                <a:ext cx="3554412" cy="462504"/>
              </a:xfrm>
              <a:prstGeom prst="flowChartProcess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lIns="0" tIns="18000" rIns="0" bIns="18000" anchor="ctr"/>
              <a:lstStyle/>
              <a:p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 c </a:t>
                </a:r>
                <a:r>
                  <a:rPr lang="en-US" sz="1800">
                    <a:solidFill>
                      <a:srgbClr val="000000"/>
                    </a:solidFill>
                    <a:latin typeface="Cordia New" pitchFamily="34" charset="-34"/>
                    <a:ea typeface="Angsana New" pitchFamily="18" charset="-34"/>
                    <a:cs typeface="Cordia New" pitchFamily="34" charset="-34"/>
                    <a:sym typeface="Symbol" pitchFamily="18" charset="2"/>
                  </a:rPr>
                  <a:t>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</a:t>
                </a:r>
                <a:r>
                  <a:rPr lang="en-US" sz="1800">
                    <a:solidFill>
                      <a:srgbClr val="000000"/>
                    </a:solidFill>
                    <a:latin typeface="Cordia New" pitchFamily="34" charset="-34"/>
                    <a:ea typeface="Angsana New" pitchFamily="18" charset="-34"/>
                    <a:cs typeface="Cordia New" pitchFamily="34" charset="-34"/>
                    <a:sym typeface="Symbol" pitchFamily="18" charset="2"/>
                  </a:rPr>
                  <a:t></a:t>
                </a:r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y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/ 100</a:t>
                </a:r>
                <a:r>
                  <a:rPr lang="en-US" sz="1800">
                    <a:solidFill>
                      <a:srgbClr val="000000"/>
                    </a:solidFill>
                    <a:latin typeface="Cordia New" pitchFamily="34" charset="-34"/>
                    <a:ea typeface="Angsana New" pitchFamily="18" charset="-34"/>
                    <a:cs typeface="Cordia New" pitchFamily="34" charset="-34"/>
                    <a:sym typeface="Symbol" pitchFamily="18" charset="2"/>
                  </a:rPr>
                  <a:t>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,  </a:t>
                </a:r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k </a:t>
                </a:r>
                <a:r>
                  <a:rPr lang="en-US" sz="1800">
                    <a:solidFill>
                      <a:srgbClr val="000000"/>
                    </a:solidFill>
                    <a:latin typeface="Cordia New" pitchFamily="34" charset="-34"/>
                    <a:ea typeface="Angsana New" pitchFamily="18" charset="-34"/>
                    <a:cs typeface="Cordia New" pitchFamily="34" charset="-34"/>
                    <a:sym typeface="Symbol" pitchFamily="18" charset="2"/>
                  </a:rPr>
                  <a:t>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</a:t>
                </a:r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y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% 100</a:t>
                </a:r>
              </a:p>
              <a:p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 w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</a:t>
                </a:r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</a:t>
                </a:r>
                <a:r>
                  <a:rPr lang="en-US" sz="1800">
                    <a:solidFill>
                      <a:srgbClr val="000000"/>
                    </a:solidFill>
                    <a:latin typeface="Cordia New" pitchFamily="34" charset="-34"/>
                    <a:ea typeface="Angsana New" pitchFamily="18" charset="-34"/>
                    <a:cs typeface="Cordia New" pitchFamily="34" charset="-34"/>
                    <a:sym typeface="Symbol" pitchFamily="18" charset="2"/>
                  </a:rPr>
                  <a:t>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(</a:t>
                </a:r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d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+ </a:t>
                </a:r>
                <a:r>
                  <a:rPr lang="en-US" sz="1800">
                    <a:solidFill>
                      <a:srgbClr val="000000"/>
                    </a:solidFill>
                    <a:latin typeface="Cordia New" pitchFamily="34" charset="-34"/>
                    <a:ea typeface="Angsana New" pitchFamily="18" charset="-34"/>
                    <a:cs typeface="Cordia New" pitchFamily="34" charset="-34"/>
                    <a:sym typeface="Symbol" pitchFamily="18" charset="2"/>
                  </a:rPr>
                  <a:t>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26(</a:t>
                </a:r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m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+1)/10</a:t>
                </a:r>
                <a:r>
                  <a:rPr lang="en-US" sz="1800">
                    <a:solidFill>
                      <a:srgbClr val="000000"/>
                    </a:solidFill>
                    <a:latin typeface="Cordia New" pitchFamily="34" charset="-34"/>
                    <a:ea typeface="Angsana New" pitchFamily="18" charset="-34"/>
                    <a:cs typeface="Cordia New" pitchFamily="34" charset="-34"/>
                    <a:sym typeface="Symbol" pitchFamily="18" charset="2"/>
                  </a:rPr>
                  <a:t>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+ </a:t>
                </a:r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k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+ </a:t>
                </a:r>
                <a:r>
                  <a:rPr lang="en-US" sz="1800">
                    <a:solidFill>
                      <a:srgbClr val="000000"/>
                    </a:solidFill>
                    <a:latin typeface="Cordia New" pitchFamily="34" charset="-34"/>
                    <a:ea typeface="Angsana New" pitchFamily="18" charset="-34"/>
                    <a:cs typeface="Cordia New" pitchFamily="34" charset="-34"/>
                    <a:sym typeface="Symbol" pitchFamily="18" charset="2"/>
                  </a:rPr>
                  <a:t></a:t>
                </a:r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k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/ 4</a:t>
                </a:r>
                <a:r>
                  <a:rPr lang="en-US" sz="1800">
                    <a:solidFill>
                      <a:srgbClr val="000000"/>
                    </a:solidFill>
                    <a:latin typeface="Cordia New" pitchFamily="34" charset="-34"/>
                    <a:ea typeface="Angsana New" pitchFamily="18" charset="-34"/>
                    <a:cs typeface="Cordia New" pitchFamily="34" charset="-34"/>
                    <a:sym typeface="Symbol" pitchFamily="18" charset="2"/>
                  </a:rPr>
                  <a:t>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+ </a:t>
                </a:r>
                <a:r>
                  <a:rPr lang="en-US" sz="1800">
                    <a:solidFill>
                      <a:srgbClr val="000000"/>
                    </a:solidFill>
                    <a:latin typeface="Cordia New" pitchFamily="34" charset="-34"/>
                    <a:ea typeface="Angsana New" pitchFamily="18" charset="-34"/>
                    <a:cs typeface="Cordia New" pitchFamily="34" charset="-34"/>
                    <a:sym typeface="Symbol" pitchFamily="18" charset="2"/>
                  </a:rPr>
                  <a:t></a:t>
                </a:r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c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/ 4</a:t>
                </a:r>
                <a:r>
                  <a:rPr lang="en-US" sz="1800">
                    <a:solidFill>
                      <a:srgbClr val="000000"/>
                    </a:solidFill>
                    <a:latin typeface="Cordia New" pitchFamily="34" charset="-34"/>
                    <a:ea typeface="Angsana New" pitchFamily="18" charset="-34"/>
                    <a:cs typeface="Cordia New" pitchFamily="34" charset="-34"/>
                    <a:sym typeface="Symbol" pitchFamily="18" charset="2"/>
                  </a:rPr>
                  <a:t>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 + 5</a:t>
                </a:r>
                <a:r>
                  <a:rPr lang="en-US" sz="1800" i="1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c</a:t>
                </a: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) % 7</a:t>
                </a:r>
                <a:endParaRPr lang="th-TH" sz="4400">
                  <a:ea typeface="Angsana New" pitchFamily="18" charset="-34"/>
                  <a:cs typeface="Cordia New" pitchFamily="34" charset="-34"/>
                </a:endParaRPr>
              </a:p>
            </p:txBody>
          </p:sp>
          <p:cxnSp>
            <p:nvCxnSpPr>
              <p:cNvPr id="31804" name="AutoShape 12"/>
              <p:cNvCxnSpPr>
                <a:cxnSpLocks noChangeShapeType="1"/>
                <a:stCxn id="31798" idx="2"/>
                <a:endCxn id="31803" idx="0"/>
              </p:cNvCxnSpPr>
              <p:nvPr/>
            </p:nvCxnSpPr>
            <p:spPr bwMode="auto">
              <a:xfrm flipH="1">
                <a:off x="2219939" y="2176463"/>
                <a:ext cx="1588" cy="54451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805" name="AutoShape 13"/>
              <p:cNvCxnSpPr>
                <a:cxnSpLocks noChangeShapeType="1"/>
                <a:stCxn id="31802" idx="2"/>
                <a:endCxn id="31803" idx="0"/>
              </p:cNvCxnSpPr>
              <p:nvPr/>
            </p:nvCxnSpPr>
            <p:spPr bwMode="auto">
              <a:xfrm rot="5400000">
                <a:off x="2581095" y="2174082"/>
                <a:ext cx="185737" cy="908050"/>
              </a:xfrm>
              <a:prstGeom prst="bentConnector3">
                <a:avLst>
                  <a:gd name="adj1" fmla="val 49829"/>
                </a:avLst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1806" name="Text Box 14"/>
              <p:cNvSpPr txBox="1">
                <a:spLocks noChangeArrowheads="1"/>
              </p:cNvSpPr>
              <p:nvPr/>
            </p:nvSpPr>
            <p:spPr bwMode="auto">
              <a:xfrm>
                <a:off x="1804014" y="2116138"/>
                <a:ext cx="471488" cy="269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/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>
                  <a:spcAft>
                    <a:spcPts val="1000"/>
                  </a:spcAft>
                </a:pP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false</a:t>
                </a:r>
                <a:endParaRPr lang="th-TH" sz="4400">
                  <a:ea typeface="Angsana New" pitchFamily="18" charset="-34"/>
                  <a:cs typeface="Cordia New" pitchFamily="34" charset="-34"/>
                </a:endParaRPr>
              </a:p>
            </p:txBody>
          </p:sp>
          <p:grpSp>
            <p:nvGrpSpPr>
              <p:cNvPr id="31807" name="Group 15"/>
              <p:cNvGrpSpPr>
                <a:grpSpLocks/>
              </p:cNvGrpSpPr>
              <p:nvPr/>
            </p:nvGrpSpPr>
            <p:grpSpPr bwMode="auto">
              <a:xfrm>
                <a:off x="1794489" y="3382963"/>
                <a:ext cx="1844675" cy="598487"/>
                <a:chOff x="5165" y="6782"/>
                <a:chExt cx="2905" cy="943"/>
              </a:xfrm>
            </p:grpSpPr>
            <p:sp>
              <p:nvSpPr>
                <p:cNvPr id="31817" name="AutoShape 16"/>
                <p:cNvSpPr>
                  <a:spLocks noChangeArrowheads="1"/>
                </p:cNvSpPr>
                <p:nvPr/>
              </p:nvSpPr>
              <p:spPr bwMode="auto">
                <a:xfrm>
                  <a:off x="6827" y="6965"/>
                  <a:ext cx="1243" cy="408"/>
                </a:xfrm>
                <a:prstGeom prst="flowChartDisp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  <a:effectLst>
                  <a:outerShdw dist="35921" dir="2700000" algn="ctr" rotWithShape="0">
                    <a:srgbClr val="808080"/>
                  </a:outerShdw>
                </a:effectLst>
              </p:spPr>
              <p:txBody>
                <a:bodyPr lIns="0" tIns="18000" rIns="0" bIns="18000" anchor="ctr"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th-TH" sz="2400">
                      <a:solidFill>
                        <a:srgbClr val="000000"/>
                      </a:solidFill>
                      <a:latin typeface="Browallia New" pitchFamily="34" charset="-34"/>
                      <a:ea typeface="Angsana New" pitchFamily="18" charset="-34"/>
                      <a:cs typeface="Browallia New" pitchFamily="34" charset="-34"/>
                    </a:rPr>
                    <a:t>เสาร์</a:t>
                  </a:r>
                  <a:endParaRPr lang="th-TH" sz="4400">
                    <a:ea typeface="Angsana New" pitchFamily="18" charset="-34"/>
                    <a:cs typeface="Browallia New" pitchFamily="34" charset="-34"/>
                  </a:endParaRPr>
                </a:p>
              </p:txBody>
            </p:sp>
            <p:sp>
              <p:nvSpPr>
                <p:cNvPr id="31818" name="AutoShape 17"/>
                <p:cNvSpPr>
                  <a:spLocks noChangeArrowheads="1"/>
                </p:cNvSpPr>
                <p:nvPr/>
              </p:nvSpPr>
              <p:spPr bwMode="auto">
                <a:xfrm>
                  <a:off x="5166" y="6879"/>
                  <a:ext cx="1367" cy="554"/>
                </a:xfrm>
                <a:prstGeom prst="flowChartDecision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  <a:effectLst>
                  <a:outerShdw dist="35921" dir="2700000" algn="ctr" rotWithShape="0">
                    <a:srgbClr val="808080"/>
                  </a:outerShdw>
                </a:effectLst>
              </p:spPr>
              <p:txBody>
                <a:bodyPr lIns="0" tIns="18000" rIns="0" bIns="18000" anchor="ctr"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en-US" sz="1800" i="1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w</a:t>
                  </a: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 = </a:t>
                  </a:r>
                  <a:r>
                    <a:rPr lang="en-US" sz="1800">
                      <a:solidFill>
                        <a:srgbClr val="000000"/>
                      </a:solidFill>
                      <a:latin typeface="Times New Roman" pitchFamily="18" charset="0"/>
                      <a:ea typeface="Angsana New" pitchFamily="18" charset="-34"/>
                      <a:cs typeface="Cordia New" pitchFamily="34" charset="-34"/>
                    </a:rPr>
                    <a:t>0</a:t>
                  </a: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?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  <p:sp>
              <p:nvSpPr>
                <p:cNvPr id="31819" name="Line 18"/>
                <p:cNvSpPr>
                  <a:spLocks noChangeShapeType="1"/>
                </p:cNvSpPr>
                <p:nvPr/>
              </p:nvSpPr>
              <p:spPr bwMode="auto">
                <a:xfrm>
                  <a:off x="5850" y="7425"/>
                  <a:ext cx="0" cy="3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20" name="Freeform 19"/>
                <p:cNvSpPr>
                  <a:spLocks/>
                </p:cNvSpPr>
                <p:nvPr/>
              </p:nvSpPr>
              <p:spPr bwMode="auto">
                <a:xfrm>
                  <a:off x="5850" y="7380"/>
                  <a:ext cx="1605" cy="150"/>
                </a:xfrm>
                <a:custGeom>
                  <a:avLst/>
                  <a:gdLst>
                    <a:gd name="T0" fmla="*/ 6070 w 1230"/>
                    <a:gd name="T1" fmla="*/ 0 h 135"/>
                    <a:gd name="T2" fmla="*/ 6070 w 1230"/>
                    <a:gd name="T3" fmla="*/ 256 h 135"/>
                    <a:gd name="T4" fmla="*/ 0 w 1230"/>
                    <a:gd name="T5" fmla="*/ 256 h 135"/>
                    <a:gd name="T6" fmla="*/ 0 60000 65536"/>
                    <a:gd name="T7" fmla="*/ 0 60000 65536"/>
                    <a:gd name="T8" fmla="*/ 0 60000 65536"/>
                    <a:gd name="T9" fmla="*/ 0 w 1230"/>
                    <a:gd name="T10" fmla="*/ 0 h 135"/>
                    <a:gd name="T11" fmla="*/ 1230 w 1230"/>
                    <a:gd name="T12" fmla="*/ 135 h 13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30" h="135">
                      <a:moveTo>
                        <a:pt x="1230" y="0"/>
                      </a:moveTo>
                      <a:lnTo>
                        <a:pt x="1230" y="135"/>
                      </a:lnTo>
                      <a:lnTo>
                        <a:pt x="0" y="135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21" name="Line 20"/>
                <p:cNvSpPr>
                  <a:spLocks noChangeShapeType="1"/>
                </p:cNvSpPr>
                <p:nvPr/>
              </p:nvSpPr>
              <p:spPr bwMode="auto">
                <a:xfrm>
                  <a:off x="6525" y="7155"/>
                  <a:ext cx="3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22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6290" y="6782"/>
                  <a:ext cx="662" cy="4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 type="none" w="lg" len="med"/>
                    </a14:hiddenLine>
                  </a:ext>
                </a:extLst>
              </p:spPr>
              <p:txBody>
                <a:bodyPr wrap="none"/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>
                    <a:spcAft>
                      <a:spcPts val="1000"/>
                    </a:spcAft>
                  </a:pP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true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  <p:sp>
              <p:nvSpPr>
                <p:cNvPr id="31823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5165" y="7292"/>
                  <a:ext cx="742" cy="4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 type="none" w="lg" len="med"/>
                    </a14:hiddenLine>
                  </a:ext>
                </a:extLst>
              </p:spPr>
              <p:txBody>
                <a:bodyPr wrap="none"/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>
                    <a:spcAft>
                      <a:spcPts val="1000"/>
                    </a:spcAft>
                  </a:pP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false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</p:grpSp>
          <p:grpSp>
            <p:nvGrpSpPr>
              <p:cNvPr id="31808" name="Group 23"/>
              <p:cNvGrpSpPr>
                <a:grpSpLocks/>
              </p:cNvGrpSpPr>
              <p:nvPr/>
            </p:nvGrpSpPr>
            <p:grpSpPr bwMode="auto">
              <a:xfrm>
                <a:off x="1794489" y="3925888"/>
                <a:ext cx="1844675" cy="598487"/>
                <a:chOff x="5165" y="6782"/>
                <a:chExt cx="2905" cy="943"/>
              </a:xfrm>
            </p:grpSpPr>
            <p:sp>
              <p:nvSpPr>
                <p:cNvPr id="31810" name="AutoShape 24"/>
                <p:cNvSpPr>
                  <a:spLocks noChangeArrowheads="1"/>
                </p:cNvSpPr>
                <p:nvPr/>
              </p:nvSpPr>
              <p:spPr bwMode="auto">
                <a:xfrm>
                  <a:off x="6827" y="6966"/>
                  <a:ext cx="1243" cy="408"/>
                </a:xfrm>
                <a:prstGeom prst="flowChartDisp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  <a:effectLst>
                  <a:outerShdw dist="35921" dir="2700000" algn="ctr" rotWithShape="0">
                    <a:srgbClr val="808080"/>
                  </a:outerShdw>
                </a:effectLst>
              </p:spPr>
              <p:txBody>
                <a:bodyPr lIns="0" tIns="18000" rIns="0" bIns="18000" anchor="ctr"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th-TH" sz="2400">
                      <a:solidFill>
                        <a:srgbClr val="000000"/>
                      </a:solidFill>
                      <a:latin typeface="Browallia New" pitchFamily="34" charset="-34"/>
                      <a:ea typeface="Angsana New" pitchFamily="18" charset="-34"/>
                      <a:cs typeface="Browallia New" pitchFamily="34" charset="-34"/>
                    </a:rPr>
                    <a:t>อาทิตย์</a:t>
                  </a:r>
                  <a:endParaRPr lang="th-TH" sz="4400">
                    <a:ea typeface="Angsana New" pitchFamily="18" charset="-34"/>
                    <a:cs typeface="Browallia New" pitchFamily="34" charset="-34"/>
                  </a:endParaRPr>
                </a:p>
              </p:txBody>
            </p:sp>
            <p:sp>
              <p:nvSpPr>
                <p:cNvPr id="31811" name="AutoShape 25"/>
                <p:cNvSpPr>
                  <a:spLocks noChangeArrowheads="1"/>
                </p:cNvSpPr>
                <p:nvPr/>
              </p:nvSpPr>
              <p:spPr bwMode="auto">
                <a:xfrm>
                  <a:off x="5166" y="6879"/>
                  <a:ext cx="1367" cy="554"/>
                </a:xfrm>
                <a:prstGeom prst="flowChartDecision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  <a:effectLst>
                  <a:outerShdw dist="35921" dir="2700000" algn="ctr" rotWithShape="0">
                    <a:srgbClr val="808080"/>
                  </a:outerShdw>
                </a:effectLst>
              </p:spPr>
              <p:txBody>
                <a:bodyPr lIns="0" tIns="18000" rIns="0" bIns="18000" anchor="ctr"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en-US" sz="1800" i="1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w</a:t>
                  </a: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 = 1?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  <p:sp>
              <p:nvSpPr>
                <p:cNvPr id="31812" name="Line 26"/>
                <p:cNvSpPr>
                  <a:spLocks noChangeShapeType="1"/>
                </p:cNvSpPr>
                <p:nvPr/>
              </p:nvSpPr>
              <p:spPr bwMode="auto">
                <a:xfrm>
                  <a:off x="5850" y="7425"/>
                  <a:ext cx="0" cy="3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13" name="Freeform 27"/>
                <p:cNvSpPr>
                  <a:spLocks/>
                </p:cNvSpPr>
                <p:nvPr/>
              </p:nvSpPr>
              <p:spPr bwMode="auto">
                <a:xfrm>
                  <a:off x="5850" y="7380"/>
                  <a:ext cx="1605" cy="150"/>
                </a:xfrm>
                <a:custGeom>
                  <a:avLst/>
                  <a:gdLst>
                    <a:gd name="T0" fmla="*/ 6070 w 1230"/>
                    <a:gd name="T1" fmla="*/ 0 h 135"/>
                    <a:gd name="T2" fmla="*/ 6070 w 1230"/>
                    <a:gd name="T3" fmla="*/ 256 h 135"/>
                    <a:gd name="T4" fmla="*/ 0 w 1230"/>
                    <a:gd name="T5" fmla="*/ 256 h 135"/>
                    <a:gd name="T6" fmla="*/ 0 60000 65536"/>
                    <a:gd name="T7" fmla="*/ 0 60000 65536"/>
                    <a:gd name="T8" fmla="*/ 0 60000 65536"/>
                    <a:gd name="T9" fmla="*/ 0 w 1230"/>
                    <a:gd name="T10" fmla="*/ 0 h 135"/>
                    <a:gd name="T11" fmla="*/ 1230 w 1230"/>
                    <a:gd name="T12" fmla="*/ 135 h 13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30" h="135">
                      <a:moveTo>
                        <a:pt x="1230" y="0"/>
                      </a:moveTo>
                      <a:lnTo>
                        <a:pt x="1230" y="135"/>
                      </a:lnTo>
                      <a:lnTo>
                        <a:pt x="0" y="135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14" name="Line 28"/>
                <p:cNvSpPr>
                  <a:spLocks noChangeShapeType="1"/>
                </p:cNvSpPr>
                <p:nvPr/>
              </p:nvSpPr>
              <p:spPr bwMode="auto">
                <a:xfrm>
                  <a:off x="6525" y="7155"/>
                  <a:ext cx="3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15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6290" y="6782"/>
                  <a:ext cx="662" cy="4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 type="none" w="lg" len="med"/>
                    </a14:hiddenLine>
                  </a:ext>
                </a:extLst>
              </p:spPr>
              <p:txBody>
                <a:bodyPr wrap="none"/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>
                    <a:spcAft>
                      <a:spcPts val="1000"/>
                    </a:spcAft>
                  </a:pP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true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  <p:sp>
              <p:nvSpPr>
                <p:cNvPr id="31816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5165" y="7292"/>
                  <a:ext cx="742" cy="4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 type="none" w="lg" len="med"/>
                    </a14:hiddenLine>
                  </a:ext>
                </a:extLst>
              </p:spPr>
              <p:txBody>
                <a:bodyPr wrap="none"/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>
                    <a:spcAft>
                      <a:spcPts val="1000"/>
                    </a:spcAft>
                  </a:pP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false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</p:grpSp>
          <p:cxnSp>
            <p:nvCxnSpPr>
              <p:cNvPr id="31809" name="AutoShape 31"/>
              <p:cNvCxnSpPr>
                <a:cxnSpLocks noChangeShapeType="1"/>
              </p:cNvCxnSpPr>
              <p:nvPr/>
            </p:nvCxnSpPr>
            <p:spPr bwMode="auto">
              <a:xfrm>
                <a:off x="2219939" y="3182938"/>
                <a:ext cx="1588" cy="25876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1794" name="Oval 75"/>
            <p:cNvSpPr>
              <a:spLocks noChangeArrowheads="1"/>
            </p:cNvSpPr>
            <p:nvPr/>
          </p:nvSpPr>
          <p:spPr bwMode="auto">
            <a:xfrm>
              <a:off x="2551471" y="6179574"/>
              <a:ext cx="411480" cy="398207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80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th-TH" sz="1800">
                <a:latin typeface="Times New Roman" pitchFamily="18" charset="0"/>
              </a:endParaRPr>
            </a:p>
          </p:txBody>
        </p:sp>
      </p:grpSp>
      <p:grpSp>
        <p:nvGrpSpPr>
          <p:cNvPr id="31748" name="Group 80"/>
          <p:cNvGrpSpPr>
            <a:grpSpLocks/>
          </p:cNvGrpSpPr>
          <p:nvPr/>
        </p:nvGrpSpPr>
        <p:grpSpPr bwMode="auto">
          <a:xfrm>
            <a:off x="5865813" y="1254125"/>
            <a:ext cx="2865437" cy="5183188"/>
            <a:chOff x="5909290" y="943897"/>
            <a:chExt cx="2866001" cy="5184105"/>
          </a:xfrm>
        </p:grpSpPr>
        <p:grpSp>
          <p:nvGrpSpPr>
            <p:cNvPr id="31749" name="Group 33"/>
            <p:cNvGrpSpPr>
              <a:grpSpLocks/>
            </p:cNvGrpSpPr>
            <p:nvPr/>
          </p:nvGrpSpPr>
          <p:grpSpPr bwMode="auto">
            <a:xfrm>
              <a:off x="5909290" y="1513297"/>
              <a:ext cx="2866001" cy="4614705"/>
              <a:chOff x="3298825" y="3887788"/>
              <a:chExt cx="1844675" cy="2970212"/>
            </a:xfrm>
          </p:grpSpPr>
          <p:sp>
            <p:nvSpPr>
              <p:cNvPr id="31752" name="AutoShape 2"/>
              <p:cNvSpPr>
                <a:spLocks noChangeArrowheads="1"/>
              </p:cNvSpPr>
              <p:nvPr/>
            </p:nvSpPr>
            <p:spPr bwMode="auto">
              <a:xfrm>
                <a:off x="3393869" y="6610686"/>
                <a:ext cx="679618" cy="247314"/>
              </a:xfrm>
              <a:prstGeom prst="flowChartTerminator">
                <a:avLst/>
              </a:prstGeom>
              <a:solidFill>
                <a:srgbClr val="FFFFFF"/>
              </a:solidFill>
              <a:ln w="9525" algn="ctr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800">
                    <a:solidFill>
                      <a:srgbClr val="000000"/>
                    </a:solidFill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stop</a:t>
                </a:r>
                <a:endParaRPr lang="th-TH" sz="4400">
                  <a:ea typeface="Angsana New" pitchFamily="18" charset="-34"/>
                  <a:cs typeface="Cordia New" pitchFamily="34" charset="-34"/>
                </a:endParaRPr>
              </a:p>
            </p:txBody>
          </p:sp>
          <p:grpSp>
            <p:nvGrpSpPr>
              <p:cNvPr id="31753" name="Group 35"/>
              <p:cNvGrpSpPr>
                <a:grpSpLocks/>
              </p:cNvGrpSpPr>
              <p:nvPr/>
            </p:nvGrpSpPr>
            <p:grpSpPr bwMode="auto">
              <a:xfrm>
                <a:off x="3298825" y="3887773"/>
                <a:ext cx="1844675" cy="598485"/>
                <a:chOff x="5165" y="6782"/>
                <a:chExt cx="2905" cy="943"/>
              </a:xfrm>
            </p:grpSpPr>
            <p:sp>
              <p:nvSpPr>
                <p:cNvPr id="31786" name="AutoShape 4"/>
                <p:cNvSpPr>
                  <a:spLocks noChangeArrowheads="1"/>
                </p:cNvSpPr>
                <p:nvPr/>
              </p:nvSpPr>
              <p:spPr bwMode="auto">
                <a:xfrm>
                  <a:off x="6828" y="6966"/>
                  <a:ext cx="1242" cy="407"/>
                </a:xfrm>
                <a:prstGeom prst="flowChartDisp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  <a:effectLst>
                  <a:outerShdw dist="35921" dir="2700000" algn="ctr" rotWithShape="0">
                    <a:srgbClr val="808080"/>
                  </a:outerShdw>
                </a:effectLst>
              </p:spPr>
              <p:txBody>
                <a:bodyPr lIns="0" tIns="18000" rIns="0" bIns="18000" anchor="ctr"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th-TH" sz="2400">
                      <a:solidFill>
                        <a:srgbClr val="000000"/>
                      </a:solidFill>
                      <a:latin typeface="Browallia New" pitchFamily="34" charset="-34"/>
                      <a:ea typeface="Angsana New" pitchFamily="18" charset="-34"/>
                      <a:cs typeface="Browallia New" pitchFamily="34" charset="-34"/>
                    </a:rPr>
                    <a:t>วันจันทร์</a:t>
                  </a:r>
                  <a:endParaRPr lang="th-TH" sz="4400">
                    <a:ea typeface="Angsana New" pitchFamily="18" charset="-34"/>
                    <a:cs typeface="Browallia New" pitchFamily="34" charset="-34"/>
                  </a:endParaRPr>
                </a:p>
              </p:txBody>
            </p:sp>
            <p:sp>
              <p:nvSpPr>
                <p:cNvPr id="31787" name="AutoShape 5"/>
                <p:cNvSpPr>
                  <a:spLocks noChangeArrowheads="1"/>
                </p:cNvSpPr>
                <p:nvPr/>
              </p:nvSpPr>
              <p:spPr bwMode="auto">
                <a:xfrm>
                  <a:off x="5167" y="6879"/>
                  <a:ext cx="1370" cy="557"/>
                </a:xfrm>
                <a:prstGeom prst="flowChartDecision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  <a:effectLst>
                  <a:outerShdw dist="35921" dir="2700000" algn="ctr" rotWithShape="0">
                    <a:srgbClr val="808080"/>
                  </a:outerShdw>
                </a:effectLst>
              </p:spPr>
              <p:txBody>
                <a:bodyPr lIns="0" tIns="18000" rIns="0" bIns="18000" anchor="ctr"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en-US" sz="1800" i="1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w</a:t>
                  </a: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 = 2?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  <p:sp>
              <p:nvSpPr>
                <p:cNvPr id="31788" name="Line 6"/>
                <p:cNvSpPr>
                  <a:spLocks noChangeShapeType="1"/>
                </p:cNvSpPr>
                <p:nvPr/>
              </p:nvSpPr>
              <p:spPr bwMode="auto">
                <a:xfrm>
                  <a:off x="5850" y="7425"/>
                  <a:ext cx="0" cy="3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89" name="Freeform 7"/>
                <p:cNvSpPr>
                  <a:spLocks/>
                </p:cNvSpPr>
                <p:nvPr/>
              </p:nvSpPr>
              <p:spPr bwMode="auto">
                <a:xfrm>
                  <a:off x="5850" y="7380"/>
                  <a:ext cx="1605" cy="150"/>
                </a:xfrm>
                <a:custGeom>
                  <a:avLst/>
                  <a:gdLst>
                    <a:gd name="T0" fmla="*/ 6070 w 1230"/>
                    <a:gd name="T1" fmla="*/ 0 h 135"/>
                    <a:gd name="T2" fmla="*/ 6070 w 1230"/>
                    <a:gd name="T3" fmla="*/ 256 h 135"/>
                    <a:gd name="T4" fmla="*/ 0 w 1230"/>
                    <a:gd name="T5" fmla="*/ 256 h 135"/>
                    <a:gd name="T6" fmla="*/ 0 60000 65536"/>
                    <a:gd name="T7" fmla="*/ 0 60000 65536"/>
                    <a:gd name="T8" fmla="*/ 0 60000 65536"/>
                    <a:gd name="T9" fmla="*/ 0 w 1230"/>
                    <a:gd name="T10" fmla="*/ 0 h 135"/>
                    <a:gd name="T11" fmla="*/ 1230 w 1230"/>
                    <a:gd name="T12" fmla="*/ 135 h 13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30" h="135">
                      <a:moveTo>
                        <a:pt x="1230" y="0"/>
                      </a:moveTo>
                      <a:lnTo>
                        <a:pt x="1230" y="135"/>
                      </a:lnTo>
                      <a:lnTo>
                        <a:pt x="0" y="135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90" name="Line 8"/>
                <p:cNvSpPr>
                  <a:spLocks noChangeShapeType="1"/>
                </p:cNvSpPr>
                <p:nvPr/>
              </p:nvSpPr>
              <p:spPr bwMode="auto">
                <a:xfrm>
                  <a:off x="6525" y="7155"/>
                  <a:ext cx="3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9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6290" y="6782"/>
                  <a:ext cx="662" cy="4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 type="none" w="lg" len="med"/>
                    </a14:hiddenLine>
                  </a:ext>
                </a:extLst>
              </p:spPr>
              <p:txBody>
                <a:bodyPr wrap="none"/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>
                    <a:spcAft>
                      <a:spcPts val="1000"/>
                    </a:spcAft>
                  </a:pP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true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  <p:sp>
              <p:nvSpPr>
                <p:cNvPr id="31792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5165" y="7292"/>
                  <a:ext cx="742" cy="4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 type="none" w="lg" len="med"/>
                    </a14:hiddenLine>
                  </a:ext>
                </a:extLst>
              </p:spPr>
              <p:txBody>
                <a:bodyPr wrap="none"/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>
                    <a:spcAft>
                      <a:spcPts val="1000"/>
                    </a:spcAft>
                  </a:pP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false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</p:grpSp>
          <p:grpSp>
            <p:nvGrpSpPr>
              <p:cNvPr id="31754" name="Group 11"/>
              <p:cNvGrpSpPr>
                <a:grpSpLocks/>
              </p:cNvGrpSpPr>
              <p:nvPr/>
            </p:nvGrpSpPr>
            <p:grpSpPr bwMode="auto">
              <a:xfrm>
                <a:off x="3298825" y="4411648"/>
                <a:ext cx="1844675" cy="598485"/>
                <a:chOff x="5165" y="6782"/>
                <a:chExt cx="2905" cy="943"/>
              </a:xfrm>
            </p:grpSpPr>
            <p:sp>
              <p:nvSpPr>
                <p:cNvPr id="31779" name="AutoShape 12"/>
                <p:cNvSpPr>
                  <a:spLocks noChangeArrowheads="1"/>
                </p:cNvSpPr>
                <p:nvPr/>
              </p:nvSpPr>
              <p:spPr bwMode="auto">
                <a:xfrm>
                  <a:off x="6828" y="6968"/>
                  <a:ext cx="1242" cy="406"/>
                </a:xfrm>
                <a:prstGeom prst="flowChartDisp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  <a:effectLst>
                  <a:outerShdw dist="35921" dir="2700000" algn="ctr" rotWithShape="0">
                    <a:srgbClr val="808080"/>
                  </a:outerShdw>
                </a:effectLst>
              </p:spPr>
              <p:txBody>
                <a:bodyPr lIns="0" tIns="18000" rIns="0" bIns="18000" anchor="ctr"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th-TH" sz="2400">
                      <a:solidFill>
                        <a:srgbClr val="000000"/>
                      </a:solidFill>
                      <a:latin typeface="Browallia New" pitchFamily="34" charset="-34"/>
                      <a:ea typeface="Angsana New" pitchFamily="18" charset="-34"/>
                      <a:cs typeface="Browallia New" pitchFamily="34" charset="-34"/>
                    </a:rPr>
                    <a:t>วันอังคาร</a:t>
                  </a:r>
                  <a:endParaRPr lang="th-TH" sz="4400">
                    <a:ea typeface="Angsana New" pitchFamily="18" charset="-34"/>
                    <a:cs typeface="Browallia New" pitchFamily="34" charset="-34"/>
                  </a:endParaRPr>
                </a:p>
              </p:txBody>
            </p:sp>
            <p:sp>
              <p:nvSpPr>
                <p:cNvPr id="31780" name="AutoShape 13"/>
                <p:cNvSpPr>
                  <a:spLocks noChangeArrowheads="1"/>
                </p:cNvSpPr>
                <p:nvPr/>
              </p:nvSpPr>
              <p:spPr bwMode="auto">
                <a:xfrm>
                  <a:off x="5167" y="6881"/>
                  <a:ext cx="1370" cy="552"/>
                </a:xfrm>
                <a:prstGeom prst="flowChartDecision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  <a:effectLst>
                  <a:outerShdw dist="35921" dir="2700000" algn="ctr" rotWithShape="0">
                    <a:srgbClr val="808080"/>
                  </a:outerShdw>
                </a:effectLst>
              </p:spPr>
              <p:txBody>
                <a:bodyPr lIns="0" tIns="18000" rIns="0" bIns="18000" anchor="ctr"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en-US" sz="1800" i="1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w</a:t>
                  </a: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 = 3?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  <p:sp>
              <p:nvSpPr>
                <p:cNvPr id="31781" name="Line 14"/>
                <p:cNvSpPr>
                  <a:spLocks noChangeShapeType="1"/>
                </p:cNvSpPr>
                <p:nvPr/>
              </p:nvSpPr>
              <p:spPr bwMode="auto">
                <a:xfrm>
                  <a:off x="5850" y="7425"/>
                  <a:ext cx="0" cy="3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82" name="Freeform 15"/>
                <p:cNvSpPr>
                  <a:spLocks/>
                </p:cNvSpPr>
                <p:nvPr/>
              </p:nvSpPr>
              <p:spPr bwMode="auto">
                <a:xfrm>
                  <a:off x="5850" y="7380"/>
                  <a:ext cx="1605" cy="150"/>
                </a:xfrm>
                <a:custGeom>
                  <a:avLst/>
                  <a:gdLst>
                    <a:gd name="T0" fmla="*/ 6070 w 1230"/>
                    <a:gd name="T1" fmla="*/ 0 h 135"/>
                    <a:gd name="T2" fmla="*/ 6070 w 1230"/>
                    <a:gd name="T3" fmla="*/ 256 h 135"/>
                    <a:gd name="T4" fmla="*/ 0 w 1230"/>
                    <a:gd name="T5" fmla="*/ 256 h 135"/>
                    <a:gd name="T6" fmla="*/ 0 60000 65536"/>
                    <a:gd name="T7" fmla="*/ 0 60000 65536"/>
                    <a:gd name="T8" fmla="*/ 0 60000 65536"/>
                    <a:gd name="T9" fmla="*/ 0 w 1230"/>
                    <a:gd name="T10" fmla="*/ 0 h 135"/>
                    <a:gd name="T11" fmla="*/ 1230 w 1230"/>
                    <a:gd name="T12" fmla="*/ 135 h 13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30" h="135">
                      <a:moveTo>
                        <a:pt x="1230" y="0"/>
                      </a:moveTo>
                      <a:lnTo>
                        <a:pt x="1230" y="135"/>
                      </a:lnTo>
                      <a:lnTo>
                        <a:pt x="0" y="135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83" name="Line 16"/>
                <p:cNvSpPr>
                  <a:spLocks noChangeShapeType="1"/>
                </p:cNvSpPr>
                <p:nvPr/>
              </p:nvSpPr>
              <p:spPr bwMode="auto">
                <a:xfrm>
                  <a:off x="6525" y="7155"/>
                  <a:ext cx="3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84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6290" y="6782"/>
                  <a:ext cx="662" cy="4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 type="none" w="lg" len="med"/>
                    </a14:hiddenLine>
                  </a:ext>
                </a:extLst>
              </p:spPr>
              <p:txBody>
                <a:bodyPr wrap="none"/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>
                    <a:spcAft>
                      <a:spcPts val="1000"/>
                    </a:spcAft>
                  </a:pP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true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  <p:sp>
              <p:nvSpPr>
                <p:cNvPr id="31785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5165" y="7292"/>
                  <a:ext cx="742" cy="4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 type="none" w="lg" len="med"/>
                    </a14:hiddenLine>
                  </a:ext>
                </a:extLst>
              </p:spPr>
              <p:txBody>
                <a:bodyPr wrap="none"/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>
                    <a:spcAft>
                      <a:spcPts val="1000"/>
                    </a:spcAft>
                  </a:pP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false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</p:grpSp>
          <p:grpSp>
            <p:nvGrpSpPr>
              <p:cNvPr id="31755" name="Group 19"/>
              <p:cNvGrpSpPr>
                <a:grpSpLocks/>
              </p:cNvGrpSpPr>
              <p:nvPr/>
            </p:nvGrpSpPr>
            <p:grpSpPr bwMode="auto">
              <a:xfrm>
                <a:off x="3298825" y="4935523"/>
                <a:ext cx="1844675" cy="598485"/>
                <a:chOff x="5165" y="6782"/>
                <a:chExt cx="2905" cy="943"/>
              </a:xfrm>
            </p:grpSpPr>
            <p:sp>
              <p:nvSpPr>
                <p:cNvPr id="31772" name="AutoShape 20"/>
                <p:cNvSpPr>
                  <a:spLocks noChangeArrowheads="1"/>
                </p:cNvSpPr>
                <p:nvPr/>
              </p:nvSpPr>
              <p:spPr bwMode="auto">
                <a:xfrm>
                  <a:off x="6828" y="6966"/>
                  <a:ext cx="1242" cy="407"/>
                </a:xfrm>
                <a:prstGeom prst="flowChartDisp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  <a:effectLst>
                  <a:outerShdw dist="35921" dir="2700000" algn="ctr" rotWithShape="0">
                    <a:srgbClr val="808080"/>
                  </a:outerShdw>
                </a:effectLst>
              </p:spPr>
              <p:txBody>
                <a:bodyPr lIns="0" tIns="18000" rIns="0" bIns="18000" anchor="ctr"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th-TH" sz="2400">
                      <a:solidFill>
                        <a:srgbClr val="000000"/>
                      </a:solidFill>
                      <a:latin typeface="Browallia New" pitchFamily="34" charset="-34"/>
                      <a:ea typeface="Angsana New" pitchFamily="18" charset="-34"/>
                      <a:cs typeface="Browallia New" pitchFamily="34" charset="-34"/>
                    </a:rPr>
                    <a:t>วันพุธ</a:t>
                  </a:r>
                  <a:endParaRPr lang="th-TH" sz="4400">
                    <a:ea typeface="Angsana New" pitchFamily="18" charset="-34"/>
                    <a:cs typeface="Browallia New" pitchFamily="34" charset="-34"/>
                  </a:endParaRPr>
                </a:p>
              </p:txBody>
            </p:sp>
            <p:sp>
              <p:nvSpPr>
                <p:cNvPr id="31773" name="AutoShape 21"/>
                <p:cNvSpPr>
                  <a:spLocks noChangeArrowheads="1"/>
                </p:cNvSpPr>
                <p:nvPr/>
              </p:nvSpPr>
              <p:spPr bwMode="auto">
                <a:xfrm>
                  <a:off x="5167" y="6879"/>
                  <a:ext cx="1370" cy="557"/>
                </a:xfrm>
                <a:prstGeom prst="flowChartDecision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  <a:effectLst>
                  <a:outerShdw dist="35921" dir="2700000" algn="ctr" rotWithShape="0">
                    <a:srgbClr val="808080"/>
                  </a:outerShdw>
                </a:effectLst>
              </p:spPr>
              <p:txBody>
                <a:bodyPr lIns="0" tIns="18000" rIns="0" bIns="18000" anchor="ctr"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en-US" sz="1800" i="1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w</a:t>
                  </a: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 = 4?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  <p:sp>
              <p:nvSpPr>
                <p:cNvPr id="31774" name="Line 22"/>
                <p:cNvSpPr>
                  <a:spLocks noChangeShapeType="1"/>
                </p:cNvSpPr>
                <p:nvPr/>
              </p:nvSpPr>
              <p:spPr bwMode="auto">
                <a:xfrm>
                  <a:off x="5850" y="7425"/>
                  <a:ext cx="0" cy="3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75" name="Freeform 23"/>
                <p:cNvSpPr>
                  <a:spLocks/>
                </p:cNvSpPr>
                <p:nvPr/>
              </p:nvSpPr>
              <p:spPr bwMode="auto">
                <a:xfrm>
                  <a:off x="5850" y="7380"/>
                  <a:ext cx="1605" cy="150"/>
                </a:xfrm>
                <a:custGeom>
                  <a:avLst/>
                  <a:gdLst>
                    <a:gd name="T0" fmla="*/ 6070 w 1230"/>
                    <a:gd name="T1" fmla="*/ 0 h 135"/>
                    <a:gd name="T2" fmla="*/ 6070 w 1230"/>
                    <a:gd name="T3" fmla="*/ 256 h 135"/>
                    <a:gd name="T4" fmla="*/ 0 w 1230"/>
                    <a:gd name="T5" fmla="*/ 256 h 135"/>
                    <a:gd name="T6" fmla="*/ 0 60000 65536"/>
                    <a:gd name="T7" fmla="*/ 0 60000 65536"/>
                    <a:gd name="T8" fmla="*/ 0 60000 65536"/>
                    <a:gd name="T9" fmla="*/ 0 w 1230"/>
                    <a:gd name="T10" fmla="*/ 0 h 135"/>
                    <a:gd name="T11" fmla="*/ 1230 w 1230"/>
                    <a:gd name="T12" fmla="*/ 135 h 13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30" h="135">
                      <a:moveTo>
                        <a:pt x="1230" y="0"/>
                      </a:moveTo>
                      <a:lnTo>
                        <a:pt x="1230" y="135"/>
                      </a:lnTo>
                      <a:lnTo>
                        <a:pt x="0" y="135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76" name="Line 24"/>
                <p:cNvSpPr>
                  <a:spLocks noChangeShapeType="1"/>
                </p:cNvSpPr>
                <p:nvPr/>
              </p:nvSpPr>
              <p:spPr bwMode="auto">
                <a:xfrm>
                  <a:off x="6525" y="7155"/>
                  <a:ext cx="3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77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6290" y="6782"/>
                  <a:ext cx="662" cy="4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 type="none" w="lg" len="med"/>
                    </a14:hiddenLine>
                  </a:ext>
                </a:extLst>
              </p:spPr>
              <p:txBody>
                <a:bodyPr wrap="none"/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>
                    <a:spcAft>
                      <a:spcPts val="1000"/>
                    </a:spcAft>
                  </a:pP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true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  <p:sp>
              <p:nvSpPr>
                <p:cNvPr id="31778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5165" y="7292"/>
                  <a:ext cx="742" cy="4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 type="none" w="lg" len="med"/>
                    </a14:hiddenLine>
                  </a:ext>
                </a:extLst>
              </p:spPr>
              <p:txBody>
                <a:bodyPr wrap="none"/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>
                    <a:spcAft>
                      <a:spcPts val="1000"/>
                    </a:spcAft>
                  </a:pP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false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</p:grpSp>
          <p:grpSp>
            <p:nvGrpSpPr>
              <p:cNvPr id="31756" name="Group 27"/>
              <p:cNvGrpSpPr>
                <a:grpSpLocks/>
              </p:cNvGrpSpPr>
              <p:nvPr/>
            </p:nvGrpSpPr>
            <p:grpSpPr bwMode="auto">
              <a:xfrm>
                <a:off x="3298825" y="5468923"/>
                <a:ext cx="1844675" cy="598485"/>
                <a:chOff x="5165" y="6782"/>
                <a:chExt cx="2905" cy="943"/>
              </a:xfrm>
            </p:grpSpPr>
            <p:sp>
              <p:nvSpPr>
                <p:cNvPr id="31765" name="AutoShape 28"/>
                <p:cNvSpPr>
                  <a:spLocks noChangeArrowheads="1"/>
                </p:cNvSpPr>
                <p:nvPr/>
              </p:nvSpPr>
              <p:spPr bwMode="auto">
                <a:xfrm>
                  <a:off x="6828" y="6966"/>
                  <a:ext cx="1242" cy="407"/>
                </a:xfrm>
                <a:prstGeom prst="flowChartDisp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  <a:effectLst>
                  <a:outerShdw dist="35921" dir="2700000" algn="ctr" rotWithShape="0">
                    <a:srgbClr val="808080"/>
                  </a:outerShdw>
                </a:effectLst>
              </p:spPr>
              <p:txBody>
                <a:bodyPr lIns="0" tIns="18000" rIns="0" bIns="18000" anchor="ctr"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th-TH" sz="2400">
                      <a:solidFill>
                        <a:srgbClr val="000000"/>
                      </a:solidFill>
                      <a:latin typeface="Browallia New" pitchFamily="34" charset="-34"/>
                      <a:ea typeface="Angsana New" pitchFamily="18" charset="-34"/>
                      <a:cs typeface="Browallia New" pitchFamily="34" charset="-34"/>
                    </a:rPr>
                    <a:t>วันพฤหัส</a:t>
                  </a:r>
                  <a:endParaRPr lang="th-TH" sz="4400">
                    <a:ea typeface="Angsana New" pitchFamily="18" charset="-34"/>
                    <a:cs typeface="Browallia New" pitchFamily="34" charset="-34"/>
                  </a:endParaRPr>
                </a:p>
              </p:txBody>
            </p:sp>
            <p:sp>
              <p:nvSpPr>
                <p:cNvPr id="31766" name="AutoShape 29"/>
                <p:cNvSpPr>
                  <a:spLocks noChangeArrowheads="1"/>
                </p:cNvSpPr>
                <p:nvPr/>
              </p:nvSpPr>
              <p:spPr bwMode="auto">
                <a:xfrm>
                  <a:off x="5167" y="6879"/>
                  <a:ext cx="1370" cy="554"/>
                </a:xfrm>
                <a:prstGeom prst="flowChartDecision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  <a:effectLst>
                  <a:outerShdw dist="35921" dir="2700000" algn="ctr" rotWithShape="0">
                    <a:srgbClr val="808080"/>
                  </a:outerShdw>
                </a:effectLst>
              </p:spPr>
              <p:txBody>
                <a:bodyPr lIns="0" tIns="18000" rIns="0" bIns="18000" anchor="ctr"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en-US" sz="1800" i="1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w</a:t>
                  </a: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 = 5?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  <p:sp>
              <p:nvSpPr>
                <p:cNvPr id="31767" name="Line 30"/>
                <p:cNvSpPr>
                  <a:spLocks noChangeShapeType="1"/>
                </p:cNvSpPr>
                <p:nvPr/>
              </p:nvSpPr>
              <p:spPr bwMode="auto">
                <a:xfrm>
                  <a:off x="5850" y="7425"/>
                  <a:ext cx="0" cy="3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68" name="Freeform 31"/>
                <p:cNvSpPr>
                  <a:spLocks/>
                </p:cNvSpPr>
                <p:nvPr/>
              </p:nvSpPr>
              <p:spPr bwMode="auto">
                <a:xfrm>
                  <a:off x="5850" y="7380"/>
                  <a:ext cx="1605" cy="150"/>
                </a:xfrm>
                <a:custGeom>
                  <a:avLst/>
                  <a:gdLst>
                    <a:gd name="T0" fmla="*/ 6070 w 1230"/>
                    <a:gd name="T1" fmla="*/ 0 h 135"/>
                    <a:gd name="T2" fmla="*/ 6070 w 1230"/>
                    <a:gd name="T3" fmla="*/ 256 h 135"/>
                    <a:gd name="T4" fmla="*/ 0 w 1230"/>
                    <a:gd name="T5" fmla="*/ 256 h 135"/>
                    <a:gd name="T6" fmla="*/ 0 60000 65536"/>
                    <a:gd name="T7" fmla="*/ 0 60000 65536"/>
                    <a:gd name="T8" fmla="*/ 0 60000 65536"/>
                    <a:gd name="T9" fmla="*/ 0 w 1230"/>
                    <a:gd name="T10" fmla="*/ 0 h 135"/>
                    <a:gd name="T11" fmla="*/ 1230 w 1230"/>
                    <a:gd name="T12" fmla="*/ 135 h 13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30" h="135">
                      <a:moveTo>
                        <a:pt x="1230" y="0"/>
                      </a:moveTo>
                      <a:lnTo>
                        <a:pt x="1230" y="135"/>
                      </a:lnTo>
                      <a:lnTo>
                        <a:pt x="0" y="135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69" name="Line 32"/>
                <p:cNvSpPr>
                  <a:spLocks noChangeShapeType="1"/>
                </p:cNvSpPr>
                <p:nvPr/>
              </p:nvSpPr>
              <p:spPr bwMode="auto">
                <a:xfrm>
                  <a:off x="6525" y="7155"/>
                  <a:ext cx="3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70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6290" y="6782"/>
                  <a:ext cx="662" cy="4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 type="none" w="lg" len="med"/>
                    </a14:hiddenLine>
                  </a:ext>
                </a:extLst>
              </p:spPr>
              <p:txBody>
                <a:bodyPr wrap="none"/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>
                    <a:spcAft>
                      <a:spcPts val="1000"/>
                    </a:spcAft>
                  </a:pP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true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  <p:sp>
              <p:nvSpPr>
                <p:cNvPr id="31771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5165" y="7292"/>
                  <a:ext cx="742" cy="4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 type="none" w="lg" len="med"/>
                    </a14:hiddenLine>
                  </a:ext>
                </a:extLst>
              </p:spPr>
              <p:txBody>
                <a:bodyPr wrap="none"/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>
                    <a:spcAft>
                      <a:spcPts val="1000"/>
                    </a:spcAft>
                  </a:pP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false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</p:grpSp>
          <p:grpSp>
            <p:nvGrpSpPr>
              <p:cNvPr id="31757" name="Group 35"/>
              <p:cNvGrpSpPr>
                <a:grpSpLocks/>
              </p:cNvGrpSpPr>
              <p:nvPr/>
            </p:nvGrpSpPr>
            <p:grpSpPr bwMode="auto">
              <a:xfrm>
                <a:off x="3298825" y="6002323"/>
                <a:ext cx="1844675" cy="598485"/>
                <a:chOff x="5165" y="6782"/>
                <a:chExt cx="2905" cy="943"/>
              </a:xfrm>
            </p:grpSpPr>
            <p:sp>
              <p:nvSpPr>
                <p:cNvPr id="31758" name="AutoShape 36"/>
                <p:cNvSpPr>
                  <a:spLocks noChangeArrowheads="1"/>
                </p:cNvSpPr>
                <p:nvPr/>
              </p:nvSpPr>
              <p:spPr bwMode="auto">
                <a:xfrm>
                  <a:off x="6828" y="6966"/>
                  <a:ext cx="1242" cy="407"/>
                </a:xfrm>
                <a:prstGeom prst="flowChartDisp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  <a:effectLst>
                  <a:outerShdw dist="35921" dir="2700000" algn="ctr" rotWithShape="0">
                    <a:srgbClr val="808080"/>
                  </a:outerShdw>
                </a:effectLst>
              </p:spPr>
              <p:txBody>
                <a:bodyPr lIns="0" tIns="18000" rIns="0" bIns="18000" anchor="ctr"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th-TH" sz="2400">
                      <a:solidFill>
                        <a:srgbClr val="000000"/>
                      </a:solidFill>
                      <a:latin typeface="Browallia New" pitchFamily="34" charset="-34"/>
                      <a:ea typeface="Angsana New" pitchFamily="18" charset="-34"/>
                      <a:cs typeface="Browallia New" pitchFamily="34" charset="-34"/>
                    </a:rPr>
                    <a:t>วันศุกร์</a:t>
                  </a:r>
                  <a:endParaRPr lang="th-TH" sz="4400">
                    <a:ea typeface="Angsana New" pitchFamily="18" charset="-34"/>
                    <a:cs typeface="Browallia New" pitchFamily="34" charset="-34"/>
                  </a:endParaRPr>
                </a:p>
              </p:txBody>
            </p:sp>
            <p:sp>
              <p:nvSpPr>
                <p:cNvPr id="31759" name="AutoShape 37"/>
                <p:cNvSpPr>
                  <a:spLocks noChangeArrowheads="1"/>
                </p:cNvSpPr>
                <p:nvPr/>
              </p:nvSpPr>
              <p:spPr bwMode="auto">
                <a:xfrm>
                  <a:off x="5167" y="6879"/>
                  <a:ext cx="1370" cy="554"/>
                </a:xfrm>
                <a:prstGeom prst="flowChartDecision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  <a:effectLst>
                  <a:outerShdw dist="35921" dir="2700000" algn="ctr" rotWithShape="0">
                    <a:srgbClr val="808080"/>
                  </a:outerShdw>
                </a:effectLst>
              </p:spPr>
              <p:txBody>
                <a:bodyPr lIns="0" tIns="18000" rIns="0" bIns="18000" anchor="ctr"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en-US" sz="1800" i="1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w</a:t>
                  </a: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 = 6?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  <p:sp>
              <p:nvSpPr>
                <p:cNvPr id="31760" name="Line 38"/>
                <p:cNvSpPr>
                  <a:spLocks noChangeShapeType="1"/>
                </p:cNvSpPr>
                <p:nvPr/>
              </p:nvSpPr>
              <p:spPr bwMode="auto">
                <a:xfrm>
                  <a:off x="5850" y="7425"/>
                  <a:ext cx="0" cy="3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61" name="Freeform 39"/>
                <p:cNvSpPr>
                  <a:spLocks/>
                </p:cNvSpPr>
                <p:nvPr/>
              </p:nvSpPr>
              <p:spPr bwMode="auto">
                <a:xfrm>
                  <a:off x="5850" y="7380"/>
                  <a:ext cx="1605" cy="150"/>
                </a:xfrm>
                <a:custGeom>
                  <a:avLst/>
                  <a:gdLst>
                    <a:gd name="T0" fmla="*/ 6070 w 1230"/>
                    <a:gd name="T1" fmla="*/ 0 h 135"/>
                    <a:gd name="T2" fmla="*/ 6070 w 1230"/>
                    <a:gd name="T3" fmla="*/ 256 h 135"/>
                    <a:gd name="T4" fmla="*/ 0 w 1230"/>
                    <a:gd name="T5" fmla="*/ 256 h 135"/>
                    <a:gd name="T6" fmla="*/ 0 60000 65536"/>
                    <a:gd name="T7" fmla="*/ 0 60000 65536"/>
                    <a:gd name="T8" fmla="*/ 0 60000 65536"/>
                    <a:gd name="T9" fmla="*/ 0 w 1230"/>
                    <a:gd name="T10" fmla="*/ 0 h 135"/>
                    <a:gd name="T11" fmla="*/ 1230 w 1230"/>
                    <a:gd name="T12" fmla="*/ 135 h 13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30" h="135">
                      <a:moveTo>
                        <a:pt x="1230" y="0"/>
                      </a:moveTo>
                      <a:lnTo>
                        <a:pt x="1230" y="135"/>
                      </a:lnTo>
                      <a:lnTo>
                        <a:pt x="0" y="135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62" name="Line 40"/>
                <p:cNvSpPr>
                  <a:spLocks noChangeShapeType="1"/>
                </p:cNvSpPr>
                <p:nvPr/>
              </p:nvSpPr>
              <p:spPr bwMode="auto">
                <a:xfrm>
                  <a:off x="6525" y="7155"/>
                  <a:ext cx="3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63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6290" y="6782"/>
                  <a:ext cx="662" cy="4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 type="none" w="lg" len="med"/>
                    </a14:hiddenLine>
                  </a:ext>
                </a:extLst>
              </p:spPr>
              <p:txBody>
                <a:bodyPr wrap="none"/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>
                    <a:spcAft>
                      <a:spcPts val="1000"/>
                    </a:spcAft>
                  </a:pP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true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  <p:sp>
              <p:nvSpPr>
                <p:cNvPr id="31764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5165" y="7292"/>
                  <a:ext cx="742" cy="4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 type="none" w="lg" len="med"/>
                    </a14:hiddenLine>
                  </a:ext>
                </a:extLst>
              </p:spPr>
              <p:txBody>
                <a:bodyPr wrap="none"/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>
                    <a:spcAft>
                      <a:spcPts val="1000"/>
                    </a:spcAft>
                  </a:pPr>
                  <a:r>
                    <a:rPr lang="en-US" sz="1800">
                      <a:solidFill>
                        <a:srgbClr val="000000"/>
                      </a:solidFill>
                      <a:latin typeface="Calibri" pitchFamily="34" charset="0"/>
                      <a:ea typeface="Angsana New" pitchFamily="18" charset="-34"/>
                      <a:cs typeface="Cordia New" pitchFamily="34" charset="-34"/>
                    </a:rPr>
                    <a:t>false</a:t>
                  </a:r>
                  <a:endParaRPr lang="th-TH" sz="4400">
                    <a:ea typeface="Angsana New" pitchFamily="18" charset="-34"/>
                    <a:cs typeface="Cordia New" pitchFamily="34" charset="-34"/>
                  </a:endParaRPr>
                </a:p>
              </p:txBody>
            </p:sp>
          </p:grpSp>
        </p:grpSp>
        <p:sp>
          <p:nvSpPr>
            <p:cNvPr id="31750" name="Oval 76"/>
            <p:cNvSpPr>
              <a:spLocks noChangeArrowheads="1"/>
            </p:cNvSpPr>
            <p:nvPr/>
          </p:nvSpPr>
          <p:spPr bwMode="auto">
            <a:xfrm>
              <a:off x="6386051" y="943897"/>
              <a:ext cx="411480" cy="398207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80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th-TH" sz="1800">
                <a:latin typeface="Times New Roman" pitchFamily="18" charset="0"/>
              </a:endParaRPr>
            </a:p>
          </p:txBody>
        </p:sp>
        <p:cxnSp>
          <p:nvCxnSpPr>
            <p:cNvPr id="31751" name="Straight Arrow Connector 78"/>
            <p:cNvCxnSpPr>
              <a:cxnSpLocks noChangeShapeType="1"/>
              <a:stCxn id="31750" idx="4"/>
              <a:endCxn id="31787" idx="0"/>
            </p:cNvCxnSpPr>
            <p:nvPr/>
          </p:nvCxnSpPr>
          <p:spPr bwMode="auto">
            <a:xfrm rot="5400000">
              <a:off x="6456514" y="1472657"/>
              <a:ext cx="265831" cy="472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ตัวดำเนินการ</a:t>
            </a:r>
            <a:r>
              <a:rPr lang="th-TH" dirty="0" smtClean="0"/>
              <a:t>เสริม</a:t>
            </a:r>
            <a:r>
              <a:rPr lang="en-US" dirty="0" smtClean="0"/>
              <a:t> %</a:t>
            </a:r>
            <a:endParaRPr lang="th-TH" dirty="0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933449"/>
            <a:ext cx="7772400" cy="4821891"/>
          </a:xfrm>
        </p:spPr>
        <p:txBody>
          <a:bodyPr/>
          <a:lstStyle/>
          <a:p>
            <a:r>
              <a:rPr lang="th-TH" dirty="0" smtClean="0"/>
              <a:t>เศษจากการหาร </a:t>
            </a:r>
            <a:r>
              <a:rPr lang="en-US" dirty="0" smtClean="0"/>
              <a:t>:  </a:t>
            </a:r>
            <a:r>
              <a:rPr lang="en-US" sz="2400" b="1" dirty="0" smtClean="0">
                <a:latin typeface="Courier New" pitchFamily="49" charset="0"/>
              </a:rPr>
              <a:t>%</a:t>
            </a:r>
            <a:r>
              <a:rPr lang="th-TH" dirty="0" smtClean="0"/>
              <a:t/>
            </a:r>
            <a:br>
              <a:rPr lang="th-TH" dirty="0" smtClean="0"/>
            </a:br>
            <a:endParaRPr lang="th-TH" dirty="0" smtClean="0"/>
          </a:p>
          <a:p>
            <a:endParaRPr lang="th-TH" dirty="0"/>
          </a:p>
          <a:p>
            <a:endParaRPr lang="th-TH" dirty="0" smtClean="0"/>
          </a:p>
          <a:p>
            <a:r>
              <a:rPr lang="en-US" i="1" dirty="0" smtClean="0"/>
              <a:t>n</a:t>
            </a:r>
            <a:r>
              <a:rPr lang="en-US" dirty="0" smtClean="0"/>
              <a:t> </a:t>
            </a:r>
            <a:r>
              <a:rPr lang="th-TH" dirty="0" smtClean="0"/>
              <a:t>หารสองลงตัว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th-TH" dirty="0" smtClean="0"/>
          </a:p>
        </p:txBody>
      </p:sp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2655888" y="1409700"/>
            <a:ext cx="3744912" cy="771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5 % 2 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ได้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1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5.2 % 2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ได้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1.2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655888" y="3498476"/>
            <a:ext cx="3744912" cy="43306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</a:t>
            </a:r>
            <a:r>
              <a:rPr lang="en-US" sz="22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n % 2 == 0</a:t>
            </a:r>
            <a:endParaRPr lang="th-TH" sz="2200" b="1" dirty="0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586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595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59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59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5" grpId="0" uiExpand="1" build="p"/>
      <p:bldP spid="125956" grpId="0" build="p" animBg="1"/>
      <p:bldP spid="11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 </a:t>
            </a:r>
            <a:r>
              <a:rPr lang="en-US" dirty="0" smtClean="0"/>
              <a:t>: </a:t>
            </a:r>
            <a:r>
              <a:rPr lang="th-TH" dirty="0" smtClean="0"/>
              <a:t>วันใดของสัปดาห์</a:t>
            </a:r>
            <a:endParaRPr lang="th-TH" dirty="0"/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854075" y="869950"/>
            <a:ext cx="7596188" cy="563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  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วัน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d = kb.nextInt();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เลขเดือน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m = kb.nextInt();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ปี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(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ค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.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ศ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.)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y = kb.nextInt();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(m &lt; 3) {</a:t>
            </a:r>
          </a:p>
          <a:p>
            <a:r>
              <a:rPr lang="es-E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m = m + 12; </a:t>
            </a:r>
          </a:p>
          <a:p>
            <a:r>
              <a:rPr lang="es-E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y = y - 1;</a:t>
            </a:r>
          </a:p>
          <a:p>
            <a:r>
              <a:rPr lang="es-E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s-E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s-E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s-E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c = y / 100, k = y % 100;</a:t>
            </a:r>
          </a:p>
          <a:p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pl-PL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w = (d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26*(m+1)/10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k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k/4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c/4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+ 5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*c) % 7;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0) {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เสาร์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1) {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อาทิตย์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	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}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2) {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จันทร์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3) {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อังคาร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4) {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พุธ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5) {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พฤหัสบดี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6) {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ศุกร์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</a:p>
        </p:txBody>
      </p:sp>
      <p:graphicFrame>
        <p:nvGraphicFramePr>
          <p:cNvPr id="33796" name="Object 7"/>
          <p:cNvGraphicFramePr>
            <a:graphicFrameLocks noChangeAspect="1"/>
          </p:cNvGraphicFramePr>
          <p:nvPr/>
        </p:nvGraphicFramePr>
        <p:xfrm>
          <a:off x="3113088" y="2941638"/>
          <a:ext cx="5870575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8" name="Equation" r:id="rId4" imgW="3009900" imgH="457200" progId="Equation.3">
                  <p:embed/>
                </p:oleObj>
              </mc:Choice>
              <mc:Fallback>
                <p:oleObj name="Equation" r:id="rId4" imgW="3009900" imgH="457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3088" y="2941638"/>
                        <a:ext cx="5870575" cy="8921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3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3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3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3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3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33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33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331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31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331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331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331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331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3312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3312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3312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3312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13312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 </a:t>
            </a:r>
            <a:r>
              <a:rPr lang="en-US" dirty="0" smtClean="0"/>
              <a:t>: </a:t>
            </a:r>
            <a:r>
              <a:rPr lang="th-TH" dirty="0" smtClean="0"/>
              <a:t>วันใดของสัปดาห์</a:t>
            </a:r>
            <a:endParaRPr lang="th-TH" dirty="0"/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854075" y="869950"/>
            <a:ext cx="7596188" cy="3418501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endParaRPr lang="en-US" sz="1800" b="1" dirty="0" smtClean="0">
              <a:solidFill>
                <a:srgbClr val="0000C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.</a:t>
            </a:r>
          </a:p>
          <a:p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.</a:t>
            </a:r>
          </a:p>
          <a:p>
            <a:r>
              <a:rPr lang="en-US" sz="1800" b="1" dirty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.</a:t>
            </a:r>
          </a:p>
          <a:p>
            <a:r>
              <a:rPr lang="en-US" sz="1800" b="1" dirty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1800" b="1" dirty="0" smtClean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 dirty="0" smtClean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pl-PL" sz="1800" b="1" dirty="0" smtClean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w = (d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26*(m+1)/10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k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k/4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c/4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+ 5</a:t>
            </a:r>
            <a:r>
              <a:rPr lang="pl-PL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*c) % 7;</a:t>
            </a:r>
          </a:p>
          <a:p>
            <a:r>
              <a:rPr lang="en-US" sz="1800" b="1" dirty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if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0) {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(</a:t>
            </a:r>
            <a:r>
              <a:rPr lang="en-US" sz="1800" b="1" dirty="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 dirty="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เสาร์</a:t>
            </a:r>
            <a:r>
              <a:rPr lang="en-US" sz="1800" b="1" dirty="0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  <a:endParaRPr lang="th-TH" sz="1800" b="1" dirty="0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1) {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(</a:t>
            </a:r>
            <a:r>
              <a:rPr lang="en-US" sz="1800" b="1" dirty="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 dirty="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อาทิตย์</a:t>
            </a:r>
            <a:r>
              <a:rPr lang="en-US" sz="1800" b="1" dirty="0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);	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}</a:t>
            </a:r>
            <a:endParaRPr lang="th-TH" sz="1800" b="1" dirty="0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2) {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(</a:t>
            </a:r>
            <a:r>
              <a:rPr lang="en-US" sz="1800" b="1" dirty="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 dirty="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จันทร์</a:t>
            </a:r>
            <a:r>
              <a:rPr lang="en-US" sz="1800" b="1" dirty="0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  <a:endParaRPr lang="th-TH" sz="1800" b="1" dirty="0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3) {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(</a:t>
            </a:r>
            <a:r>
              <a:rPr lang="en-US" sz="1800" b="1" dirty="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 dirty="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อังคาร</a:t>
            </a:r>
            <a:r>
              <a:rPr lang="en-US" sz="1800" b="1" dirty="0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  <a:endParaRPr lang="th-TH" sz="1800" b="1" dirty="0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4) {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(</a:t>
            </a:r>
            <a:r>
              <a:rPr lang="en-US" sz="1800" b="1" dirty="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 dirty="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พุธ</a:t>
            </a:r>
            <a:r>
              <a:rPr lang="en-US" sz="1800" b="1" dirty="0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  <a:endParaRPr lang="th-TH" sz="1800" b="1" dirty="0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5) {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(</a:t>
            </a:r>
            <a:r>
              <a:rPr lang="en-US" sz="1800" b="1" dirty="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 dirty="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พฤหัสบดี</a:t>
            </a:r>
            <a:r>
              <a:rPr lang="en-US" sz="1800" b="1" dirty="0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  <a:endParaRPr lang="th-TH" sz="1800" b="1" dirty="0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 dirty="0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6) {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 dirty="0" err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(</a:t>
            </a:r>
            <a:r>
              <a:rPr lang="en-US" sz="1800" b="1" dirty="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 dirty="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ศุกร์</a:t>
            </a:r>
            <a:r>
              <a:rPr lang="en-US" sz="1800" b="1" dirty="0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}</a:t>
            </a:r>
          </a:p>
        </p:txBody>
      </p:sp>
      <p:graphicFrame>
        <p:nvGraphicFramePr>
          <p:cNvPr id="3379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2312632"/>
              </p:ext>
            </p:extLst>
          </p:nvPr>
        </p:nvGraphicFramePr>
        <p:xfrm>
          <a:off x="2454182" y="964079"/>
          <a:ext cx="5870575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6" name="Equation" r:id="rId4" imgW="3009900" imgH="457200" progId="Equation.3">
                  <p:embed/>
                </p:oleObj>
              </mc:Choice>
              <mc:Fallback>
                <p:oleObj name="Equation" r:id="rId4" imgW="30099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4182" y="964079"/>
                        <a:ext cx="5870575" cy="8921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 bwMode="auto">
          <a:xfrm>
            <a:off x="1250575" y="4625788"/>
            <a:ext cx="6952130" cy="163339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  <a:effectLst/>
        </p:spPr>
        <p:txBody>
          <a:bodyPr wrap="square" lIns="90000" tIns="46800" rIns="90000" bIns="46800" rtlCol="0">
            <a:spAutoFit/>
          </a:bodyPr>
          <a:lstStyle/>
          <a:p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โปรแกรมนี้ทำงานได้ถูกต้องแต่ยังไม่ดีพอ</a:t>
            </a:r>
          </a:p>
          <a:p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ไม่ว่า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w 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จะเป็นเท่าใด ก็ต้องทำคำสั่ง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if 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ทั้ง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7 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ครั้ง</a:t>
            </a:r>
          </a:p>
          <a:p>
            <a:endParaRPr lang="th-TH" sz="2000" b="1" dirty="0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ถ้าจะให้ดีเมื่อพบเงื่อนไขที่ต้องการแล้ว ก็ไม่ต้องทดสอบอีก</a:t>
            </a:r>
          </a:p>
          <a:p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แต่ตอนนี้ใช้แบบนี้ไปก่อน</a:t>
            </a:r>
          </a:p>
        </p:txBody>
      </p:sp>
    </p:spTree>
    <p:extLst>
      <p:ext uri="{BB962C8B-B14F-4D97-AF65-F5344CB8AC3E}">
        <p14:creationId xmlns:p14="http://schemas.microsoft.com/office/powerpoint/2010/main" val="11574609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หัวข้อ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8245475" cy="5105400"/>
          </a:xfrm>
        </p:spPr>
        <p:txBody>
          <a:bodyPr/>
          <a:lstStyle/>
          <a:p>
            <a:r>
              <a:rPr lang="th-TH" dirty="0" smtClean="0"/>
              <a:t>ผังงาน</a:t>
            </a:r>
          </a:p>
          <a:p>
            <a:r>
              <a:rPr lang="th-TH" dirty="0" smtClean="0"/>
              <a:t>วงวนไม่รู้จบ			</a:t>
            </a:r>
            <a:r>
              <a:rPr lang="en-US" dirty="0" smtClean="0"/>
              <a:t>: 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while(true)</a:t>
            </a:r>
            <a:r>
              <a:rPr lang="en-US" dirty="0" smtClean="0"/>
              <a:t> </a:t>
            </a:r>
          </a:p>
          <a:p>
            <a:r>
              <a:rPr lang="th-TH" dirty="0" smtClean="0"/>
              <a:t>ตัวดำเนินการ			</a:t>
            </a:r>
            <a:r>
              <a:rPr lang="en-US" dirty="0" smtClean="0"/>
              <a:t>: 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++ -- % &lt; == &gt; !=</a:t>
            </a:r>
            <a:endParaRPr lang="th-TH" b="1" dirty="0" smtClean="0">
              <a:latin typeface="Courier New" pitchFamily="49" charset="0"/>
            </a:endParaRPr>
          </a:p>
          <a:p>
            <a:r>
              <a:rPr lang="th-TH" dirty="0" smtClean="0"/>
              <a:t>การกระโดดออกจากวงวน	</a:t>
            </a:r>
            <a:r>
              <a:rPr lang="en-US" dirty="0" smtClean="0"/>
              <a:t>:</a:t>
            </a:r>
            <a:r>
              <a:rPr lang="th-TH" dirty="0" smtClean="0"/>
              <a:t> </a:t>
            </a:r>
            <a:r>
              <a:rPr lang="en-US" dirty="0" smtClean="0"/>
              <a:t>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if (...) break;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th-TH" dirty="0" smtClean="0"/>
              <a:t>วงวนมาตรฐาน 			</a:t>
            </a:r>
            <a:r>
              <a:rPr lang="en-US" dirty="0" smtClean="0"/>
              <a:t>: 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while</a:t>
            </a:r>
          </a:p>
          <a:p>
            <a:r>
              <a:rPr lang="th-TH" dirty="0" smtClean="0"/>
              <a:t>การเลือกทำ			</a:t>
            </a:r>
            <a:r>
              <a:rPr lang="en-US" dirty="0" smtClean="0"/>
              <a:t>: 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if, if-else</a:t>
            </a:r>
          </a:p>
          <a:p>
            <a:r>
              <a:rPr lang="th-TH" dirty="0" smtClean="0"/>
              <a:t>ตัวอย่าง ๆ ๆ</a:t>
            </a:r>
          </a:p>
          <a:p>
            <a:endParaRPr lang="en-US" dirty="0" smtClean="0"/>
          </a:p>
          <a:p>
            <a:endParaRPr lang="th-TH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7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7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7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7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7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7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if-else</a:t>
            </a:r>
            <a:r>
              <a:rPr lang="en-US" dirty="0"/>
              <a:t> : </a:t>
            </a:r>
            <a:r>
              <a:rPr lang="th-TH" dirty="0"/>
              <a:t>จริงทำอย่าง เท็จทำอย่าง</a:t>
            </a:r>
          </a:p>
        </p:txBody>
      </p:sp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1581150" y="3914775"/>
            <a:ext cx="5895975" cy="22367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40000"/>
              </a:lnSpc>
            </a:pP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( </a:t>
            </a:r>
            <a:r>
              <a:rPr lang="th-TH" sz="2000" i="1">
                <a:solidFill>
                  <a:srgbClr val="996633"/>
                </a:solidFill>
                <a:latin typeface="Courier New" pitchFamily="49" charset="0"/>
                <a:cs typeface="Tahoma" pitchFamily="34" charset="0"/>
              </a:rPr>
              <a:t>นิพจน์ที่ได้ค่า </a:t>
            </a:r>
            <a:r>
              <a:rPr lang="th-TH" sz="2000" i="1">
                <a:solidFill>
                  <a:srgbClr val="FF0000"/>
                </a:solidFill>
                <a:latin typeface="Courier New" pitchFamily="49" charset="0"/>
                <a:cs typeface="Tahoma" pitchFamily="34" charset="0"/>
              </a:rPr>
              <a:t>จริง</a:t>
            </a:r>
            <a:r>
              <a:rPr lang="en-US" sz="2000" i="1">
                <a:solidFill>
                  <a:srgbClr val="996633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i="1">
                <a:solidFill>
                  <a:srgbClr val="996633"/>
                </a:solidFill>
                <a:latin typeface="Courier New" pitchFamily="49" charset="0"/>
                <a:cs typeface="Tahoma" pitchFamily="34" charset="0"/>
              </a:rPr>
              <a:t>หรือ </a:t>
            </a:r>
            <a:r>
              <a:rPr lang="th-TH" sz="2000" i="1">
                <a:solidFill>
                  <a:srgbClr val="CC00CC"/>
                </a:solidFill>
                <a:latin typeface="Courier New" pitchFamily="49" charset="0"/>
                <a:cs typeface="Tahoma" pitchFamily="34" charset="0"/>
              </a:rPr>
              <a:t>เท็จ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) {</a:t>
            </a:r>
          </a:p>
          <a:p>
            <a:pPr>
              <a:lnSpc>
                <a:spcPct val="140000"/>
              </a:lnSpc>
            </a:pP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</a:t>
            </a:r>
            <a:r>
              <a:rPr lang="th-TH" sz="2000" i="1">
                <a:solidFill>
                  <a:srgbClr val="996633"/>
                </a:solidFill>
                <a:latin typeface="Courier New" pitchFamily="49" charset="0"/>
                <a:cs typeface="Tahoma" pitchFamily="34" charset="0"/>
              </a:rPr>
              <a:t>กลุ่มคำสั่งที่ทำงานเมื่อเงื่อนไขใน </a:t>
            </a:r>
            <a:r>
              <a:rPr lang="en-US" sz="2000" b="1" i="1">
                <a:solidFill>
                  <a:srgbClr val="996633"/>
                </a:solidFill>
                <a:latin typeface="Courier New" pitchFamily="49" charset="0"/>
                <a:cs typeface="Tahoma" pitchFamily="34" charset="0"/>
              </a:rPr>
              <a:t>if</a:t>
            </a:r>
            <a:r>
              <a:rPr lang="en-US" sz="2000" i="1">
                <a:solidFill>
                  <a:srgbClr val="996633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i="1">
                <a:solidFill>
                  <a:srgbClr val="996633"/>
                </a:solidFill>
                <a:latin typeface="Courier New" pitchFamily="49" charset="0"/>
                <a:cs typeface="Tahoma" pitchFamily="34" charset="0"/>
              </a:rPr>
              <a:t>เป็น </a:t>
            </a:r>
            <a:r>
              <a:rPr lang="th-TH" sz="2000" i="1">
                <a:solidFill>
                  <a:srgbClr val="FF3300"/>
                </a:solidFill>
                <a:latin typeface="Courier New" pitchFamily="49" charset="0"/>
                <a:cs typeface="Tahoma" pitchFamily="34" charset="0"/>
              </a:rPr>
              <a:t>จริง</a:t>
            </a:r>
          </a:p>
          <a:p>
            <a:pPr>
              <a:lnSpc>
                <a:spcPct val="140000"/>
              </a:lnSpc>
            </a:pP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}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else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{</a:t>
            </a:r>
          </a:p>
          <a:p>
            <a:pPr>
              <a:lnSpc>
                <a:spcPct val="140000"/>
              </a:lnSpc>
            </a:pP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th-TH" sz="2000" i="1">
                <a:solidFill>
                  <a:srgbClr val="996633"/>
                </a:solidFill>
                <a:latin typeface="Courier New" pitchFamily="49" charset="0"/>
                <a:cs typeface="Tahoma" pitchFamily="34" charset="0"/>
              </a:rPr>
              <a:t>กลุ่มคำสั่งที่ทำงานเมื่อเงื่อนไขใน </a:t>
            </a:r>
            <a:r>
              <a:rPr lang="en-US" sz="2000" b="1" i="1">
                <a:solidFill>
                  <a:srgbClr val="996633"/>
                </a:solidFill>
                <a:latin typeface="Courier New" pitchFamily="49" charset="0"/>
                <a:cs typeface="Tahoma" pitchFamily="34" charset="0"/>
              </a:rPr>
              <a:t>if</a:t>
            </a:r>
            <a:r>
              <a:rPr lang="en-US" sz="2000" i="1">
                <a:solidFill>
                  <a:srgbClr val="996633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i="1">
                <a:solidFill>
                  <a:srgbClr val="996633"/>
                </a:solidFill>
                <a:latin typeface="Courier New" pitchFamily="49" charset="0"/>
                <a:cs typeface="Tahoma" pitchFamily="34" charset="0"/>
              </a:rPr>
              <a:t>เป็น </a:t>
            </a:r>
            <a:r>
              <a:rPr lang="th-TH" sz="2000" i="1">
                <a:solidFill>
                  <a:srgbClr val="CC00CC"/>
                </a:solidFill>
                <a:latin typeface="Courier New" pitchFamily="49" charset="0"/>
                <a:cs typeface="Tahoma" pitchFamily="34" charset="0"/>
              </a:rPr>
              <a:t>เท็จ</a:t>
            </a:r>
            <a:endParaRPr lang="en-US" sz="2000" i="1">
              <a:solidFill>
                <a:srgbClr val="CC00CC"/>
              </a:solidFill>
              <a:latin typeface="Courier New" pitchFamily="49" charset="0"/>
              <a:cs typeface="Tahoma" pitchFamily="34" charset="0"/>
            </a:endParaRPr>
          </a:p>
          <a:p>
            <a:pPr>
              <a:lnSpc>
                <a:spcPct val="14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249363" y="1027113"/>
            <a:ext cx="6369050" cy="2698750"/>
            <a:chOff x="1007" y="801"/>
            <a:chExt cx="3552" cy="1508"/>
          </a:xfrm>
        </p:grpSpPr>
        <p:sp>
          <p:nvSpPr>
            <p:cNvPr id="33797" name="AutoShape 6"/>
            <p:cNvSpPr>
              <a:spLocks noChangeArrowheads="1"/>
            </p:cNvSpPr>
            <p:nvPr/>
          </p:nvSpPr>
          <p:spPr bwMode="auto">
            <a:xfrm>
              <a:off x="3023" y="1614"/>
              <a:ext cx="1536" cy="224"/>
            </a:xfrm>
            <a:prstGeom prst="flowChartProcess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th-TH" sz="2000" b="1" i="1">
                  <a:solidFill>
                    <a:srgbClr val="996633"/>
                  </a:solidFill>
                  <a:latin typeface="Courier New" pitchFamily="49" charset="0"/>
                </a:rPr>
                <a:t>do this </a:t>
              </a:r>
              <a:r>
                <a:rPr lang="en-US" sz="2000" b="1" i="1">
                  <a:solidFill>
                    <a:srgbClr val="996633"/>
                  </a:solidFill>
                  <a:latin typeface="Courier New" pitchFamily="49" charset="0"/>
                </a:rPr>
                <a:t>if </a:t>
              </a:r>
              <a:r>
                <a:rPr lang="en-US" sz="2000" b="1" i="1">
                  <a:solidFill>
                    <a:srgbClr val="FF0000"/>
                  </a:solidFill>
                  <a:latin typeface="Courier New" pitchFamily="49" charset="0"/>
                </a:rPr>
                <a:t>true</a:t>
              </a:r>
              <a:r>
                <a:rPr lang="th-TH" sz="2000" b="1" i="1">
                  <a:solidFill>
                    <a:srgbClr val="996633"/>
                  </a:solidFill>
                  <a:latin typeface="Courier New" pitchFamily="49" charset="0"/>
                </a:rPr>
                <a:t> </a:t>
              </a:r>
            </a:p>
          </p:txBody>
        </p:sp>
        <p:sp>
          <p:nvSpPr>
            <p:cNvPr id="33798" name="AutoShape 7"/>
            <p:cNvSpPr>
              <a:spLocks noChangeArrowheads="1"/>
            </p:cNvSpPr>
            <p:nvPr/>
          </p:nvSpPr>
          <p:spPr bwMode="auto">
            <a:xfrm>
              <a:off x="2063" y="1037"/>
              <a:ext cx="1536" cy="480"/>
            </a:xfrm>
            <a:prstGeom prst="flowChartDecision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 i="1">
                  <a:solidFill>
                    <a:srgbClr val="996633"/>
                  </a:solidFill>
                  <a:latin typeface="Courier New" pitchFamily="49" charset="0"/>
                </a:rPr>
                <a:t>Boolean expr.</a:t>
              </a:r>
              <a:endParaRPr lang="th-TH" b="1"/>
            </a:p>
          </p:txBody>
        </p:sp>
        <p:sp>
          <p:nvSpPr>
            <p:cNvPr id="33799" name="Text Box 8"/>
            <p:cNvSpPr txBox="1">
              <a:spLocks noChangeArrowheads="1"/>
            </p:cNvSpPr>
            <p:nvPr/>
          </p:nvSpPr>
          <p:spPr bwMode="auto">
            <a:xfrm>
              <a:off x="1679" y="1037"/>
              <a:ext cx="576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000" b="1">
                  <a:solidFill>
                    <a:srgbClr val="CC00CC"/>
                  </a:solidFill>
                  <a:latin typeface="Courier New" pitchFamily="49" charset="0"/>
                </a:rPr>
                <a:t>false</a:t>
              </a:r>
            </a:p>
          </p:txBody>
        </p:sp>
        <p:sp>
          <p:nvSpPr>
            <p:cNvPr id="33800" name="Text Box 9"/>
            <p:cNvSpPr txBox="1">
              <a:spLocks noChangeArrowheads="1"/>
            </p:cNvSpPr>
            <p:nvPr/>
          </p:nvSpPr>
          <p:spPr bwMode="auto">
            <a:xfrm>
              <a:off x="3503" y="1037"/>
              <a:ext cx="480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000" b="1">
                  <a:solidFill>
                    <a:srgbClr val="FF0000"/>
                  </a:solidFill>
                  <a:latin typeface="Courier New" pitchFamily="49" charset="0"/>
                </a:rPr>
                <a:t>true</a:t>
              </a:r>
            </a:p>
          </p:txBody>
        </p:sp>
        <p:cxnSp>
          <p:nvCxnSpPr>
            <p:cNvPr id="33801" name="AutoShape 10"/>
            <p:cNvCxnSpPr>
              <a:cxnSpLocks noChangeShapeType="1"/>
              <a:stCxn id="33798" idx="3"/>
              <a:endCxn id="33797" idx="0"/>
            </p:cNvCxnSpPr>
            <p:nvPr/>
          </p:nvCxnSpPr>
          <p:spPr bwMode="auto">
            <a:xfrm>
              <a:off x="3599" y="1277"/>
              <a:ext cx="192" cy="337"/>
            </a:xfrm>
            <a:prstGeom prst="bentConnector2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2" name="AutoShape 11"/>
            <p:cNvCxnSpPr>
              <a:cxnSpLocks noChangeShapeType="1"/>
              <a:endCxn id="33798" idx="0"/>
            </p:cNvCxnSpPr>
            <p:nvPr/>
          </p:nvCxnSpPr>
          <p:spPr bwMode="auto">
            <a:xfrm flipH="1">
              <a:off x="2831" y="801"/>
              <a:ext cx="2" cy="230"/>
            </a:xfrm>
            <a:prstGeom prst="straightConnector1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803" name="AutoShape 12"/>
            <p:cNvSpPr>
              <a:spLocks noChangeArrowheads="1"/>
            </p:cNvSpPr>
            <p:nvPr/>
          </p:nvSpPr>
          <p:spPr bwMode="auto">
            <a:xfrm>
              <a:off x="1007" y="1620"/>
              <a:ext cx="1536" cy="224"/>
            </a:xfrm>
            <a:prstGeom prst="flowChartProcess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th-TH" sz="2000" b="1" i="1">
                  <a:solidFill>
                    <a:srgbClr val="996633"/>
                  </a:solidFill>
                  <a:latin typeface="Courier New" pitchFamily="49" charset="0"/>
                </a:rPr>
                <a:t>do this </a:t>
              </a:r>
              <a:r>
                <a:rPr lang="en-US" sz="2000" b="1" i="1">
                  <a:solidFill>
                    <a:srgbClr val="996633"/>
                  </a:solidFill>
                  <a:latin typeface="Courier New" pitchFamily="49" charset="0"/>
                </a:rPr>
                <a:t>if </a:t>
              </a:r>
              <a:r>
                <a:rPr lang="en-US" sz="2000" b="1" i="1">
                  <a:solidFill>
                    <a:srgbClr val="CC00CC"/>
                  </a:solidFill>
                  <a:latin typeface="Courier New" pitchFamily="49" charset="0"/>
                </a:rPr>
                <a:t>false</a:t>
              </a:r>
              <a:r>
                <a:rPr lang="th-TH" sz="2000" b="1" i="1">
                  <a:solidFill>
                    <a:srgbClr val="996633"/>
                  </a:solidFill>
                  <a:latin typeface="Courier New" pitchFamily="49" charset="0"/>
                </a:rPr>
                <a:t> </a:t>
              </a:r>
            </a:p>
          </p:txBody>
        </p:sp>
        <p:sp>
          <p:nvSpPr>
            <p:cNvPr id="33804" name="Line 13"/>
            <p:cNvSpPr>
              <a:spLocks noChangeShapeType="1"/>
            </p:cNvSpPr>
            <p:nvPr/>
          </p:nvSpPr>
          <p:spPr bwMode="auto">
            <a:xfrm>
              <a:off x="2831" y="2141"/>
              <a:ext cx="0" cy="16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5" name="AutoShape 14"/>
            <p:cNvSpPr>
              <a:spLocks noChangeArrowheads="1"/>
            </p:cNvSpPr>
            <p:nvPr/>
          </p:nvSpPr>
          <p:spPr bwMode="auto">
            <a:xfrm>
              <a:off x="2783" y="2045"/>
              <a:ext cx="96" cy="96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3806" name="AutoShape 15"/>
            <p:cNvCxnSpPr>
              <a:cxnSpLocks noChangeShapeType="1"/>
              <a:stCxn id="33797" idx="2"/>
              <a:endCxn id="33805" idx="6"/>
            </p:cNvCxnSpPr>
            <p:nvPr/>
          </p:nvCxnSpPr>
          <p:spPr bwMode="auto">
            <a:xfrm rot="5400000">
              <a:off x="3207" y="1509"/>
              <a:ext cx="256" cy="912"/>
            </a:xfrm>
            <a:prstGeom prst="bentConnector2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7" name="AutoShape 16"/>
            <p:cNvCxnSpPr>
              <a:cxnSpLocks noChangeShapeType="1"/>
              <a:stCxn id="33803" idx="2"/>
              <a:endCxn id="33805" idx="2"/>
            </p:cNvCxnSpPr>
            <p:nvPr/>
          </p:nvCxnSpPr>
          <p:spPr bwMode="auto">
            <a:xfrm rot="16200000" flipH="1">
              <a:off x="2154" y="1464"/>
              <a:ext cx="250" cy="1008"/>
            </a:xfrm>
            <a:prstGeom prst="bentConnector2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8" name="AutoShape 17"/>
            <p:cNvCxnSpPr>
              <a:cxnSpLocks noChangeShapeType="1"/>
              <a:stCxn id="33798" idx="1"/>
              <a:endCxn id="33803" idx="0"/>
            </p:cNvCxnSpPr>
            <p:nvPr/>
          </p:nvCxnSpPr>
          <p:spPr bwMode="auto">
            <a:xfrm rot="10800000" flipV="1">
              <a:off x="1775" y="1277"/>
              <a:ext cx="288" cy="343"/>
            </a:xfrm>
            <a:prstGeom prst="bentConnector2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20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2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2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2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2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2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6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ตัวน้อย ตัวมาก</a:t>
            </a:r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00088" y="1214438"/>
            <a:ext cx="7772400" cy="2300287"/>
          </a:xfrm>
        </p:spPr>
        <p:txBody>
          <a:bodyPr/>
          <a:lstStyle/>
          <a:p>
            <a:r>
              <a:rPr lang="th-TH" smtClean="0"/>
              <a:t>มีข้อมูลในตัวแปร </a:t>
            </a:r>
            <a:r>
              <a:rPr lang="en-US" b="1" smtClean="0">
                <a:latin typeface="Courier New" pitchFamily="49" charset="0"/>
              </a:rPr>
              <a:t>a</a:t>
            </a:r>
            <a:r>
              <a:rPr lang="en-US" smtClean="0"/>
              <a:t> </a:t>
            </a:r>
            <a:r>
              <a:rPr lang="th-TH" smtClean="0"/>
              <a:t>กับ </a:t>
            </a:r>
            <a:r>
              <a:rPr lang="en-US" b="1" smtClean="0">
                <a:latin typeface="Courier New" pitchFamily="49" charset="0"/>
              </a:rPr>
              <a:t>b</a:t>
            </a:r>
          </a:p>
          <a:p>
            <a:r>
              <a:rPr lang="th-TH" smtClean="0"/>
              <a:t>ต้องการให้ตัวแปร</a:t>
            </a:r>
          </a:p>
          <a:p>
            <a:pPr lvl="1"/>
            <a:r>
              <a:rPr lang="en-US" b="1" smtClean="0">
                <a:latin typeface="Courier New" pitchFamily="49" charset="0"/>
              </a:rPr>
              <a:t>min</a:t>
            </a:r>
            <a:r>
              <a:rPr lang="en-US" smtClean="0"/>
              <a:t> </a:t>
            </a:r>
            <a:r>
              <a:rPr lang="th-TH" smtClean="0"/>
              <a:t>เก็บตัวน้อยของ </a:t>
            </a:r>
            <a:r>
              <a:rPr lang="en-US" b="1" smtClean="0">
                <a:latin typeface="Courier New" pitchFamily="49" charset="0"/>
              </a:rPr>
              <a:t>a</a:t>
            </a:r>
            <a:r>
              <a:rPr lang="th-TH" smtClean="0"/>
              <a:t> กับ </a:t>
            </a:r>
            <a:r>
              <a:rPr lang="en-US" b="1" smtClean="0">
                <a:latin typeface="Courier New" pitchFamily="49" charset="0"/>
              </a:rPr>
              <a:t>b</a:t>
            </a:r>
          </a:p>
          <a:p>
            <a:pPr lvl="1"/>
            <a:r>
              <a:rPr lang="en-US" b="1" smtClean="0">
                <a:latin typeface="Courier New" pitchFamily="49" charset="0"/>
              </a:rPr>
              <a:t>max</a:t>
            </a:r>
            <a:r>
              <a:rPr lang="en-US" smtClean="0"/>
              <a:t> </a:t>
            </a:r>
            <a:r>
              <a:rPr lang="th-TH" smtClean="0"/>
              <a:t>เก็บตัวมากของ </a:t>
            </a:r>
            <a:r>
              <a:rPr lang="en-US" b="1" smtClean="0">
                <a:latin typeface="Courier New" pitchFamily="49" charset="0"/>
              </a:rPr>
              <a:t>a</a:t>
            </a:r>
            <a:r>
              <a:rPr lang="en-US" smtClean="0"/>
              <a:t> </a:t>
            </a:r>
            <a:r>
              <a:rPr lang="th-TH" smtClean="0"/>
              <a:t>กับ </a:t>
            </a:r>
            <a:r>
              <a:rPr lang="en-US" b="1" smtClean="0">
                <a:latin typeface="Courier New" pitchFamily="49" charset="0"/>
              </a:rPr>
              <a:t>b</a:t>
            </a:r>
            <a:endParaRPr lang="th-TH" b="1" smtClean="0">
              <a:latin typeface="Courier New" pitchFamily="49" charset="0"/>
            </a:endParaRPr>
          </a:p>
        </p:txBody>
      </p:sp>
      <p:sp>
        <p:nvSpPr>
          <p:cNvPr id="183303" name="AutoShape 7"/>
          <p:cNvSpPr>
            <a:spLocks noChangeArrowheads="1"/>
          </p:cNvSpPr>
          <p:nvPr/>
        </p:nvSpPr>
        <p:spPr bwMode="auto">
          <a:xfrm>
            <a:off x="2170113" y="3781425"/>
            <a:ext cx="1328737" cy="636588"/>
          </a:xfrm>
          <a:prstGeom prst="flowChartDecision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en-US" sz="2400" i="1">
                <a:solidFill>
                  <a:schemeClr val="tx2"/>
                </a:solidFill>
                <a:latin typeface="Times New Roman" pitchFamily="18" charset="0"/>
              </a:rPr>
              <a:t>a</a:t>
            </a:r>
            <a:r>
              <a:rPr lang="en-US" sz="2400">
                <a:solidFill>
                  <a:schemeClr val="tx2"/>
                </a:solidFill>
                <a:latin typeface="Times New Roman" pitchFamily="18" charset="0"/>
              </a:rPr>
              <a:t> &lt; </a:t>
            </a:r>
            <a:r>
              <a:rPr lang="en-US" sz="2400" i="1">
                <a:solidFill>
                  <a:schemeClr val="tx2"/>
                </a:solidFill>
                <a:latin typeface="Times New Roman" pitchFamily="18" charset="0"/>
              </a:rPr>
              <a:t>b</a:t>
            </a:r>
            <a:r>
              <a:rPr lang="en-US" sz="2400">
                <a:solidFill>
                  <a:schemeClr val="tx2"/>
                </a:solidFill>
                <a:latin typeface="Times New Roman" pitchFamily="18" charset="0"/>
              </a:rPr>
              <a:t> ?</a:t>
            </a:r>
            <a:endParaRPr lang="th-TH" sz="2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83328" name="Text Box 32"/>
          <p:cNvSpPr txBox="1">
            <a:spLocks noChangeArrowheads="1"/>
          </p:cNvSpPr>
          <p:nvPr/>
        </p:nvSpPr>
        <p:spPr bwMode="auto">
          <a:xfrm>
            <a:off x="3394075" y="4449763"/>
            <a:ext cx="1374775" cy="623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90000" tIns="0" rIns="90000" bIns="0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2400" i="1">
                <a:solidFill>
                  <a:schemeClr val="tx2"/>
                </a:solidFill>
                <a:latin typeface="Times New Roman" pitchFamily="18" charset="0"/>
              </a:rPr>
              <a:t>min</a:t>
            </a:r>
            <a:r>
              <a:rPr lang="en-US" sz="240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4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 </a:t>
            </a:r>
            <a:r>
              <a:rPr lang="en-US" sz="2400" i="1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a</a:t>
            </a:r>
          </a:p>
          <a:p>
            <a:pPr algn="ctr">
              <a:lnSpc>
                <a:spcPct val="80000"/>
              </a:lnSpc>
            </a:pPr>
            <a:r>
              <a:rPr lang="en-US" sz="2400" i="1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max</a:t>
            </a:r>
            <a:r>
              <a:rPr lang="en-US" sz="24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 </a:t>
            </a:r>
            <a:r>
              <a:rPr lang="en-US" sz="2400" i="1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b</a:t>
            </a:r>
          </a:p>
        </p:txBody>
      </p:sp>
      <p:sp>
        <p:nvSpPr>
          <p:cNvPr id="183329" name="Text Box 33"/>
          <p:cNvSpPr txBox="1">
            <a:spLocks noChangeArrowheads="1"/>
          </p:cNvSpPr>
          <p:nvPr/>
        </p:nvSpPr>
        <p:spPr bwMode="auto">
          <a:xfrm>
            <a:off x="873125" y="4449763"/>
            <a:ext cx="1403350" cy="623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90000" tIns="0" rIns="90000" bIns="0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2400" i="1">
                <a:solidFill>
                  <a:schemeClr val="tx2"/>
                </a:solidFill>
                <a:latin typeface="Times New Roman" pitchFamily="18" charset="0"/>
              </a:rPr>
              <a:t>min</a:t>
            </a:r>
            <a:r>
              <a:rPr lang="en-US" sz="240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4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 </a:t>
            </a:r>
            <a:r>
              <a:rPr lang="en-US" sz="2400" i="1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b</a:t>
            </a:r>
          </a:p>
          <a:p>
            <a:pPr algn="ctr">
              <a:lnSpc>
                <a:spcPct val="80000"/>
              </a:lnSpc>
            </a:pPr>
            <a:r>
              <a:rPr lang="en-US" sz="2400" i="1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max</a:t>
            </a:r>
            <a:r>
              <a:rPr lang="en-US" sz="24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 </a:t>
            </a:r>
            <a:r>
              <a:rPr lang="en-US" sz="2400" i="1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a</a:t>
            </a:r>
          </a:p>
        </p:txBody>
      </p:sp>
      <p:cxnSp>
        <p:nvCxnSpPr>
          <p:cNvPr id="183330" name="AutoShape 34"/>
          <p:cNvCxnSpPr>
            <a:cxnSpLocks noChangeShapeType="1"/>
            <a:stCxn id="183303" idx="3"/>
            <a:endCxn id="183328" idx="0"/>
          </p:cNvCxnSpPr>
          <p:nvPr/>
        </p:nvCxnSpPr>
        <p:spPr bwMode="auto">
          <a:xfrm>
            <a:off x="3498850" y="4100513"/>
            <a:ext cx="582613" cy="349250"/>
          </a:xfrm>
          <a:prstGeom prst="bentConnector2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3331" name="AutoShape 35"/>
          <p:cNvCxnSpPr>
            <a:cxnSpLocks noChangeShapeType="1"/>
            <a:stCxn id="183303" idx="1"/>
            <a:endCxn id="183329" idx="0"/>
          </p:cNvCxnSpPr>
          <p:nvPr/>
        </p:nvCxnSpPr>
        <p:spPr bwMode="auto">
          <a:xfrm rot="10800000" flipV="1">
            <a:off x="1574800" y="4100513"/>
            <a:ext cx="595313" cy="349250"/>
          </a:xfrm>
          <a:prstGeom prst="bentConnector2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3332" name="Oval 36"/>
          <p:cNvSpPr>
            <a:spLocks noChangeArrowheads="1"/>
          </p:cNvSpPr>
          <p:nvPr/>
        </p:nvSpPr>
        <p:spPr bwMode="auto">
          <a:xfrm>
            <a:off x="2762250" y="5191125"/>
            <a:ext cx="128588" cy="1476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en-US" sz="2400"/>
          </a:p>
        </p:txBody>
      </p:sp>
      <p:cxnSp>
        <p:nvCxnSpPr>
          <p:cNvPr id="183333" name="AutoShape 37"/>
          <p:cNvCxnSpPr>
            <a:cxnSpLocks noChangeShapeType="1"/>
            <a:stCxn id="183329" idx="2"/>
            <a:endCxn id="183332" idx="2"/>
          </p:cNvCxnSpPr>
          <p:nvPr/>
        </p:nvCxnSpPr>
        <p:spPr bwMode="auto">
          <a:xfrm rot="16200000" flipH="1">
            <a:off x="2072481" y="4575969"/>
            <a:ext cx="192088" cy="1187450"/>
          </a:xfrm>
          <a:prstGeom prst="bentConnector2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3334" name="AutoShape 38"/>
          <p:cNvCxnSpPr>
            <a:cxnSpLocks noChangeShapeType="1"/>
            <a:stCxn id="183328" idx="2"/>
            <a:endCxn id="183332" idx="6"/>
          </p:cNvCxnSpPr>
          <p:nvPr/>
        </p:nvCxnSpPr>
        <p:spPr bwMode="auto">
          <a:xfrm rot="5400000">
            <a:off x="3390107" y="4574381"/>
            <a:ext cx="192088" cy="1190625"/>
          </a:xfrm>
          <a:prstGeom prst="bentConnector2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3335" name="Line 39"/>
          <p:cNvSpPr>
            <a:spLocks noChangeShapeType="1"/>
          </p:cNvSpPr>
          <p:nvPr/>
        </p:nvSpPr>
        <p:spPr bwMode="auto">
          <a:xfrm>
            <a:off x="2836863" y="3519488"/>
            <a:ext cx="0" cy="274637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83336" name="Line 40"/>
          <p:cNvSpPr>
            <a:spLocks noChangeShapeType="1"/>
          </p:cNvSpPr>
          <p:nvPr/>
        </p:nvSpPr>
        <p:spPr bwMode="auto">
          <a:xfrm>
            <a:off x="2836863" y="5321300"/>
            <a:ext cx="0" cy="274638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83337" name="Text Box 41"/>
          <p:cNvSpPr txBox="1">
            <a:spLocks noChangeArrowheads="1"/>
          </p:cNvSpPr>
          <p:nvPr/>
        </p:nvSpPr>
        <p:spPr bwMode="auto">
          <a:xfrm>
            <a:off x="3384550" y="3811588"/>
            <a:ext cx="779463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0" rIns="90000" bIns="0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2400">
                <a:solidFill>
                  <a:schemeClr val="tx2"/>
                </a:solidFill>
                <a:latin typeface="Times New Roman" pitchFamily="18" charset="0"/>
              </a:rPr>
              <a:t>true</a:t>
            </a:r>
            <a:endParaRPr lang="en-US" sz="240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83338" name="Text Box 42"/>
          <p:cNvSpPr txBox="1">
            <a:spLocks noChangeArrowheads="1"/>
          </p:cNvSpPr>
          <p:nvPr/>
        </p:nvSpPr>
        <p:spPr bwMode="auto">
          <a:xfrm>
            <a:off x="1493838" y="3825875"/>
            <a:ext cx="779462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0" rIns="90000" bIns="0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2400">
                <a:solidFill>
                  <a:schemeClr val="tx2"/>
                </a:solidFill>
                <a:latin typeface="Times New Roman" pitchFamily="18" charset="0"/>
              </a:rPr>
              <a:t>false</a:t>
            </a:r>
            <a:endParaRPr lang="en-US" sz="240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83340" name="Rectangle 44"/>
          <p:cNvSpPr>
            <a:spLocks noChangeArrowheads="1"/>
          </p:cNvSpPr>
          <p:nvPr/>
        </p:nvSpPr>
        <p:spPr bwMode="auto">
          <a:xfrm>
            <a:off x="5508625" y="3625850"/>
            <a:ext cx="2898775" cy="2235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(a &lt; b)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min = a;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max = b;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min = b;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max = a;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183341" name="Rectangle 45"/>
          <p:cNvSpPr>
            <a:spLocks noChangeArrowheads="1"/>
          </p:cNvSpPr>
          <p:nvPr/>
        </p:nvSpPr>
        <p:spPr bwMode="auto">
          <a:xfrm>
            <a:off x="5516563" y="1339850"/>
            <a:ext cx="2876550" cy="1930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min = a;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max = b;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(a &gt; b)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min = b;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max = a;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3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3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3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3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3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8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8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833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83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83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83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8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8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8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8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8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83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183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8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8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8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183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183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1833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183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183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183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183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183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183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00" grpId="0" build="p" bldLvl="2"/>
      <p:bldP spid="183303" grpId="0" animBg="1"/>
      <p:bldP spid="183328" grpId="0" animBg="1"/>
      <p:bldP spid="183329" grpId="0" animBg="1"/>
      <p:bldP spid="183332" grpId="0" animBg="1"/>
      <p:bldP spid="183335" grpId="0" animBg="1"/>
      <p:bldP spid="183336" grpId="0" animBg="1"/>
      <p:bldP spid="183338" grpId="0"/>
      <p:bldP spid="183340" grpId="0" build="p" animBg="1"/>
      <p:bldP spid="183341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ตัวอย่าง </a:t>
            </a:r>
            <a:r>
              <a:rPr lang="en-US" dirty="0"/>
              <a:t>: </a:t>
            </a:r>
            <a:r>
              <a:rPr lang="th-TH" dirty="0"/>
              <a:t>หาค่าประมาณของ </a:t>
            </a:r>
            <a:r>
              <a:rPr lang="en-US" sz="4000" dirty="0">
                <a:sym typeface="Symbol" pitchFamily="18" charset="2"/>
              </a:rPr>
              <a:t></a:t>
            </a:r>
            <a:r>
              <a:rPr lang="en-US" dirty="0">
                <a:sym typeface="Symbol" pitchFamily="18" charset="2"/>
              </a:rPr>
              <a:t> </a:t>
            </a:r>
            <a:r>
              <a:rPr lang="th-TH" dirty="0">
                <a:sym typeface="Symbol" pitchFamily="18" charset="2"/>
              </a:rPr>
              <a:t>ที่ดีกว่า </a:t>
            </a:r>
            <a:r>
              <a:rPr lang="en-US" dirty="0">
                <a:sym typeface="Symbol" pitchFamily="18" charset="2"/>
              </a:rPr>
              <a:t>22/7</a:t>
            </a:r>
            <a:endParaRPr lang="th-TH" dirty="0"/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7920037" cy="10636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>
                <a:sym typeface="Symbol" pitchFamily="18" charset="2"/>
              </a:rPr>
              <a:t> </a:t>
            </a:r>
            <a:r>
              <a:rPr lang="en-US" smtClean="0">
                <a:sym typeface="Symbol" pitchFamily="18" charset="2"/>
              </a:rPr>
              <a:t></a:t>
            </a:r>
            <a:r>
              <a:rPr lang="en-US" sz="2400" smtClean="0"/>
              <a:t> – 22/7 </a:t>
            </a:r>
            <a:r>
              <a:rPr lang="en-US" sz="2400" smtClean="0">
                <a:sym typeface="Symbol" pitchFamily="18" charset="2"/>
              </a:rPr>
              <a:t></a:t>
            </a:r>
            <a:r>
              <a:rPr lang="en-US" sz="2400" smtClean="0"/>
              <a:t>  </a:t>
            </a:r>
            <a:r>
              <a:rPr lang="en-US" sz="2400" smtClean="0">
                <a:sym typeface="Symbol" pitchFamily="18" charset="2"/>
              </a:rPr>
              <a:t> 0.001264...</a:t>
            </a:r>
          </a:p>
          <a:p>
            <a:pPr>
              <a:lnSpc>
                <a:spcPct val="90000"/>
              </a:lnSpc>
            </a:pPr>
            <a:r>
              <a:rPr lang="th-TH" sz="2400" smtClean="0"/>
              <a:t>หาค่า</a:t>
            </a:r>
            <a:r>
              <a:rPr lang="en-US" sz="2400" smtClean="0"/>
              <a:t> </a:t>
            </a:r>
            <a:r>
              <a:rPr lang="en-US" sz="2400" i="1" smtClean="0">
                <a:latin typeface="Times New Roman" pitchFamily="18" charset="0"/>
              </a:rPr>
              <a:t>n</a:t>
            </a:r>
            <a:r>
              <a:rPr lang="en-US" sz="2400" smtClean="0"/>
              <a:t> </a:t>
            </a:r>
            <a:r>
              <a:rPr lang="th-TH" sz="2400" smtClean="0"/>
              <a:t>และ </a:t>
            </a:r>
            <a:r>
              <a:rPr lang="en-US" sz="2400" i="1" smtClean="0">
                <a:latin typeface="Times New Roman" pitchFamily="18" charset="0"/>
              </a:rPr>
              <a:t>d</a:t>
            </a:r>
            <a:r>
              <a:rPr lang="en-US" sz="2400" i="1" smtClean="0"/>
              <a:t> </a:t>
            </a:r>
            <a:r>
              <a:rPr lang="th-TH" sz="2400" smtClean="0"/>
              <a:t>ที่ทำให้ </a:t>
            </a:r>
            <a:r>
              <a:rPr lang="en-US" sz="2400" smtClean="0">
                <a:sym typeface="Symbol" pitchFamily="18" charset="2"/>
              </a:rPr>
              <a:t> </a:t>
            </a:r>
            <a:r>
              <a:rPr lang="en-US" smtClean="0">
                <a:sym typeface="Symbol" pitchFamily="18" charset="2"/>
              </a:rPr>
              <a:t></a:t>
            </a:r>
            <a:r>
              <a:rPr lang="en-US" sz="2400" smtClean="0"/>
              <a:t> – </a:t>
            </a:r>
            <a:r>
              <a:rPr lang="en-US" sz="2400" i="1" smtClean="0">
                <a:latin typeface="Times New Roman" pitchFamily="18" charset="0"/>
              </a:rPr>
              <a:t>n</a:t>
            </a:r>
            <a:r>
              <a:rPr lang="en-US" sz="2400" smtClean="0"/>
              <a:t>/</a:t>
            </a:r>
            <a:r>
              <a:rPr lang="en-US" sz="2400" i="1" smtClean="0">
                <a:latin typeface="Times New Roman" pitchFamily="18" charset="0"/>
              </a:rPr>
              <a:t>d</a:t>
            </a:r>
            <a:r>
              <a:rPr lang="en-US" sz="2400" smtClean="0"/>
              <a:t> </a:t>
            </a:r>
            <a:r>
              <a:rPr lang="en-US" sz="2400" smtClean="0">
                <a:sym typeface="Symbol" pitchFamily="18" charset="2"/>
              </a:rPr>
              <a:t></a:t>
            </a:r>
            <a:r>
              <a:rPr lang="en-US" sz="2400" smtClean="0"/>
              <a:t>  </a:t>
            </a:r>
            <a:r>
              <a:rPr lang="en-US" sz="2400" smtClean="0">
                <a:sym typeface="Symbol" pitchFamily="18" charset="2"/>
              </a:rPr>
              <a:t>&lt; 10</a:t>
            </a:r>
            <a:r>
              <a:rPr lang="en-US" sz="2400" baseline="30000" smtClean="0">
                <a:sym typeface="Symbol" pitchFamily="18" charset="2"/>
              </a:rPr>
              <a:t>-6</a:t>
            </a:r>
            <a:endParaRPr lang="th-TH" sz="2400" smtClean="0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777038" y="1082675"/>
            <a:ext cx="1952625" cy="3382963"/>
            <a:chOff x="4427" y="475"/>
            <a:chExt cx="1230" cy="2131"/>
          </a:xfrm>
        </p:grpSpPr>
        <p:sp>
          <p:nvSpPr>
            <p:cNvPr id="35853" name="Text Box 6"/>
            <p:cNvSpPr txBox="1">
              <a:spLocks noChangeArrowheads="1"/>
            </p:cNvSpPr>
            <p:nvPr/>
          </p:nvSpPr>
          <p:spPr bwMode="auto">
            <a:xfrm>
              <a:off x="4427" y="1695"/>
              <a:ext cx="1230" cy="91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th-TH" sz="2400" b="1"/>
                <a:t>祖沖之</a:t>
              </a:r>
              <a:r>
                <a:rPr lang="th-TH"/>
                <a:t> </a:t>
              </a:r>
              <a:br>
                <a:rPr lang="th-TH"/>
              </a:br>
              <a:r>
                <a:rPr lang="th-TH"/>
                <a:t>พบ </a:t>
              </a:r>
              <a:r>
                <a:rPr lang="en-US"/>
                <a:t> </a:t>
              </a:r>
              <a:r>
                <a:rPr lang="en-US" sz="3200" baseline="30000">
                  <a:latin typeface="Times New Roman" pitchFamily="18" charset="0"/>
                  <a:cs typeface="Times New Roman" pitchFamily="18" charset="0"/>
                </a:rPr>
                <a:t>355</a:t>
              </a:r>
              <a:r>
                <a:rPr lang="en-US" sz="3200">
                  <a:latin typeface="Times New Roman" pitchFamily="18" charset="0"/>
                  <a:cs typeface="Times New Roman" pitchFamily="18" charset="0"/>
                </a:rPr>
                <a:t>/</a:t>
              </a:r>
              <a:r>
                <a:rPr lang="en-US" sz="3200" baseline="-25000">
                  <a:latin typeface="Times New Roman" pitchFamily="18" charset="0"/>
                  <a:cs typeface="Times New Roman" pitchFamily="18" charset="0"/>
                </a:rPr>
                <a:t>113</a:t>
              </a:r>
              <a:endParaRPr lang="th-TH">
                <a:latin typeface="Times New Roman" pitchFamily="18" charset="0"/>
              </a:endParaRPr>
            </a:p>
            <a:p>
              <a:pPr algn="ctr"/>
              <a:r>
                <a:rPr lang="th-TH"/>
                <a:t>เมื่อปี ค.ศ. </a:t>
              </a:r>
              <a:r>
                <a:rPr lang="en-US"/>
                <a:t>480</a:t>
              </a:r>
              <a:endParaRPr lang="th-TH"/>
            </a:p>
          </p:txBody>
        </p:sp>
        <p:pic>
          <p:nvPicPr>
            <p:cNvPr id="35854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3" y="475"/>
              <a:ext cx="918" cy="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5468" name="Text Box 12"/>
          <p:cNvSpPr txBox="1">
            <a:spLocks noChangeArrowheads="1"/>
          </p:cNvSpPr>
          <p:nvPr/>
        </p:nvSpPr>
        <p:spPr bwMode="auto">
          <a:xfrm>
            <a:off x="1063625" y="2509838"/>
            <a:ext cx="4511675" cy="409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22/7     </a:t>
            </a:r>
            <a:r>
              <a:rPr lang="en-US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0.144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      0.392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23/7     0.287       </a:t>
            </a:r>
            <a:r>
              <a:rPr lang="en-US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0.267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23/8     </a:t>
            </a:r>
            <a:r>
              <a:rPr lang="en-US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0.142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      0.586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24/8     </a:t>
            </a:r>
            <a:r>
              <a:rPr lang="en-US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0.017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      0.475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25/8     </a:t>
            </a:r>
            <a:r>
              <a:rPr lang="en-US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0.108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      0.364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26/8     </a:t>
            </a:r>
            <a:r>
              <a:rPr lang="en-US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0.233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      0.253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27/8     0.358       </a:t>
            </a:r>
            <a:r>
              <a:rPr lang="en-US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0.142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27/9     </a:t>
            </a:r>
            <a:r>
              <a:rPr lang="en-US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0.030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      0.442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28/9     </a:t>
            </a:r>
            <a:r>
              <a:rPr lang="en-US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0.081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      0.342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...      ...         ...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353/112  0.019       </a:t>
            </a:r>
            <a:r>
              <a:rPr lang="en-US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0.018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353/113  </a:t>
            </a:r>
            <a:r>
              <a:rPr lang="en-US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0.009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      0.045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354/113  </a:t>
            </a:r>
            <a:r>
              <a:rPr lang="en-US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0.000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      0.036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084263" y="1898650"/>
            <a:ext cx="4638675" cy="584200"/>
            <a:chOff x="1084264" y="1898650"/>
            <a:chExt cx="4638111" cy="584775"/>
          </a:xfrm>
        </p:grpSpPr>
        <p:sp>
          <p:nvSpPr>
            <p:cNvPr id="35851" name="Rectangle 15"/>
            <p:cNvSpPr>
              <a:spLocks noChangeArrowheads="1"/>
            </p:cNvSpPr>
            <p:nvPr/>
          </p:nvSpPr>
          <p:spPr bwMode="auto">
            <a:xfrm>
              <a:off x="1086611" y="1898650"/>
              <a:ext cx="463576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i="1">
                  <a:latin typeface="Times New Roman" pitchFamily="18" charset="0"/>
                  <a:sym typeface="Symbol" pitchFamily="18" charset="2"/>
                </a:rPr>
                <a:t>n</a:t>
              </a:r>
              <a:r>
                <a:rPr lang="en-US">
                  <a:latin typeface="Times New Roman" pitchFamily="18" charset="0"/>
                  <a:sym typeface="Symbol" pitchFamily="18" charset="2"/>
                </a:rPr>
                <a:t>/</a:t>
              </a:r>
              <a:r>
                <a:rPr lang="en-US" i="1">
                  <a:latin typeface="Times New Roman" pitchFamily="18" charset="0"/>
                  <a:sym typeface="Symbol" pitchFamily="18" charset="2"/>
                </a:rPr>
                <a:t>d</a:t>
              </a:r>
              <a:r>
                <a:rPr lang="en-US">
                  <a:latin typeface="Times New Roman" pitchFamily="18" charset="0"/>
                  <a:sym typeface="Symbol" pitchFamily="18" charset="2"/>
                </a:rPr>
                <a:t>     </a:t>
              </a:r>
              <a:r>
                <a:rPr lang="en-US" sz="3200">
                  <a:sym typeface="Symbol" pitchFamily="18" charset="2"/>
                </a:rPr>
                <a:t></a:t>
              </a:r>
              <a:r>
                <a:rPr lang="en-US"/>
                <a:t> – </a:t>
              </a:r>
              <a:r>
                <a:rPr lang="en-US">
                  <a:latin typeface="Times New Roman" pitchFamily="18" charset="0"/>
                </a:rPr>
                <a:t>(</a:t>
              </a:r>
              <a:r>
                <a:rPr lang="en-US" i="1">
                  <a:latin typeface="Times New Roman" pitchFamily="18" charset="0"/>
                </a:rPr>
                <a:t>n</a:t>
              </a:r>
              <a:r>
                <a:rPr lang="en-US">
                  <a:latin typeface="Times New Roman" pitchFamily="18" charset="0"/>
                </a:rPr>
                <a:t>+1)/</a:t>
              </a:r>
              <a:r>
                <a:rPr lang="en-US" i="1">
                  <a:latin typeface="Times New Roman" pitchFamily="18" charset="0"/>
                </a:rPr>
                <a:t>d     </a:t>
              </a:r>
              <a:r>
                <a:rPr lang="en-US" sz="3200">
                  <a:sym typeface="Symbol" pitchFamily="18" charset="2"/>
                </a:rPr>
                <a:t></a:t>
              </a:r>
              <a:r>
                <a:rPr lang="en-US"/>
                <a:t> – </a:t>
              </a:r>
              <a:r>
                <a:rPr lang="en-US" i="1">
                  <a:latin typeface="Times New Roman" pitchFamily="18" charset="0"/>
                </a:rPr>
                <a:t>n</a:t>
              </a:r>
              <a:r>
                <a:rPr lang="en-US">
                  <a:latin typeface="Times New Roman" pitchFamily="18" charset="0"/>
                </a:rPr>
                <a:t>/(</a:t>
              </a:r>
              <a:r>
                <a:rPr lang="en-US" i="1">
                  <a:latin typeface="Times New Roman" pitchFamily="18" charset="0"/>
                </a:rPr>
                <a:t>d</a:t>
              </a:r>
              <a:r>
                <a:rPr lang="en-US">
                  <a:latin typeface="Times New Roman" pitchFamily="18" charset="0"/>
                </a:rPr>
                <a:t>+1)</a:t>
              </a:r>
              <a:endParaRPr lang="th-TH" i="1" baseline="30000">
                <a:sym typeface="Symbol" pitchFamily="18" charset="2"/>
              </a:endParaRPr>
            </a:p>
          </p:txBody>
        </p:sp>
        <p:sp>
          <p:nvSpPr>
            <p:cNvPr id="35852" name="Line 17"/>
            <p:cNvSpPr>
              <a:spLocks noChangeShapeType="1"/>
            </p:cNvSpPr>
            <p:nvPr/>
          </p:nvSpPr>
          <p:spPr bwMode="auto">
            <a:xfrm flipV="1">
              <a:off x="1084264" y="2425699"/>
              <a:ext cx="44906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" name="Rounded Rectangular Callout 12"/>
          <p:cNvSpPr>
            <a:spLocks noChangeArrowheads="1"/>
          </p:cNvSpPr>
          <p:nvPr/>
        </p:nvSpPr>
        <p:spPr bwMode="auto">
          <a:xfrm>
            <a:off x="3805238" y="2832100"/>
            <a:ext cx="1828800" cy="574675"/>
          </a:xfrm>
          <a:prstGeom prst="wedgeRoundRectCallout">
            <a:avLst>
              <a:gd name="adj1" fmla="val -73083"/>
              <a:gd name="adj2" fmla="val -66106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400">
                <a:latin typeface="Tahoma" pitchFamily="34" charset="0"/>
                <a:cs typeface="Tahoma" pitchFamily="34" charset="0"/>
              </a:rPr>
              <a:t>เลือกตัวน้อย</a:t>
            </a:r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362325" y="5138738"/>
            <a:ext cx="4926013" cy="1535112"/>
            <a:chOff x="3362632" y="5139062"/>
            <a:chExt cx="4925961" cy="1534583"/>
          </a:xfrm>
        </p:grpSpPr>
        <p:sp>
          <p:nvSpPr>
            <p:cNvPr id="35849" name="Text Box 12"/>
            <p:cNvSpPr txBox="1">
              <a:spLocks noChangeArrowheads="1"/>
            </p:cNvSpPr>
            <p:nvPr/>
          </p:nvSpPr>
          <p:spPr bwMode="auto">
            <a:xfrm>
              <a:off x="6298734" y="5139062"/>
              <a:ext cx="198985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b="1">
                  <a:latin typeface="Courier New" pitchFamily="49" charset="0"/>
                  <a:cs typeface="Courier New" pitchFamily="49" charset="0"/>
                </a:rPr>
                <a:t>355/113</a:t>
              </a:r>
            </a:p>
          </p:txBody>
        </p:sp>
        <p:sp>
          <p:nvSpPr>
            <p:cNvPr id="35850" name="Freeform 15"/>
            <p:cNvSpPr>
              <a:spLocks/>
            </p:cNvSpPr>
            <p:nvPr/>
          </p:nvSpPr>
          <p:spPr bwMode="auto">
            <a:xfrm>
              <a:off x="3362632" y="5574890"/>
              <a:ext cx="3318387" cy="1098755"/>
            </a:xfrm>
            <a:custGeom>
              <a:avLst/>
              <a:gdLst>
                <a:gd name="T0" fmla="*/ 0 w 3318387"/>
                <a:gd name="T1" fmla="*/ 766916 h 1098755"/>
                <a:gd name="T2" fmla="*/ 766916 w 3318387"/>
                <a:gd name="T3" fmla="*/ 1017639 h 1098755"/>
                <a:gd name="T4" fmla="*/ 1917297 w 3318387"/>
                <a:gd name="T5" fmla="*/ 1017639 h 1098755"/>
                <a:gd name="T6" fmla="*/ 2757949 w 3318387"/>
                <a:gd name="T7" fmla="*/ 530942 h 1098755"/>
                <a:gd name="T8" fmla="*/ 3318387 w 3318387"/>
                <a:gd name="T9" fmla="*/ 0 h 10987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8387"/>
                <a:gd name="T16" fmla="*/ 0 h 1098755"/>
                <a:gd name="T17" fmla="*/ 3318387 w 3318387"/>
                <a:gd name="T18" fmla="*/ 1098755 h 10987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8387" h="1098755">
                  <a:moveTo>
                    <a:pt x="0" y="766916"/>
                  </a:moveTo>
                  <a:cubicBezTo>
                    <a:pt x="223684" y="871384"/>
                    <a:pt x="447368" y="975852"/>
                    <a:pt x="766916" y="1017639"/>
                  </a:cubicBezTo>
                  <a:cubicBezTo>
                    <a:pt x="1086464" y="1059426"/>
                    <a:pt x="1585452" y="1098755"/>
                    <a:pt x="1917291" y="1017639"/>
                  </a:cubicBezTo>
                  <a:cubicBezTo>
                    <a:pt x="2249130" y="936523"/>
                    <a:pt x="2524433" y="700549"/>
                    <a:pt x="2757949" y="530942"/>
                  </a:cubicBezTo>
                  <a:cubicBezTo>
                    <a:pt x="2991465" y="361335"/>
                    <a:pt x="3154926" y="180667"/>
                    <a:pt x="3318387" y="0"/>
                  </a:cubicBezTo>
                </a:path>
              </a:pathLst>
            </a:custGeom>
            <a:noFill/>
            <a:ln w="28575" algn="ctr">
              <a:solidFill>
                <a:srgbClr val="FF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5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75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75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75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75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75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754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754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754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2754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754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754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27546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9" grpId="0" build="p"/>
      <p:bldP spid="275468" grpId="0" build="p"/>
      <p:bldP spid="13" grpId="0" animBg="1"/>
      <p:bldP spid="13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37"/>
          <p:cNvGrpSpPr>
            <a:grpSpLocks/>
          </p:cNvGrpSpPr>
          <p:nvPr/>
        </p:nvGrpSpPr>
        <p:grpSpPr bwMode="auto">
          <a:xfrm>
            <a:off x="2163763" y="93663"/>
            <a:ext cx="4457700" cy="6719887"/>
            <a:chOff x="2164322" y="93970"/>
            <a:chExt cx="4457701" cy="6719786"/>
          </a:xfrm>
        </p:grpSpPr>
        <p:sp>
          <p:nvSpPr>
            <p:cNvPr id="36867" name="AutoShape 2"/>
            <p:cNvSpPr>
              <a:spLocks noChangeArrowheads="1"/>
            </p:cNvSpPr>
            <p:nvPr/>
          </p:nvSpPr>
          <p:spPr bwMode="auto">
            <a:xfrm>
              <a:off x="4007409" y="6388312"/>
              <a:ext cx="1214438" cy="425444"/>
            </a:xfrm>
            <a:prstGeom prst="flowChartTerminator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0" tIns="0" rIns="0" bIns="0" anchor="ctr"/>
            <a:lstStyle/>
            <a:p>
              <a:pPr algn="ctr">
                <a:lnSpc>
                  <a:spcPct val="104000"/>
                </a:lnSpc>
              </a:pP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stop</a:t>
              </a:r>
              <a:endParaRPr lang="th-TH" sz="4800">
                <a:ea typeface="Angsana New" pitchFamily="18" charset="-34"/>
                <a:cs typeface="Cordia New" pitchFamily="34" charset="-34"/>
              </a:endParaRPr>
            </a:p>
          </p:txBody>
        </p:sp>
        <p:sp>
          <p:nvSpPr>
            <p:cNvPr id="36868" name="AutoShape 3"/>
            <p:cNvSpPr>
              <a:spLocks noChangeArrowheads="1"/>
            </p:cNvSpPr>
            <p:nvPr/>
          </p:nvSpPr>
          <p:spPr bwMode="auto">
            <a:xfrm>
              <a:off x="3953434" y="93970"/>
              <a:ext cx="1184275" cy="409569"/>
            </a:xfrm>
            <a:prstGeom prst="flowChartTermina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0" tIns="0" rIns="0" bIns="0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start</a:t>
              </a:r>
              <a:endParaRPr lang="th-TH" sz="4800">
                <a:ea typeface="Angsana New" pitchFamily="18" charset="-34"/>
                <a:cs typeface="Cordia New" pitchFamily="34" charset="-34"/>
              </a:endParaRPr>
            </a:p>
          </p:txBody>
        </p:sp>
        <p:cxnSp>
          <p:nvCxnSpPr>
            <p:cNvPr id="36869" name="AutoShape 4"/>
            <p:cNvCxnSpPr>
              <a:cxnSpLocks noChangeShapeType="1"/>
            </p:cNvCxnSpPr>
            <p:nvPr/>
          </p:nvCxnSpPr>
          <p:spPr bwMode="auto">
            <a:xfrm>
              <a:off x="4546752" y="502778"/>
              <a:ext cx="0" cy="27537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70" name="AutoShape 5"/>
            <p:cNvSpPr>
              <a:spLocks noChangeArrowheads="1"/>
            </p:cNvSpPr>
            <p:nvPr/>
          </p:nvSpPr>
          <p:spPr bwMode="auto">
            <a:xfrm>
              <a:off x="3499409" y="3768977"/>
              <a:ext cx="2097088" cy="727064"/>
            </a:xfrm>
            <a:prstGeom prst="flowChartDecis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0" tIns="18000" rIns="0" bIns="18000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</a:t>
              </a:r>
              <a:r>
                <a:rPr lang="en-US" i="1" baseline="-25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n</a:t>
              </a:r>
              <a:r>
                <a:rPr lang="th-TH" sz="2400"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  </a:t>
              </a:r>
              <a:r>
                <a:rPr lang="en-US" sz="2000"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&lt;  </a:t>
              </a: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</a:t>
              </a:r>
              <a:r>
                <a:rPr lang="en-US" i="1" baseline="-25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d</a:t>
              </a:r>
              <a:endParaRPr lang="th-TH" sz="4800">
                <a:ea typeface="Angsana New" pitchFamily="18" charset="-34"/>
                <a:cs typeface="Cordia New" pitchFamily="34" charset="-34"/>
              </a:endParaRPr>
            </a:p>
          </p:txBody>
        </p:sp>
        <p:sp>
          <p:nvSpPr>
            <p:cNvPr id="36871" name="AutoShape 6"/>
            <p:cNvSpPr>
              <a:spLocks noChangeArrowheads="1"/>
            </p:cNvSpPr>
            <p:nvPr/>
          </p:nvSpPr>
          <p:spPr bwMode="auto">
            <a:xfrm>
              <a:off x="5344085" y="4394442"/>
              <a:ext cx="1277938" cy="669915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0" tIns="18000" rIns="0" bIns="18000" anchor="ctr"/>
            <a:lstStyle/>
            <a:p>
              <a:pPr algn="ctr">
                <a:lnSpc>
                  <a:spcPct val="70000"/>
                </a:lnSpc>
              </a:pPr>
              <a:endParaRPr lang="en-US" sz="2000" i="1">
                <a:solidFill>
                  <a:srgbClr val="000000"/>
                </a:solidFill>
                <a:latin typeface="Calibri" pitchFamily="34" charset="0"/>
                <a:ea typeface="Angsana New" pitchFamily="18" charset="-34"/>
                <a:cs typeface="Cordia New" pitchFamily="34" charset="-34"/>
              </a:endParaRPr>
            </a:p>
            <a:p>
              <a:pPr algn="ctr">
                <a:lnSpc>
                  <a:spcPct val="70000"/>
                </a:lnSpc>
              </a:pPr>
              <a:endParaRPr lang="en-US" sz="2000" i="1">
                <a:solidFill>
                  <a:srgbClr val="000000"/>
                </a:solidFill>
                <a:latin typeface="Calibri" pitchFamily="34" charset="0"/>
                <a:ea typeface="Angsana New" pitchFamily="18" charset="-34"/>
                <a:cs typeface="Cordia New" pitchFamily="34" charset="-34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2000" i="1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n </a:t>
              </a: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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en-US" sz="2000" i="1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n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en-US" sz="2000" i="1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+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1</a:t>
              </a:r>
            </a:p>
            <a:p>
              <a:pPr algn="ctr">
                <a:lnSpc>
                  <a:spcPct val="70000"/>
                </a:lnSpc>
              </a:pP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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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</a:t>
              </a:r>
              <a:r>
                <a:rPr lang="en-US" i="1" baseline="-25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n</a:t>
              </a:r>
              <a:endParaRPr lang="en-US" sz="2000">
                <a:solidFill>
                  <a:srgbClr val="000000"/>
                </a:solidFill>
                <a:latin typeface="Times New Roman" pitchFamily="18" charset="0"/>
                <a:ea typeface="Angsana New" pitchFamily="18" charset="-34"/>
                <a:cs typeface="Cordia New" pitchFamily="34" charset="-34"/>
              </a:endParaRPr>
            </a:p>
            <a:p>
              <a:pPr algn="ctr">
                <a:lnSpc>
                  <a:spcPct val="70000"/>
                </a:lnSpc>
              </a:pPr>
              <a:endParaRPr lang="th-TH" sz="4800">
                <a:ea typeface="Angsana New" pitchFamily="18" charset="-34"/>
                <a:cs typeface="Cordia New" pitchFamily="34" charset="-34"/>
              </a:endParaRPr>
            </a:p>
          </p:txBody>
        </p:sp>
        <p:cxnSp>
          <p:nvCxnSpPr>
            <p:cNvPr id="36872" name="AutoShape 7"/>
            <p:cNvCxnSpPr>
              <a:cxnSpLocks noChangeShapeType="1"/>
            </p:cNvCxnSpPr>
            <p:nvPr/>
          </p:nvCxnSpPr>
          <p:spPr bwMode="auto">
            <a:xfrm>
              <a:off x="4549592" y="2866749"/>
              <a:ext cx="0" cy="9198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873" name="AutoShape 8"/>
            <p:cNvCxnSpPr>
              <a:cxnSpLocks noChangeShapeType="1"/>
            </p:cNvCxnSpPr>
            <p:nvPr/>
          </p:nvCxnSpPr>
          <p:spPr bwMode="auto">
            <a:xfrm>
              <a:off x="5597162" y="4132919"/>
              <a:ext cx="386097" cy="249827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74" name="Text Box 9"/>
            <p:cNvSpPr txBox="1">
              <a:spLocks noChangeArrowheads="1"/>
            </p:cNvSpPr>
            <p:nvPr/>
          </p:nvSpPr>
          <p:spPr bwMode="auto">
            <a:xfrm>
              <a:off x="5455215" y="3766696"/>
              <a:ext cx="752322" cy="482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true</a:t>
              </a:r>
              <a:endParaRPr lang="th-TH" sz="4800">
                <a:ea typeface="Angsana New" pitchFamily="18" charset="-34"/>
                <a:cs typeface="Cordia New" pitchFamily="34" charset="-34"/>
              </a:endParaRPr>
            </a:p>
          </p:txBody>
        </p:sp>
        <p:sp>
          <p:nvSpPr>
            <p:cNvPr id="36875" name="Text Box 10"/>
            <p:cNvSpPr txBox="1">
              <a:spLocks noChangeArrowheads="1"/>
            </p:cNvSpPr>
            <p:nvPr/>
          </p:nvSpPr>
          <p:spPr bwMode="auto">
            <a:xfrm>
              <a:off x="2934230" y="3698561"/>
              <a:ext cx="843168" cy="482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false</a:t>
              </a:r>
              <a:endParaRPr lang="th-TH" sz="4800">
                <a:ea typeface="Angsana New" pitchFamily="18" charset="-34"/>
                <a:cs typeface="Cordia New" pitchFamily="34" charset="-34"/>
              </a:endParaRPr>
            </a:p>
          </p:txBody>
        </p:sp>
        <p:sp>
          <p:nvSpPr>
            <p:cNvPr id="36876" name="AutoShape 12"/>
            <p:cNvSpPr>
              <a:spLocks noChangeArrowheads="1"/>
            </p:cNvSpPr>
            <p:nvPr/>
          </p:nvSpPr>
          <p:spPr bwMode="auto">
            <a:xfrm>
              <a:off x="3243822" y="2803791"/>
              <a:ext cx="2668588" cy="781038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0" tIns="18000" rIns="0" bIns="18000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</a:t>
              </a:r>
              <a:r>
                <a:rPr lang="en-US" i="1" baseline="-25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n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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</a:t>
              </a:r>
              <a:r>
                <a:rPr lang="en-US" sz="2000" i="1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pi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– (</a:t>
              </a:r>
              <a:r>
                <a:rPr lang="en-US" sz="2000" i="1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n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+1)/</a:t>
              </a:r>
              <a:r>
                <a:rPr lang="en-US" sz="2000" i="1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d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</a:t>
              </a:r>
              <a:endParaRPr lang="en-US" sz="2000">
                <a:solidFill>
                  <a:srgbClr val="000000"/>
                </a:solidFill>
                <a:latin typeface="Cordia New" pitchFamily="34" charset="-34"/>
                <a:ea typeface="Angsana New" pitchFamily="18" charset="-34"/>
                <a:cs typeface="Cordia New" pitchFamily="34" charset="-34"/>
              </a:endParaRPr>
            </a:p>
            <a:p>
              <a:pPr algn="ctr"/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</a:t>
              </a:r>
              <a:r>
                <a:rPr lang="en-US" i="1" baseline="-25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d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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</a:t>
              </a:r>
              <a:r>
                <a:rPr lang="en-US" sz="2000" i="1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pi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– </a:t>
              </a:r>
              <a:r>
                <a:rPr lang="en-US" sz="2000" i="1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n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/(</a:t>
              </a:r>
              <a:r>
                <a:rPr lang="en-US" sz="2000" i="1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d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+1) </a:t>
              </a: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</a:t>
              </a:r>
              <a:endParaRPr lang="th-TH" sz="4800">
                <a:ea typeface="Angsana New" pitchFamily="18" charset="-34"/>
                <a:cs typeface="Cordia New" pitchFamily="34" charset="-34"/>
              </a:endParaRPr>
            </a:p>
          </p:txBody>
        </p:sp>
        <p:sp>
          <p:nvSpPr>
            <p:cNvPr id="36877" name="AutoShape 13"/>
            <p:cNvSpPr>
              <a:spLocks noChangeArrowheads="1"/>
            </p:cNvSpPr>
            <p:nvPr/>
          </p:nvSpPr>
          <p:spPr bwMode="auto">
            <a:xfrm>
              <a:off x="2451659" y="4394442"/>
              <a:ext cx="1339850" cy="669915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0" tIns="18000" rIns="0" bIns="18000" anchor="ctr"/>
            <a:lstStyle/>
            <a:p>
              <a:pPr algn="ctr">
                <a:lnSpc>
                  <a:spcPct val="70000"/>
                </a:lnSpc>
              </a:pPr>
              <a:endParaRPr lang="en-US" sz="2000" i="1">
                <a:solidFill>
                  <a:srgbClr val="000000"/>
                </a:solidFill>
                <a:latin typeface="Calibri" pitchFamily="34" charset="0"/>
                <a:ea typeface="Angsana New" pitchFamily="18" charset="-34"/>
                <a:cs typeface="Cordia New" pitchFamily="34" charset="-34"/>
              </a:endParaRPr>
            </a:p>
            <a:p>
              <a:pPr algn="ctr">
                <a:lnSpc>
                  <a:spcPct val="70000"/>
                </a:lnSpc>
              </a:pPr>
              <a:endParaRPr lang="en-US" sz="2000" i="1">
                <a:solidFill>
                  <a:srgbClr val="000000"/>
                </a:solidFill>
                <a:latin typeface="Calibri" pitchFamily="34" charset="0"/>
                <a:ea typeface="Angsana New" pitchFamily="18" charset="-34"/>
                <a:cs typeface="Cordia New" pitchFamily="34" charset="-34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2000" i="1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d </a:t>
              </a: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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en-US" sz="2000" i="1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d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en-US" sz="2000" i="1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+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1</a:t>
              </a:r>
            </a:p>
            <a:p>
              <a:pPr algn="ctr">
                <a:lnSpc>
                  <a:spcPct val="70000"/>
                </a:lnSpc>
              </a:pP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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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</a:t>
              </a:r>
              <a:r>
                <a:rPr lang="en-US" i="1" baseline="-25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d</a:t>
              </a:r>
              <a:endParaRPr lang="en-US" sz="2000">
                <a:solidFill>
                  <a:srgbClr val="000000"/>
                </a:solidFill>
                <a:latin typeface="Times New Roman" pitchFamily="18" charset="0"/>
                <a:ea typeface="Angsana New" pitchFamily="18" charset="-34"/>
                <a:cs typeface="Cordia New" pitchFamily="34" charset="-34"/>
              </a:endParaRPr>
            </a:p>
            <a:p>
              <a:pPr algn="ctr">
                <a:lnSpc>
                  <a:spcPct val="70000"/>
                </a:lnSpc>
              </a:pPr>
              <a:endParaRPr lang="th-TH" sz="4800">
                <a:ea typeface="Angsana New" pitchFamily="18" charset="-34"/>
                <a:cs typeface="Cordia New" pitchFamily="34" charset="-34"/>
              </a:endParaRPr>
            </a:p>
          </p:txBody>
        </p:sp>
        <p:sp>
          <p:nvSpPr>
            <p:cNvPr id="36878" name="Freeform 14"/>
            <p:cNvSpPr>
              <a:spLocks/>
            </p:cNvSpPr>
            <p:nvPr/>
          </p:nvSpPr>
          <p:spPr bwMode="auto">
            <a:xfrm>
              <a:off x="3115923" y="4121563"/>
              <a:ext cx="374741" cy="272539"/>
            </a:xfrm>
            <a:custGeom>
              <a:avLst/>
              <a:gdLst>
                <a:gd name="T0" fmla="*/ 2147483647 w 330"/>
                <a:gd name="T1" fmla="*/ 0 h 300"/>
                <a:gd name="T2" fmla="*/ 0 w 330"/>
                <a:gd name="T3" fmla="*/ 0 h 300"/>
                <a:gd name="T4" fmla="*/ 0 w 330"/>
                <a:gd name="T5" fmla="*/ 2147483647 h 300"/>
                <a:gd name="T6" fmla="*/ 0 60000 65536"/>
                <a:gd name="T7" fmla="*/ 0 60000 65536"/>
                <a:gd name="T8" fmla="*/ 0 60000 65536"/>
                <a:gd name="T9" fmla="*/ 0 w 330"/>
                <a:gd name="T10" fmla="*/ 0 h 300"/>
                <a:gd name="T11" fmla="*/ 330 w 330"/>
                <a:gd name="T12" fmla="*/ 300 h 3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0" h="300">
                  <a:moveTo>
                    <a:pt x="330" y="0"/>
                  </a:moveTo>
                  <a:lnTo>
                    <a:pt x="0" y="0"/>
                  </a:lnTo>
                  <a:lnTo>
                    <a:pt x="0" y="3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9" name="Freeform 15"/>
            <p:cNvSpPr>
              <a:spLocks/>
            </p:cNvSpPr>
            <p:nvPr/>
          </p:nvSpPr>
          <p:spPr bwMode="auto">
            <a:xfrm>
              <a:off x="3115923" y="5058416"/>
              <a:ext cx="2878692" cy="204404"/>
            </a:xfrm>
            <a:custGeom>
              <a:avLst/>
              <a:gdLst>
                <a:gd name="T0" fmla="*/ 0 w 2535"/>
                <a:gd name="T1" fmla="*/ 0 h 180"/>
                <a:gd name="T2" fmla="*/ 0 w 2535"/>
                <a:gd name="T3" fmla="*/ 2147483647 h 180"/>
                <a:gd name="T4" fmla="*/ 2147483647 w 2535"/>
                <a:gd name="T5" fmla="*/ 2147483647 h 180"/>
                <a:gd name="T6" fmla="*/ 2147483647 w 2535"/>
                <a:gd name="T7" fmla="*/ 0 h 1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35"/>
                <a:gd name="T13" fmla="*/ 0 h 180"/>
                <a:gd name="T14" fmla="*/ 2535 w 2535"/>
                <a:gd name="T15" fmla="*/ 180 h 1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35" h="180">
                  <a:moveTo>
                    <a:pt x="0" y="0"/>
                  </a:moveTo>
                  <a:lnTo>
                    <a:pt x="0" y="180"/>
                  </a:lnTo>
                  <a:lnTo>
                    <a:pt x="2535" y="180"/>
                  </a:lnTo>
                  <a:lnTo>
                    <a:pt x="253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0" name="AutoShape 16"/>
            <p:cNvSpPr>
              <a:spLocks noChangeArrowheads="1"/>
            </p:cNvSpPr>
            <p:nvPr/>
          </p:nvSpPr>
          <p:spPr bwMode="auto">
            <a:xfrm>
              <a:off x="3472422" y="1830669"/>
              <a:ext cx="2200275" cy="709601"/>
            </a:xfrm>
            <a:prstGeom prst="flowChartDecis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0" tIns="18000" rIns="0" bIns="18000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</a:t>
              </a:r>
              <a:r>
                <a:rPr lang="th-TH" sz="2400"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  </a:t>
              </a:r>
              <a:r>
                <a:rPr lang="en-US" sz="2000"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≥ 10</a:t>
              </a:r>
              <a:r>
                <a:rPr lang="en-US" sz="2400" baseline="30000"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–6</a:t>
              </a:r>
              <a:r>
                <a:rPr lang="en-US" sz="2000" baseline="30000"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endParaRPr lang="th-TH" sz="4800">
                <a:ea typeface="Angsana New" pitchFamily="18" charset="-34"/>
                <a:cs typeface="Cordia New" pitchFamily="34" charset="-34"/>
              </a:endParaRPr>
            </a:p>
          </p:txBody>
        </p:sp>
        <p:sp>
          <p:nvSpPr>
            <p:cNvPr id="36881" name="Line 17"/>
            <p:cNvSpPr>
              <a:spLocks noChangeShapeType="1"/>
            </p:cNvSpPr>
            <p:nvPr/>
          </p:nvSpPr>
          <p:spPr bwMode="auto">
            <a:xfrm>
              <a:off x="4614887" y="5262820"/>
              <a:ext cx="0" cy="2214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2" name="Freeform 18"/>
            <p:cNvSpPr>
              <a:spLocks/>
            </p:cNvSpPr>
            <p:nvPr/>
          </p:nvSpPr>
          <p:spPr bwMode="auto">
            <a:xfrm>
              <a:off x="2247205" y="1710813"/>
              <a:ext cx="2367682" cy="3774315"/>
            </a:xfrm>
            <a:custGeom>
              <a:avLst/>
              <a:gdLst>
                <a:gd name="T0" fmla="*/ 2147483647 w 2235"/>
                <a:gd name="T1" fmla="*/ 2147483647 h 3615"/>
                <a:gd name="T2" fmla="*/ 2147483647 w 2235"/>
                <a:gd name="T3" fmla="*/ 2147483647 h 3615"/>
                <a:gd name="T4" fmla="*/ 0 w 2235"/>
                <a:gd name="T5" fmla="*/ 2147483647 h 3615"/>
                <a:gd name="T6" fmla="*/ 0 w 2235"/>
                <a:gd name="T7" fmla="*/ 0 h 3615"/>
                <a:gd name="T8" fmla="*/ 2147483647 w 2235"/>
                <a:gd name="T9" fmla="*/ 0 h 36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35"/>
                <a:gd name="T16" fmla="*/ 0 h 3615"/>
                <a:gd name="T17" fmla="*/ 2235 w 2235"/>
                <a:gd name="T18" fmla="*/ 3615 h 36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35" h="3615">
                  <a:moveTo>
                    <a:pt x="2235" y="3435"/>
                  </a:moveTo>
                  <a:lnTo>
                    <a:pt x="2235" y="3615"/>
                  </a:lnTo>
                  <a:lnTo>
                    <a:pt x="0" y="3615"/>
                  </a:lnTo>
                  <a:lnTo>
                    <a:pt x="0" y="0"/>
                  </a:lnTo>
                  <a:lnTo>
                    <a:pt x="219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3" name="Line 19"/>
            <p:cNvSpPr>
              <a:spLocks noChangeShapeType="1"/>
            </p:cNvSpPr>
            <p:nvPr/>
          </p:nvSpPr>
          <p:spPr bwMode="auto">
            <a:xfrm>
              <a:off x="4563786" y="1465180"/>
              <a:ext cx="0" cy="37474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4" name="Text Box 21"/>
            <p:cNvSpPr txBox="1">
              <a:spLocks noChangeArrowheads="1"/>
            </p:cNvSpPr>
            <p:nvPr/>
          </p:nvSpPr>
          <p:spPr bwMode="auto">
            <a:xfrm>
              <a:off x="4616837" y="2442092"/>
              <a:ext cx="752322" cy="482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true</a:t>
              </a:r>
              <a:endParaRPr lang="th-TH" sz="4800">
                <a:ea typeface="Angsana New" pitchFamily="18" charset="-34"/>
                <a:cs typeface="Cordia New" pitchFamily="34" charset="-34"/>
              </a:endParaRPr>
            </a:p>
          </p:txBody>
        </p:sp>
        <p:sp>
          <p:nvSpPr>
            <p:cNvPr id="36885" name="Text Box 22"/>
            <p:cNvSpPr txBox="1">
              <a:spLocks noChangeArrowheads="1"/>
            </p:cNvSpPr>
            <p:nvPr/>
          </p:nvSpPr>
          <p:spPr bwMode="auto">
            <a:xfrm>
              <a:off x="5441054" y="1809589"/>
              <a:ext cx="843168" cy="482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/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false</a:t>
              </a:r>
              <a:endParaRPr lang="th-TH" sz="4800">
                <a:ea typeface="Angsana New" pitchFamily="18" charset="-34"/>
                <a:cs typeface="Cordia New" pitchFamily="34" charset="-34"/>
              </a:endParaRPr>
            </a:p>
          </p:txBody>
        </p:sp>
        <p:sp>
          <p:nvSpPr>
            <p:cNvPr id="36886" name="AutoShape 23"/>
            <p:cNvSpPr>
              <a:spLocks noChangeArrowheads="1"/>
            </p:cNvSpPr>
            <p:nvPr/>
          </p:nvSpPr>
          <p:spPr bwMode="auto">
            <a:xfrm>
              <a:off x="2164322" y="3355919"/>
              <a:ext cx="161821" cy="161821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4800"/>
            </a:p>
          </p:txBody>
        </p:sp>
        <p:sp>
          <p:nvSpPr>
            <p:cNvPr id="36887" name="AutoShape 24"/>
            <p:cNvSpPr>
              <a:spLocks noChangeArrowheads="1"/>
            </p:cNvSpPr>
            <p:nvPr/>
          </p:nvSpPr>
          <p:spPr bwMode="auto">
            <a:xfrm>
              <a:off x="4137943" y="5760508"/>
              <a:ext cx="953886" cy="408808"/>
            </a:xfrm>
            <a:prstGeom prst="flowChartDisp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18000" rIns="0" bIns="18000"/>
            <a:lstStyle/>
            <a:p>
              <a:pPr algn="ctr"/>
              <a:r>
                <a:rPr lang="en-US" sz="2000" i="1"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n,  d</a:t>
              </a:r>
              <a:endParaRPr lang="th-TH" sz="4800">
                <a:ea typeface="Angsana New" pitchFamily="18" charset="-34"/>
                <a:cs typeface="Cordia New" pitchFamily="34" charset="-34"/>
              </a:endParaRPr>
            </a:p>
          </p:txBody>
        </p:sp>
        <p:cxnSp>
          <p:nvCxnSpPr>
            <p:cNvPr id="36888" name="AutoShape 25"/>
            <p:cNvCxnSpPr>
              <a:cxnSpLocks noChangeShapeType="1"/>
            </p:cNvCxnSpPr>
            <p:nvPr/>
          </p:nvCxnSpPr>
          <p:spPr bwMode="auto">
            <a:xfrm>
              <a:off x="4617726" y="6189188"/>
              <a:ext cx="0" cy="2072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889" name="Shape 30"/>
            <p:cNvCxnSpPr>
              <a:cxnSpLocks noChangeShapeType="1"/>
              <a:stCxn id="36880" idx="3"/>
              <a:endCxn id="36887" idx="0"/>
            </p:cNvCxnSpPr>
            <p:nvPr/>
          </p:nvCxnSpPr>
          <p:spPr bwMode="auto">
            <a:xfrm flipH="1">
              <a:off x="4614886" y="2184943"/>
              <a:ext cx="1057266" cy="3575565"/>
            </a:xfrm>
            <a:prstGeom prst="bentConnector4">
              <a:avLst>
                <a:gd name="adj1" fmla="val -129032"/>
                <a:gd name="adj2" fmla="val 96208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890" name="Straight Arrow Connector 34"/>
            <p:cNvCxnSpPr>
              <a:cxnSpLocks noChangeShapeType="1"/>
              <a:stCxn id="36880" idx="2"/>
              <a:endCxn id="36876" idx="0"/>
            </p:cNvCxnSpPr>
            <p:nvPr/>
          </p:nvCxnSpPr>
          <p:spPr bwMode="auto">
            <a:xfrm rot="16200000" flipH="1">
              <a:off x="4442817" y="2669055"/>
              <a:ext cx="264408" cy="592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91" name="AutoShape 11"/>
            <p:cNvSpPr>
              <a:spLocks noChangeArrowheads="1"/>
            </p:cNvSpPr>
            <p:nvPr/>
          </p:nvSpPr>
          <p:spPr bwMode="auto">
            <a:xfrm>
              <a:off x="2686609" y="649587"/>
              <a:ext cx="3714751" cy="914386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0" tIns="18000" rIns="0" bIns="18000" anchor="ctr"/>
            <a:lstStyle/>
            <a:p>
              <a:pPr>
                <a:lnSpc>
                  <a:spcPct val="70000"/>
                </a:lnSpc>
              </a:pP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 </a:t>
              </a:r>
              <a:r>
                <a:rPr lang="en-US" sz="2000" i="1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n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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22, </a:t>
              </a:r>
              <a:r>
                <a:rPr lang="en-US" sz="2000" i="1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d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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7</a:t>
              </a:r>
              <a:endParaRPr lang="en-US" sz="2000">
                <a:solidFill>
                  <a:srgbClr val="000000"/>
                </a:solidFill>
                <a:latin typeface="Cordia New" pitchFamily="34" charset="-34"/>
                <a:ea typeface="Angsana New" pitchFamily="18" charset="-34"/>
                <a:cs typeface="Cordia New" pitchFamily="34" charset="-34"/>
              </a:endParaRPr>
            </a:p>
            <a:p>
              <a:pPr>
                <a:lnSpc>
                  <a:spcPct val="70000"/>
                </a:lnSpc>
              </a:pP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 </a:t>
              </a:r>
              <a:r>
                <a:rPr lang="en-US" sz="2000" i="1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pi </a:t>
              </a: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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th-TH">
                  <a:solidFill>
                    <a:srgbClr val="000000"/>
                  </a:solidFill>
                  <a:latin typeface="Browallia New" pitchFamily="34" charset="-34"/>
                  <a:ea typeface="Angsana New" pitchFamily="18" charset="-34"/>
                  <a:cs typeface="Browallia New" pitchFamily="34" charset="-34"/>
                </a:rPr>
                <a:t>ค่าประมาณของ </a:t>
              </a:r>
              <a:r>
                <a:rPr lang="en-US">
                  <a:solidFill>
                    <a:srgbClr val="000000"/>
                  </a:solidFill>
                  <a:latin typeface="Browallia New" pitchFamily="34" charset="-34"/>
                  <a:ea typeface="Angsana New" pitchFamily="18" charset="-34"/>
                  <a:cs typeface="Browallia New" pitchFamily="34" charset="-34"/>
                  <a:sym typeface="Symbol" pitchFamily="18" charset="2"/>
                </a:rPr>
                <a:t></a:t>
              </a:r>
              <a:r>
                <a:rPr lang="en-US">
                  <a:solidFill>
                    <a:srgbClr val="000000"/>
                  </a:solidFill>
                  <a:latin typeface="Browallia New" pitchFamily="34" charset="-34"/>
                  <a:ea typeface="Angsana New" pitchFamily="18" charset="-34"/>
                  <a:cs typeface="Browallia New" pitchFamily="34" charset="-34"/>
                </a:rPr>
                <a:t> </a:t>
              </a:r>
              <a:r>
                <a:rPr lang="th-TH">
                  <a:solidFill>
                    <a:srgbClr val="000000"/>
                  </a:solidFill>
                  <a:latin typeface="Browallia New" pitchFamily="34" charset="-34"/>
                  <a:ea typeface="Angsana New" pitchFamily="18" charset="-34"/>
                  <a:cs typeface="Browallia New" pitchFamily="34" charset="-34"/>
                </a:rPr>
                <a:t>ที่ละเอียด</a:t>
              </a:r>
            </a:p>
            <a:p>
              <a:pPr>
                <a:lnSpc>
                  <a:spcPct val="70000"/>
                </a:lnSpc>
              </a:pPr>
              <a:r>
                <a:rPr lang="en-US" sz="2000">
                  <a:solidFill>
                    <a:srgbClr val="000000"/>
                  </a:solidFill>
                  <a:latin typeface="Cordia New" pitchFamily="34" charset="-34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     </a:t>
              </a:r>
              <a:r>
                <a:rPr lang="en-US" sz="2000">
                  <a:solidFill>
                    <a:srgbClr val="000000"/>
                  </a:solidFill>
                  <a:latin typeface="Calibri" pitchFamily="34" charset="0"/>
                  <a:ea typeface="Angsana New" pitchFamily="18" charset="-34"/>
                  <a:cs typeface="Cordia New" pitchFamily="34" charset="-34"/>
                  <a:sym typeface="Symbol" pitchFamily="18" charset="2"/>
                </a:rPr>
                <a:t>100</a:t>
              </a:r>
              <a:endParaRPr lang="th-TH" sz="2000">
                <a:solidFill>
                  <a:srgbClr val="000000"/>
                </a:solidFill>
                <a:latin typeface="Calibri" pitchFamily="34" charset="0"/>
                <a:ea typeface="Angsana New" pitchFamily="18" charset="-34"/>
                <a:cs typeface="Cordia New" pitchFamily="34" charset="-34"/>
                <a:sym typeface="Symbol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โปรแกรม </a:t>
            </a:r>
            <a:r>
              <a:rPr lang="en-US" dirty="0" smtClean="0"/>
              <a:t>:</a:t>
            </a:r>
            <a:r>
              <a:rPr lang="th-TH" dirty="0" smtClean="0"/>
              <a:t>หาค่าประมาณของ </a:t>
            </a:r>
            <a:r>
              <a:rPr lang="en-US" sz="4000" dirty="0" smtClean="0">
                <a:sym typeface="Symbol" pitchFamily="18" charset="2"/>
              </a:rPr>
              <a:t>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th-TH" dirty="0" smtClean="0">
                <a:sym typeface="Symbol" pitchFamily="18" charset="2"/>
              </a:rPr>
              <a:t>ที่ดีกว่า </a:t>
            </a:r>
            <a:r>
              <a:rPr lang="en-US" dirty="0" smtClean="0">
                <a:sym typeface="Symbol" pitchFamily="18" charset="2"/>
              </a:rPr>
              <a:t>22/7</a:t>
            </a:r>
            <a:endParaRPr lang="th-TH" dirty="0"/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469900" y="869950"/>
            <a:ext cx="8364538" cy="5326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args) {</a:t>
            </a:r>
          </a:p>
          <a:p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</a:rPr>
              <a:t> n = 22, d = 7;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pi =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.PI;  // 3.141592653589793; 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diff = 100, diffN, diffD;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(diff &gt;= 1e-6) {</a:t>
            </a:r>
          </a:p>
          <a:p>
            <a:r>
              <a:rPr lang="pt-BR" sz="2000" b="1">
                <a:solidFill>
                  <a:srgbClr val="000000"/>
                </a:solidFill>
                <a:latin typeface="Courier New" pitchFamily="49" charset="0"/>
              </a:rPr>
              <a:t>      diffN = </a:t>
            </a:r>
            <a:r>
              <a:rPr lang="pt-BR" sz="2000" b="1">
                <a:solidFill>
                  <a:srgbClr val="C00000"/>
                </a:solidFill>
                <a:latin typeface="Courier New" pitchFamily="49" charset="0"/>
              </a:rPr>
              <a:t>Math</a:t>
            </a:r>
            <a:r>
              <a:rPr lang="pt-BR" sz="2000" b="1">
                <a:solidFill>
                  <a:srgbClr val="000000"/>
                </a:solidFill>
                <a:latin typeface="Courier New" pitchFamily="49" charset="0"/>
              </a:rPr>
              <a:t>.abs(pi - (n + 1) / d); </a:t>
            </a:r>
          </a:p>
          <a:p>
            <a:r>
              <a:rPr lang="pt-BR" sz="2000" b="1">
                <a:solidFill>
                  <a:srgbClr val="000000"/>
                </a:solidFill>
                <a:latin typeface="Courier New" pitchFamily="49" charset="0"/>
              </a:rPr>
              <a:t>      diffD = </a:t>
            </a:r>
            <a:r>
              <a:rPr lang="pt-BR" sz="2000" b="1">
                <a:solidFill>
                  <a:srgbClr val="C00000"/>
                </a:solidFill>
                <a:latin typeface="Courier New" pitchFamily="49" charset="0"/>
              </a:rPr>
              <a:t>Math</a:t>
            </a:r>
            <a:r>
              <a:rPr lang="pt-BR" sz="2000" b="1">
                <a:solidFill>
                  <a:srgbClr val="000000"/>
                </a:solidFill>
                <a:latin typeface="Courier New" pitchFamily="49" charset="0"/>
              </a:rPr>
              <a:t>.abs(pi - n / (d + 1)); 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(diffN &lt; diffD)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n = n + 1;    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diff = diffN;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}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else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d = d + 1;    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  diff = diffD;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}</a:t>
            </a:r>
            <a:endParaRPr lang="th-TH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.out.println(n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"/"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 d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 (n/d));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312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3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3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3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33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31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33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33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33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331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331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33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331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331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331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3312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กลุ่มคำสั่ง </a:t>
            </a:r>
            <a:r>
              <a:rPr lang="en-US"/>
              <a:t>(Block)</a:t>
            </a:r>
            <a:endParaRPr lang="th-TH"/>
          </a:p>
        </p:txBody>
      </p:sp>
      <p:sp>
        <p:nvSpPr>
          <p:cNvPr id="1914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00088" y="949325"/>
            <a:ext cx="7772400" cy="1676400"/>
          </a:xfrm>
        </p:spPr>
        <p:txBody>
          <a:bodyPr/>
          <a:lstStyle/>
          <a:p>
            <a:r>
              <a:rPr lang="th-TH" smtClean="0"/>
              <a:t>Block คือกลุ่มคำสั่ง ครอบด้วย </a:t>
            </a:r>
            <a:r>
              <a:rPr lang="en-US" smtClean="0"/>
              <a:t>{  }</a:t>
            </a:r>
          </a:p>
          <a:p>
            <a:r>
              <a:rPr lang="th-TH" smtClean="0"/>
              <a:t>ถ้ามี</a:t>
            </a:r>
            <a:r>
              <a:rPr lang="th-TH" u="sng" smtClean="0"/>
              <a:t>คำสั่งเดียว</a:t>
            </a:r>
            <a:r>
              <a:rPr lang="th-TH" smtClean="0"/>
              <a:t>หลัง </a:t>
            </a:r>
            <a:r>
              <a:rPr lang="en-US" smtClean="0"/>
              <a:t>if, else, while</a:t>
            </a:r>
            <a:br>
              <a:rPr lang="en-US" smtClean="0"/>
            </a:br>
            <a:r>
              <a:rPr lang="th-TH" smtClean="0"/>
              <a:t>ไม่ต้องใส่ใน </a:t>
            </a:r>
            <a:r>
              <a:rPr lang="en-US" smtClean="0"/>
              <a:t>block </a:t>
            </a:r>
            <a:r>
              <a:rPr lang="th-TH" smtClean="0"/>
              <a:t>ก็ได้</a:t>
            </a:r>
          </a:p>
        </p:txBody>
      </p:sp>
      <p:sp>
        <p:nvSpPr>
          <p:cNvPr id="191493" name="Text Box 5"/>
          <p:cNvSpPr txBox="1">
            <a:spLocks noChangeArrowheads="1"/>
          </p:cNvSpPr>
          <p:nvPr/>
        </p:nvSpPr>
        <p:spPr bwMode="auto">
          <a:xfrm>
            <a:off x="701675" y="3033713"/>
            <a:ext cx="2368550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(x &lt; 0)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x = -x;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  <p:sp>
        <p:nvSpPr>
          <p:cNvPr id="191494" name="Text Box 6"/>
          <p:cNvSpPr txBox="1">
            <a:spLocks noChangeArrowheads="1"/>
          </p:cNvSpPr>
          <p:nvPr/>
        </p:nvSpPr>
        <p:spPr bwMode="auto">
          <a:xfrm>
            <a:off x="3238500" y="3033713"/>
            <a:ext cx="2154238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 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(x &lt; 0)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x = -x;</a:t>
            </a:r>
          </a:p>
          <a:p>
            <a:endParaRPr lang="th-TH" sz="2000" b="1">
              <a:solidFill>
                <a:srgbClr val="FF00FF"/>
              </a:solidFill>
              <a:latin typeface="Courier New" pitchFamily="49" charset="0"/>
              <a:cs typeface="Cordia New" pitchFamily="34" charset="-34"/>
            </a:endParaRPr>
          </a:p>
        </p:txBody>
      </p:sp>
      <p:sp>
        <p:nvSpPr>
          <p:cNvPr id="191495" name="Text Box 7"/>
          <p:cNvSpPr txBox="1">
            <a:spLocks noChangeArrowheads="1"/>
          </p:cNvSpPr>
          <p:nvPr/>
        </p:nvSpPr>
        <p:spPr bwMode="auto">
          <a:xfrm>
            <a:off x="5534025" y="3033713"/>
            <a:ext cx="2970213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(x &lt; 0) x = -x;</a:t>
            </a:r>
          </a:p>
          <a:p>
            <a:endParaRPr lang="en-US" sz="2000" b="1">
              <a:solidFill>
                <a:srgbClr val="FF00FF"/>
              </a:solidFill>
              <a:latin typeface="Courier New" pitchFamily="49" charset="0"/>
              <a:cs typeface="Cordia New" pitchFamily="34" charset="-34"/>
            </a:endParaRPr>
          </a:p>
          <a:p>
            <a:endParaRPr lang="th-TH" sz="2000" b="1">
              <a:solidFill>
                <a:srgbClr val="FF00FF"/>
              </a:solidFill>
              <a:latin typeface="Courier New" pitchFamily="49" charset="0"/>
              <a:cs typeface="Cordia New" pitchFamily="34" charset="-34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87488" y="5767388"/>
            <a:ext cx="5768975" cy="71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.abs(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*x – a) &gt; 1e-5)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x = (x + a/x) / 2.0;</a:t>
            </a:r>
          </a:p>
        </p:txBody>
      </p:sp>
      <p:sp>
        <p:nvSpPr>
          <p:cNvPr id="13" name="Rectangle 44"/>
          <p:cNvSpPr>
            <a:spLocks noChangeArrowheads="1"/>
          </p:cNvSpPr>
          <p:nvPr/>
        </p:nvSpPr>
        <p:spPr bwMode="auto">
          <a:xfrm>
            <a:off x="3244850" y="4230688"/>
            <a:ext cx="2168525" cy="1323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(a &lt; b)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min = a;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else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min = b;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224588" y="752475"/>
            <a:ext cx="2919412" cy="2033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(diffN &lt; diffD)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n = n + 1;    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diff = diffN;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}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else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{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d = d + 1;    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diff = diffD;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6283325" y="811213"/>
            <a:ext cx="2787650" cy="1106487"/>
          </a:xfrm>
          <a:custGeom>
            <a:avLst/>
            <a:gdLst>
              <a:gd name="T0" fmla="*/ 2523091 w 2787445"/>
              <a:gd name="T1" fmla="*/ 0 h 1106129"/>
              <a:gd name="T2" fmla="*/ 2523091 w 2787445"/>
              <a:gd name="T3" fmla="*/ 265987 h 1106129"/>
              <a:gd name="T4" fmla="*/ 0 w 2787445"/>
              <a:gd name="T5" fmla="*/ 265987 h 1106129"/>
              <a:gd name="T6" fmla="*/ 0 w 2787445"/>
              <a:gd name="T7" fmla="*/ 1108278 h 1106129"/>
              <a:gd name="T8" fmla="*/ 206567 w 2787445"/>
              <a:gd name="T9" fmla="*/ 1093502 h 1106129"/>
              <a:gd name="T10" fmla="*/ 206567 w 2787445"/>
              <a:gd name="T11" fmla="*/ 797961 h 1106129"/>
              <a:gd name="T12" fmla="*/ 2788679 w 2787445"/>
              <a:gd name="T13" fmla="*/ 797961 h 1106129"/>
              <a:gd name="T14" fmla="*/ 2788679 w 2787445"/>
              <a:gd name="T15" fmla="*/ 0 h 1106129"/>
              <a:gd name="T16" fmla="*/ 2523091 w 2787445"/>
              <a:gd name="T17" fmla="*/ 0 h 11061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787445"/>
              <a:gd name="T28" fmla="*/ 0 h 1106129"/>
              <a:gd name="T29" fmla="*/ 2787445 w 2787445"/>
              <a:gd name="T30" fmla="*/ 1106129 h 110612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787445" h="1106129">
                <a:moveTo>
                  <a:pt x="2521974" y="0"/>
                </a:moveTo>
                <a:lnTo>
                  <a:pt x="2521974" y="265471"/>
                </a:lnTo>
                <a:lnTo>
                  <a:pt x="0" y="265471"/>
                </a:lnTo>
                <a:lnTo>
                  <a:pt x="0" y="1106129"/>
                </a:lnTo>
                <a:lnTo>
                  <a:pt x="206477" y="1091381"/>
                </a:lnTo>
                <a:lnTo>
                  <a:pt x="206477" y="796413"/>
                </a:lnTo>
                <a:lnTo>
                  <a:pt x="2787445" y="796413"/>
                </a:lnTo>
                <a:lnTo>
                  <a:pt x="2787445" y="0"/>
                </a:lnTo>
                <a:lnTo>
                  <a:pt x="2521974" y="0"/>
                </a:lnTo>
                <a:close/>
              </a:path>
            </a:pathLst>
          </a:custGeom>
          <a:solidFill>
            <a:srgbClr val="FFCCFF">
              <a:alpha val="45097"/>
            </a:srgbClr>
          </a:solidFill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Freeform 16"/>
          <p:cNvSpPr/>
          <p:nvPr/>
        </p:nvSpPr>
        <p:spPr bwMode="auto">
          <a:xfrm>
            <a:off x="6267450" y="1608138"/>
            <a:ext cx="2198688" cy="1104900"/>
          </a:xfrm>
          <a:custGeom>
            <a:avLst/>
            <a:gdLst>
              <a:gd name="connsiteX0" fmla="*/ 958645 w 2197509"/>
              <a:gd name="connsiteY0" fmla="*/ 0 h 1106129"/>
              <a:gd name="connsiteX1" fmla="*/ 958645 w 2197509"/>
              <a:gd name="connsiteY1" fmla="*/ 280220 h 1106129"/>
              <a:gd name="connsiteX2" fmla="*/ 0 w 2197509"/>
              <a:gd name="connsiteY2" fmla="*/ 265471 h 1106129"/>
              <a:gd name="connsiteX3" fmla="*/ 0 w 2197509"/>
              <a:gd name="connsiteY3" fmla="*/ 1106129 h 1106129"/>
              <a:gd name="connsiteX4" fmla="*/ 2197509 w 2197509"/>
              <a:gd name="connsiteY4" fmla="*/ 1106129 h 1106129"/>
              <a:gd name="connsiteX5" fmla="*/ 2197509 w 2197509"/>
              <a:gd name="connsiteY5" fmla="*/ 14749 h 1106129"/>
              <a:gd name="connsiteX6" fmla="*/ 958645 w 2197509"/>
              <a:gd name="connsiteY6" fmla="*/ 0 h 1106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97509" h="1106129">
                <a:moveTo>
                  <a:pt x="958645" y="0"/>
                </a:moveTo>
                <a:lnTo>
                  <a:pt x="958645" y="280220"/>
                </a:lnTo>
                <a:lnTo>
                  <a:pt x="0" y="265471"/>
                </a:lnTo>
                <a:lnTo>
                  <a:pt x="0" y="1106129"/>
                </a:lnTo>
                <a:lnTo>
                  <a:pt x="2197509" y="1106129"/>
                </a:lnTo>
                <a:lnTo>
                  <a:pt x="2197509" y="14749"/>
                </a:lnTo>
                <a:lnTo>
                  <a:pt x="958645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  <a:alpha val="45000"/>
            </a:schemeClr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1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91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91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9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9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2" grpId="0" build="p"/>
      <p:bldP spid="191493" grpId="0" animBg="1"/>
      <p:bldP spid="191494" grpId="0" animBg="1"/>
      <p:bldP spid="191495" grpId="0" animBg="1"/>
      <p:bldP spid="11" grpId="0" animBg="1"/>
      <p:bldP spid="13" grpId="0" animBg="1"/>
      <p:bldP spid="14" grpId="0" animBg="1"/>
      <p:bldP spid="1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ตัด </a:t>
            </a:r>
            <a:r>
              <a:rPr lang="en-US" dirty="0" smtClean="0"/>
              <a:t>{   }  </a:t>
            </a:r>
            <a:r>
              <a:rPr lang="th-TH" dirty="0" smtClean="0"/>
              <a:t>หลัง </a:t>
            </a:r>
            <a:r>
              <a:rPr lang="en-US" dirty="0" smtClean="0"/>
              <a:t>if, else, while </a:t>
            </a:r>
            <a:r>
              <a:rPr lang="th-TH" dirty="0" smtClean="0"/>
              <a:t>ต้องระวัง</a:t>
            </a:r>
            <a:endParaRPr lang="th-TH" dirty="0"/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854075" y="869950"/>
            <a:ext cx="7596188" cy="563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  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วัน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d = kb.nextInt();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เลขเดือน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m = kb.nextInt();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ปี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(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ค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.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ศ</a:t>
            </a:r>
            <a:r>
              <a:rPr lang="th-TH" sz="18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.)</a:t>
            </a:r>
            <a:r>
              <a:rPr lang="th-TH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= 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y = kb.nextInt();</a:t>
            </a: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(m &lt; 3) {</a:t>
            </a:r>
          </a:p>
          <a:p>
            <a:r>
              <a:rPr lang="es-E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m = m + 12; </a:t>
            </a:r>
          </a:p>
          <a:p>
            <a:r>
              <a:rPr lang="es-E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y = y - 1;</a:t>
            </a:r>
          </a:p>
          <a:p>
            <a:r>
              <a:rPr lang="es-E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s-E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s-E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es-E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c = y / 100, k = y % 100;</a:t>
            </a:r>
          </a:p>
          <a:p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pl-PL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int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w = (d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26*(m+1)/10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k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k/4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+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c/4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-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pl-PL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2*c) % 7;</a:t>
            </a: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0)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เสาร์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	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1)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อาทิตย์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2)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จันทร์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3)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อังคาร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4)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พุธ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5)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พฤหัสบดี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</a:t>
            </a:r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(w == 6) </a:t>
            </a:r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18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ศุกร์</a:t>
            </a:r>
            <a:r>
              <a:rPr lang="en-US" sz="18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095625" y="2787650"/>
            <a:ext cx="4824413" cy="1201738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endParaRPr lang="en-US" sz="1800" b="1">
              <a:solidFill>
                <a:srgbClr val="0000C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if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(m &lt; 3) </a:t>
            </a:r>
            <a:r>
              <a:rPr lang="es-ES" sz="18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m = m + 12; y = y - 1;</a:t>
            </a:r>
          </a:p>
          <a:p>
            <a:endParaRPr lang="es-ES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endParaRPr lang="es-ES" sz="18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226175" y="2863850"/>
            <a:ext cx="1474788" cy="987425"/>
            <a:chOff x="4323735" y="2952135"/>
            <a:chExt cx="1474839" cy="988142"/>
          </a:xfrm>
        </p:grpSpPr>
        <p:cxnSp>
          <p:nvCxnSpPr>
            <p:cNvPr id="39943" name="Straight Connector 5"/>
            <p:cNvCxnSpPr>
              <a:cxnSpLocks noChangeShapeType="1"/>
            </p:cNvCxnSpPr>
            <p:nvPr/>
          </p:nvCxnSpPr>
          <p:spPr bwMode="auto">
            <a:xfrm>
              <a:off x="4323735" y="2952135"/>
              <a:ext cx="1474839" cy="988142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44" name="Straight Connector 6"/>
            <p:cNvCxnSpPr>
              <a:cxnSpLocks noChangeShapeType="1"/>
            </p:cNvCxnSpPr>
            <p:nvPr/>
          </p:nvCxnSpPr>
          <p:spPr bwMode="auto">
            <a:xfrm flipV="1">
              <a:off x="4323735" y="2952135"/>
              <a:ext cx="1474839" cy="988142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" name="Freeform 8"/>
          <p:cNvSpPr>
            <a:spLocks/>
          </p:cNvSpPr>
          <p:nvPr/>
        </p:nvSpPr>
        <p:spPr bwMode="auto">
          <a:xfrm>
            <a:off x="6858000" y="4984750"/>
            <a:ext cx="944563" cy="944563"/>
          </a:xfrm>
          <a:custGeom>
            <a:avLst/>
            <a:gdLst>
              <a:gd name="T0" fmla="*/ 0 w 943897"/>
              <a:gd name="T1" fmla="*/ 562817 h 943897"/>
              <a:gd name="T2" fmla="*/ 311030 w 943897"/>
              <a:gd name="T3" fmla="*/ 947899 h 943897"/>
              <a:gd name="T4" fmla="*/ 947899 w 943897"/>
              <a:gd name="T5" fmla="*/ 0 h 943897"/>
              <a:gd name="T6" fmla="*/ 0 60000 65536"/>
              <a:gd name="T7" fmla="*/ 0 60000 65536"/>
              <a:gd name="T8" fmla="*/ 0 60000 65536"/>
              <a:gd name="T9" fmla="*/ 0 w 943897"/>
              <a:gd name="T10" fmla="*/ 0 h 943897"/>
              <a:gd name="T11" fmla="*/ 943897 w 943897"/>
              <a:gd name="T12" fmla="*/ 943897 h 9438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43897" h="943897">
                <a:moveTo>
                  <a:pt x="0" y="560439"/>
                </a:moveTo>
                <a:lnTo>
                  <a:pt x="309716" y="943897"/>
                </a:lnTo>
                <a:lnTo>
                  <a:pt x="943897" y="0"/>
                </a:lnTo>
              </a:path>
            </a:pathLst>
          </a:cu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4" grpId="0" animBg="1"/>
      <p:bldP spid="4" grpId="0" animBg="1"/>
      <p:bldP spid="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นิพจน์บูลีน</a:t>
            </a:r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874713"/>
            <a:ext cx="7418387" cy="4114800"/>
          </a:xfrm>
        </p:spPr>
        <p:txBody>
          <a:bodyPr/>
          <a:lstStyle/>
          <a:p>
            <a:pPr>
              <a:spcBef>
                <a:spcPts val="4800"/>
              </a:spcBef>
            </a:pPr>
            <a:r>
              <a:rPr lang="th-TH" dirty="0" smtClean="0"/>
              <a:t>ถ้า </a:t>
            </a:r>
            <a:r>
              <a:rPr lang="en-US" dirty="0" smtClean="0"/>
              <a:t>a </a:t>
            </a:r>
            <a:r>
              <a:rPr lang="th-TH" dirty="0" smtClean="0"/>
              <a:t>เป็นจำนวนคี่</a:t>
            </a:r>
          </a:p>
          <a:p>
            <a:pPr>
              <a:spcBef>
                <a:spcPts val="4800"/>
              </a:spcBef>
            </a:pPr>
            <a:r>
              <a:rPr lang="th-TH" dirty="0" smtClean="0"/>
              <a:t>ถ้าหลักสิบของ </a:t>
            </a:r>
            <a:r>
              <a:rPr lang="en-US" dirty="0" smtClean="0"/>
              <a:t>a </a:t>
            </a:r>
            <a:r>
              <a:rPr lang="th-TH" dirty="0" smtClean="0"/>
              <a:t>เป็นเลข </a:t>
            </a:r>
            <a:r>
              <a:rPr lang="en-US" dirty="0" smtClean="0"/>
              <a:t>7</a:t>
            </a:r>
            <a:endParaRPr lang="th-TH" dirty="0" smtClean="0"/>
          </a:p>
          <a:p>
            <a:pPr marL="0" indent="0">
              <a:spcBef>
                <a:spcPts val="4800"/>
              </a:spcBef>
              <a:buNone/>
            </a:pPr>
            <a:endParaRPr lang="en-US" dirty="0" smtClean="0"/>
          </a:p>
          <a:p>
            <a:pPr marL="0" indent="0">
              <a:spcBef>
                <a:spcPts val="4800"/>
              </a:spcBef>
              <a:buNone/>
            </a:pPr>
            <a:r>
              <a:rPr lang="th-TH" dirty="0" smtClean="0"/>
              <a:t>ถ้า </a:t>
            </a:r>
            <a:r>
              <a:rPr lang="en-US" dirty="0" smtClean="0"/>
              <a:t>a </a:t>
            </a:r>
            <a:r>
              <a:rPr lang="th-TH" dirty="0" smtClean="0"/>
              <a:t>เป็นจำนวนเต็ม</a:t>
            </a:r>
            <a:r>
              <a:rPr lang="en-US" dirty="0" smtClean="0"/>
              <a:t> </a:t>
            </a:r>
            <a:r>
              <a:rPr lang="th-TH" dirty="0" smtClean="0"/>
              <a:t>เก็บค่า </a:t>
            </a:r>
            <a:r>
              <a:rPr lang="en-US" dirty="0" err="1" smtClean="0"/>
              <a:t>xxxxxxxxyz</a:t>
            </a:r>
            <a:endParaRPr lang="th-TH" dirty="0" smtClean="0"/>
          </a:p>
        </p:txBody>
      </p:sp>
      <p:sp>
        <p:nvSpPr>
          <p:cNvPr id="304133" name="Text Box 5"/>
          <p:cNvSpPr txBox="1">
            <a:spLocks noChangeArrowheads="1"/>
          </p:cNvSpPr>
          <p:nvPr/>
        </p:nvSpPr>
        <p:spPr bwMode="auto">
          <a:xfrm>
            <a:off x="1198563" y="1398588"/>
            <a:ext cx="3152775" cy="498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a % 2 == 1</a:t>
            </a:r>
            <a:r>
              <a:rPr lang="th-TH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198563" y="2440922"/>
            <a:ext cx="4883150" cy="4985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((</a:t>
            </a:r>
            <a:r>
              <a:rPr lang="en-US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a/10)%10 </a:t>
            </a:r>
            <a:r>
              <a:rPr lang="en-US" sz="2400" b="1" dirty="0" smtClean="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th-TH" sz="24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Courier New" pitchFamily="49" charset="0"/>
              </a:rPr>
              <a:t>= </a:t>
            </a: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7</a:t>
            </a:r>
            <a:r>
              <a:rPr lang="th-TH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 bwMode="auto">
          <a:xfrm>
            <a:off x="4781646" y="4733363"/>
            <a:ext cx="4079968" cy="95628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  <a:effectLst/>
        </p:spPr>
        <p:txBody>
          <a:bodyPr wrap="square" lIns="90000" tIns="46800" rIns="90000" bIns="46800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a%100 		</a:t>
            </a:r>
            <a:r>
              <a:rPr lang="en-US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  <a:sym typeface="Wingdings" pitchFamily="2" charset="2"/>
              </a:rPr>
              <a:t> </a:t>
            </a:r>
            <a:r>
              <a:rPr lang="en-US" b="1" dirty="0" err="1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  <a:sym typeface="Wingdings" pitchFamily="2" charset="2"/>
              </a:rPr>
              <a:t>yz</a:t>
            </a:r>
            <a:endParaRPr lang="en-US" b="1" dirty="0" smtClean="0">
              <a:solidFill>
                <a:srgbClr val="000000"/>
              </a:solidFill>
              <a:latin typeface="Courier New" pitchFamily="49" charset="0"/>
              <a:cs typeface="Tahoma" pitchFamily="34" charset="0"/>
              <a:sym typeface="Wingdings" pitchFamily="2" charset="2"/>
            </a:endParaRPr>
          </a:p>
          <a:p>
            <a:r>
              <a:rPr lang="en-US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  <a:sym typeface="Wingdings" pitchFamily="2" charset="2"/>
              </a:rPr>
              <a:t>(a%100)/10 	 y</a:t>
            </a:r>
            <a:endParaRPr lang="en-US" b="1" dirty="0" smtClean="0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309283" y="4746810"/>
            <a:ext cx="4195483" cy="95628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  <a:effectLst/>
        </p:spPr>
        <p:txBody>
          <a:bodyPr wrap="square" lIns="90000" tIns="46800" rIns="90000" bIns="46800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a/10 </a:t>
            </a:r>
            <a:r>
              <a:rPr lang="en-US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  <a:sym typeface="Wingdings" pitchFamily="2" charset="2"/>
              </a:rPr>
              <a:t> …</a:t>
            </a:r>
            <a:r>
              <a:rPr lang="en-US" b="1" dirty="0" err="1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  <a:sym typeface="Wingdings" pitchFamily="2" charset="2"/>
              </a:rPr>
              <a:t>xxxxxxxxyz</a:t>
            </a:r>
            <a:endParaRPr lang="en-US" b="1" dirty="0" smtClean="0">
              <a:solidFill>
                <a:srgbClr val="000000"/>
              </a:solidFill>
              <a:latin typeface="Courier New" pitchFamily="49" charset="0"/>
              <a:cs typeface="Tahoma" pitchFamily="34" charset="0"/>
              <a:sym typeface="Wingdings" pitchFamily="2" charset="2"/>
            </a:endParaRPr>
          </a:p>
          <a:p>
            <a:r>
              <a:rPr lang="en-US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  <a:sym typeface="Wingdings" pitchFamily="2" charset="2"/>
              </a:rPr>
              <a:t>(a/10)%10 	 y</a:t>
            </a:r>
            <a:endParaRPr lang="en-US" b="1" dirty="0" smtClean="0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43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4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4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4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1" grpId="0" uiExpand="1" build="p"/>
      <p:bldP spid="304133" grpId="0" animBg="1"/>
      <p:bldP spid="8" grpId="0" animBg="1"/>
      <p:bldP spid="2" grpId="0" animBg="1"/>
      <p:bldP spid="1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นิพจน์บูลีน</a:t>
            </a:r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874713"/>
            <a:ext cx="7418387" cy="4114800"/>
          </a:xfrm>
        </p:spPr>
        <p:txBody>
          <a:bodyPr/>
          <a:lstStyle/>
          <a:p>
            <a:pPr>
              <a:spcBef>
                <a:spcPct val="200000"/>
              </a:spcBef>
            </a:pPr>
            <a:r>
              <a:rPr lang="th-TH" dirty="0" smtClean="0"/>
              <a:t>ถ้า </a:t>
            </a:r>
            <a:r>
              <a:rPr lang="en-US" dirty="0" smtClean="0"/>
              <a:t>a </a:t>
            </a:r>
            <a:r>
              <a:rPr lang="th-TH" dirty="0" smtClean="0"/>
              <a:t>มีค่าตั้งแต่ </a:t>
            </a:r>
            <a:r>
              <a:rPr lang="en-US" dirty="0" smtClean="0"/>
              <a:t>1 </a:t>
            </a:r>
            <a:r>
              <a:rPr lang="th-TH" dirty="0" smtClean="0"/>
              <a:t>ถึง </a:t>
            </a:r>
            <a:r>
              <a:rPr lang="en-US" dirty="0" smtClean="0"/>
              <a:t>100</a:t>
            </a:r>
          </a:p>
        </p:txBody>
      </p:sp>
      <p:sp>
        <p:nvSpPr>
          <p:cNvPr id="304135" name="Text Box 7"/>
          <p:cNvSpPr txBox="1">
            <a:spLocks noChangeArrowheads="1"/>
          </p:cNvSpPr>
          <p:nvPr/>
        </p:nvSpPr>
        <p:spPr bwMode="auto">
          <a:xfrm>
            <a:off x="1168400" y="2449333"/>
            <a:ext cx="4751388" cy="490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4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 &lt;= a &amp;&amp; a &lt;= 100</a:t>
            </a:r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343150" y="3011308"/>
            <a:ext cx="2597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1 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 </a:t>
            </a:r>
            <a:r>
              <a:rPr lang="en-US" i="1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a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 100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900238" y="3498670"/>
            <a:ext cx="348297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1 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 </a:t>
            </a:r>
            <a:r>
              <a:rPr lang="en-US" i="1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a   </a:t>
            </a:r>
            <a:r>
              <a:rPr lang="th-TH" sz="320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Symbol" pitchFamily="18" charset="2"/>
              </a:rPr>
              <a:t>และ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i="1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 a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 100</a:t>
            </a:r>
          </a:p>
        </p:txBody>
      </p:sp>
      <p:sp>
        <p:nvSpPr>
          <p:cNvPr id="12" name="Rounded Rectangular Callout 11"/>
          <p:cNvSpPr>
            <a:spLocks noChangeArrowheads="1"/>
          </p:cNvSpPr>
          <p:nvPr/>
        </p:nvSpPr>
        <p:spPr bwMode="auto">
          <a:xfrm>
            <a:off x="3702050" y="4116208"/>
            <a:ext cx="3289300" cy="914400"/>
          </a:xfrm>
          <a:prstGeom prst="wedgeRoundRectCallout">
            <a:avLst>
              <a:gd name="adj1" fmla="val -58699"/>
              <a:gd name="adj2" fmla="val -48792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400">
                <a:latin typeface="Tahoma" pitchFamily="34" charset="0"/>
                <a:cs typeface="Tahoma" pitchFamily="34" charset="0"/>
              </a:rPr>
              <a:t>จะนำเสนอเรื่อง </a:t>
            </a:r>
            <a:r>
              <a:rPr lang="en-US" sz="2400">
                <a:latin typeface="Tahoma" pitchFamily="34" charset="0"/>
                <a:cs typeface="Tahoma" pitchFamily="34" charset="0"/>
              </a:rPr>
              <a:t>"</a:t>
            </a:r>
            <a:r>
              <a:rPr lang="th-TH" sz="2400">
                <a:latin typeface="Tahoma" pitchFamily="34" charset="0"/>
                <a:cs typeface="Tahoma" pitchFamily="34" charset="0"/>
              </a:rPr>
              <a:t>และ</a:t>
            </a:r>
            <a:r>
              <a:rPr lang="en-US" sz="2400">
                <a:latin typeface="Tahoma" pitchFamily="34" charset="0"/>
                <a:cs typeface="Tahoma" pitchFamily="34" charset="0"/>
              </a:rPr>
              <a:t>"  "</a:t>
            </a:r>
            <a:r>
              <a:rPr lang="th-TH" sz="2400">
                <a:latin typeface="Tahoma" pitchFamily="34" charset="0"/>
                <a:cs typeface="Tahoma" pitchFamily="34" charset="0"/>
              </a:rPr>
              <a:t>หรือ</a:t>
            </a:r>
            <a:r>
              <a:rPr lang="en-US" sz="2400">
                <a:latin typeface="Tahoma" pitchFamily="34" charset="0"/>
                <a:cs typeface="Tahoma" pitchFamily="34" charset="0"/>
              </a:rPr>
              <a:t>"  </a:t>
            </a:r>
            <a:r>
              <a:rPr lang="th-TH" sz="2400">
                <a:latin typeface="Tahoma" pitchFamily="34" charset="0"/>
                <a:cs typeface="Tahoma" pitchFamily="34" charset="0"/>
              </a:rPr>
              <a:t>ในโอกาสต่อไป</a:t>
            </a:r>
          </a:p>
        </p:txBody>
      </p:sp>
    </p:spTree>
    <p:extLst>
      <p:ext uri="{BB962C8B-B14F-4D97-AF65-F5344CB8AC3E}">
        <p14:creationId xmlns:p14="http://schemas.microsoft.com/office/powerpoint/2010/main" val="3770614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4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1" grpId="0" build="p"/>
      <p:bldP spid="304135" grpId="0" animBg="1"/>
      <p:bldP spid="9" grpId="0"/>
      <p:bldP spid="10" grpId="0"/>
      <p:bldP spid="1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นิพจน์บูลีน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 smtClean="0"/>
              <a:t>ถ้าจุดสองจุดบนระนาบสองมิติห่างกันเกิน </a:t>
            </a:r>
            <a:r>
              <a:rPr lang="en-US" dirty="0" smtClean="0"/>
              <a:t>10</a:t>
            </a:r>
            <a:endParaRPr lang="th-TH" dirty="0" smtClean="0"/>
          </a:p>
          <a:p>
            <a:pPr>
              <a:spcBef>
                <a:spcPct val="300000"/>
              </a:spcBef>
            </a:pPr>
            <a:r>
              <a:rPr lang="th-TH" dirty="0" smtClean="0"/>
              <a:t>ถ้าวงกลมสองวงแตะหรือทับกัน</a:t>
            </a:r>
          </a:p>
          <a:p>
            <a:pPr>
              <a:spcBef>
                <a:spcPct val="300000"/>
              </a:spcBef>
            </a:pPr>
            <a:r>
              <a:rPr lang="th-TH" dirty="0" smtClean="0"/>
              <a:t>ถ้าโยนเหรียญแล้วได้ </a:t>
            </a:r>
            <a:r>
              <a:rPr lang="en-US" dirty="0" smtClean="0"/>
              <a:t>"</a:t>
            </a:r>
            <a:r>
              <a:rPr lang="th-TH" dirty="0" smtClean="0"/>
              <a:t>ก้อย</a:t>
            </a:r>
            <a:r>
              <a:rPr lang="en-US" dirty="0" smtClean="0"/>
              <a:t>"</a:t>
            </a:r>
            <a:endParaRPr lang="th-TH" dirty="0" smtClean="0"/>
          </a:p>
        </p:txBody>
      </p:sp>
      <p:sp>
        <p:nvSpPr>
          <p:cNvPr id="308229" name="Text Box 5"/>
          <p:cNvSpPr txBox="1">
            <a:spLocks noChangeArrowheads="1"/>
          </p:cNvSpPr>
          <p:nvPr/>
        </p:nvSpPr>
        <p:spPr bwMode="auto">
          <a:xfrm>
            <a:off x="1123950" y="1471613"/>
            <a:ext cx="7886700" cy="498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4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(x1-x2)*(x1-x2)+(y1-y2)*(y1-y2) &gt; 100</a:t>
            </a:r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308230" name="Text Box 6"/>
          <p:cNvSpPr txBox="1">
            <a:spLocks noChangeArrowheads="1"/>
          </p:cNvSpPr>
          <p:nvPr/>
        </p:nvSpPr>
        <p:spPr bwMode="auto">
          <a:xfrm>
            <a:off x="1123950" y="3154363"/>
            <a:ext cx="6638925" cy="904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4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(x1-x2)*(x1-x2)+(y1-y2)*(y1-y2)</a:t>
            </a:r>
          </a:p>
          <a:p>
            <a:pPr>
              <a:lnSpc>
                <a:spcPct val="110000"/>
              </a:lnSpc>
            </a:pP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&lt;=(r1+r2)*(r1+r2))</a:t>
            </a:r>
            <a:endParaRPr lang="th-TH" sz="24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8231" name="Text Box 7"/>
          <p:cNvSpPr txBox="1">
            <a:spLocks noChangeArrowheads="1"/>
          </p:cNvSpPr>
          <p:nvPr/>
        </p:nvSpPr>
        <p:spPr bwMode="auto">
          <a:xfrm>
            <a:off x="1123950" y="4881563"/>
            <a:ext cx="4941888" cy="488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10000"/>
              </a:lnSpc>
            </a:pPr>
            <a:r>
              <a:rPr lang="th-TH" sz="2400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Math.random() &lt; 0.5</a:t>
            </a:r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graphicFrame>
        <p:nvGraphicFramePr>
          <p:cNvPr id="308232" name="Object 2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62803883"/>
              </p:ext>
            </p:extLst>
          </p:nvPr>
        </p:nvGraphicFramePr>
        <p:xfrm>
          <a:off x="498475" y="2072341"/>
          <a:ext cx="3810000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1" name="Equation" r:id="rId4" imgW="1497950" imgH="266584" progId="Equation.DSMT4">
                  <p:embed/>
                </p:oleObj>
              </mc:Choice>
              <mc:Fallback>
                <p:oleObj name="Equation" r:id="rId4" imgW="1497950" imgH="26658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475" y="2072341"/>
                        <a:ext cx="3810000" cy="677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6400800" y="3598863"/>
            <a:ext cx="1976438" cy="1062037"/>
            <a:chOff x="3939" y="2806"/>
            <a:chExt cx="1245" cy="669"/>
          </a:xfrm>
        </p:grpSpPr>
        <p:sp>
          <p:nvSpPr>
            <p:cNvPr id="41993" name="Oval 10"/>
            <p:cNvSpPr>
              <a:spLocks noChangeArrowheads="1"/>
            </p:cNvSpPr>
            <p:nvPr/>
          </p:nvSpPr>
          <p:spPr bwMode="auto">
            <a:xfrm>
              <a:off x="3939" y="3038"/>
              <a:ext cx="437" cy="43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41994" name="Oval 11"/>
            <p:cNvSpPr>
              <a:spLocks noChangeArrowheads="1"/>
            </p:cNvSpPr>
            <p:nvPr/>
          </p:nvSpPr>
          <p:spPr bwMode="auto">
            <a:xfrm>
              <a:off x="4571" y="2806"/>
              <a:ext cx="613" cy="613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41995" name="Oval 12"/>
            <p:cNvSpPr>
              <a:spLocks noChangeArrowheads="1"/>
            </p:cNvSpPr>
            <p:nvPr/>
          </p:nvSpPr>
          <p:spPr bwMode="auto">
            <a:xfrm>
              <a:off x="4129" y="3228"/>
              <a:ext cx="56" cy="5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41996" name="Oval 13"/>
            <p:cNvSpPr>
              <a:spLocks noChangeArrowheads="1"/>
            </p:cNvSpPr>
            <p:nvPr/>
          </p:nvSpPr>
          <p:spPr bwMode="auto">
            <a:xfrm>
              <a:off x="4849" y="3085"/>
              <a:ext cx="56" cy="5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41997" name="Line 14"/>
            <p:cNvSpPr>
              <a:spLocks noChangeShapeType="1"/>
            </p:cNvSpPr>
            <p:nvPr/>
          </p:nvSpPr>
          <p:spPr bwMode="auto">
            <a:xfrm flipV="1">
              <a:off x="4153" y="3103"/>
              <a:ext cx="724" cy="1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 bwMode="auto">
          <a:xfrm>
            <a:off x="6158052" y="4728135"/>
            <a:ext cx="2926930" cy="83317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  <a:effectLst/>
        </p:spPr>
        <p:txBody>
          <a:bodyPr wrap="square" lIns="90000" tIns="46800" rIns="90000" bIns="46800" rtlCol="0">
            <a:spAutoFit/>
          </a:bodyPr>
          <a:lstStyle/>
          <a:p>
            <a:pPr algn="ctr"/>
            <a:r>
              <a:rPr lang="th-TH" sz="2400" dirty="0" smtClean="0">
                <a:solidFill>
                  <a:schemeClr val="accent6"/>
                </a:solidFill>
                <a:latin typeface="Layiji MaHaNiYom V1.5" pitchFamily="2" charset="0"/>
                <a:cs typeface="Layiji MaHaNiYom V1.5" pitchFamily="2" charset="0"/>
              </a:rPr>
              <a:t>ระยะระหว่างจุดศูนย์กลางต้อง</a:t>
            </a:r>
          </a:p>
          <a:p>
            <a:pPr algn="ctr"/>
            <a:r>
              <a:rPr lang="th-TH" sz="2400" dirty="0" smtClean="0">
                <a:solidFill>
                  <a:schemeClr val="accent6"/>
                </a:solidFill>
                <a:latin typeface="Layiji MaHaNiYom V1.5" pitchFamily="2" charset="0"/>
                <a:cs typeface="Layiji MaHaNiYom V1.5" pitchFamily="2" charset="0"/>
              </a:rPr>
              <a:t>ไม่เกินผลรวมของรัศมี</a:t>
            </a:r>
            <a:endParaRPr lang="en-US" sz="2400" dirty="0" smtClean="0">
              <a:solidFill>
                <a:schemeClr val="accent6"/>
              </a:solidFill>
              <a:latin typeface="Layiji MaHaNiYom V1.5" pitchFamily="2" charset="0"/>
              <a:cs typeface="Layiji MaHaNiYom V1.5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 bwMode="auto">
              <a:xfrm>
                <a:off x="5166901" y="2218765"/>
                <a:ext cx="3816855" cy="409280"/>
              </a:xfrm>
              <a:prstGeom prst="rect">
                <a:avLst/>
              </a:prstGeom>
              <a:noFill/>
              <a:ln>
                <a:headEnd/>
                <a:tailEnd type="none" w="lg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90000" tIns="46800" rIns="90000" bIns="4680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/>
                              <a:cs typeface="Tahoma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Tahoma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ahoma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ahoma" pitchFamily="34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ahoma" pitchFamily="34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sz="2000" b="1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Tahoma" pitchFamily="34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ahoma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ahoma" pitchFamily="34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ahoma" pitchFamily="34" charset="0"/>
                                    </a:rPr>
                                    <m:t>𝟐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/>
                              <a:cs typeface="Tahoma" pitchFamily="34" charset="0"/>
                            </a:rPr>
                            <m:t>𝟐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rgbClr val="000000"/>
                          </a:solidFill>
                          <a:latin typeface="Cambria Math"/>
                          <a:cs typeface="Tahoma" pitchFamily="34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/>
                              <a:cs typeface="Tahoma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Tahoma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ahoma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ahoma" pitchFamily="34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ahoma" pitchFamily="34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sz="20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Tahoma" pitchFamily="34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ahoma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ahoma" pitchFamily="34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ahoma" pitchFamily="34" charset="0"/>
                                    </a:rPr>
                                    <m:t>𝟐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/>
                              <a:cs typeface="Tahoma" pitchFamily="34" charset="0"/>
                            </a:rPr>
                            <m:t>𝟐</m:t>
                          </m:r>
                        </m:sup>
                      </m:sSup>
                      <m:r>
                        <a:rPr lang="en-US" sz="2000" b="1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  <a:cs typeface="Tahoma" pitchFamily="34" charset="0"/>
                        </a:rPr>
                        <m:t>&gt;</m:t>
                      </m:r>
                      <m:r>
                        <a:rPr lang="en-US" sz="2000" b="1" i="1" smtClean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  <a:cs typeface="Tahoma" pitchFamily="34" charset="0"/>
                        </a:rPr>
                        <m:t>𝟏𝟎𝟎</m:t>
                      </m:r>
                    </m:oMath>
                  </m:oMathPara>
                </a14:m>
                <a:endParaRPr lang="en-US" sz="2000" b="1" dirty="0" smtClean="0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66901" y="2218765"/>
                <a:ext cx="3816855" cy="409280"/>
              </a:xfrm>
              <a:prstGeom prst="rect">
                <a:avLst/>
              </a:prstGeom>
              <a:blipFill rotWithShape="1">
                <a:blip r:embed="rId6"/>
                <a:stretch>
                  <a:fillRect b="-2817"/>
                </a:stretch>
              </a:blipFill>
              <a:ln>
                <a:headEnd/>
                <a:tailEnd type="none" w="lg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7073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8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08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27" grpId="0" uiExpand="1" build="p"/>
      <p:bldP spid="308229" grpId="0" uiExpand="1" animBg="1"/>
      <p:bldP spid="308230" grpId="0" uiExpand="1" animBg="1"/>
      <p:bldP spid="308231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ผังงาน </a:t>
            </a:r>
            <a:r>
              <a:rPr lang="en-US"/>
              <a:t>(Flowchart)</a:t>
            </a:r>
            <a:endParaRPr lang="th-TH"/>
          </a:p>
        </p:txBody>
      </p:sp>
      <p:grpSp>
        <p:nvGrpSpPr>
          <p:cNvPr id="2" name="Group 355"/>
          <p:cNvGrpSpPr>
            <a:grpSpLocks/>
          </p:cNvGrpSpPr>
          <p:nvPr/>
        </p:nvGrpSpPr>
        <p:grpSpPr bwMode="auto">
          <a:xfrm>
            <a:off x="2597150" y="1343025"/>
            <a:ext cx="1316038" cy="4292600"/>
            <a:chOff x="2382969" y="1077622"/>
            <a:chExt cx="1316156" cy="4292600"/>
          </a:xfrm>
        </p:grpSpPr>
        <p:sp>
          <p:nvSpPr>
            <p:cNvPr id="6225" name="AutoShape 7"/>
            <p:cNvSpPr>
              <a:spLocks noChangeArrowheads="1"/>
            </p:cNvSpPr>
            <p:nvPr/>
          </p:nvSpPr>
          <p:spPr bwMode="auto">
            <a:xfrm>
              <a:off x="2605239" y="1077622"/>
              <a:ext cx="811286" cy="257175"/>
            </a:xfrm>
            <a:prstGeom prst="flowChartTerminator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start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6226" name="Group 35"/>
            <p:cNvGrpSpPr>
              <a:grpSpLocks/>
            </p:cNvGrpSpPr>
            <p:nvPr/>
          </p:nvGrpSpPr>
          <p:grpSpPr bwMode="auto">
            <a:xfrm>
              <a:off x="2507647" y="2131722"/>
              <a:ext cx="1036637" cy="549275"/>
              <a:chOff x="4361" y="1561"/>
              <a:chExt cx="653" cy="346"/>
            </a:xfrm>
          </p:grpSpPr>
          <p:cxnSp>
            <p:nvCxnSpPr>
              <p:cNvPr id="6243" name="AutoShape 16"/>
              <p:cNvCxnSpPr>
                <a:cxnSpLocks noChangeShapeType="1"/>
              </p:cNvCxnSpPr>
              <p:nvPr/>
            </p:nvCxnSpPr>
            <p:spPr bwMode="auto">
              <a:xfrm>
                <a:off x="4688" y="1561"/>
                <a:ext cx="0" cy="14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244" name="AutoShape 22"/>
              <p:cNvSpPr>
                <a:spLocks noChangeArrowheads="1"/>
              </p:cNvSpPr>
              <p:nvPr/>
            </p:nvSpPr>
            <p:spPr bwMode="auto">
              <a:xfrm>
                <a:off x="4361" y="1678"/>
                <a:ext cx="646" cy="229"/>
              </a:xfrm>
              <a:prstGeom prst="flowChartManualInput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bIns="18000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6227" name="Group 34"/>
            <p:cNvGrpSpPr>
              <a:grpSpLocks/>
            </p:cNvGrpSpPr>
            <p:nvPr/>
          </p:nvGrpSpPr>
          <p:grpSpPr bwMode="auto">
            <a:xfrm>
              <a:off x="2458014" y="1334797"/>
              <a:ext cx="1102566" cy="844550"/>
              <a:chOff x="4208" y="1059"/>
              <a:chExt cx="938" cy="532"/>
            </a:xfrm>
          </p:grpSpPr>
          <p:cxnSp>
            <p:nvCxnSpPr>
              <p:cNvPr id="6241" name="AutoShape 15"/>
              <p:cNvCxnSpPr>
                <a:cxnSpLocks noChangeShapeType="1"/>
                <a:stCxn id="6225" idx="2"/>
                <a:endCxn id="6242" idx="0"/>
              </p:cNvCxnSpPr>
              <p:nvPr/>
            </p:nvCxnSpPr>
            <p:spPr bwMode="auto">
              <a:xfrm rot="5400000">
                <a:off x="4553" y="1183"/>
                <a:ext cx="261" cy="1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242" name="AutoShape 23"/>
              <p:cNvSpPr>
                <a:spLocks noChangeArrowheads="1"/>
              </p:cNvSpPr>
              <p:nvPr/>
            </p:nvSpPr>
            <p:spPr bwMode="auto">
              <a:xfrm>
                <a:off x="4208" y="1320"/>
                <a:ext cx="940" cy="271"/>
              </a:xfrm>
              <a:prstGeom prst="flowChartDisplay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rIns="0" bIns="18000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6228" name="Group 38"/>
            <p:cNvGrpSpPr>
              <a:grpSpLocks/>
            </p:cNvGrpSpPr>
            <p:nvPr/>
          </p:nvGrpSpPr>
          <p:grpSpPr bwMode="auto">
            <a:xfrm>
              <a:off x="2382969" y="3870034"/>
              <a:ext cx="1316156" cy="889000"/>
              <a:chOff x="3794" y="2656"/>
              <a:chExt cx="1806" cy="560"/>
            </a:xfrm>
          </p:grpSpPr>
          <p:sp>
            <p:nvSpPr>
              <p:cNvPr id="6239" name="AutoShape 11"/>
              <p:cNvSpPr>
                <a:spLocks noChangeArrowheads="1"/>
              </p:cNvSpPr>
              <p:nvPr/>
            </p:nvSpPr>
            <p:spPr bwMode="auto">
              <a:xfrm>
                <a:off x="3794" y="2766"/>
                <a:ext cx="1806" cy="450"/>
              </a:xfrm>
              <a:prstGeom prst="flowChartProcess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cxnSp>
            <p:nvCxnSpPr>
              <p:cNvPr id="6240" name="AutoShape 30"/>
              <p:cNvCxnSpPr>
                <a:cxnSpLocks noChangeShapeType="1"/>
              </p:cNvCxnSpPr>
              <p:nvPr/>
            </p:nvCxnSpPr>
            <p:spPr bwMode="auto">
              <a:xfrm>
                <a:off x="4688" y="2656"/>
                <a:ext cx="0" cy="12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229" name="Group 37"/>
            <p:cNvGrpSpPr>
              <a:grpSpLocks/>
            </p:cNvGrpSpPr>
            <p:nvPr/>
          </p:nvGrpSpPr>
          <p:grpSpPr bwMode="auto">
            <a:xfrm>
              <a:off x="2507647" y="3325522"/>
              <a:ext cx="1036637" cy="549275"/>
              <a:chOff x="4361" y="2313"/>
              <a:chExt cx="653" cy="346"/>
            </a:xfrm>
          </p:grpSpPr>
          <p:cxnSp>
            <p:nvCxnSpPr>
              <p:cNvPr id="6237" name="AutoShape 29"/>
              <p:cNvCxnSpPr>
                <a:cxnSpLocks noChangeShapeType="1"/>
              </p:cNvCxnSpPr>
              <p:nvPr/>
            </p:nvCxnSpPr>
            <p:spPr bwMode="auto">
              <a:xfrm>
                <a:off x="4688" y="2313"/>
                <a:ext cx="0" cy="14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238" name="AutoShape 31"/>
              <p:cNvSpPr>
                <a:spLocks noChangeArrowheads="1"/>
              </p:cNvSpPr>
              <p:nvPr/>
            </p:nvSpPr>
            <p:spPr bwMode="auto">
              <a:xfrm>
                <a:off x="4361" y="2430"/>
                <a:ext cx="646" cy="229"/>
              </a:xfrm>
              <a:prstGeom prst="flowChartManualInput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bIns="18000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6230" name="Group 36"/>
            <p:cNvGrpSpPr>
              <a:grpSpLocks/>
            </p:cNvGrpSpPr>
            <p:nvPr/>
          </p:nvGrpSpPr>
          <p:grpSpPr bwMode="auto">
            <a:xfrm>
              <a:off x="2444160" y="2676234"/>
              <a:ext cx="1130274" cy="660400"/>
              <a:chOff x="4179" y="1904"/>
              <a:chExt cx="996" cy="416"/>
            </a:xfrm>
          </p:grpSpPr>
          <p:cxnSp>
            <p:nvCxnSpPr>
              <p:cNvPr id="6235" name="AutoShape 17"/>
              <p:cNvCxnSpPr>
                <a:cxnSpLocks noChangeShapeType="1"/>
              </p:cNvCxnSpPr>
              <p:nvPr/>
            </p:nvCxnSpPr>
            <p:spPr bwMode="auto">
              <a:xfrm>
                <a:off x="4688" y="1904"/>
                <a:ext cx="0" cy="12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236" name="AutoShape 32"/>
              <p:cNvSpPr>
                <a:spLocks noChangeArrowheads="1"/>
              </p:cNvSpPr>
              <p:nvPr/>
            </p:nvSpPr>
            <p:spPr bwMode="auto">
              <a:xfrm>
                <a:off x="4181" y="2020"/>
                <a:ext cx="992" cy="300"/>
              </a:xfrm>
              <a:prstGeom prst="flowChartDisplay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rIns="0" bIns="18000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6231" name="Group 41"/>
            <p:cNvGrpSpPr>
              <a:grpSpLocks/>
            </p:cNvGrpSpPr>
            <p:nvPr/>
          </p:nvGrpSpPr>
          <p:grpSpPr bwMode="auto">
            <a:xfrm>
              <a:off x="2537809" y="4759034"/>
              <a:ext cx="944563" cy="611188"/>
              <a:chOff x="4380" y="3216"/>
              <a:chExt cx="595" cy="385"/>
            </a:xfrm>
          </p:grpSpPr>
          <p:cxnSp>
            <p:nvCxnSpPr>
              <p:cNvPr id="6233" name="AutoShape 20"/>
              <p:cNvCxnSpPr>
                <a:cxnSpLocks noChangeShapeType="1"/>
              </p:cNvCxnSpPr>
              <p:nvPr/>
            </p:nvCxnSpPr>
            <p:spPr bwMode="auto">
              <a:xfrm>
                <a:off x="4697" y="3216"/>
                <a:ext cx="0" cy="16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234" name="AutoShape 33"/>
              <p:cNvSpPr>
                <a:spLocks noChangeArrowheads="1"/>
              </p:cNvSpPr>
              <p:nvPr/>
            </p:nvSpPr>
            <p:spPr bwMode="auto">
              <a:xfrm>
                <a:off x="4380" y="3378"/>
                <a:ext cx="588" cy="223"/>
              </a:xfrm>
              <a:prstGeom prst="flowChartDisplay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bIns="18000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cxnSp>
          <p:nvCxnSpPr>
            <p:cNvPr id="6232" name="Elbow Connector 51"/>
            <p:cNvCxnSpPr>
              <a:cxnSpLocks noChangeShapeType="1"/>
            </p:cNvCxnSpPr>
            <p:nvPr/>
          </p:nvCxnSpPr>
          <p:spPr bwMode="auto">
            <a:xfrm rot="5400000" flipH="1">
              <a:off x="1199150" y="3559282"/>
              <a:ext cx="3621087" cy="794"/>
            </a:xfrm>
            <a:prstGeom prst="bentConnector5">
              <a:avLst>
                <a:gd name="adj1" fmla="val -6315"/>
                <a:gd name="adj2" fmla="val 98322014"/>
                <a:gd name="adj3" fmla="val 106315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" name="Group 356"/>
          <p:cNvGrpSpPr>
            <a:grpSpLocks/>
          </p:cNvGrpSpPr>
          <p:nvPr/>
        </p:nvGrpSpPr>
        <p:grpSpPr bwMode="auto">
          <a:xfrm>
            <a:off x="484188" y="1343025"/>
            <a:ext cx="1317625" cy="5019675"/>
            <a:chOff x="346379" y="1077624"/>
            <a:chExt cx="1316156" cy="5019816"/>
          </a:xfrm>
        </p:grpSpPr>
        <p:sp>
          <p:nvSpPr>
            <p:cNvPr id="6203" name="AutoShape 7"/>
            <p:cNvSpPr>
              <a:spLocks noChangeArrowheads="1"/>
            </p:cNvSpPr>
            <p:nvPr/>
          </p:nvSpPr>
          <p:spPr bwMode="auto">
            <a:xfrm>
              <a:off x="568381" y="1077624"/>
              <a:ext cx="811894" cy="257182"/>
            </a:xfrm>
            <a:prstGeom prst="flowChartTerminator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start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6204" name="Group 35"/>
            <p:cNvGrpSpPr>
              <a:grpSpLocks/>
            </p:cNvGrpSpPr>
            <p:nvPr/>
          </p:nvGrpSpPr>
          <p:grpSpPr bwMode="auto">
            <a:xfrm>
              <a:off x="471057" y="2131724"/>
              <a:ext cx="1036637" cy="549275"/>
              <a:chOff x="4361" y="1561"/>
              <a:chExt cx="653" cy="346"/>
            </a:xfrm>
          </p:grpSpPr>
          <p:cxnSp>
            <p:nvCxnSpPr>
              <p:cNvPr id="6223" name="AutoShape 16"/>
              <p:cNvCxnSpPr>
                <a:cxnSpLocks noChangeShapeType="1"/>
              </p:cNvCxnSpPr>
              <p:nvPr/>
            </p:nvCxnSpPr>
            <p:spPr bwMode="auto">
              <a:xfrm>
                <a:off x="4688" y="1561"/>
                <a:ext cx="0" cy="14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224" name="AutoShape 22"/>
              <p:cNvSpPr>
                <a:spLocks noChangeArrowheads="1"/>
              </p:cNvSpPr>
              <p:nvPr/>
            </p:nvSpPr>
            <p:spPr bwMode="auto">
              <a:xfrm>
                <a:off x="4361" y="1678"/>
                <a:ext cx="646" cy="229"/>
              </a:xfrm>
              <a:prstGeom prst="flowChartManualInput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bIns="18000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6205" name="Group 34"/>
            <p:cNvGrpSpPr>
              <a:grpSpLocks/>
            </p:cNvGrpSpPr>
            <p:nvPr/>
          </p:nvGrpSpPr>
          <p:grpSpPr bwMode="auto">
            <a:xfrm>
              <a:off x="421424" y="1334799"/>
              <a:ext cx="1102566" cy="844550"/>
              <a:chOff x="4208" y="1059"/>
              <a:chExt cx="938" cy="532"/>
            </a:xfrm>
          </p:grpSpPr>
          <p:cxnSp>
            <p:nvCxnSpPr>
              <p:cNvPr id="6221" name="AutoShape 15"/>
              <p:cNvCxnSpPr>
                <a:cxnSpLocks noChangeShapeType="1"/>
                <a:stCxn id="6203" idx="2"/>
                <a:endCxn id="6222" idx="0"/>
              </p:cNvCxnSpPr>
              <p:nvPr/>
            </p:nvCxnSpPr>
            <p:spPr bwMode="auto">
              <a:xfrm rot="5400000">
                <a:off x="4553" y="1183"/>
                <a:ext cx="261" cy="1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222" name="AutoShape 23"/>
              <p:cNvSpPr>
                <a:spLocks noChangeArrowheads="1"/>
              </p:cNvSpPr>
              <p:nvPr/>
            </p:nvSpPr>
            <p:spPr bwMode="auto">
              <a:xfrm>
                <a:off x="4208" y="1320"/>
                <a:ext cx="940" cy="271"/>
              </a:xfrm>
              <a:prstGeom prst="flowChartDisplay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rIns="0" bIns="18000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6206" name="Group 38"/>
            <p:cNvGrpSpPr>
              <a:grpSpLocks/>
            </p:cNvGrpSpPr>
            <p:nvPr/>
          </p:nvGrpSpPr>
          <p:grpSpPr bwMode="auto">
            <a:xfrm>
              <a:off x="346379" y="3870036"/>
              <a:ext cx="1316156" cy="889000"/>
              <a:chOff x="3794" y="2656"/>
              <a:chExt cx="1806" cy="560"/>
            </a:xfrm>
          </p:grpSpPr>
          <p:sp>
            <p:nvSpPr>
              <p:cNvPr id="6219" name="AutoShape 11"/>
              <p:cNvSpPr>
                <a:spLocks noChangeArrowheads="1"/>
              </p:cNvSpPr>
              <p:nvPr/>
            </p:nvSpPr>
            <p:spPr bwMode="auto">
              <a:xfrm>
                <a:off x="3794" y="2766"/>
                <a:ext cx="1806" cy="450"/>
              </a:xfrm>
              <a:prstGeom prst="flowChartProcess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cxnSp>
            <p:nvCxnSpPr>
              <p:cNvPr id="6220" name="AutoShape 30"/>
              <p:cNvCxnSpPr>
                <a:cxnSpLocks noChangeShapeType="1"/>
              </p:cNvCxnSpPr>
              <p:nvPr/>
            </p:nvCxnSpPr>
            <p:spPr bwMode="auto">
              <a:xfrm>
                <a:off x="4688" y="2656"/>
                <a:ext cx="0" cy="12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207" name="Group 37"/>
            <p:cNvGrpSpPr>
              <a:grpSpLocks/>
            </p:cNvGrpSpPr>
            <p:nvPr/>
          </p:nvGrpSpPr>
          <p:grpSpPr bwMode="auto">
            <a:xfrm>
              <a:off x="471057" y="3325524"/>
              <a:ext cx="1036637" cy="549275"/>
              <a:chOff x="4361" y="2313"/>
              <a:chExt cx="653" cy="346"/>
            </a:xfrm>
          </p:grpSpPr>
          <p:cxnSp>
            <p:nvCxnSpPr>
              <p:cNvPr id="6217" name="AutoShape 29"/>
              <p:cNvCxnSpPr>
                <a:cxnSpLocks noChangeShapeType="1"/>
              </p:cNvCxnSpPr>
              <p:nvPr/>
            </p:nvCxnSpPr>
            <p:spPr bwMode="auto">
              <a:xfrm>
                <a:off x="4688" y="2313"/>
                <a:ext cx="0" cy="14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218" name="AutoShape 31"/>
              <p:cNvSpPr>
                <a:spLocks noChangeArrowheads="1"/>
              </p:cNvSpPr>
              <p:nvPr/>
            </p:nvSpPr>
            <p:spPr bwMode="auto">
              <a:xfrm>
                <a:off x="4361" y="2430"/>
                <a:ext cx="646" cy="229"/>
              </a:xfrm>
              <a:prstGeom prst="flowChartManualInput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bIns="18000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6208" name="Group 36"/>
            <p:cNvGrpSpPr>
              <a:grpSpLocks/>
            </p:cNvGrpSpPr>
            <p:nvPr/>
          </p:nvGrpSpPr>
          <p:grpSpPr bwMode="auto">
            <a:xfrm>
              <a:off x="407570" y="2676236"/>
              <a:ext cx="1130274" cy="660400"/>
              <a:chOff x="4179" y="1904"/>
              <a:chExt cx="996" cy="416"/>
            </a:xfrm>
          </p:grpSpPr>
          <p:cxnSp>
            <p:nvCxnSpPr>
              <p:cNvPr id="6215" name="AutoShape 17"/>
              <p:cNvCxnSpPr>
                <a:cxnSpLocks noChangeShapeType="1"/>
              </p:cNvCxnSpPr>
              <p:nvPr/>
            </p:nvCxnSpPr>
            <p:spPr bwMode="auto">
              <a:xfrm>
                <a:off x="4688" y="1904"/>
                <a:ext cx="0" cy="12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216" name="AutoShape 32"/>
              <p:cNvSpPr>
                <a:spLocks noChangeArrowheads="1"/>
              </p:cNvSpPr>
              <p:nvPr/>
            </p:nvSpPr>
            <p:spPr bwMode="auto">
              <a:xfrm>
                <a:off x="4181" y="2020"/>
                <a:ext cx="994" cy="300"/>
              </a:xfrm>
              <a:prstGeom prst="flowChartDisplay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rIns="0" bIns="18000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6209" name="Group 41"/>
            <p:cNvGrpSpPr>
              <a:grpSpLocks/>
            </p:cNvGrpSpPr>
            <p:nvPr/>
          </p:nvGrpSpPr>
          <p:grpSpPr bwMode="auto">
            <a:xfrm>
              <a:off x="501219" y="4759036"/>
              <a:ext cx="944563" cy="611188"/>
              <a:chOff x="4380" y="3216"/>
              <a:chExt cx="595" cy="385"/>
            </a:xfrm>
          </p:grpSpPr>
          <p:cxnSp>
            <p:nvCxnSpPr>
              <p:cNvPr id="6213" name="AutoShape 20"/>
              <p:cNvCxnSpPr>
                <a:cxnSpLocks noChangeShapeType="1"/>
              </p:cNvCxnSpPr>
              <p:nvPr/>
            </p:nvCxnSpPr>
            <p:spPr bwMode="auto">
              <a:xfrm>
                <a:off x="4697" y="3216"/>
                <a:ext cx="0" cy="16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214" name="AutoShape 33"/>
              <p:cNvSpPr>
                <a:spLocks noChangeArrowheads="1"/>
              </p:cNvSpPr>
              <p:nvPr/>
            </p:nvSpPr>
            <p:spPr bwMode="auto">
              <a:xfrm>
                <a:off x="4380" y="3378"/>
                <a:ext cx="588" cy="223"/>
              </a:xfrm>
              <a:prstGeom prst="flowChartDisplay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bIns="18000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6210" name="Group 40"/>
            <p:cNvGrpSpPr>
              <a:grpSpLocks/>
            </p:cNvGrpSpPr>
            <p:nvPr/>
          </p:nvGrpSpPr>
          <p:grpSpPr bwMode="auto">
            <a:xfrm>
              <a:off x="564139" y="5370366"/>
              <a:ext cx="812800" cy="727074"/>
              <a:chOff x="4431" y="3444"/>
              <a:chExt cx="512" cy="458"/>
            </a:xfrm>
          </p:grpSpPr>
          <p:sp>
            <p:nvSpPr>
              <p:cNvPr id="6211" name="AutoShape 14"/>
              <p:cNvSpPr>
                <a:spLocks noChangeArrowheads="1"/>
              </p:cNvSpPr>
              <p:nvPr/>
            </p:nvSpPr>
            <p:spPr bwMode="auto">
              <a:xfrm>
                <a:off x="4431" y="3740"/>
                <a:ext cx="512" cy="162"/>
              </a:xfrm>
              <a:prstGeom prst="flowChartTerminator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r>
                  <a:rPr lang="en-US" sz="1800">
                    <a:solidFill>
                      <a:srgbClr val="000000"/>
                    </a:solidFill>
                    <a:latin typeface="Tahoma" pitchFamily="34" charset="0"/>
                    <a:cs typeface="Tahoma" pitchFamily="34" charset="0"/>
                  </a:rPr>
                  <a:t>stop</a:t>
                </a:r>
                <a:endParaRPr lang="th-TH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cxnSp>
            <p:nvCxnSpPr>
              <p:cNvPr id="6212" name="AutoShape 21"/>
              <p:cNvCxnSpPr>
                <a:cxnSpLocks noChangeShapeType="1"/>
                <a:stCxn id="6214" idx="2"/>
                <a:endCxn id="6211" idx="0"/>
              </p:cNvCxnSpPr>
              <p:nvPr/>
            </p:nvCxnSpPr>
            <p:spPr bwMode="auto">
              <a:xfrm rot="5400000">
                <a:off x="4540" y="3591"/>
                <a:ext cx="296" cy="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17" name="Group 354"/>
          <p:cNvGrpSpPr>
            <a:grpSpLocks/>
          </p:cNvGrpSpPr>
          <p:nvPr/>
        </p:nvGrpSpPr>
        <p:grpSpPr bwMode="auto">
          <a:xfrm>
            <a:off x="4708525" y="1343025"/>
            <a:ext cx="1354138" cy="5295900"/>
            <a:chOff x="4391878" y="1105331"/>
            <a:chExt cx="1353256" cy="5296912"/>
          </a:xfrm>
        </p:grpSpPr>
        <p:sp>
          <p:nvSpPr>
            <p:cNvPr id="6183" name="AutoShape 14"/>
            <p:cNvSpPr>
              <a:spLocks noChangeArrowheads="1"/>
            </p:cNvSpPr>
            <p:nvPr/>
          </p:nvSpPr>
          <p:spPr bwMode="auto">
            <a:xfrm>
              <a:off x="4613983" y="6145019"/>
              <a:ext cx="812271" cy="257224"/>
            </a:xfrm>
            <a:prstGeom prst="flowChartTerminator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stop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184" name="AutoShape 7"/>
            <p:cNvSpPr>
              <a:spLocks noChangeArrowheads="1"/>
            </p:cNvSpPr>
            <p:nvPr/>
          </p:nvSpPr>
          <p:spPr bwMode="auto">
            <a:xfrm>
              <a:off x="4613983" y="1105331"/>
              <a:ext cx="812271" cy="257224"/>
            </a:xfrm>
            <a:prstGeom prst="flowChartTerminator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start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6185" name="Group 35"/>
            <p:cNvGrpSpPr>
              <a:grpSpLocks/>
            </p:cNvGrpSpPr>
            <p:nvPr/>
          </p:nvGrpSpPr>
          <p:grpSpPr bwMode="auto">
            <a:xfrm>
              <a:off x="4531638" y="2159431"/>
              <a:ext cx="1036637" cy="549275"/>
              <a:chOff x="4361" y="1561"/>
              <a:chExt cx="653" cy="346"/>
            </a:xfrm>
          </p:grpSpPr>
          <p:cxnSp>
            <p:nvCxnSpPr>
              <p:cNvPr id="6201" name="AutoShape 16"/>
              <p:cNvCxnSpPr>
                <a:cxnSpLocks noChangeShapeType="1"/>
              </p:cNvCxnSpPr>
              <p:nvPr/>
            </p:nvCxnSpPr>
            <p:spPr bwMode="auto">
              <a:xfrm>
                <a:off x="4688" y="1561"/>
                <a:ext cx="0" cy="14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202" name="AutoShape 22"/>
              <p:cNvSpPr>
                <a:spLocks noChangeArrowheads="1"/>
              </p:cNvSpPr>
              <p:nvPr/>
            </p:nvSpPr>
            <p:spPr bwMode="auto">
              <a:xfrm>
                <a:off x="4361" y="1678"/>
                <a:ext cx="660" cy="229"/>
              </a:xfrm>
              <a:prstGeom prst="flowChartManualInput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bIns="18000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6186" name="Group 34"/>
            <p:cNvGrpSpPr>
              <a:grpSpLocks/>
            </p:cNvGrpSpPr>
            <p:nvPr/>
          </p:nvGrpSpPr>
          <p:grpSpPr bwMode="auto">
            <a:xfrm>
              <a:off x="4466923" y="1362506"/>
              <a:ext cx="1102566" cy="844550"/>
              <a:chOff x="4208" y="1059"/>
              <a:chExt cx="938" cy="532"/>
            </a:xfrm>
          </p:grpSpPr>
          <p:cxnSp>
            <p:nvCxnSpPr>
              <p:cNvPr id="6199" name="AutoShape 15"/>
              <p:cNvCxnSpPr>
                <a:cxnSpLocks noChangeShapeType="1"/>
                <a:stCxn id="6184" idx="2"/>
                <a:endCxn id="6200" idx="0"/>
              </p:cNvCxnSpPr>
              <p:nvPr/>
            </p:nvCxnSpPr>
            <p:spPr bwMode="auto">
              <a:xfrm rot="5400000">
                <a:off x="4553" y="1183"/>
                <a:ext cx="261" cy="1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200" name="AutoShape 23"/>
              <p:cNvSpPr>
                <a:spLocks noChangeArrowheads="1"/>
              </p:cNvSpPr>
              <p:nvPr/>
            </p:nvSpPr>
            <p:spPr bwMode="auto">
              <a:xfrm>
                <a:off x="4208" y="1320"/>
                <a:ext cx="938" cy="271"/>
              </a:xfrm>
              <a:prstGeom prst="flowChartDisplay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rIns="0" bIns="18000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6187" name="Group 61"/>
            <p:cNvGrpSpPr>
              <a:grpSpLocks/>
            </p:cNvGrpSpPr>
            <p:nvPr/>
          </p:nvGrpSpPr>
          <p:grpSpPr bwMode="auto">
            <a:xfrm>
              <a:off x="4391878" y="3713596"/>
              <a:ext cx="1316156" cy="1073151"/>
              <a:chOff x="3794" y="2540"/>
              <a:chExt cx="1806" cy="676"/>
            </a:xfrm>
          </p:grpSpPr>
          <p:sp>
            <p:nvSpPr>
              <p:cNvPr id="6197" name="AutoShape 11"/>
              <p:cNvSpPr>
                <a:spLocks noChangeArrowheads="1"/>
              </p:cNvSpPr>
              <p:nvPr/>
            </p:nvSpPr>
            <p:spPr bwMode="auto">
              <a:xfrm>
                <a:off x="3794" y="2766"/>
                <a:ext cx="1807" cy="450"/>
              </a:xfrm>
              <a:prstGeom prst="flowChartProcess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cxnSp>
            <p:nvCxnSpPr>
              <p:cNvPr id="6198" name="AutoShape 30"/>
              <p:cNvCxnSpPr>
                <a:cxnSpLocks noChangeShapeType="1"/>
                <a:stCxn id="76" idx="2"/>
                <a:endCxn id="6197" idx="0"/>
              </p:cNvCxnSpPr>
              <p:nvPr/>
            </p:nvCxnSpPr>
            <p:spPr bwMode="auto">
              <a:xfrm rot="5400000">
                <a:off x="4584" y="2653"/>
                <a:ext cx="226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188" name="Group 41"/>
            <p:cNvGrpSpPr>
              <a:grpSpLocks/>
            </p:cNvGrpSpPr>
            <p:nvPr/>
          </p:nvGrpSpPr>
          <p:grpSpPr bwMode="auto">
            <a:xfrm>
              <a:off x="4546718" y="4786743"/>
              <a:ext cx="944563" cy="611188"/>
              <a:chOff x="4380" y="3216"/>
              <a:chExt cx="595" cy="385"/>
            </a:xfrm>
          </p:grpSpPr>
          <p:cxnSp>
            <p:nvCxnSpPr>
              <p:cNvPr id="6195" name="AutoShape 20"/>
              <p:cNvCxnSpPr>
                <a:cxnSpLocks noChangeShapeType="1"/>
              </p:cNvCxnSpPr>
              <p:nvPr/>
            </p:nvCxnSpPr>
            <p:spPr bwMode="auto">
              <a:xfrm>
                <a:off x="4697" y="3216"/>
                <a:ext cx="0" cy="16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196" name="AutoShape 33"/>
              <p:cNvSpPr>
                <a:spLocks noChangeArrowheads="1"/>
              </p:cNvSpPr>
              <p:nvPr/>
            </p:nvSpPr>
            <p:spPr bwMode="auto">
              <a:xfrm>
                <a:off x="4380" y="3378"/>
                <a:ext cx="595" cy="216"/>
              </a:xfrm>
              <a:prstGeom prst="flowChartDisplay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bIns="18000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cxnSp>
          <p:nvCxnSpPr>
            <p:cNvPr id="6189" name="Elbow Connector 51"/>
            <p:cNvCxnSpPr>
              <a:cxnSpLocks noChangeShapeType="1"/>
              <a:endCxn id="76" idx="0"/>
            </p:cNvCxnSpPr>
            <p:nvPr/>
          </p:nvCxnSpPr>
          <p:spPr bwMode="auto">
            <a:xfrm rot="5400000" flipH="1" flipV="1">
              <a:off x="3940189" y="4288164"/>
              <a:ext cx="2188577" cy="30957"/>
            </a:xfrm>
            <a:prstGeom prst="bentConnector5">
              <a:avLst>
                <a:gd name="adj1" fmla="val -10444"/>
                <a:gd name="adj2" fmla="val -2687815"/>
                <a:gd name="adj3" fmla="val 110444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6" name="AutoShape 16"/>
            <p:cNvSpPr>
              <a:spLocks noChangeArrowheads="1"/>
            </p:cNvSpPr>
            <p:nvPr/>
          </p:nvSpPr>
          <p:spPr bwMode="auto">
            <a:xfrm>
              <a:off x="4534660" y="3209171"/>
              <a:ext cx="1031203" cy="503333"/>
            </a:xfrm>
            <a:prstGeom prst="flowChartDecision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th-TH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6191" name="Straight Arrow Connector 86"/>
            <p:cNvCxnSpPr>
              <a:cxnSpLocks noChangeShapeType="1"/>
              <a:endCxn id="76" idx="0"/>
            </p:cNvCxnSpPr>
            <p:nvPr/>
          </p:nvCxnSpPr>
          <p:spPr bwMode="auto">
            <a:xfrm rot="5400000">
              <a:off x="4799634" y="2959030"/>
              <a:ext cx="500647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92" name="Shape 92"/>
            <p:cNvCxnSpPr>
              <a:cxnSpLocks noChangeShapeType="1"/>
              <a:stCxn id="76" idx="3"/>
              <a:endCxn id="6183" idx="0"/>
            </p:cNvCxnSpPr>
            <p:nvPr/>
          </p:nvCxnSpPr>
          <p:spPr bwMode="auto">
            <a:xfrm flipH="1">
              <a:off x="5020255" y="3461189"/>
              <a:ext cx="545206" cy="2683879"/>
            </a:xfrm>
            <a:prstGeom prst="bentConnector4">
              <a:avLst>
                <a:gd name="adj1" fmla="val -67338"/>
                <a:gd name="adj2" fmla="val 88245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93" name="TextBox 346"/>
            <p:cNvSpPr txBox="1">
              <a:spLocks noChangeArrowheads="1"/>
            </p:cNvSpPr>
            <p:nvPr/>
          </p:nvSpPr>
          <p:spPr bwMode="auto">
            <a:xfrm>
              <a:off x="5409487" y="3061855"/>
              <a:ext cx="335647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T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6194" name="TextBox 347"/>
            <p:cNvSpPr txBox="1">
              <a:spLocks noChangeArrowheads="1"/>
            </p:cNvSpPr>
            <p:nvPr/>
          </p:nvSpPr>
          <p:spPr bwMode="auto">
            <a:xfrm>
              <a:off x="5090832" y="3629891"/>
              <a:ext cx="335647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F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grpSp>
        <p:nvGrpSpPr>
          <p:cNvPr id="22" name="Group 353"/>
          <p:cNvGrpSpPr>
            <a:grpSpLocks/>
          </p:cNvGrpSpPr>
          <p:nvPr/>
        </p:nvGrpSpPr>
        <p:grpSpPr bwMode="auto">
          <a:xfrm>
            <a:off x="6719888" y="1343025"/>
            <a:ext cx="2105025" cy="5310188"/>
            <a:chOff x="6109842" y="1105331"/>
            <a:chExt cx="2105903" cy="5310770"/>
          </a:xfrm>
        </p:grpSpPr>
        <p:sp>
          <p:nvSpPr>
            <p:cNvPr id="6155" name="AutoShape 7"/>
            <p:cNvSpPr>
              <a:spLocks noChangeArrowheads="1"/>
            </p:cNvSpPr>
            <p:nvPr/>
          </p:nvSpPr>
          <p:spPr bwMode="auto">
            <a:xfrm>
              <a:off x="6703815" y="1105331"/>
              <a:ext cx="813139" cy="257203"/>
            </a:xfrm>
            <a:prstGeom prst="flowChartTerminator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start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6156" name="Group 35"/>
            <p:cNvGrpSpPr>
              <a:grpSpLocks/>
            </p:cNvGrpSpPr>
            <p:nvPr/>
          </p:nvGrpSpPr>
          <p:grpSpPr bwMode="auto">
            <a:xfrm>
              <a:off x="6591927" y="2159431"/>
              <a:ext cx="1036637" cy="549275"/>
              <a:chOff x="4361" y="1561"/>
              <a:chExt cx="653" cy="346"/>
            </a:xfrm>
          </p:grpSpPr>
          <p:cxnSp>
            <p:nvCxnSpPr>
              <p:cNvPr id="6181" name="AutoShape 16"/>
              <p:cNvCxnSpPr>
                <a:cxnSpLocks noChangeShapeType="1"/>
              </p:cNvCxnSpPr>
              <p:nvPr/>
            </p:nvCxnSpPr>
            <p:spPr bwMode="auto">
              <a:xfrm>
                <a:off x="4688" y="1561"/>
                <a:ext cx="0" cy="14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182" name="AutoShape 22"/>
              <p:cNvSpPr>
                <a:spLocks noChangeArrowheads="1"/>
              </p:cNvSpPr>
              <p:nvPr/>
            </p:nvSpPr>
            <p:spPr bwMode="auto">
              <a:xfrm>
                <a:off x="4361" y="1678"/>
                <a:ext cx="646" cy="229"/>
              </a:xfrm>
              <a:prstGeom prst="flowChartManualInput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bIns="18000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6157" name="Group 34"/>
            <p:cNvGrpSpPr>
              <a:grpSpLocks/>
            </p:cNvGrpSpPr>
            <p:nvPr/>
          </p:nvGrpSpPr>
          <p:grpSpPr bwMode="auto">
            <a:xfrm>
              <a:off x="6558962" y="1362506"/>
              <a:ext cx="1102566" cy="844550"/>
              <a:chOff x="4208" y="1059"/>
              <a:chExt cx="938" cy="532"/>
            </a:xfrm>
          </p:grpSpPr>
          <p:cxnSp>
            <p:nvCxnSpPr>
              <p:cNvPr id="6179" name="AutoShape 15"/>
              <p:cNvCxnSpPr>
                <a:cxnSpLocks noChangeShapeType="1"/>
                <a:stCxn id="6155" idx="2"/>
                <a:endCxn id="6180" idx="0"/>
              </p:cNvCxnSpPr>
              <p:nvPr/>
            </p:nvCxnSpPr>
            <p:spPr bwMode="auto">
              <a:xfrm rot="5400000">
                <a:off x="4546" y="1189"/>
                <a:ext cx="261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180" name="AutoShape 23"/>
              <p:cNvSpPr>
                <a:spLocks noChangeArrowheads="1"/>
              </p:cNvSpPr>
              <p:nvPr/>
            </p:nvSpPr>
            <p:spPr bwMode="auto">
              <a:xfrm>
                <a:off x="4208" y="1320"/>
                <a:ext cx="938" cy="271"/>
              </a:xfrm>
              <a:prstGeom prst="flowChartDisplay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rIns="0" bIns="18000" anchor="ctr"/>
              <a:lstStyle/>
              <a:p>
                <a:pPr algn="ctr"/>
                <a:endPara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sp>
          <p:nvSpPr>
            <p:cNvPr id="6158" name="AutoShape 33"/>
            <p:cNvSpPr>
              <a:spLocks noChangeArrowheads="1"/>
            </p:cNvSpPr>
            <p:nvPr/>
          </p:nvSpPr>
          <p:spPr bwMode="auto">
            <a:xfrm>
              <a:off x="6638699" y="5446032"/>
              <a:ext cx="943368" cy="354052"/>
            </a:xfrm>
            <a:prstGeom prst="flowChartDisplay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tIns="18000" bIns="18000" anchor="ctr"/>
            <a:lstStyle/>
            <a:p>
              <a:pPr algn="ctr"/>
              <a:endPara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7" name="AutoShape 16"/>
            <p:cNvSpPr>
              <a:spLocks noChangeArrowheads="1"/>
            </p:cNvSpPr>
            <p:nvPr/>
          </p:nvSpPr>
          <p:spPr bwMode="auto">
            <a:xfrm>
              <a:off x="6594231" y="2959734"/>
              <a:ext cx="1032305" cy="503293"/>
            </a:xfrm>
            <a:prstGeom prst="flowChartDecision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th-TH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6160" name="Straight Arrow Connector 117"/>
            <p:cNvCxnSpPr>
              <a:cxnSpLocks noChangeShapeType="1"/>
              <a:stCxn id="6182" idx="2"/>
              <a:endCxn id="117" idx="0"/>
            </p:cNvCxnSpPr>
            <p:nvPr/>
          </p:nvCxnSpPr>
          <p:spPr bwMode="auto">
            <a:xfrm rot="5400000">
              <a:off x="6984618" y="2834335"/>
              <a:ext cx="251257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61" name="AutoShape 11"/>
            <p:cNvSpPr>
              <a:spLocks noChangeArrowheads="1"/>
            </p:cNvSpPr>
            <p:nvPr/>
          </p:nvSpPr>
          <p:spPr bwMode="auto">
            <a:xfrm>
              <a:off x="7509012" y="3421748"/>
              <a:ext cx="706733" cy="319122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endPara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6162" name="Shape 127"/>
            <p:cNvCxnSpPr>
              <a:cxnSpLocks noChangeShapeType="1"/>
              <a:stCxn id="117" idx="3"/>
              <a:endCxn id="6161" idx="0"/>
            </p:cNvCxnSpPr>
            <p:nvPr/>
          </p:nvCxnSpPr>
          <p:spPr bwMode="auto">
            <a:xfrm>
              <a:off x="7625750" y="3211799"/>
              <a:ext cx="236698" cy="209425"/>
            </a:xfrm>
            <a:prstGeom prst="bentConnector2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6163" name="Group 40"/>
            <p:cNvGrpSpPr>
              <a:grpSpLocks/>
            </p:cNvGrpSpPr>
            <p:nvPr/>
          </p:nvGrpSpPr>
          <p:grpSpPr bwMode="auto">
            <a:xfrm>
              <a:off x="6703845" y="5800152"/>
              <a:ext cx="812800" cy="615949"/>
              <a:chOff x="4422" y="3514"/>
              <a:chExt cx="512" cy="388"/>
            </a:xfrm>
          </p:grpSpPr>
          <p:sp>
            <p:nvSpPr>
              <p:cNvPr id="6177" name="AutoShape 14"/>
              <p:cNvSpPr>
                <a:spLocks noChangeArrowheads="1"/>
              </p:cNvSpPr>
              <p:nvPr/>
            </p:nvSpPr>
            <p:spPr bwMode="auto">
              <a:xfrm>
                <a:off x="4422" y="3740"/>
                <a:ext cx="512" cy="162"/>
              </a:xfrm>
              <a:prstGeom prst="flowChartTerminator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r>
                  <a:rPr lang="en-US" sz="1800">
                    <a:solidFill>
                      <a:srgbClr val="000000"/>
                    </a:solidFill>
                    <a:latin typeface="Tahoma" pitchFamily="34" charset="0"/>
                    <a:cs typeface="Tahoma" pitchFamily="34" charset="0"/>
                  </a:rPr>
                  <a:t>stop</a:t>
                </a:r>
                <a:endParaRPr lang="th-TH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cxnSp>
            <p:nvCxnSpPr>
              <p:cNvPr id="6178" name="AutoShape 21"/>
              <p:cNvCxnSpPr>
                <a:cxnSpLocks noChangeShapeType="1"/>
                <a:stCxn id="6158" idx="2"/>
                <a:endCxn id="6177" idx="0"/>
              </p:cNvCxnSpPr>
              <p:nvPr/>
            </p:nvCxnSpPr>
            <p:spPr bwMode="auto">
              <a:xfrm rot="5400000">
                <a:off x="4565" y="3627"/>
                <a:ext cx="226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49" name="AutoShape 16"/>
            <p:cNvSpPr>
              <a:spLocks noChangeArrowheads="1"/>
            </p:cNvSpPr>
            <p:nvPr/>
          </p:nvSpPr>
          <p:spPr bwMode="auto">
            <a:xfrm>
              <a:off x="6594231" y="4248926"/>
              <a:ext cx="1032305" cy="503293"/>
            </a:xfrm>
            <a:prstGeom prst="flowChartDecision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th-TH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165" name="AutoShape 11"/>
            <p:cNvSpPr>
              <a:spLocks noChangeArrowheads="1"/>
            </p:cNvSpPr>
            <p:nvPr/>
          </p:nvSpPr>
          <p:spPr bwMode="auto">
            <a:xfrm>
              <a:off x="7385136" y="4793498"/>
              <a:ext cx="705144" cy="319122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endPara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166" name="AutoShape 11"/>
            <p:cNvSpPr>
              <a:spLocks noChangeArrowheads="1"/>
            </p:cNvSpPr>
            <p:nvPr/>
          </p:nvSpPr>
          <p:spPr bwMode="auto">
            <a:xfrm>
              <a:off x="6109842" y="4779209"/>
              <a:ext cx="706732" cy="319123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endPara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6167" name="Shape 265"/>
            <p:cNvCxnSpPr>
              <a:cxnSpLocks noChangeShapeType="1"/>
              <a:stCxn id="149" idx="3"/>
              <a:endCxn id="6165" idx="0"/>
            </p:cNvCxnSpPr>
            <p:nvPr/>
          </p:nvCxnSpPr>
          <p:spPr bwMode="auto">
            <a:xfrm>
              <a:off x="7625750" y="4500272"/>
              <a:ext cx="112007" cy="292551"/>
            </a:xfrm>
            <a:prstGeom prst="bentConnector2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68" name="Shape 267"/>
            <p:cNvCxnSpPr>
              <a:cxnSpLocks noChangeShapeType="1"/>
              <a:stCxn id="149" idx="1"/>
              <a:endCxn id="6166" idx="0"/>
            </p:cNvCxnSpPr>
            <p:nvPr/>
          </p:nvCxnSpPr>
          <p:spPr bwMode="auto">
            <a:xfrm rot="10800000" flipV="1">
              <a:off x="6463139" y="4500271"/>
              <a:ext cx="131602" cy="278697"/>
            </a:xfrm>
            <a:prstGeom prst="bentConnector2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69" name="Elbow Connector 269"/>
            <p:cNvCxnSpPr>
              <a:cxnSpLocks noChangeShapeType="1"/>
              <a:stCxn id="6166" idx="2"/>
              <a:endCxn id="6158" idx="0"/>
            </p:cNvCxnSpPr>
            <p:nvPr/>
          </p:nvCxnSpPr>
          <p:spPr bwMode="auto">
            <a:xfrm rot="16200000" flipH="1">
              <a:off x="6613071" y="4948537"/>
              <a:ext cx="347243" cy="647107"/>
            </a:xfrm>
            <a:prstGeom prst="bent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0" name="Elbow Connector 273"/>
            <p:cNvCxnSpPr>
              <a:cxnSpLocks noChangeShapeType="1"/>
              <a:stCxn id="6165" idx="2"/>
              <a:endCxn id="6158" idx="0"/>
            </p:cNvCxnSpPr>
            <p:nvPr/>
          </p:nvCxnSpPr>
          <p:spPr bwMode="auto">
            <a:xfrm rot="5400000">
              <a:off x="7257308" y="4965263"/>
              <a:ext cx="333389" cy="627511"/>
            </a:xfrm>
            <a:prstGeom prst="bent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1" name="Straight Arrow Connector 343"/>
            <p:cNvCxnSpPr>
              <a:cxnSpLocks noChangeShapeType="1"/>
              <a:stCxn id="117" idx="2"/>
              <a:endCxn id="149" idx="0"/>
            </p:cNvCxnSpPr>
            <p:nvPr/>
          </p:nvCxnSpPr>
          <p:spPr bwMode="auto">
            <a:xfrm rot="5400000">
              <a:off x="6717844" y="3856035"/>
              <a:ext cx="784804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2" name="Elbow Connector 345"/>
            <p:cNvCxnSpPr>
              <a:cxnSpLocks noChangeShapeType="1"/>
              <a:stCxn id="6161" idx="2"/>
              <a:endCxn id="149" idx="0"/>
            </p:cNvCxnSpPr>
            <p:nvPr/>
          </p:nvCxnSpPr>
          <p:spPr bwMode="auto">
            <a:xfrm rot="5400000">
              <a:off x="7232491" y="3618480"/>
              <a:ext cx="507712" cy="752202"/>
            </a:xfrm>
            <a:prstGeom prst="bent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73" name="TextBox 348"/>
            <p:cNvSpPr txBox="1">
              <a:spLocks noChangeArrowheads="1"/>
            </p:cNvSpPr>
            <p:nvPr/>
          </p:nvSpPr>
          <p:spPr bwMode="auto">
            <a:xfrm>
              <a:off x="7543086" y="2895600"/>
              <a:ext cx="335647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T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6174" name="TextBox 349"/>
            <p:cNvSpPr txBox="1">
              <a:spLocks noChangeArrowheads="1"/>
            </p:cNvSpPr>
            <p:nvPr/>
          </p:nvSpPr>
          <p:spPr bwMode="auto">
            <a:xfrm>
              <a:off x="7584650" y="4170218"/>
              <a:ext cx="335647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T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6175" name="TextBox 350"/>
            <p:cNvSpPr txBox="1">
              <a:spLocks noChangeArrowheads="1"/>
            </p:cNvSpPr>
            <p:nvPr/>
          </p:nvSpPr>
          <p:spPr bwMode="auto">
            <a:xfrm>
              <a:off x="6296177" y="4184073"/>
              <a:ext cx="335647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F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6176" name="TextBox 351"/>
            <p:cNvSpPr txBox="1">
              <a:spLocks noChangeArrowheads="1"/>
            </p:cNvSpPr>
            <p:nvPr/>
          </p:nvSpPr>
          <p:spPr bwMode="auto">
            <a:xfrm>
              <a:off x="6767232" y="3422073"/>
              <a:ext cx="335647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F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sp>
        <p:nvSpPr>
          <p:cNvPr id="97" name="TextBox 96"/>
          <p:cNvSpPr txBox="1">
            <a:spLocks noChangeArrowheads="1"/>
          </p:cNvSpPr>
          <p:nvPr/>
        </p:nvSpPr>
        <p:spPr bwMode="auto">
          <a:xfrm>
            <a:off x="450850" y="796925"/>
            <a:ext cx="1344613" cy="4016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แบบลำดับ</a:t>
            </a:r>
          </a:p>
        </p:txBody>
      </p:sp>
      <p:sp>
        <p:nvSpPr>
          <p:cNvPr id="98" name="TextBox 97"/>
          <p:cNvSpPr txBox="1">
            <a:spLocks noChangeArrowheads="1"/>
          </p:cNvSpPr>
          <p:nvPr/>
        </p:nvSpPr>
        <p:spPr bwMode="auto">
          <a:xfrm>
            <a:off x="2416175" y="796925"/>
            <a:ext cx="1543050" cy="4016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วงวนไม่รู้จบ</a:t>
            </a:r>
          </a:p>
        </p:txBody>
      </p:sp>
      <p:sp>
        <p:nvSpPr>
          <p:cNvPr id="99" name="TextBox 98"/>
          <p:cNvSpPr txBox="1">
            <a:spLocks noChangeArrowheads="1"/>
          </p:cNvSpPr>
          <p:nvPr/>
        </p:nvSpPr>
        <p:spPr bwMode="auto">
          <a:xfrm>
            <a:off x="4957763" y="796925"/>
            <a:ext cx="768350" cy="4016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วงวน</a:t>
            </a:r>
          </a:p>
        </p:txBody>
      </p:sp>
      <p:sp>
        <p:nvSpPr>
          <p:cNvPr id="100" name="TextBox 99"/>
          <p:cNvSpPr txBox="1">
            <a:spLocks noChangeArrowheads="1"/>
          </p:cNvSpPr>
          <p:nvPr/>
        </p:nvSpPr>
        <p:spPr bwMode="auto">
          <a:xfrm>
            <a:off x="7169150" y="796925"/>
            <a:ext cx="1093788" cy="4016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เลือกทำ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8" grpId="0" animBg="1"/>
      <p:bldP spid="99" grpId="0" animBg="1"/>
      <p:bldP spid="10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2" name="Text Box 8"/>
          <p:cNvSpPr txBox="1">
            <a:spLocks noChangeArrowheads="1"/>
          </p:cNvSpPr>
          <p:nvPr/>
        </p:nvSpPr>
        <p:spPr bwMode="auto">
          <a:xfrm>
            <a:off x="1143000" y="1643063"/>
            <a:ext cx="6858000" cy="25574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import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jlab.graphics.DWindow;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Eye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[] args)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DWindow w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DWindow(250, 200);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w.drawEllipse(125, 100, 100, 60);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w.fillEllipse(125, 100, 50, 50);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}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213" y="4070350"/>
            <a:ext cx="245745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Oval 41"/>
          <p:cNvSpPr>
            <a:spLocks noChangeArrowheads="1"/>
          </p:cNvSpPr>
          <p:nvPr/>
        </p:nvSpPr>
        <p:spPr bwMode="auto">
          <a:xfrm>
            <a:off x="5253038" y="5032375"/>
            <a:ext cx="939800" cy="5683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DWindow</a:t>
            </a:r>
            <a:endParaRPr lang="th-TH"/>
          </a:p>
        </p:txBody>
      </p:sp>
      <p:sp>
        <p:nvSpPr>
          <p:cNvPr id="2355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071563" y="928688"/>
            <a:ext cx="7015162" cy="658812"/>
          </a:xfrm>
        </p:spPr>
        <p:txBody>
          <a:bodyPr/>
          <a:lstStyle/>
          <a:p>
            <a:pPr>
              <a:buFontTx/>
              <a:buNone/>
            </a:pPr>
            <a:r>
              <a:rPr lang="th-TH" smtClean="0"/>
              <a:t>คลาสเสริมของ </a:t>
            </a:r>
            <a:r>
              <a:rPr lang="en-US" smtClean="0"/>
              <a:t>JLab</a:t>
            </a:r>
            <a:r>
              <a:rPr lang="th-TH" smtClean="0"/>
              <a:t> ช่วยวาดเส้น วงรี สี่เหลี่ยม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3143250" y="4357688"/>
            <a:ext cx="1296988" cy="1042987"/>
            <a:chOff x="1350" y="2734"/>
            <a:chExt cx="817" cy="657"/>
          </a:xfrm>
        </p:grpSpPr>
        <p:sp>
          <p:nvSpPr>
            <p:cNvPr id="23577" name="Text Box 11"/>
            <p:cNvSpPr txBox="1">
              <a:spLocks noChangeArrowheads="1"/>
            </p:cNvSpPr>
            <p:nvPr/>
          </p:nvSpPr>
          <p:spPr bwMode="auto">
            <a:xfrm>
              <a:off x="1350" y="3060"/>
              <a:ext cx="797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(0, 0)</a:t>
              </a:r>
              <a:endParaRPr lang="th-TH">
                <a:solidFill>
                  <a:schemeClr val="tx2"/>
                </a:solidFill>
                <a:latin typeface="Times New Roman" pitchFamily="18" charset="0"/>
                <a:cs typeface="Tahoma" pitchFamily="34" charset="0"/>
              </a:endParaRPr>
            </a:p>
          </p:txBody>
        </p:sp>
        <p:sp>
          <p:nvSpPr>
            <p:cNvPr id="23578" name="Line 13"/>
            <p:cNvSpPr>
              <a:spLocks noChangeShapeType="1"/>
            </p:cNvSpPr>
            <p:nvPr/>
          </p:nvSpPr>
          <p:spPr bwMode="auto">
            <a:xfrm flipV="1">
              <a:off x="1710" y="2734"/>
              <a:ext cx="457" cy="3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7000875" y="5000625"/>
            <a:ext cx="1928813" cy="1270000"/>
            <a:chOff x="3621" y="3330"/>
            <a:chExt cx="1332" cy="800"/>
          </a:xfrm>
        </p:grpSpPr>
        <p:sp>
          <p:nvSpPr>
            <p:cNvPr id="23575" name="Text Box 16"/>
            <p:cNvSpPr txBox="1">
              <a:spLocks noChangeArrowheads="1"/>
            </p:cNvSpPr>
            <p:nvPr/>
          </p:nvSpPr>
          <p:spPr bwMode="auto">
            <a:xfrm>
              <a:off x="3756" y="3330"/>
              <a:ext cx="1197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>
                  <a:solidFill>
                    <a:schemeClr val="tx2"/>
                  </a:solidFill>
                  <a:latin typeface="Times New Roman" pitchFamily="18" charset="0"/>
                  <a:cs typeface="Tahoma" pitchFamily="34" charset="0"/>
                </a:rPr>
                <a:t>(249, 199)</a:t>
              </a:r>
              <a:endParaRPr lang="th-TH">
                <a:solidFill>
                  <a:schemeClr val="tx2"/>
                </a:solidFill>
                <a:latin typeface="Times New Roman" pitchFamily="18" charset="0"/>
                <a:cs typeface="Tahoma" pitchFamily="34" charset="0"/>
              </a:endParaRPr>
            </a:p>
          </p:txBody>
        </p:sp>
        <p:sp>
          <p:nvSpPr>
            <p:cNvPr id="23576" name="Line 18"/>
            <p:cNvSpPr>
              <a:spLocks noChangeShapeType="1"/>
            </p:cNvSpPr>
            <p:nvPr/>
          </p:nvSpPr>
          <p:spPr bwMode="auto">
            <a:xfrm flipH="1">
              <a:off x="3621" y="3645"/>
              <a:ext cx="585" cy="4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5208588" y="2841625"/>
            <a:ext cx="1050925" cy="2014538"/>
            <a:chOff x="5176911" y="2841674"/>
            <a:chExt cx="1083212" cy="2014856"/>
          </a:xfrm>
        </p:grpSpPr>
        <p:cxnSp>
          <p:nvCxnSpPr>
            <p:cNvPr id="23572" name="Straight Arrow Connector 16"/>
            <p:cNvCxnSpPr>
              <a:cxnSpLocks noChangeShapeType="1"/>
            </p:cNvCxnSpPr>
            <p:nvPr/>
          </p:nvCxnSpPr>
          <p:spPr bwMode="auto">
            <a:xfrm>
              <a:off x="5176911" y="4854942"/>
              <a:ext cx="1083212" cy="1588"/>
            </a:xfrm>
            <a:prstGeom prst="straightConnector1">
              <a:avLst/>
            </a:prstGeom>
            <a:noFill/>
            <a:ln w="19050" algn="ctr">
              <a:solidFill>
                <a:srgbClr val="C00000"/>
              </a:solidFill>
              <a:prstDash val="dash"/>
              <a:round/>
              <a:headEnd type="triangle" w="lg" len="med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73" name="Oval 27"/>
            <p:cNvSpPr>
              <a:spLocks noChangeArrowheads="1"/>
            </p:cNvSpPr>
            <p:nvPr/>
          </p:nvSpPr>
          <p:spPr bwMode="auto">
            <a:xfrm>
              <a:off x="5416062" y="2841674"/>
              <a:ext cx="675249" cy="407963"/>
            </a:xfrm>
            <a:prstGeom prst="ellipse">
              <a:avLst/>
            </a:prstGeom>
            <a:noFill/>
            <a:ln w="28575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3574" name="Freeform 28"/>
            <p:cNvSpPr>
              <a:spLocks/>
            </p:cNvSpPr>
            <p:nvPr/>
          </p:nvSpPr>
          <p:spPr bwMode="auto">
            <a:xfrm>
              <a:off x="5331656" y="3193366"/>
              <a:ext cx="396239" cy="1659988"/>
            </a:xfrm>
            <a:custGeom>
              <a:avLst/>
              <a:gdLst>
                <a:gd name="T0" fmla="*/ 168812 w 396239"/>
                <a:gd name="T1" fmla="*/ 0 h 1659988"/>
                <a:gd name="T2" fmla="*/ 28135 w 396239"/>
                <a:gd name="T3" fmla="*/ 590843 h 1659988"/>
                <a:gd name="T4" fmla="*/ 337624 w 396239"/>
                <a:gd name="T5" fmla="*/ 1195754 h 1659988"/>
                <a:gd name="T6" fmla="*/ 379827 w 396239"/>
                <a:gd name="T7" fmla="*/ 1659988 h 16599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6239"/>
                <a:gd name="T13" fmla="*/ 0 h 1659988"/>
                <a:gd name="T14" fmla="*/ 396239 w 396239"/>
                <a:gd name="T15" fmla="*/ 1659988 h 16599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6239" h="1659988">
                  <a:moveTo>
                    <a:pt x="168812" y="0"/>
                  </a:moveTo>
                  <a:cubicBezTo>
                    <a:pt x="84406" y="195775"/>
                    <a:pt x="0" y="391551"/>
                    <a:pt x="28135" y="590843"/>
                  </a:cubicBezTo>
                  <a:cubicBezTo>
                    <a:pt x="56270" y="790135"/>
                    <a:pt x="279009" y="1017563"/>
                    <a:pt x="337624" y="1195754"/>
                  </a:cubicBezTo>
                  <a:cubicBezTo>
                    <a:pt x="396239" y="1373945"/>
                    <a:pt x="370449" y="1580271"/>
                    <a:pt x="379827" y="1659988"/>
                  </a:cubicBezTo>
                </a:path>
              </a:pathLst>
            </a:custGeom>
            <a:noFill/>
            <a:ln w="19050" algn="ctr">
              <a:solidFill>
                <a:srgbClr val="C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6218238" y="2855913"/>
            <a:ext cx="925512" cy="2757487"/>
            <a:chOff x="6217920" y="2855742"/>
            <a:chExt cx="926122" cy="2758061"/>
          </a:xfrm>
        </p:grpSpPr>
        <p:cxnSp>
          <p:nvCxnSpPr>
            <p:cNvPr id="23569" name="Straight Arrow Connector 24"/>
            <p:cNvCxnSpPr>
              <a:cxnSpLocks noChangeShapeType="1"/>
            </p:cNvCxnSpPr>
            <p:nvPr/>
          </p:nvCxnSpPr>
          <p:spPr bwMode="auto">
            <a:xfrm rot="5400000">
              <a:off x="6042074" y="5296486"/>
              <a:ext cx="633046" cy="1588"/>
            </a:xfrm>
            <a:prstGeom prst="straightConnector1">
              <a:avLst/>
            </a:prstGeom>
            <a:noFill/>
            <a:ln w="19050" algn="ctr">
              <a:solidFill>
                <a:srgbClr val="C00000"/>
              </a:solidFill>
              <a:prstDash val="dash"/>
              <a:round/>
              <a:headEnd type="triangle" w="lg" len="med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70" name="Oval 31"/>
            <p:cNvSpPr>
              <a:spLocks noChangeArrowheads="1"/>
            </p:cNvSpPr>
            <p:nvPr/>
          </p:nvSpPr>
          <p:spPr bwMode="auto">
            <a:xfrm>
              <a:off x="6217920" y="2855742"/>
              <a:ext cx="436098" cy="393895"/>
            </a:xfrm>
            <a:prstGeom prst="ellipse">
              <a:avLst/>
            </a:prstGeom>
            <a:noFill/>
            <a:ln w="28575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3571" name="Freeform 32"/>
            <p:cNvSpPr>
              <a:spLocks/>
            </p:cNvSpPr>
            <p:nvPr/>
          </p:nvSpPr>
          <p:spPr bwMode="auto">
            <a:xfrm>
              <a:off x="6372665" y="3137095"/>
              <a:ext cx="771377" cy="2194560"/>
            </a:xfrm>
            <a:custGeom>
              <a:avLst/>
              <a:gdLst>
                <a:gd name="T0" fmla="*/ 225083 w 771377"/>
                <a:gd name="T1" fmla="*/ 0 h 2194560"/>
                <a:gd name="T2" fmla="*/ 618978 w 771377"/>
                <a:gd name="T3" fmla="*/ 604911 h 2194560"/>
                <a:gd name="T4" fmla="*/ 745587 w 771377"/>
                <a:gd name="T5" fmla="*/ 1364567 h 2194560"/>
                <a:gd name="T6" fmla="*/ 647113 w 771377"/>
                <a:gd name="T7" fmla="*/ 1744394 h 2194560"/>
                <a:gd name="T8" fmla="*/ 0 w 771377"/>
                <a:gd name="T9" fmla="*/ 2194560 h 21945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71377"/>
                <a:gd name="T16" fmla="*/ 0 h 2194560"/>
                <a:gd name="T17" fmla="*/ 771377 w 771377"/>
                <a:gd name="T18" fmla="*/ 2194560 h 21945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71377" h="2194560">
                  <a:moveTo>
                    <a:pt x="225083" y="0"/>
                  </a:moveTo>
                  <a:cubicBezTo>
                    <a:pt x="378655" y="188741"/>
                    <a:pt x="532227" y="377483"/>
                    <a:pt x="618978" y="604911"/>
                  </a:cubicBezTo>
                  <a:cubicBezTo>
                    <a:pt x="705729" y="832339"/>
                    <a:pt x="740898" y="1174653"/>
                    <a:pt x="745587" y="1364567"/>
                  </a:cubicBezTo>
                  <a:cubicBezTo>
                    <a:pt x="750276" y="1554481"/>
                    <a:pt x="771377" y="1606062"/>
                    <a:pt x="647113" y="1744394"/>
                  </a:cubicBezTo>
                  <a:cubicBezTo>
                    <a:pt x="522849" y="1882726"/>
                    <a:pt x="105508" y="2121877"/>
                    <a:pt x="0" y="2194560"/>
                  </a:cubicBezTo>
                </a:path>
              </a:pathLst>
            </a:custGeom>
            <a:noFill/>
            <a:ln w="19050" algn="ctr">
              <a:solidFill>
                <a:srgbClr val="C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45"/>
          <p:cNvGrpSpPr>
            <a:grpSpLocks/>
          </p:cNvGrpSpPr>
          <p:nvPr/>
        </p:nvGrpSpPr>
        <p:grpSpPr bwMode="auto">
          <a:xfrm>
            <a:off x="3897313" y="2884488"/>
            <a:ext cx="1828800" cy="2433637"/>
            <a:chOff x="3896751" y="2883877"/>
            <a:chExt cx="1828800" cy="2433711"/>
          </a:xfrm>
        </p:grpSpPr>
        <p:sp>
          <p:nvSpPr>
            <p:cNvPr id="23567" name="Oval 34"/>
            <p:cNvSpPr>
              <a:spLocks noChangeArrowheads="1"/>
            </p:cNvSpPr>
            <p:nvPr/>
          </p:nvSpPr>
          <p:spPr bwMode="auto">
            <a:xfrm>
              <a:off x="3896751" y="2883877"/>
              <a:ext cx="1434904" cy="337625"/>
            </a:xfrm>
            <a:prstGeom prst="ellipse">
              <a:avLst/>
            </a:prstGeom>
            <a:noFill/>
            <a:ln w="28575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3568" name="Freeform 35"/>
            <p:cNvSpPr>
              <a:spLocks/>
            </p:cNvSpPr>
            <p:nvPr/>
          </p:nvSpPr>
          <p:spPr bwMode="auto">
            <a:xfrm>
              <a:off x="4574344" y="3221502"/>
              <a:ext cx="1151207" cy="2096086"/>
            </a:xfrm>
            <a:custGeom>
              <a:avLst/>
              <a:gdLst>
                <a:gd name="T0" fmla="*/ 25791 w 1151207"/>
                <a:gd name="T1" fmla="*/ 0 h 2096086"/>
                <a:gd name="T2" fmla="*/ 67994 w 1151207"/>
                <a:gd name="T3" fmla="*/ 829993 h 2096086"/>
                <a:gd name="T4" fmla="*/ 433754 w 1151207"/>
                <a:gd name="T5" fmla="*/ 1702190 h 2096086"/>
                <a:gd name="T6" fmla="*/ 1151207 w 1151207"/>
                <a:gd name="T7" fmla="*/ 2096086 h 20960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1207"/>
                <a:gd name="T13" fmla="*/ 0 h 2096086"/>
                <a:gd name="T14" fmla="*/ 1151207 w 1151207"/>
                <a:gd name="T15" fmla="*/ 2096086 h 20960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1207" h="2096086">
                  <a:moveTo>
                    <a:pt x="25791" y="0"/>
                  </a:moveTo>
                  <a:cubicBezTo>
                    <a:pt x="12895" y="273147"/>
                    <a:pt x="0" y="546295"/>
                    <a:pt x="67994" y="829993"/>
                  </a:cubicBezTo>
                  <a:cubicBezTo>
                    <a:pt x="135988" y="1113691"/>
                    <a:pt x="253219" y="1491175"/>
                    <a:pt x="433754" y="1702190"/>
                  </a:cubicBezTo>
                  <a:cubicBezTo>
                    <a:pt x="614289" y="1913205"/>
                    <a:pt x="975361" y="2030437"/>
                    <a:pt x="1151207" y="2096086"/>
                  </a:cubicBezTo>
                </a:path>
              </a:pathLst>
            </a:custGeom>
            <a:noFill/>
            <a:ln w="19050" algn="ctr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46"/>
          <p:cNvGrpSpPr>
            <a:grpSpLocks/>
          </p:cNvGrpSpPr>
          <p:nvPr/>
        </p:nvGrpSpPr>
        <p:grpSpPr bwMode="auto">
          <a:xfrm>
            <a:off x="5484813" y="5080000"/>
            <a:ext cx="474662" cy="474663"/>
            <a:chOff x="5484734" y="5079613"/>
            <a:chExt cx="475282" cy="475282"/>
          </a:xfrm>
        </p:grpSpPr>
        <p:sp>
          <p:nvSpPr>
            <p:cNvPr id="23565" name="Oval 42"/>
            <p:cNvSpPr>
              <a:spLocks noChangeArrowheads="1"/>
            </p:cNvSpPr>
            <p:nvPr/>
          </p:nvSpPr>
          <p:spPr bwMode="auto">
            <a:xfrm>
              <a:off x="5484734" y="5079613"/>
              <a:ext cx="475282" cy="475282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23566" name="Straight Arrow Connector 37"/>
            <p:cNvCxnSpPr>
              <a:cxnSpLocks noChangeShapeType="1"/>
            </p:cNvCxnSpPr>
            <p:nvPr/>
          </p:nvCxnSpPr>
          <p:spPr bwMode="auto">
            <a:xfrm>
              <a:off x="5514536" y="5233181"/>
              <a:ext cx="243954" cy="83720"/>
            </a:xfrm>
            <a:prstGeom prst="straightConnector1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83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83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83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8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83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83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8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983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983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12" grpId="0" build="p" animBg="1" autoUpdateAnimBg="0"/>
      <p:bldP spid="4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ลูกบอลเคลื่อนที่</a:t>
            </a:r>
            <a:endParaRPr lang="th-TH" dirty="0"/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3976336" y="1177925"/>
            <a:ext cx="812800" cy="257175"/>
          </a:xfrm>
          <a:prstGeom prst="flowChartTerminator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z="18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start</a:t>
            </a:r>
            <a:endParaRPr lang="th-TH" sz="18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17" name="Group 24"/>
          <p:cNvGrpSpPr>
            <a:grpSpLocks/>
          </p:cNvGrpSpPr>
          <p:nvPr/>
        </p:nvGrpSpPr>
        <p:grpSpPr bwMode="auto">
          <a:xfrm>
            <a:off x="3146027" y="2221145"/>
            <a:ext cx="2473419" cy="3080492"/>
            <a:chOff x="2145" y="1858"/>
            <a:chExt cx="1518" cy="380"/>
          </a:xfrm>
        </p:grpSpPr>
        <p:sp>
          <p:nvSpPr>
            <p:cNvPr id="18" name="AutoShape 8"/>
            <p:cNvSpPr>
              <a:spLocks noChangeArrowheads="1"/>
            </p:cNvSpPr>
            <p:nvPr/>
          </p:nvSpPr>
          <p:spPr bwMode="auto">
            <a:xfrm>
              <a:off x="2145" y="1957"/>
              <a:ext cx="1518" cy="281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th-TH" sz="2000" b="1" dirty="0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ลบ</a:t>
              </a:r>
              <a:r>
                <a:rPr lang="th-TH" sz="2000" b="1" dirty="0" smtClean="0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หน้าจอ</a:t>
              </a:r>
              <a:endParaRPr lang="en-US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  <a:p>
              <a:pPr algn="ctr"/>
              <a:endParaRPr lang="th-TH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  <a:p>
              <a:pPr algn="ctr"/>
              <a:r>
                <a:rPr lang="th-TH" sz="2000" b="1" dirty="0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วาด</a:t>
              </a:r>
              <a:r>
                <a:rPr lang="th-TH" sz="2000" b="1" dirty="0" smtClean="0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วงกลม</a:t>
              </a:r>
              <a:endParaRPr lang="en-US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  <a:p>
              <a:pPr algn="ctr"/>
              <a:endParaRPr lang="th-TH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  <a:p>
              <a:pPr algn="ctr"/>
              <a:r>
                <a:rPr lang="th-TH" sz="2000" b="1" dirty="0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คำนวณตำแหน่ง</a:t>
              </a:r>
              <a:r>
                <a:rPr lang="th-TH" sz="2000" b="1" dirty="0" smtClean="0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ใหม่</a:t>
              </a:r>
              <a:endParaRPr lang="en-US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  <a:p>
              <a:pPr algn="ctr"/>
              <a:endParaRPr lang="th-TH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  <a:p>
              <a:pPr algn="ctr"/>
              <a:r>
                <a:rPr lang="th-TH" sz="2000" b="1" dirty="0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หลับ</a:t>
              </a:r>
              <a:endPara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cxnSp>
          <p:nvCxnSpPr>
            <p:cNvPr id="19" name="AutoShape 12"/>
            <p:cNvCxnSpPr>
              <a:cxnSpLocks noChangeShapeType="1"/>
              <a:endCxn id="18" idx="0"/>
            </p:cNvCxnSpPr>
            <p:nvPr/>
          </p:nvCxnSpPr>
          <p:spPr bwMode="auto">
            <a:xfrm>
              <a:off x="2904" y="1858"/>
              <a:ext cx="0" cy="9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0" name="AutoShape 13"/>
          <p:cNvCxnSpPr>
            <a:cxnSpLocks noChangeShapeType="1"/>
          </p:cNvCxnSpPr>
          <p:nvPr/>
        </p:nvCxnSpPr>
        <p:spPr bwMode="auto">
          <a:xfrm>
            <a:off x="4327980" y="5301640"/>
            <a:ext cx="0" cy="47675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Freeform 27"/>
          <p:cNvSpPr>
            <a:spLocks/>
          </p:cNvSpPr>
          <p:nvPr/>
        </p:nvSpPr>
        <p:spPr bwMode="auto">
          <a:xfrm>
            <a:off x="2749265" y="2622419"/>
            <a:ext cx="1630363" cy="3140364"/>
          </a:xfrm>
          <a:custGeom>
            <a:avLst/>
            <a:gdLst>
              <a:gd name="T0" fmla="*/ 0 w 1027"/>
              <a:gd name="T1" fmla="*/ 2147483647 h 1113"/>
              <a:gd name="T2" fmla="*/ 0 w 1027"/>
              <a:gd name="T3" fmla="*/ 0 h 1113"/>
              <a:gd name="T4" fmla="*/ 2147483647 w 1027"/>
              <a:gd name="T5" fmla="*/ 0 h 1113"/>
              <a:gd name="T6" fmla="*/ 0 60000 65536"/>
              <a:gd name="T7" fmla="*/ 0 60000 65536"/>
              <a:gd name="T8" fmla="*/ 0 60000 65536"/>
              <a:gd name="T9" fmla="*/ 0 w 1027"/>
              <a:gd name="T10" fmla="*/ 0 h 1113"/>
              <a:gd name="T11" fmla="*/ 1027 w 1027"/>
              <a:gd name="T12" fmla="*/ 1113 h 11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27" h="1113">
                <a:moveTo>
                  <a:pt x="0" y="1113"/>
                </a:moveTo>
                <a:cubicBezTo>
                  <a:pt x="0" y="742"/>
                  <a:pt x="0" y="371"/>
                  <a:pt x="0" y="0"/>
                </a:cubicBezTo>
                <a:lnTo>
                  <a:pt x="1027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/>
          <a:lstStyle/>
          <a:p>
            <a:endParaRPr lang="en-US"/>
          </a:p>
        </p:txBody>
      </p:sp>
      <p:grpSp>
        <p:nvGrpSpPr>
          <p:cNvPr id="33" name="Group 23"/>
          <p:cNvGrpSpPr>
            <a:grpSpLocks/>
          </p:cNvGrpSpPr>
          <p:nvPr/>
        </p:nvGrpSpPr>
        <p:grpSpPr bwMode="auto">
          <a:xfrm>
            <a:off x="3128565" y="1440982"/>
            <a:ext cx="2517775" cy="895728"/>
            <a:chOff x="2588" y="1326"/>
            <a:chExt cx="633" cy="393"/>
          </a:xfrm>
        </p:grpSpPr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2588" y="1470"/>
              <a:ext cx="633" cy="249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th-TH" sz="200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rPr>
                <a:t>วาดหน้าต่าง </a:t>
              </a:r>
              <a:r>
                <a:rPr lang="en-US" sz="2000" dirty="0" err="1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  <a:sym typeface="Symbol" pitchFamily="18" charset="2"/>
                </a:rPr>
                <a:t>DWindow</a:t>
              </a:r>
              <a:endParaRPr lang="en-US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  <a:sym typeface="Symbol" pitchFamily="18" charset="2"/>
              </a:endParaRPr>
            </a:p>
          </p:txBody>
        </p:sp>
        <p:cxnSp>
          <p:nvCxnSpPr>
            <p:cNvPr id="35" name="AutoShape 11"/>
            <p:cNvCxnSpPr>
              <a:cxnSpLocks noChangeShapeType="1"/>
              <a:endCxn id="34" idx="0"/>
            </p:cNvCxnSpPr>
            <p:nvPr/>
          </p:nvCxnSpPr>
          <p:spPr bwMode="auto">
            <a:xfrm>
              <a:off x="2905" y="1326"/>
              <a:ext cx="0" cy="1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6" name="Straight Connector 45"/>
          <p:cNvCxnSpPr/>
          <p:nvPr/>
        </p:nvCxnSpPr>
        <p:spPr bwMode="auto">
          <a:xfrm flipH="1" flipV="1">
            <a:off x="2713202" y="5778392"/>
            <a:ext cx="1644746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ลูกบอลเคลื่อนที่</a:t>
            </a:r>
            <a:endParaRPr lang="th-TH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912813" y="954088"/>
            <a:ext cx="7640637" cy="4402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import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jlab.graphics.DWindow;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MovingBall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[] args)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DWindow w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DWindow(250, 200);</a:t>
            </a:r>
          </a:p>
          <a:p>
            <a:r>
              <a:rPr lang="fr-FR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x = 0, y =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true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w.fade(1);     // </a:t>
            </a:r>
            <a:r>
              <a: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ภาพในวินโดว์จางลง </a:t>
            </a:r>
            <a:r>
              <a:rPr lang="en-US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100% (</a:t>
            </a:r>
            <a:r>
              <a: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ลบหมด)</a:t>
            </a:r>
            <a:endParaRPr lang="en-US" sz="18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w.fillEllipse(x, y, 50, 50);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x = x + 2;     // </a:t>
            </a:r>
            <a:r>
              <a: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ปรับตำแหน่ง </a:t>
            </a:r>
            <a:r>
              <a:rPr lang="en-US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x </a:t>
            </a:r>
            <a:r>
              <a: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เพื่อใช้ในรอบถัดไป</a:t>
            </a:r>
            <a:endParaRPr lang="en-US" sz="18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y = y + 1;     // </a:t>
            </a:r>
            <a:r>
              <a: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ปรับตำแหน่ง </a:t>
            </a:r>
            <a:r>
              <a:rPr lang="en-US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y </a:t>
            </a:r>
            <a:r>
              <a: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เพื่อใช้ในรอบถัดไป</a:t>
            </a:r>
            <a:endParaRPr lang="en-US" sz="18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w.sleep(100);  // </a:t>
            </a:r>
            <a:r>
              <a: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หยุดการทำงาน </a:t>
            </a:r>
            <a:r>
              <a:rPr lang="en-US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100msec.</a:t>
            </a:r>
            <a:endParaRPr lang="en-US" sz="18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550" y="4364038"/>
            <a:ext cx="245745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6718300" y="4651375"/>
            <a:ext cx="476250" cy="47625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859088" y="5637213"/>
            <a:ext cx="2922587" cy="5254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ลอง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w.fade(0.1) 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ดู</a:t>
            </a:r>
          </a:p>
        </p:txBody>
      </p:sp>
      <p:sp>
        <p:nvSpPr>
          <p:cNvPr id="2" name="TextBox 1"/>
          <p:cNvSpPr txBox="1"/>
          <p:nvPr/>
        </p:nvSpPr>
        <p:spPr bwMode="auto">
          <a:xfrm>
            <a:off x="185041" y="5237134"/>
            <a:ext cx="2517333" cy="132562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  <a:effectLst/>
        </p:spPr>
        <p:txBody>
          <a:bodyPr wrap="none" lIns="90000" tIns="46800" rIns="90000" bIns="46800" rtlCol="0">
            <a:spAutoFit/>
          </a:bodyPr>
          <a:lstStyle/>
          <a:p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ลบหน้าจอ</a:t>
            </a:r>
          </a:p>
          <a:p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วาดวงกลม</a:t>
            </a:r>
          </a:p>
          <a:p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คำนวณตำแหน่งใหม่</a:t>
            </a:r>
          </a:p>
          <a:p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หลับ</a:t>
            </a:r>
            <a:endParaRPr lang="en-US" sz="2000" b="1" dirty="0" smtClean="0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78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7 L 0.26771 0.06875 " pathEditMode="relative" rAng="0" ptsTypes="AA">
                                      <p:cBhvr>
                                        <p:cTn id="7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85" y="3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animBg="1"/>
      <p:bldP spid="8" grpId="1" animBg="1"/>
      <p:bldP spid="1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ตัวดำเนินการ</a:t>
            </a:r>
            <a:r>
              <a:rPr lang="th-TH" dirty="0" smtClean="0"/>
              <a:t>เสริม</a:t>
            </a:r>
            <a:r>
              <a:rPr lang="en-US" dirty="0" smtClean="0"/>
              <a:t> %</a:t>
            </a:r>
            <a:endParaRPr lang="th-TH" dirty="0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933450"/>
            <a:ext cx="7772400" cy="1485900"/>
          </a:xfrm>
        </p:spPr>
        <p:txBody>
          <a:bodyPr/>
          <a:lstStyle/>
          <a:p>
            <a:r>
              <a:rPr lang="th-TH" smtClean="0"/>
              <a:t>เศษจากการหาร </a:t>
            </a:r>
            <a:r>
              <a:rPr lang="en-US" smtClean="0"/>
              <a:t>:  </a:t>
            </a:r>
            <a:r>
              <a:rPr lang="en-US" sz="2400" b="1" smtClean="0">
                <a:latin typeface="Courier New" pitchFamily="49" charset="0"/>
              </a:rPr>
              <a:t>%</a:t>
            </a:r>
            <a:r>
              <a:rPr lang="th-TH" smtClean="0"/>
              <a:t/>
            </a:r>
            <a:br>
              <a:rPr lang="th-TH" smtClean="0"/>
            </a:br>
            <a:endParaRPr lang="th-TH" smtClean="0"/>
          </a:p>
        </p:txBody>
      </p:sp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2655888" y="1409700"/>
            <a:ext cx="3744912" cy="771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5 % 2 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ได้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1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5.2 % 2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ได้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1.2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942975" y="2306638"/>
            <a:ext cx="6932613" cy="4403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import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jlab.graphics.DWindow;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MovingBall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[] args)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DWindow w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DWindow(250, 200);</a:t>
            </a:r>
          </a:p>
          <a:p>
            <a:r>
              <a:rPr lang="fr-FR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x = 0, y =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true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w.fade(1);     </a:t>
            </a:r>
            <a:endParaRPr lang="en-US" sz="18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w.fillEllipse(x, y, 50, 50);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x =  x + 2;     </a:t>
            </a:r>
            <a:endParaRPr lang="en-US" sz="18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y =  y + 1;     </a:t>
            </a:r>
            <a:endParaRPr lang="en-US" sz="18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w.sleep(100);  </a:t>
            </a:r>
            <a:endParaRPr lang="en-US" sz="18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462213" y="4756150"/>
            <a:ext cx="3230562" cy="7096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latin typeface="Courier New" pitchFamily="49" charset="0"/>
                <a:cs typeface="Tahoma" pitchFamily="34" charset="0"/>
              </a:rPr>
              <a:t>(x + 2)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rPr>
              <a:t>% 250;     </a:t>
            </a:r>
            <a:endParaRPr lang="en-US" sz="1800" b="1">
              <a:solidFill>
                <a:srgbClr val="C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latin typeface="Courier New" pitchFamily="49" charset="0"/>
                <a:cs typeface="Tahoma" pitchFamily="34" charset="0"/>
              </a:rPr>
              <a:t>(y + 1)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rPr>
              <a:t>% 200;     </a:t>
            </a:r>
            <a:endParaRPr lang="en-US" sz="1800" b="1">
              <a:solidFill>
                <a:srgbClr val="C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140075" y="5859463"/>
            <a:ext cx="5443538" cy="92551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 =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246</a:t>
            </a:r>
          </a:p>
          <a:p>
            <a:pPr>
              <a:defRPr/>
            </a:pP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 = (246 + 2) % 250 = 248 % 250 =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248</a:t>
            </a:r>
          </a:p>
          <a:p>
            <a:pPr>
              <a:defRPr/>
            </a:pPr>
            <a:r>
              <a:rPr lang="en-US" sz="1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 = (248 + 2) % 250 = 250 % 250 =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0</a:t>
            </a:r>
            <a:endParaRPr lang="th-TH" sz="1800" b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418138" y="3671888"/>
            <a:ext cx="3371850" cy="7112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ต้องการให้ลูกบอลออกขวา</a:t>
            </a:r>
            <a:b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</a:b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วนกลับมาทางซ้าย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595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59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59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5" grpId="0" build="p"/>
      <p:bldP spid="125956" grpId="0" build="p" animBg="1"/>
      <p:bldP spid="8" grpId="0" animBg="1"/>
      <p:bldP spid="9" grpId="0" animBg="1"/>
      <p:bldP spid="12" grpId="0" animBg="1"/>
      <p:bldP spid="1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ทำอย่างไรให้ลูกบอลเด้งขอบวินโดว์</a:t>
            </a:r>
            <a:endParaRPr lang="th-TH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075" y="1495425"/>
            <a:ext cx="245745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186113" y="1782763"/>
            <a:ext cx="476250" cy="47625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88319" y="3829050"/>
            <a:ext cx="5160962" cy="955675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ต้องใช้คำสั่งทดสอบ</a:t>
            </a:r>
          </a:p>
          <a:p>
            <a:pPr algn="ctr"/>
            <a:r>
              <a:rPr lang="th-TH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ให้กลับทิศการเคลื่อนที่เมื่อชนขอบ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889918" y="4967605"/>
            <a:ext cx="5059363" cy="132715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(x + r &gt; 250) { dx = -dx; 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(x - r &lt; 0  ) { dx = -dx; 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(y + r &gt; 200) { dy = -dy; 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(y - r &lt; 0  ) { dy = -dy;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972 0.07314 L -0.00312 0.17847 L 0.04844 0.21504 L 0.20816 0.12893 L -0.00156 0.05578 L 0.12917 -0.00232 L 0.20816 0.02152 L -0.00312 0.1118 L 0.18229 0.21064 " pathEditMode="relative" ptsTypes="AAAAAAAAAA">
                                      <p:cBhvr>
                                        <p:cTn id="1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7" grpId="0" animBg="1"/>
      <p:bldP spid="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ลูกบอลเด้งผนัง</a:t>
            </a:r>
            <a:endParaRPr lang="th-TH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854075" y="935038"/>
            <a:ext cx="7832725" cy="47117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  public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static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void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main(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Tahoma" pitchFamily="34" charset="0"/>
              </a:rPr>
              <a:t>String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[]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args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DWindow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w =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new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DWindow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(250, 200);</a:t>
            </a:r>
          </a:p>
          <a:p>
            <a:r>
              <a:rPr lang="fr-FR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fr-FR" sz="2000" b="1" dirty="0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double</a:t>
            </a:r>
            <a:r>
              <a:rPr lang="fr-FR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x = 0</a:t>
            </a:r>
            <a:r>
              <a:rPr lang="fr-FR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, </a:t>
            </a:r>
            <a:r>
              <a:rPr lang="fr-FR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y = 0</a:t>
            </a:r>
            <a:r>
              <a:rPr lang="fr-FR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, </a:t>
            </a:r>
            <a:r>
              <a:rPr lang="fr-FR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dx = 2, </a:t>
            </a:r>
            <a:r>
              <a:rPr lang="fr-FR" sz="2000" b="1" dirty="0" err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dy</a:t>
            </a:r>
            <a:r>
              <a:rPr lang="fr-FR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= 1, r = 25;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while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(</a:t>
            </a:r>
            <a:r>
              <a:rPr lang="en-US" sz="2000" b="1" dirty="0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true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) {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w.fade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(1);     </a:t>
            </a:r>
            <a:endParaRPr lang="en-US" sz="1800" b="1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w.fillEllipse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(x, y, 2*r, 2*r);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x =  x + dx;     </a:t>
            </a:r>
            <a:endParaRPr lang="en-US" sz="1800" b="1" dirty="0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y =  y +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dy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;</a:t>
            </a:r>
          </a:p>
          <a:p>
            <a:endParaRPr lang="en-US" sz="2000" b="1" dirty="0">
              <a:solidFill>
                <a:srgbClr val="000000"/>
              </a:solidFill>
              <a:latin typeface="Courier New" pitchFamily="49" charset="0"/>
            </a:endParaRPr>
          </a:p>
          <a:p>
            <a:endParaRPr lang="en-US" sz="2000" b="1" dirty="0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endParaRPr lang="en-US" sz="2000" b="1" dirty="0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endParaRPr lang="en-US" sz="2000" b="1" dirty="0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</a:t>
            </a:r>
            <a:r>
              <a:rPr lang="en-US" sz="2000" b="1" dirty="0" err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w.sleep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(100);  </a:t>
            </a:r>
            <a:endParaRPr lang="en-US" sz="1800" b="1" dirty="0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739900" y="3397250"/>
            <a:ext cx="5059363" cy="132715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(x + r &gt; 250) { dx = -dx; 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(x - r &lt; 0  ) { dx = -dx; 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(y + r &gt; 200) { dy = -dy; 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(y - r &lt; 0  ) { dy = -dy; }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911725" y="4852988"/>
            <a:ext cx="2609850" cy="1474787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6637338" y="4970463"/>
            <a:ext cx="708025" cy="708025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6842125" y="4837113"/>
            <a:ext cx="339725" cy="1330325"/>
            <a:chOff x="6857079" y="4837474"/>
            <a:chExt cx="340137" cy="1330277"/>
          </a:xfrm>
        </p:grpSpPr>
        <p:cxnSp>
          <p:nvCxnSpPr>
            <p:cNvPr id="28685" name="Straight Connector 19"/>
            <p:cNvCxnSpPr>
              <a:cxnSpLocks noChangeShapeType="1"/>
            </p:cNvCxnSpPr>
            <p:nvPr/>
          </p:nvCxnSpPr>
          <p:spPr bwMode="auto">
            <a:xfrm rot="16200000" flipH="1">
              <a:off x="6482593" y="5360374"/>
              <a:ext cx="1064562" cy="1876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86" name="Text Box 4"/>
            <p:cNvSpPr txBox="1">
              <a:spLocks noChangeArrowheads="1"/>
            </p:cNvSpPr>
            <p:nvPr/>
          </p:nvSpPr>
          <p:spPr bwMode="auto">
            <a:xfrm>
              <a:off x="6857079" y="5765460"/>
              <a:ext cx="340137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</a:rPr>
                <a:t>x</a:t>
              </a:r>
            </a:p>
          </p:txBody>
        </p:sp>
      </p:grpSp>
      <p:cxnSp>
        <p:nvCxnSpPr>
          <p:cNvPr id="28" name="Straight Arrow Connector 27"/>
          <p:cNvCxnSpPr>
            <a:cxnSpLocks noChangeShapeType="1"/>
          </p:cNvCxnSpPr>
          <p:nvPr/>
        </p:nvCxnSpPr>
        <p:spPr bwMode="auto">
          <a:xfrm>
            <a:off x="4911725" y="5810250"/>
            <a:ext cx="2093913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" name="Group 47"/>
          <p:cNvGrpSpPr>
            <a:grpSpLocks/>
          </p:cNvGrpSpPr>
          <p:nvPr/>
        </p:nvGrpSpPr>
        <p:grpSpPr bwMode="auto">
          <a:xfrm>
            <a:off x="7027863" y="4911725"/>
            <a:ext cx="723900" cy="1857375"/>
            <a:chOff x="7027925" y="4911218"/>
            <a:chExt cx="723589" cy="1858100"/>
          </a:xfrm>
        </p:grpSpPr>
        <p:cxnSp>
          <p:nvCxnSpPr>
            <p:cNvPr id="28683" name="Straight Connector 24"/>
            <p:cNvCxnSpPr>
              <a:cxnSpLocks noChangeShapeType="1"/>
            </p:cNvCxnSpPr>
            <p:nvPr/>
          </p:nvCxnSpPr>
          <p:spPr bwMode="auto">
            <a:xfrm rot="5400000">
              <a:off x="6568785" y="5687322"/>
              <a:ext cx="1566775" cy="1456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84" name="Text Box 4"/>
            <p:cNvSpPr txBox="1">
              <a:spLocks noChangeArrowheads="1"/>
            </p:cNvSpPr>
            <p:nvPr/>
          </p:nvSpPr>
          <p:spPr bwMode="auto">
            <a:xfrm>
              <a:off x="7027925" y="6367027"/>
              <a:ext cx="723589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</a:rPr>
                <a:t>x+r</a:t>
              </a:r>
            </a:p>
          </p:txBody>
        </p:sp>
      </p:grpSp>
      <p:cxnSp>
        <p:nvCxnSpPr>
          <p:cNvPr id="41" name="Straight Arrow Connector 40"/>
          <p:cNvCxnSpPr>
            <a:cxnSpLocks noChangeShapeType="1"/>
          </p:cNvCxnSpPr>
          <p:nvPr/>
        </p:nvCxnSpPr>
        <p:spPr bwMode="auto">
          <a:xfrm>
            <a:off x="4911725" y="6180138"/>
            <a:ext cx="2451100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TextBox 3"/>
          <p:cNvSpPr txBox="1"/>
          <p:nvPr/>
        </p:nvSpPr>
        <p:spPr bwMode="auto">
          <a:xfrm>
            <a:off x="389965" y="5765132"/>
            <a:ext cx="4262717" cy="71006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  <a:effectLst/>
        </p:spPr>
        <p:txBody>
          <a:bodyPr wrap="square" lIns="90000" tIns="46800" rIns="90000" bIns="46800" rtlCol="0">
            <a:spAutoFit/>
          </a:bodyPr>
          <a:lstStyle/>
          <a:p>
            <a:pPr algn="ctr"/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ทดลองรันดู เกิดอะไรขึ้น</a:t>
            </a:r>
            <a:endParaRPr lang="th-TH" sz="2000" b="1" dirty="0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pPr algn="ctr"/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เพราะอะไร</a:t>
            </a:r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? </a:t>
            </a:r>
            <a:r>
              <a:rPr lang="th-TH" sz="2000" b="1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จะแก้ไขได้อย่างไร?</a:t>
            </a:r>
            <a:endParaRPr lang="en-US" sz="2000" b="1" dirty="0" smtClean="0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  <p:bldP spid="1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ลูกบอลเด้งผนัง</a:t>
            </a:r>
            <a:endParaRPr lang="th-TH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854075" y="935038"/>
            <a:ext cx="7832725" cy="47117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  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[] args)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DWindow w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DWindow(250, 200);</a:t>
            </a:r>
          </a:p>
          <a:p>
            <a:r>
              <a:rPr lang="fr-FR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fr-FR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double</a:t>
            </a:r>
            <a:r>
              <a:rPr lang="fr-FR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x = 13, y = 13, dx = 2, dy = 1, r = 25;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true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w.fade(1);     </a:t>
            </a:r>
            <a:endParaRPr lang="en-US" sz="18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w.fillEllipse(x, y, 2*r, 2*r);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x =  x + dx;     </a:t>
            </a:r>
            <a:endParaRPr lang="en-US" sz="18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y =  y + dy;</a:t>
            </a: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w.sleep(100);  </a:t>
            </a:r>
            <a:endParaRPr lang="en-US" sz="18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739900" y="3397250"/>
            <a:ext cx="5059363" cy="132715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(x + r &gt; 250) { dx = -dx; 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(x - r &lt; 0  ) { dx = -dx; 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(y + r &gt; 200) { dy = -dy; }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(y - r &lt; 0  ) { dy = -dy; }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911725" y="4852988"/>
            <a:ext cx="2609850" cy="1474787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6637338" y="4970463"/>
            <a:ext cx="708025" cy="708025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6842125" y="4837113"/>
            <a:ext cx="339725" cy="1330325"/>
            <a:chOff x="6857079" y="4837474"/>
            <a:chExt cx="340137" cy="1330277"/>
          </a:xfrm>
        </p:grpSpPr>
        <p:cxnSp>
          <p:nvCxnSpPr>
            <p:cNvPr id="28685" name="Straight Connector 19"/>
            <p:cNvCxnSpPr>
              <a:cxnSpLocks noChangeShapeType="1"/>
            </p:cNvCxnSpPr>
            <p:nvPr/>
          </p:nvCxnSpPr>
          <p:spPr bwMode="auto">
            <a:xfrm rot="16200000" flipH="1">
              <a:off x="6482593" y="5360374"/>
              <a:ext cx="1064562" cy="1876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86" name="Text Box 4"/>
            <p:cNvSpPr txBox="1">
              <a:spLocks noChangeArrowheads="1"/>
            </p:cNvSpPr>
            <p:nvPr/>
          </p:nvSpPr>
          <p:spPr bwMode="auto">
            <a:xfrm>
              <a:off x="6857079" y="5765460"/>
              <a:ext cx="340137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</a:rPr>
                <a:t>x</a:t>
              </a:r>
            </a:p>
          </p:txBody>
        </p:sp>
      </p:grpSp>
      <p:cxnSp>
        <p:nvCxnSpPr>
          <p:cNvPr id="28" name="Straight Arrow Connector 27"/>
          <p:cNvCxnSpPr>
            <a:cxnSpLocks noChangeShapeType="1"/>
          </p:cNvCxnSpPr>
          <p:nvPr/>
        </p:nvCxnSpPr>
        <p:spPr bwMode="auto">
          <a:xfrm>
            <a:off x="4911725" y="5810250"/>
            <a:ext cx="2093913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" name="Group 47"/>
          <p:cNvGrpSpPr>
            <a:grpSpLocks/>
          </p:cNvGrpSpPr>
          <p:nvPr/>
        </p:nvGrpSpPr>
        <p:grpSpPr bwMode="auto">
          <a:xfrm>
            <a:off x="7027863" y="4911725"/>
            <a:ext cx="723900" cy="1857375"/>
            <a:chOff x="7027925" y="4911218"/>
            <a:chExt cx="723589" cy="1858100"/>
          </a:xfrm>
        </p:grpSpPr>
        <p:cxnSp>
          <p:nvCxnSpPr>
            <p:cNvPr id="28683" name="Straight Connector 24"/>
            <p:cNvCxnSpPr>
              <a:cxnSpLocks noChangeShapeType="1"/>
            </p:cNvCxnSpPr>
            <p:nvPr/>
          </p:nvCxnSpPr>
          <p:spPr bwMode="auto">
            <a:xfrm rot="5400000">
              <a:off x="6568785" y="5687322"/>
              <a:ext cx="1566775" cy="1456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84" name="Text Box 4"/>
            <p:cNvSpPr txBox="1">
              <a:spLocks noChangeArrowheads="1"/>
            </p:cNvSpPr>
            <p:nvPr/>
          </p:nvSpPr>
          <p:spPr bwMode="auto">
            <a:xfrm>
              <a:off x="7027925" y="6367027"/>
              <a:ext cx="723589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</a:rPr>
                <a:t>x+r</a:t>
              </a:r>
            </a:p>
          </p:txBody>
        </p:sp>
      </p:grpSp>
      <p:cxnSp>
        <p:nvCxnSpPr>
          <p:cNvPr id="41" name="Straight Arrow Connector 40"/>
          <p:cNvCxnSpPr>
            <a:cxnSpLocks noChangeShapeType="1"/>
          </p:cNvCxnSpPr>
          <p:nvPr/>
        </p:nvCxnSpPr>
        <p:spPr bwMode="auto">
          <a:xfrm>
            <a:off x="4911725" y="6180138"/>
            <a:ext cx="2451100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38194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ผังงาน </a:t>
            </a:r>
            <a:r>
              <a:rPr lang="en-US"/>
              <a:t>(Flowchart)</a:t>
            </a:r>
            <a:endParaRPr lang="th-TH"/>
          </a:p>
        </p:txBody>
      </p:sp>
      <p:sp>
        <p:nvSpPr>
          <p:cNvPr id="15" name="Rectangle 14"/>
          <p:cNvSpPr/>
          <p:nvPr/>
        </p:nvSpPr>
        <p:spPr bwMode="auto">
          <a:xfrm>
            <a:off x="147918" y="1116106"/>
            <a:ext cx="4276164" cy="497541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58391" y="1246579"/>
            <a:ext cx="4051395" cy="4700807"/>
            <a:chOff x="258391" y="1246579"/>
            <a:chExt cx="4051395" cy="4700807"/>
          </a:xfrm>
        </p:grpSpPr>
        <p:sp>
          <p:nvSpPr>
            <p:cNvPr id="102" name="AutoShape 7"/>
            <p:cNvSpPr>
              <a:spLocks noChangeArrowheads="1"/>
            </p:cNvSpPr>
            <p:nvPr/>
          </p:nvSpPr>
          <p:spPr bwMode="auto">
            <a:xfrm>
              <a:off x="258391" y="1319138"/>
              <a:ext cx="812800" cy="257175"/>
            </a:xfrm>
            <a:prstGeom prst="flowChartTerminator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 dirty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start</a:t>
              </a:r>
              <a:endParaRPr lang="th-TH" sz="18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08" name="AutoShape 23"/>
            <p:cNvSpPr>
              <a:spLocks noChangeArrowheads="1"/>
            </p:cNvSpPr>
            <p:nvPr/>
          </p:nvSpPr>
          <p:spPr bwMode="auto">
            <a:xfrm>
              <a:off x="585817" y="5263724"/>
              <a:ext cx="1102106" cy="430165"/>
            </a:xfrm>
            <a:prstGeom prst="flowChartDisplay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tIns="18000" rIns="0" bIns="18000" anchor="ctr"/>
            <a:lstStyle/>
            <a:p>
              <a:pPr algn="ctr"/>
              <a:endPara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09" name="AutoShape 11"/>
            <p:cNvSpPr>
              <a:spLocks noChangeArrowheads="1"/>
            </p:cNvSpPr>
            <p:nvPr/>
          </p:nvSpPr>
          <p:spPr bwMode="auto">
            <a:xfrm>
              <a:off x="496381" y="2560352"/>
              <a:ext cx="1317625" cy="714355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endPara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0" name="AutoShape 22"/>
            <p:cNvSpPr>
              <a:spLocks noChangeArrowheads="1"/>
            </p:cNvSpPr>
            <p:nvPr/>
          </p:nvSpPr>
          <p:spPr bwMode="auto">
            <a:xfrm>
              <a:off x="661254" y="3998471"/>
              <a:ext cx="1026669" cy="363528"/>
            </a:xfrm>
            <a:prstGeom prst="flowChartManualInpu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tIns="18000" bIns="18000" anchor="ctr"/>
            <a:lstStyle/>
            <a:p>
              <a:pPr algn="ctr"/>
              <a:endPara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1" name="AutoShape 14"/>
            <p:cNvSpPr>
              <a:spLocks noChangeArrowheads="1"/>
            </p:cNvSpPr>
            <p:nvPr/>
          </p:nvSpPr>
          <p:spPr bwMode="auto">
            <a:xfrm>
              <a:off x="1250233" y="1319145"/>
              <a:ext cx="813707" cy="257168"/>
            </a:xfrm>
            <a:prstGeom prst="flowChartTerminator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 dirty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stop</a:t>
              </a:r>
              <a:endParaRPr lang="th-TH" sz="18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 bwMode="auto">
            <a:xfrm>
              <a:off x="2218767" y="1246579"/>
              <a:ext cx="2030506" cy="40229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wrap="square" lIns="90000" tIns="46800" rIns="90000" bIns="46800" rtlCol="0">
              <a:spAutoFit/>
            </a:bodyPr>
            <a:lstStyle/>
            <a:p>
              <a:pPr algn="ctr"/>
              <a:r>
                <a:rPr lang="th-TH" sz="2000" b="1" dirty="0" smtClean="0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เริ่มต้น/สิ้นสุด</a:t>
              </a:r>
              <a:endParaRPr lang="en-US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 bwMode="auto">
            <a:xfrm>
              <a:off x="2218767" y="2676042"/>
              <a:ext cx="2030506" cy="40229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wrap="square" lIns="90000" tIns="46800" rIns="90000" bIns="46800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process</a:t>
              </a:r>
            </a:p>
          </p:txBody>
        </p:sp>
        <p:sp>
          <p:nvSpPr>
            <p:cNvPr id="119" name="TextBox 118"/>
            <p:cNvSpPr txBox="1"/>
            <p:nvPr/>
          </p:nvSpPr>
          <p:spPr bwMode="auto">
            <a:xfrm>
              <a:off x="2218767" y="3951755"/>
              <a:ext cx="2030506" cy="710067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wrap="square" lIns="90000" tIns="46800" rIns="90000" bIns="46800" rtlCol="0">
              <a:spAutoFit/>
            </a:bodyPr>
            <a:lstStyle/>
            <a:p>
              <a:pPr algn="ctr"/>
              <a:r>
                <a:rPr lang="th-TH" sz="2000" b="1" dirty="0" smtClean="0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รับข้อมูลจากแป้นพิมพ์</a:t>
              </a:r>
              <a:endParaRPr lang="en-US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 bwMode="auto">
            <a:xfrm>
              <a:off x="2279280" y="5237319"/>
              <a:ext cx="2030506" cy="710067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wrap="square" lIns="90000" tIns="46800" rIns="90000" bIns="46800" rtlCol="0">
              <a:spAutoFit/>
            </a:bodyPr>
            <a:lstStyle/>
            <a:p>
              <a:pPr algn="ctr"/>
              <a:r>
                <a:rPr lang="th-TH" sz="2000" b="1" dirty="0" smtClean="0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แสดงผลออกทางจอภาพ</a:t>
              </a:r>
              <a:endParaRPr lang="en-US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sp>
        <p:nvSpPr>
          <p:cNvPr id="129" name="Rectangle 128"/>
          <p:cNvSpPr/>
          <p:nvPr/>
        </p:nvSpPr>
        <p:spPr bwMode="auto">
          <a:xfrm>
            <a:off x="4670614" y="1116106"/>
            <a:ext cx="4276164" cy="497541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970057" y="1313814"/>
            <a:ext cx="3779435" cy="4393031"/>
            <a:chOff x="4970057" y="1313814"/>
            <a:chExt cx="3779435" cy="4393031"/>
          </a:xfrm>
        </p:grpSpPr>
        <p:cxnSp>
          <p:nvCxnSpPr>
            <p:cNvPr id="112" name="AutoShape 21"/>
            <p:cNvCxnSpPr>
              <a:cxnSpLocks noChangeShapeType="1"/>
            </p:cNvCxnSpPr>
            <p:nvPr/>
          </p:nvCxnSpPr>
          <p:spPr bwMode="auto">
            <a:xfrm>
              <a:off x="5334620" y="1575437"/>
              <a:ext cx="717642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" name="AutoShape 16"/>
            <p:cNvSpPr>
              <a:spLocks noChangeArrowheads="1"/>
            </p:cNvSpPr>
            <p:nvPr/>
          </p:nvSpPr>
          <p:spPr bwMode="auto">
            <a:xfrm>
              <a:off x="5177504" y="2642331"/>
              <a:ext cx="1031875" cy="503237"/>
            </a:xfrm>
            <a:prstGeom prst="flowChartDecision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th-TH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" name="Flowchart: Connector 7"/>
            <p:cNvSpPr/>
            <p:nvPr/>
          </p:nvSpPr>
          <p:spPr bwMode="auto">
            <a:xfrm>
              <a:off x="5491736" y="3899267"/>
              <a:ext cx="403411" cy="397667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normalizeH="0" baseline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gsana New" pitchFamily="18" charset="-34"/>
              </a:endParaRPr>
            </a:p>
          </p:txBody>
        </p:sp>
        <p:sp>
          <p:nvSpPr>
            <p:cNvPr id="10" name="Flowchart: Data 9"/>
            <p:cNvSpPr/>
            <p:nvPr/>
          </p:nvSpPr>
          <p:spPr bwMode="auto">
            <a:xfrm>
              <a:off x="4970057" y="5101727"/>
              <a:ext cx="1446769" cy="605118"/>
            </a:xfrm>
            <a:prstGeom prst="flowChartInputOutpu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</a:endParaRPr>
            </a:p>
          </p:txBody>
        </p:sp>
        <p:sp>
          <p:nvSpPr>
            <p:cNvPr id="121" name="TextBox 120"/>
            <p:cNvSpPr txBox="1"/>
            <p:nvPr/>
          </p:nvSpPr>
          <p:spPr bwMode="auto">
            <a:xfrm>
              <a:off x="6658473" y="1313814"/>
              <a:ext cx="2030506" cy="40229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/>
          </p:spPr>
          <p:txBody>
            <a:bodyPr wrap="square" lIns="90000" tIns="46800" rIns="90000" bIns="46800" rtlCol="0">
              <a:spAutoFit/>
            </a:bodyPr>
            <a:lstStyle/>
            <a:p>
              <a:pPr algn="ctr"/>
              <a:r>
                <a:rPr lang="th-TH" sz="2000" b="1" dirty="0" smtClean="0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เส้นทาง</a:t>
              </a:r>
              <a:endParaRPr lang="en-US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 bwMode="auto">
            <a:xfrm>
              <a:off x="6658473" y="2743277"/>
              <a:ext cx="2030506" cy="40229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/>
          </p:spPr>
          <p:txBody>
            <a:bodyPr wrap="square" lIns="90000" tIns="46800" rIns="90000" bIns="46800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decision</a:t>
              </a:r>
            </a:p>
          </p:txBody>
        </p:sp>
        <p:sp>
          <p:nvSpPr>
            <p:cNvPr id="123" name="TextBox 122"/>
            <p:cNvSpPr txBox="1"/>
            <p:nvPr/>
          </p:nvSpPr>
          <p:spPr bwMode="auto">
            <a:xfrm>
              <a:off x="6658473" y="4018990"/>
              <a:ext cx="2030506" cy="40229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/>
          </p:spPr>
          <p:txBody>
            <a:bodyPr wrap="square" lIns="90000" tIns="46800" rIns="90000" bIns="46800" rtlCol="0">
              <a:spAutoFit/>
            </a:bodyPr>
            <a:lstStyle/>
            <a:p>
              <a:pPr algn="ctr"/>
              <a:r>
                <a:rPr lang="th-TH" sz="2000" b="1" dirty="0" smtClean="0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จุดเชื่อม</a:t>
              </a:r>
              <a:endParaRPr lang="en-US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 bwMode="auto">
            <a:xfrm>
              <a:off x="6718986" y="5304554"/>
              <a:ext cx="2030506" cy="40229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  <a:effectLst/>
          </p:spPr>
          <p:txBody>
            <a:bodyPr wrap="square" lIns="90000" tIns="46800" rIns="90000" bIns="46800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input/output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807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ผังงาน </a:t>
            </a:r>
            <a:r>
              <a:rPr lang="en-US"/>
              <a:t>: </a:t>
            </a:r>
            <a:r>
              <a:rPr lang="th-TH"/>
              <a:t>บรรยายการทำงานหลัก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42449" y="1004888"/>
            <a:ext cx="2867025" cy="4770437"/>
            <a:chOff x="770" y="819"/>
            <a:chExt cx="1806" cy="3005"/>
          </a:xfrm>
        </p:grpSpPr>
        <p:sp>
          <p:nvSpPr>
            <p:cNvPr id="7193" name="AutoShape 4"/>
            <p:cNvSpPr>
              <a:spLocks noChangeArrowheads="1"/>
            </p:cNvSpPr>
            <p:nvPr/>
          </p:nvSpPr>
          <p:spPr bwMode="auto">
            <a:xfrm>
              <a:off x="1398" y="819"/>
              <a:ext cx="512" cy="162"/>
            </a:xfrm>
            <a:prstGeom prst="flowChartTerminator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start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194" name="AutoShape 6"/>
            <p:cNvSpPr>
              <a:spLocks noChangeArrowheads="1"/>
            </p:cNvSpPr>
            <p:nvPr/>
          </p:nvSpPr>
          <p:spPr bwMode="auto">
            <a:xfrm>
              <a:off x="1407" y="3662"/>
              <a:ext cx="512" cy="162"/>
            </a:xfrm>
            <a:prstGeom prst="flowChartTerminator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stop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7195" name="AutoShape 7"/>
            <p:cNvCxnSpPr>
              <a:cxnSpLocks noChangeShapeType="1"/>
              <a:endCxn id="7194" idx="0"/>
            </p:cNvCxnSpPr>
            <p:nvPr/>
          </p:nvCxnSpPr>
          <p:spPr bwMode="auto">
            <a:xfrm flipH="1">
              <a:off x="1663" y="3459"/>
              <a:ext cx="1" cy="20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6" name="AutoShape 9"/>
            <p:cNvCxnSpPr>
              <a:cxnSpLocks noChangeShapeType="1"/>
            </p:cNvCxnSpPr>
            <p:nvPr/>
          </p:nvCxnSpPr>
          <p:spPr bwMode="auto">
            <a:xfrm>
              <a:off x="1664" y="1483"/>
              <a:ext cx="0" cy="1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97" name="AutoShape 10"/>
            <p:cNvSpPr>
              <a:spLocks noChangeArrowheads="1"/>
            </p:cNvSpPr>
            <p:nvPr/>
          </p:nvSpPr>
          <p:spPr bwMode="auto">
            <a:xfrm>
              <a:off x="1337" y="1600"/>
              <a:ext cx="653" cy="229"/>
            </a:xfrm>
            <a:prstGeom prst="flowChartManualInput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tIns="18000" bIns="18000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weight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7198" name="AutoShape 12"/>
            <p:cNvCxnSpPr>
              <a:cxnSpLocks noChangeShapeType="1"/>
              <a:stCxn id="7193" idx="2"/>
              <a:endCxn id="7199" idx="0"/>
            </p:cNvCxnSpPr>
            <p:nvPr/>
          </p:nvCxnSpPr>
          <p:spPr bwMode="auto">
            <a:xfrm flipH="1">
              <a:off x="1653" y="981"/>
              <a:ext cx="1" cy="26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99" name="AutoShape 13"/>
            <p:cNvSpPr>
              <a:spLocks noChangeArrowheads="1"/>
            </p:cNvSpPr>
            <p:nvPr/>
          </p:nvSpPr>
          <p:spPr bwMode="auto">
            <a:xfrm>
              <a:off x="1184" y="1242"/>
              <a:ext cx="938" cy="271"/>
            </a:xfrm>
            <a:prstGeom prst="flowChartDisplay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tIns="18000" bIns="18000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"</a:t>
              </a:r>
              <a:r>
                <a:rPr lang="th-TH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น้ำหนัก</a:t>
              </a:r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 "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200" name="AutoShape 15"/>
            <p:cNvSpPr>
              <a:spLocks noChangeArrowheads="1"/>
            </p:cNvSpPr>
            <p:nvPr/>
          </p:nvSpPr>
          <p:spPr bwMode="auto">
            <a:xfrm>
              <a:off x="770" y="2688"/>
              <a:ext cx="1806" cy="450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hm = height/100</a:t>
              </a:r>
            </a:p>
            <a:p>
              <a:pPr algn="ctr"/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bmi = weight/(hm*hm)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7201" name="AutoShape 16"/>
            <p:cNvCxnSpPr>
              <a:cxnSpLocks noChangeShapeType="1"/>
            </p:cNvCxnSpPr>
            <p:nvPr/>
          </p:nvCxnSpPr>
          <p:spPr bwMode="auto">
            <a:xfrm>
              <a:off x="1664" y="2578"/>
              <a:ext cx="0" cy="1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2" name="AutoShape 18"/>
            <p:cNvCxnSpPr>
              <a:cxnSpLocks noChangeShapeType="1"/>
            </p:cNvCxnSpPr>
            <p:nvPr/>
          </p:nvCxnSpPr>
          <p:spPr bwMode="auto">
            <a:xfrm>
              <a:off x="1664" y="2235"/>
              <a:ext cx="0" cy="1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03" name="AutoShape 19"/>
            <p:cNvSpPr>
              <a:spLocks noChangeArrowheads="1"/>
            </p:cNvSpPr>
            <p:nvPr/>
          </p:nvSpPr>
          <p:spPr bwMode="auto">
            <a:xfrm>
              <a:off x="1337" y="2352"/>
              <a:ext cx="653" cy="229"/>
            </a:xfrm>
            <a:prstGeom prst="flowChartManualInput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tIns="18000" bIns="18000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height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7204" name="AutoShape 21"/>
            <p:cNvCxnSpPr>
              <a:cxnSpLocks noChangeShapeType="1"/>
            </p:cNvCxnSpPr>
            <p:nvPr/>
          </p:nvCxnSpPr>
          <p:spPr bwMode="auto">
            <a:xfrm>
              <a:off x="1664" y="1826"/>
              <a:ext cx="0" cy="1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05" name="AutoShape 22"/>
            <p:cNvSpPr>
              <a:spLocks noChangeArrowheads="1"/>
            </p:cNvSpPr>
            <p:nvPr/>
          </p:nvSpPr>
          <p:spPr bwMode="auto">
            <a:xfrm>
              <a:off x="1155" y="1942"/>
              <a:ext cx="996" cy="300"/>
            </a:xfrm>
            <a:prstGeom prst="flowChartDisplay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tIns="18000" bIns="18000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"</a:t>
              </a:r>
              <a:r>
                <a:rPr lang="th-TH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ความสูง</a:t>
              </a:r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 " 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7206" name="AutoShape 24"/>
            <p:cNvCxnSpPr>
              <a:cxnSpLocks noChangeShapeType="1"/>
            </p:cNvCxnSpPr>
            <p:nvPr/>
          </p:nvCxnSpPr>
          <p:spPr bwMode="auto">
            <a:xfrm>
              <a:off x="1673" y="3138"/>
              <a:ext cx="0" cy="1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07" name="AutoShape 25"/>
            <p:cNvSpPr>
              <a:spLocks noChangeArrowheads="1"/>
            </p:cNvSpPr>
            <p:nvPr/>
          </p:nvSpPr>
          <p:spPr bwMode="auto">
            <a:xfrm>
              <a:off x="1356" y="3300"/>
              <a:ext cx="595" cy="223"/>
            </a:xfrm>
            <a:prstGeom prst="flowChartDisplay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tIns="18000" bIns="18000" anchor="ctr"/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bmi</a:t>
              </a:r>
              <a:endPara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" name="Group 41"/>
          <p:cNvGrpSpPr>
            <a:grpSpLocks/>
          </p:cNvGrpSpPr>
          <p:nvPr/>
        </p:nvGrpSpPr>
        <p:grpSpPr bwMode="auto">
          <a:xfrm>
            <a:off x="5130985" y="984250"/>
            <a:ext cx="3814763" cy="4806950"/>
            <a:chOff x="4727575" y="984559"/>
            <a:chExt cx="3814763" cy="4806949"/>
          </a:xfrm>
        </p:grpSpPr>
        <p:grpSp>
          <p:nvGrpSpPr>
            <p:cNvPr id="7175" name="Group 57"/>
            <p:cNvGrpSpPr>
              <a:grpSpLocks/>
            </p:cNvGrpSpPr>
            <p:nvPr/>
          </p:nvGrpSpPr>
          <p:grpSpPr bwMode="auto">
            <a:xfrm>
              <a:off x="5754688" y="5212071"/>
              <a:ext cx="812800" cy="579437"/>
              <a:chOff x="3625" y="3469"/>
              <a:chExt cx="512" cy="365"/>
            </a:xfrm>
          </p:grpSpPr>
          <p:sp>
            <p:nvSpPr>
              <p:cNvPr id="7191" name="AutoShape 28"/>
              <p:cNvSpPr>
                <a:spLocks noChangeArrowheads="1"/>
              </p:cNvSpPr>
              <p:nvPr/>
            </p:nvSpPr>
            <p:spPr bwMode="auto">
              <a:xfrm>
                <a:off x="3625" y="3672"/>
                <a:ext cx="512" cy="162"/>
              </a:xfrm>
              <a:prstGeom prst="flowChartTerminator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r>
                  <a:rPr lang="en-US" sz="1800">
                    <a:solidFill>
                      <a:srgbClr val="000000"/>
                    </a:solidFill>
                    <a:latin typeface="Tahoma" pitchFamily="34" charset="0"/>
                    <a:cs typeface="Tahoma" pitchFamily="34" charset="0"/>
                  </a:rPr>
                  <a:t>stop</a:t>
                </a:r>
                <a:endParaRPr lang="th-TH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cxnSp>
            <p:nvCxnSpPr>
              <p:cNvPr id="7192" name="AutoShape 29"/>
              <p:cNvCxnSpPr>
                <a:cxnSpLocks noChangeShapeType="1"/>
                <a:endCxn id="7191" idx="0"/>
              </p:cNvCxnSpPr>
              <p:nvPr/>
            </p:nvCxnSpPr>
            <p:spPr bwMode="auto">
              <a:xfrm flipH="1">
                <a:off x="3881" y="3469"/>
                <a:ext cx="1" cy="20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7176" name="Group 53"/>
            <p:cNvGrpSpPr>
              <a:grpSpLocks/>
            </p:cNvGrpSpPr>
            <p:nvPr/>
          </p:nvGrpSpPr>
          <p:grpSpPr bwMode="auto">
            <a:xfrm>
              <a:off x="5384800" y="984559"/>
              <a:ext cx="1552575" cy="1319213"/>
              <a:chOff x="3392" y="806"/>
              <a:chExt cx="978" cy="831"/>
            </a:xfrm>
          </p:grpSpPr>
          <p:cxnSp>
            <p:nvCxnSpPr>
              <p:cNvPr id="7189" name="AutoShape 34"/>
              <p:cNvCxnSpPr>
                <a:cxnSpLocks noChangeShapeType="1"/>
                <a:stCxn id="7182" idx="2"/>
                <a:endCxn id="7190" idx="0"/>
              </p:cNvCxnSpPr>
              <p:nvPr/>
            </p:nvCxnSpPr>
            <p:spPr bwMode="auto">
              <a:xfrm rot="5400000">
                <a:off x="3672" y="1015"/>
                <a:ext cx="419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190" name="AutoShape 32"/>
              <p:cNvSpPr>
                <a:spLocks noChangeArrowheads="1"/>
              </p:cNvSpPr>
              <p:nvPr/>
            </p:nvSpPr>
            <p:spPr bwMode="auto">
              <a:xfrm>
                <a:off x="3392" y="1178"/>
                <a:ext cx="978" cy="459"/>
              </a:xfrm>
              <a:prstGeom prst="flowChartManualInpu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bIns="18000" anchor="ctr"/>
              <a:lstStyle/>
              <a:p>
                <a:pPr algn="ctr"/>
                <a:r>
                  <a:rPr lang="en-US" sz="2000" dirty="0">
                    <a:solidFill>
                      <a:srgbClr val="000000"/>
                    </a:solidFill>
                    <a:latin typeface="Tahoma" pitchFamily="34" charset="0"/>
                    <a:cs typeface="Tahoma" pitchFamily="34" charset="0"/>
                  </a:rPr>
                  <a:t>weight</a:t>
                </a:r>
                <a:br>
                  <a:rPr lang="en-US" sz="2000" dirty="0">
                    <a:solidFill>
                      <a:srgbClr val="000000"/>
                    </a:solidFill>
                    <a:latin typeface="Tahoma" pitchFamily="34" charset="0"/>
                    <a:cs typeface="Tahoma" pitchFamily="34" charset="0"/>
                  </a:rPr>
                </a:br>
                <a:r>
                  <a:rPr lang="en-US" sz="2000" dirty="0">
                    <a:solidFill>
                      <a:srgbClr val="000000"/>
                    </a:solidFill>
                    <a:latin typeface="Tahoma" pitchFamily="34" charset="0"/>
                    <a:cs typeface="Tahoma" pitchFamily="34" charset="0"/>
                  </a:rPr>
                  <a:t>(kg.)</a:t>
                </a:r>
                <a:endParaRPr lang="th-TH" sz="2000" dirty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7177" name="Group 55"/>
            <p:cNvGrpSpPr>
              <a:grpSpLocks/>
            </p:cNvGrpSpPr>
            <p:nvPr/>
          </p:nvGrpSpPr>
          <p:grpSpPr bwMode="auto">
            <a:xfrm>
              <a:off x="4727575" y="3268971"/>
              <a:ext cx="2867025" cy="1250950"/>
              <a:chOff x="2978" y="2245"/>
              <a:chExt cx="1806" cy="788"/>
            </a:xfrm>
          </p:grpSpPr>
          <p:sp>
            <p:nvSpPr>
              <p:cNvPr id="7187" name="AutoShape 37"/>
              <p:cNvSpPr>
                <a:spLocks noChangeArrowheads="1"/>
              </p:cNvSpPr>
              <p:nvPr/>
            </p:nvSpPr>
            <p:spPr bwMode="auto">
              <a:xfrm>
                <a:off x="2978" y="2439"/>
                <a:ext cx="1806" cy="594"/>
              </a:xfrm>
              <a:prstGeom prst="flowChartProcess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r>
                  <a:rPr lang="en-US" sz="2000">
                    <a:solidFill>
                      <a:srgbClr val="000000"/>
                    </a:solidFill>
                    <a:latin typeface="Tahoma" pitchFamily="34" charset="0"/>
                    <a:cs typeface="Tahoma" pitchFamily="34" charset="0"/>
                  </a:rPr>
                  <a:t>hm = height/100</a:t>
                </a:r>
              </a:p>
              <a:p>
                <a:pPr algn="ctr"/>
                <a:r>
                  <a:rPr lang="en-US" sz="2000">
                    <a:solidFill>
                      <a:srgbClr val="000000"/>
                    </a:solidFill>
                    <a:latin typeface="Tahoma" pitchFamily="34" charset="0"/>
                    <a:cs typeface="Tahoma" pitchFamily="34" charset="0"/>
                  </a:rPr>
                  <a:t>bmi = weight/(hm*hm)</a:t>
                </a:r>
                <a:endParaRPr lang="th-TH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cxnSp>
            <p:nvCxnSpPr>
              <p:cNvPr id="7188" name="AutoShape 40"/>
              <p:cNvCxnSpPr>
                <a:cxnSpLocks noChangeShapeType="1"/>
                <a:endCxn id="7187" idx="0"/>
              </p:cNvCxnSpPr>
              <p:nvPr/>
            </p:nvCxnSpPr>
            <p:spPr bwMode="auto">
              <a:xfrm>
                <a:off x="3881" y="2245"/>
                <a:ext cx="0" cy="19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7178" name="Group 56"/>
            <p:cNvGrpSpPr>
              <a:grpSpLocks/>
            </p:cNvGrpSpPr>
            <p:nvPr/>
          </p:nvGrpSpPr>
          <p:grpSpPr bwMode="auto">
            <a:xfrm>
              <a:off x="5427663" y="4511983"/>
              <a:ext cx="1463675" cy="811213"/>
              <a:chOff x="3419" y="3028"/>
              <a:chExt cx="922" cy="511"/>
            </a:xfrm>
          </p:grpSpPr>
          <p:cxnSp>
            <p:nvCxnSpPr>
              <p:cNvPr id="7185" name="AutoShape 46"/>
              <p:cNvCxnSpPr>
                <a:cxnSpLocks noChangeShapeType="1"/>
              </p:cNvCxnSpPr>
              <p:nvPr/>
            </p:nvCxnSpPr>
            <p:spPr bwMode="auto">
              <a:xfrm>
                <a:off x="3881" y="3028"/>
                <a:ext cx="0" cy="16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186" name="AutoShape 47"/>
              <p:cNvSpPr>
                <a:spLocks noChangeArrowheads="1"/>
              </p:cNvSpPr>
              <p:nvPr/>
            </p:nvSpPr>
            <p:spPr bwMode="auto">
              <a:xfrm>
                <a:off x="3419" y="3203"/>
                <a:ext cx="922" cy="336"/>
              </a:xfrm>
              <a:prstGeom prst="flowChartDisplay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bIns="18000" anchor="ctr"/>
              <a:lstStyle/>
              <a:p>
                <a:pPr algn="ctr"/>
                <a:r>
                  <a:rPr lang="en-US" sz="2000">
                    <a:solidFill>
                      <a:srgbClr val="000000"/>
                    </a:solidFill>
                    <a:latin typeface="Tahoma" pitchFamily="34" charset="0"/>
                    <a:cs typeface="Tahoma" pitchFamily="34" charset="0"/>
                  </a:rPr>
                  <a:t>bmi</a:t>
                </a:r>
                <a:endParaRPr lang="th-TH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7179" name="Group 54"/>
            <p:cNvGrpSpPr>
              <a:grpSpLocks/>
            </p:cNvGrpSpPr>
            <p:nvPr/>
          </p:nvGrpSpPr>
          <p:grpSpPr bwMode="auto">
            <a:xfrm>
              <a:off x="5384800" y="2303771"/>
              <a:ext cx="1552575" cy="930275"/>
              <a:chOff x="3392" y="1637"/>
              <a:chExt cx="978" cy="586"/>
            </a:xfrm>
          </p:grpSpPr>
          <p:sp>
            <p:nvSpPr>
              <p:cNvPr id="7183" name="AutoShape 48"/>
              <p:cNvSpPr>
                <a:spLocks noChangeArrowheads="1"/>
              </p:cNvSpPr>
              <p:nvPr/>
            </p:nvSpPr>
            <p:spPr bwMode="auto">
              <a:xfrm>
                <a:off x="3392" y="1764"/>
                <a:ext cx="978" cy="459"/>
              </a:xfrm>
              <a:prstGeom prst="flowChartManualInpu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 type="none" w="lg" len="med"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tIns="18000" bIns="18000" anchor="ctr"/>
              <a:lstStyle/>
              <a:p>
                <a:pPr algn="ctr"/>
                <a:r>
                  <a:rPr lang="en-US" sz="2000">
                    <a:solidFill>
                      <a:srgbClr val="000000"/>
                    </a:solidFill>
                    <a:latin typeface="Tahoma" pitchFamily="34" charset="0"/>
                    <a:cs typeface="Tahoma" pitchFamily="34" charset="0"/>
                  </a:rPr>
                  <a:t>height</a:t>
                </a:r>
                <a:br>
                  <a:rPr lang="en-US" sz="2000">
                    <a:solidFill>
                      <a:srgbClr val="000000"/>
                    </a:solidFill>
                    <a:latin typeface="Tahoma" pitchFamily="34" charset="0"/>
                    <a:cs typeface="Tahoma" pitchFamily="34" charset="0"/>
                  </a:rPr>
                </a:br>
                <a:r>
                  <a:rPr lang="en-US" sz="2000">
                    <a:solidFill>
                      <a:srgbClr val="000000"/>
                    </a:solidFill>
                    <a:latin typeface="Tahoma" pitchFamily="34" charset="0"/>
                    <a:cs typeface="Tahoma" pitchFamily="34" charset="0"/>
                  </a:rPr>
                  <a:t>(cm.)</a:t>
                </a:r>
                <a:endParaRPr lang="th-TH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cxnSp>
            <p:nvCxnSpPr>
              <p:cNvPr id="7184" name="AutoShape 49"/>
              <p:cNvCxnSpPr>
                <a:cxnSpLocks noChangeShapeType="1"/>
                <a:stCxn id="7190" idx="2"/>
                <a:endCxn id="7183" idx="0"/>
              </p:cNvCxnSpPr>
              <p:nvPr/>
            </p:nvCxnSpPr>
            <p:spPr bwMode="auto">
              <a:xfrm rot="5400000">
                <a:off x="3795" y="1723"/>
                <a:ext cx="173" cy="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7180" name="Text Box 50"/>
            <p:cNvSpPr txBox="1">
              <a:spLocks noChangeArrowheads="1"/>
            </p:cNvSpPr>
            <p:nvPr/>
          </p:nvSpPr>
          <p:spPr bwMode="auto">
            <a:xfrm>
              <a:off x="6935788" y="1570346"/>
              <a:ext cx="1606550" cy="70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th-TH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รับข้อมูลจากแป้นพิมพ์</a:t>
              </a:r>
            </a:p>
          </p:txBody>
        </p:sp>
        <p:sp>
          <p:nvSpPr>
            <p:cNvPr id="7181" name="Text Box 51"/>
            <p:cNvSpPr txBox="1">
              <a:spLocks noChangeArrowheads="1"/>
            </p:cNvSpPr>
            <p:nvPr/>
          </p:nvSpPr>
          <p:spPr bwMode="auto">
            <a:xfrm>
              <a:off x="6905625" y="4724708"/>
              <a:ext cx="1606550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th-TH" sz="20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แสดงผลทางจอภาพ</a:t>
              </a:r>
            </a:p>
          </p:txBody>
        </p:sp>
        <p:sp>
          <p:nvSpPr>
            <p:cNvPr id="7182" name="AutoShape 26"/>
            <p:cNvSpPr>
              <a:spLocks noChangeArrowheads="1"/>
            </p:cNvSpPr>
            <p:nvPr/>
          </p:nvSpPr>
          <p:spPr bwMode="auto">
            <a:xfrm>
              <a:off x="5754688" y="1021072"/>
              <a:ext cx="812800" cy="257175"/>
            </a:xfrm>
            <a:prstGeom prst="flowChartTerminator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start</a:t>
              </a:r>
              <a:endParaRPr lang="th-TH" sz="18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38" name="AutoShape 15"/>
          <p:cNvSpPr>
            <a:spLocks noChangeArrowheads="1"/>
          </p:cNvSpPr>
          <p:nvPr/>
        </p:nvSpPr>
        <p:spPr bwMode="auto">
          <a:xfrm>
            <a:off x="453562" y="3970338"/>
            <a:ext cx="2867025" cy="714375"/>
          </a:xfrm>
          <a:prstGeom prst="flowChartProcess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000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hm</a:t>
            </a:r>
            <a:r>
              <a:rPr lang="en-US" sz="2000" dirty="0">
                <a:solidFill>
                  <a:srgbClr val="000000"/>
                </a:solidFill>
                <a:latin typeface="+mn-lt"/>
                <a:cs typeface="Tahoma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+mn-lt"/>
                <a:cs typeface="Courier New"/>
              </a:rPr>
              <a:t>←</a:t>
            </a:r>
            <a:r>
              <a:rPr lang="en-US" sz="2000" dirty="0">
                <a:solidFill>
                  <a:srgbClr val="000000"/>
                </a:solidFill>
                <a:latin typeface="+mn-lt"/>
                <a:cs typeface="Tahoma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height/100</a:t>
            </a:r>
          </a:p>
          <a:p>
            <a:pPr algn="ctr">
              <a:defRPr/>
            </a:pPr>
            <a:r>
              <a:rPr lang="en-US" sz="2000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bmi</a:t>
            </a:r>
            <a:r>
              <a:rPr lang="en-US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cs typeface="Courier New"/>
              </a:rPr>
              <a:t>←</a:t>
            </a:r>
            <a:r>
              <a:rPr lang="en-US" sz="2000" dirty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weight/(</a:t>
            </a:r>
            <a:r>
              <a:rPr lang="en-US" sz="2000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hm</a:t>
            </a:r>
            <a:r>
              <a:rPr lang="en-US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*</a:t>
            </a:r>
            <a:r>
              <a:rPr lang="en-US" sz="2000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hm</a:t>
            </a:r>
            <a:r>
              <a:rPr lang="en-US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)</a:t>
            </a:r>
            <a:endParaRPr lang="th-TH" sz="20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9" name="AutoShape 37"/>
          <p:cNvSpPr>
            <a:spLocks noChangeArrowheads="1"/>
          </p:cNvSpPr>
          <p:nvPr/>
        </p:nvSpPr>
        <p:spPr bwMode="auto">
          <a:xfrm>
            <a:off x="5129398" y="3575050"/>
            <a:ext cx="2867025" cy="942975"/>
          </a:xfrm>
          <a:prstGeom prst="flowChartProcess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hm </a:t>
            </a:r>
            <a:r>
              <a:rPr lang="en-US" sz="2000">
                <a:solidFill>
                  <a:srgbClr val="000000"/>
                </a:solidFill>
                <a:cs typeface="Courier New" pitchFamily="49" charset="0"/>
              </a:rPr>
              <a:t>←</a:t>
            </a:r>
            <a:r>
              <a: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height/100</a:t>
            </a:r>
          </a:p>
          <a:p>
            <a:pPr algn="ctr"/>
            <a:r>
              <a: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bmi </a:t>
            </a:r>
            <a:r>
              <a:rPr lang="en-US" sz="2000">
                <a:solidFill>
                  <a:srgbClr val="000000"/>
                </a:solidFill>
                <a:cs typeface="Courier New" pitchFamily="49" charset="0"/>
              </a:rPr>
              <a:t>←</a:t>
            </a:r>
            <a:r>
              <a: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weight/(hm*hm)</a:t>
            </a:r>
            <a:endParaRPr lang="th-TH" sz="20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3077883" y="1020763"/>
            <a:ext cx="2005103" cy="224895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  <a:effectLst/>
        </p:spPr>
        <p:txBody>
          <a:bodyPr wrap="square" lIns="90000" tIns="46800" rIns="90000" bIns="46800" rtlCol="0">
            <a:spAutoFit/>
          </a:bodyPr>
          <a:lstStyle/>
          <a:p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เขียนแค่นี้ก็พอ</a:t>
            </a:r>
          </a:p>
          <a:p>
            <a:r>
              <a:rPr lang="th-TH" sz="2000" b="1" dirty="0" smtClean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เป็นที่รู้กันว่าก่อนรับข้อมูลจากแป้นพิมพ์ทุกครั้ง ต้องแสดงข้อความบอกผู้ใช้ด้วย</a:t>
            </a:r>
            <a:endParaRPr lang="en-US" sz="2000" b="1" dirty="0" smtClean="0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cxnSp>
        <p:nvCxnSpPr>
          <p:cNvPr id="6" name="Straight Arrow Connector 5"/>
          <p:cNvCxnSpPr>
            <a:endCxn id="7190" idx="1"/>
          </p:cNvCxnSpPr>
          <p:nvPr/>
        </p:nvCxnSpPr>
        <p:spPr bwMode="auto">
          <a:xfrm>
            <a:off x="5082986" y="1676400"/>
            <a:ext cx="705224" cy="2627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>
            <a:endCxn id="7183" idx="1"/>
          </p:cNvCxnSpPr>
          <p:nvPr/>
        </p:nvCxnSpPr>
        <p:spPr bwMode="auto">
          <a:xfrm>
            <a:off x="5082986" y="2578100"/>
            <a:ext cx="705224" cy="2913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วงวนไม่รู้</a:t>
            </a:r>
            <a:r>
              <a:rPr lang="th-TH" dirty="0" smtClean="0"/>
              <a:t>จบ </a:t>
            </a:r>
            <a:r>
              <a:rPr lang="en-US" dirty="0" smtClean="0"/>
              <a:t>: while(true) { ... }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201731" name="Text Box 3"/>
          <p:cNvSpPr txBox="1">
            <a:spLocks noChangeArrowheads="1"/>
          </p:cNvSpPr>
          <p:nvPr/>
        </p:nvSpPr>
        <p:spPr bwMode="auto">
          <a:xfrm>
            <a:off x="2714625" y="1071563"/>
            <a:ext cx="3744913" cy="17764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while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(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true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)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     คำสั่ง </a:t>
            </a:r>
            <a:r>
              <a:rPr lang="en-US" sz="2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</a:t>
            </a:r>
            <a:endParaRPr lang="th-TH" sz="22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th-TH" sz="2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     คำสั่ง </a:t>
            </a:r>
            <a:r>
              <a:rPr lang="en-US" sz="2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</a:t>
            </a:r>
            <a:endParaRPr lang="th-TH" sz="22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th-TH" sz="2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     คำสั่ง </a:t>
            </a:r>
            <a:r>
              <a:rPr lang="en-US" sz="2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3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}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201732" name="AutoShape 4"/>
          <p:cNvSpPr>
            <a:spLocks noChangeArrowheads="1"/>
          </p:cNvSpPr>
          <p:nvPr/>
        </p:nvSpPr>
        <p:spPr bwMode="auto">
          <a:xfrm>
            <a:off x="3030538" y="1474788"/>
            <a:ext cx="219075" cy="309562"/>
          </a:xfrm>
          <a:prstGeom prst="rightArrow">
            <a:avLst>
              <a:gd name="adj1" fmla="val 50000"/>
              <a:gd name="adj2" fmla="val 344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endParaRPr lang="en-US" sz="4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01733" name="AutoShape 5"/>
          <p:cNvSpPr>
            <a:spLocks noChangeArrowheads="1"/>
          </p:cNvSpPr>
          <p:nvPr/>
        </p:nvSpPr>
        <p:spPr bwMode="auto">
          <a:xfrm>
            <a:off x="3030538" y="1814513"/>
            <a:ext cx="219075" cy="309562"/>
          </a:xfrm>
          <a:prstGeom prst="rightArrow">
            <a:avLst>
              <a:gd name="adj1" fmla="val 50000"/>
              <a:gd name="adj2" fmla="val 344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endParaRPr lang="en-US" sz="4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01734" name="AutoShape 6"/>
          <p:cNvSpPr>
            <a:spLocks noChangeArrowheads="1"/>
          </p:cNvSpPr>
          <p:nvPr/>
        </p:nvSpPr>
        <p:spPr bwMode="auto">
          <a:xfrm>
            <a:off x="3030538" y="2155825"/>
            <a:ext cx="219075" cy="309563"/>
          </a:xfrm>
          <a:prstGeom prst="rightArrow">
            <a:avLst>
              <a:gd name="adj1" fmla="val 50000"/>
              <a:gd name="adj2" fmla="val 344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endParaRPr lang="en-US" sz="4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01735" name="Text Box 7"/>
          <p:cNvSpPr txBox="1">
            <a:spLocks noChangeArrowheads="1"/>
          </p:cNvSpPr>
          <p:nvPr/>
        </p:nvSpPr>
        <p:spPr bwMode="auto">
          <a:xfrm>
            <a:off x="1357313" y="3214688"/>
            <a:ext cx="6643687" cy="22494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[] args)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k = 0;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while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(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true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"k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+ k);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k = k + 1;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}</a:t>
            </a:r>
          </a:p>
        </p:txBody>
      </p: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 rot="5400000">
            <a:off x="2820988" y="1963738"/>
            <a:ext cx="928687" cy="1587"/>
          </a:xfrm>
          <a:prstGeom prst="straightConnector1">
            <a:avLst/>
          </a:prstGeom>
          <a:noFill/>
          <a:ln w="28575" algn="ctr">
            <a:solidFill>
              <a:srgbClr val="C00000"/>
            </a:solidFill>
            <a:round/>
            <a:headEnd/>
            <a:tailEnd type="arrow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Arc 11"/>
          <p:cNvSpPr/>
          <p:nvPr/>
        </p:nvSpPr>
        <p:spPr bwMode="auto">
          <a:xfrm rot="16200000">
            <a:off x="2821782" y="1605756"/>
            <a:ext cx="928688" cy="714375"/>
          </a:xfrm>
          <a:prstGeom prst="arc">
            <a:avLst>
              <a:gd name="adj1" fmla="val 11059513"/>
              <a:gd name="adj2" fmla="val 20782569"/>
            </a:avLst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lg" len="lg"/>
          </a:ln>
          <a:effectLst/>
        </p:spPr>
        <p:txBody>
          <a:bodyPr/>
          <a:lstStyle/>
          <a:p>
            <a:pPr>
              <a:defRPr/>
            </a:pPr>
            <a:endParaRPr lang="th-TH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823913" y="1066800"/>
            <a:ext cx="977900" cy="1109663"/>
            <a:chOff x="823913" y="1066800"/>
            <a:chExt cx="977900" cy="1109663"/>
          </a:xfrm>
        </p:grpSpPr>
        <p:sp>
          <p:nvSpPr>
            <p:cNvPr id="8203" name="AutoShape 11"/>
            <p:cNvSpPr>
              <a:spLocks noChangeArrowheads="1"/>
            </p:cNvSpPr>
            <p:nvPr/>
          </p:nvSpPr>
          <p:spPr bwMode="auto">
            <a:xfrm>
              <a:off x="823913" y="1662113"/>
              <a:ext cx="977900" cy="512762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endPara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8204" name="Straight Arrow Connector 54"/>
            <p:cNvCxnSpPr>
              <a:cxnSpLocks noChangeShapeType="1"/>
              <a:endCxn id="8203" idx="0"/>
            </p:cNvCxnSpPr>
            <p:nvPr/>
          </p:nvCxnSpPr>
          <p:spPr bwMode="auto">
            <a:xfrm rot="5400000">
              <a:off x="1016794" y="1362869"/>
              <a:ext cx="595313" cy="317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05" name="Shape 56"/>
            <p:cNvCxnSpPr>
              <a:cxnSpLocks noChangeShapeType="1"/>
              <a:stCxn id="8203" idx="2"/>
              <a:endCxn id="8203" idx="0"/>
            </p:cNvCxnSpPr>
            <p:nvPr/>
          </p:nvCxnSpPr>
          <p:spPr bwMode="auto">
            <a:xfrm rot="5400000" flipH="1">
              <a:off x="1054894" y="1918494"/>
              <a:ext cx="514350" cy="1588"/>
            </a:xfrm>
            <a:prstGeom prst="bentConnector5">
              <a:avLst>
                <a:gd name="adj1" fmla="val -44519"/>
                <a:gd name="adj2" fmla="val 45175056"/>
                <a:gd name="adj3" fmla="val 144519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17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01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01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1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01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01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01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01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2017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201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017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2017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2017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2017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2017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2017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1" grpId="0" build="p" animBg="1"/>
      <p:bldP spid="201732" grpId="0" animBg="1"/>
      <p:bldP spid="201732" grpId="1" animBg="1"/>
      <p:bldP spid="201732" grpId="2" animBg="1"/>
      <p:bldP spid="201732" grpId="3" animBg="1"/>
      <p:bldP spid="201733" grpId="0" animBg="1"/>
      <p:bldP spid="201733" grpId="1" animBg="1"/>
      <p:bldP spid="201733" grpId="2" animBg="1"/>
      <p:bldP spid="201733" grpId="3" animBg="1"/>
      <p:bldP spid="201734" grpId="0" animBg="1"/>
      <p:bldP spid="201734" grpId="1" animBg="1"/>
      <p:bldP spid="201734" grpId="2" animBg="1"/>
      <p:bldP spid="201734" grpId="3" animBg="1"/>
      <p:bldP spid="20173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ดัชนีมวลกาย</a:t>
            </a: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500063" y="1071563"/>
            <a:ext cx="8224837" cy="5126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java.util.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BodyMassIndex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kb =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.in);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Tahoma" pitchFamily="34" charset="0"/>
                <a:cs typeface="Tahoma" pitchFamily="34" charset="0"/>
              </a:rPr>
              <a:t>น้ำหนัก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 (kg.)</a:t>
            </a:r>
            <a:r>
              <a:rPr lang="en-US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= 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weight = kb.nextDouble();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Tahoma" pitchFamily="34" charset="0"/>
                <a:cs typeface="Tahoma" pitchFamily="34" charset="0"/>
              </a:rPr>
              <a:t>ความสูง</a:t>
            </a:r>
            <a:r>
              <a:rPr lang="en-US" sz="2000">
                <a:solidFill>
                  <a:srgbClr val="FF00FF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(cm.)</a:t>
            </a:r>
            <a:r>
              <a:rPr lang="en-US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= 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height = kb.nextDouble();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hm = height / 100.0;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bmi = weight / (hm * hm);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FF00FF"/>
                </a:solidFill>
                <a:latin typeface="Tahoma" pitchFamily="34" charset="0"/>
                <a:cs typeface="Tahoma" pitchFamily="34" charset="0"/>
              </a:rPr>
              <a:t>ดัชนีมวลกาย 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= "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bmi);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7" name="Arc 6"/>
          <p:cNvSpPr/>
          <p:nvPr/>
        </p:nvSpPr>
        <p:spPr bwMode="auto">
          <a:xfrm rot="5400000">
            <a:off x="7536657" y="2178844"/>
            <a:ext cx="500062" cy="571500"/>
          </a:xfrm>
          <a:prstGeom prst="arc">
            <a:avLst>
              <a:gd name="adj1" fmla="val 8928723"/>
              <a:gd name="adj2" fmla="val 1787249"/>
            </a:avLst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pPr>
              <a:defRPr/>
            </a:pPr>
            <a:endParaRPr lang="th-TH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00125" y="2071688"/>
            <a:ext cx="7143750" cy="7715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Scanner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kb =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.in);</a:t>
            </a:r>
          </a:p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while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4698" name="Line 10"/>
          <p:cNvSpPr>
            <a:spLocks noChangeShapeType="1"/>
          </p:cNvSpPr>
          <p:nvPr/>
        </p:nvSpPr>
        <p:spPr bwMode="auto">
          <a:xfrm flipH="1">
            <a:off x="1211263" y="2714625"/>
            <a:ext cx="3175" cy="2176463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699" name="Freeform 11"/>
          <p:cNvSpPr>
            <a:spLocks/>
          </p:cNvSpPr>
          <p:nvPr/>
        </p:nvSpPr>
        <p:spPr bwMode="auto">
          <a:xfrm>
            <a:off x="714375" y="2500313"/>
            <a:ext cx="496888" cy="2709862"/>
          </a:xfrm>
          <a:custGeom>
            <a:avLst/>
            <a:gdLst>
              <a:gd name="T0" fmla="*/ 2147483647 w 366"/>
              <a:gd name="T1" fmla="*/ 2147483647 h 776"/>
              <a:gd name="T2" fmla="*/ 2147483647 w 366"/>
              <a:gd name="T3" fmla="*/ 2147483647 h 776"/>
              <a:gd name="T4" fmla="*/ 2147483647 w 366"/>
              <a:gd name="T5" fmla="*/ 2147483647 h 776"/>
              <a:gd name="T6" fmla="*/ 2147483647 w 366"/>
              <a:gd name="T7" fmla="*/ 2147483647 h 776"/>
              <a:gd name="T8" fmla="*/ 2147483647 w 366"/>
              <a:gd name="T9" fmla="*/ 2147483647 h 776"/>
              <a:gd name="T10" fmla="*/ 2147483647 w 366"/>
              <a:gd name="T11" fmla="*/ 2147483647 h 776"/>
              <a:gd name="T12" fmla="*/ 2147483647 w 366"/>
              <a:gd name="T13" fmla="*/ 2147483647 h 776"/>
              <a:gd name="T14" fmla="*/ 2147483647 w 366"/>
              <a:gd name="T15" fmla="*/ 2147483647 h 77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66"/>
              <a:gd name="T25" fmla="*/ 0 h 776"/>
              <a:gd name="T26" fmla="*/ 366 w 366"/>
              <a:gd name="T27" fmla="*/ 776 h 77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66" h="776">
                <a:moveTo>
                  <a:pt x="366" y="621"/>
                </a:moveTo>
                <a:cubicBezTo>
                  <a:pt x="363" y="653"/>
                  <a:pt x="361" y="685"/>
                  <a:pt x="340" y="711"/>
                </a:cubicBezTo>
                <a:cubicBezTo>
                  <a:pt x="319" y="737"/>
                  <a:pt x="280" y="776"/>
                  <a:pt x="237" y="776"/>
                </a:cubicBezTo>
                <a:cubicBezTo>
                  <a:pt x="194" y="776"/>
                  <a:pt x="117" y="748"/>
                  <a:pt x="83" y="711"/>
                </a:cubicBezTo>
                <a:cubicBezTo>
                  <a:pt x="49" y="674"/>
                  <a:pt x="43" y="649"/>
                  <a:pt x="32" y="557"/>
                </a:cubicBezTo>
                <a:cubicBezTo>
                  <a:pt x="21" y="465"/>
                  <a:pt x="0" y="249"/>
                  <a:pt x="19" y="159"/>
                </a:cubicBezTo>
                <a:cubicBezTo>
                  <a:pt x="38" y="69"/>
                  <a:pt x="102" y="34"/>
                  <a:pt x="147" y="17"/>
                </a:cubicBezTo>
                <a:cubicBezTo>
                  <a:pt x="192" y="0"/>
                  <a:pt x="240" y="28"/>
                  <a:pt x="289" y="56"/>
                </a:cubicBezTo>
              </a:path>
            </a:pathLst>
          </a:custGeom>
          <a:noFill/>
          <a:ln w="28575">
            <a:solidFill>
              <a:srgbClr val="C00000"/>
            </a:solidFill>
            <a:prstDash val="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749925" y="5365750"/>
            <a:ext cx="2863850" cy="70961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ทำงานในวงวนไม่รู้จบ</a:t>
            </a:r>
            <a:br>
              <a:rPr lang="th-TH" sz="20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</a:b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ผู้ใช้ต้องหยุดโปรแกรมเอง</a:t>
            </a:r>
          </a:p>
        </p:txBody>
      </p:sp>
      <p:graphicFrame>
        <p:nvGraphicFramePr>
          <p:cNvPr id="65541" name="Object 2"/>
          <p:cNvGraphicFramePr>
            <a:graphicFrameLocks noChangeAspect="1"/>
          </p:cNvGraphicFramePr>
          <p:nvPr/>
        </p:nvGraphicFramePr>
        <p:xfrm>
          <a:off x="2928938" y="5222875"/>
          <a:ext cx="2320925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" name="Equation" r:id="rId4" imgW="1040948" imgH="393529" progId="Equation.DSMT4">
                  <p:embed/>
                </p:oleObj>
              </mc:Choice>
              <mc:Fallback>
                <p:oleObj name="Equation" r:id="rId4" imgW="1040948" imgH="393529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38" y="5222875"/>
                        <a:ext cx="2320925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469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4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469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4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469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46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4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146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146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146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146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146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146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146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146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1469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114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14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 build="p" animBg="1"/>
      <p:bldP spid="6" grpId="0" animBg="1"/>
      <p:bldP spid="114698" grpId="0" animBg="1"/>
      <p:bldP spid="114699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การกระโดดออกจากวงวน</a:t>
            </a:r>
            <a:endParaRPr lang="th-TH" dirty="0"/>
          </a:p>
        </p:txBody>
      </p:sp>
      <p:sp>
        <p:nvSpPr>
          <p:cNvPr id="128018" name="Text Box 18"/>
          <p:cNvSpPr txBox="1">
            <a:spLocks noChangeArrowheads="1"/>
          </p:cNvSpPr>
          <p:nvPr/>
        </p:nvSpPr>
        <p:spPr bwMode="auto">
          <a:xfrm>
            <a:off x="2525713" y="1397000"/>
            <a:ext cx="4232275" cy="24463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latin typeface="Courier New" pitchFamily="49" charset="0"/>
                <a:cs typeface="Tahoma" pitchFamily="34" charset="0"/>
              </a:rPr>
              <a:t> while ( true ) {</a:t>
            </a:r>
            <a:endParaRPr lang="th-TH" sz="2200" b="1">
              <a:latin typeface="Courier New" pitchFamily="49" charset="0"/>
              <a:cs typeface="Tahoma" pitchFamily="34" charset="0"/>
            </a:endParaRPr>
          </a:p>
          <a:p>
            <a:r>
              <a:rPr lang="th-TH" sz="2200" b="1">
                <a:latin typeface="Courier New" pitchFamily="49" charset="0"/>
                <a:cs typeface="Tahoma" pitchFamily="34" charset="0"/>
              </a:rPr>
              <a:t>    </a:t>
            </a:r>
            <a:r>
              <a:rPr lang="th-TH" sz="2200">
                <a:latin typeface="Courier New" pitchFamily="49" charset="0"/>
                <a:cs typeface="Tahoma" pitchFamily="34" charset="0"/>
              </a:rPr>
              <a:t>คำสั่ง</a:t>
            </a:r>
            <a:r>
              <a:rPr lang="th-TH" sz="2200" b="1">
                <a:latin typeface="Courier New" pitchFamily="49" charset="0"/>
                <a:cs typeface="Tahoma" pitchFamily="34" charset="0"/>
              </a:rPr>
              <a:t> </a:t>
            </a:r>
          </a:p>
          <a:p>
            <a:r>
              <a:rPr lang="th-TH" sz="2200" b="1">
                <a:latin typeface="Courier New" pitchFamily="49" charset="0"/>
                <a:cs typeface="Tahoma" pitchFamily="34" charset="0"/>
              </a:rPr>
              <a:t>    </a:t>
            </a:r>
            <a:r>
              <a:rPr lang="en-US" sz="2200" b="1">
                <a:latin typeface="Courier New" pitchFamily="49" charset="0"/>
                <a:cs typeface="Tahoma" pitchFamily="34" charset="0"/>
              </a:rPr>
              <a:t>if (</a:t>
            </a:r>
            <a:r>
              <a:rPr lang="th-TH" sz="2200" b="1">
                <a:latin typeface="Courier New" pitchFamily="49" charset="0"/>
                <a:cs typeface="Tahoma" pitchFamily="34" charset="0"/>
              </a:rPr>
              <a:t> เงื่อนไข </a:t>
            </a:r>
            <a:r>
              <a:rPr lang="en-US" sz="2200" b="1">
                <a:latin typeface="Courier New" pitchFamily="49" charset="0"/>
                <a:cs typeface="Tahoma" pitchFamily="34" charset="0"/>
              </a:rPr>
              <a:t>) break;</a:t>
            </a:r>
            <a:endParaRPr lang="th-TH" sz="2200" b="1">
              <a:latin typeface="Courier New" pitchFamily="49" charset="0"/>
              <a:cs typeface="Tahoma" pitchFamily="34" charset="0"/>
            </a:endParaRPr>
          </a:p>
          <a:p>
            <a:r>
              <a:rPr lang="th-TH" sz="2200" b="1">
                <a:latin typeface="Courier New" pitchFamily="49" charset="0"/>
                <a:cs typeface="Tahoma" pitchFamily="34" charset="0"/>
              </a:rPr>
              <a:t>    </a:t>
            </a:r>
            <a:r>
              <a:rPr lang="th-TH" sz="2200">
                <a:latin typeface="Courier New" pitchFamily="49" charset="0"/>
                <a:cs typeface="Tahoma" pitchFamily="34" charset="0"/>
              </a:rPr>
              <a:t>คำสั่ง </a:t>
            </a:r>
            <a:endParaRPr lang="en-US" sz="2200">
              <a:latin typeface="Courier New" pitchFamily="49" charset="0"/>
              <a:cs typeface="Tahoma" pitchFamily="34" charset="0"/>
            </a:endParaRPr>
          </a:p>
          <a:p>
            <a:r>
              <a:rPr lang="en-US" sz="2200" b="1">
                <a:latin typeface="Courier New" pitchFamily="49" charset="0"/>
                <a:cs typeface="Tahoma" pitchFamily="34" charset="0"/>
              </a:rPr>
              <a:t> }</a:t>
            </a:r>
            <a:endParaRPr lang="th-TH" sz="2200" b="1">
              <a:latin typeface="Courier New" pitchFamily="49" charset="0"/>
              <a:cs typeface="Tahoma" pitchFamily="34" charset="0"/>
            </a:endParaRPr>
          </a:p>
          <a:p>
            <a:r>
              <a:rPr lang="th-TH" sz="2200" b="1">
                <a:latin typeface="Courier New" pitchFamily="49" charset="0"/>
                <a:cs typeface="Tahoma" pitchFamily="34" charset="0"/>
              </a:rPr>
              <a:t>  </a:t>
            </a:r>
            <a:r>
              <a:rPr lang="th-TH" sz="2200">
                <a:latin typeface="Courier New" pitchFamily="49" charset="0"/>
                <a:cs typeface="Tahoma" pitchFamily="34" charset="0"/>
              </a:rPr>
              <a:t>คำสั่ง</a:t>
            </a:r>
          </a:p>
          <a:p>
            <a:r>
              <a:rPr lang="th-TH" sz="2200" b="1">
                <a:latin typeface="Courier New" pitchFamily="49" charset="0"/>
                <a:cs typeface="Tahoma" pitchFamily="34" charset="0"/>
              </a:rPr>
              <a:t>  </a:t>
            </a:r>
            <a:r>
              <a:rPr lang="en-US" sz="2200" b="1">
                <a:latin typeface="Courier New" pitchFamily="49" charset="0"/>
                <a:cs typeface="Tahoma" pitchFamily="34" charset="0"/>
              </a:rPr>
              <a:t>...</a:t>
            </a:r>
            <a:endParaRPr lang="th-TH" sz="2200" b="1"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128019" name="AutoShape 19"/>
          <p:cNvSpPr>
            <a:spLocks noChangeArrowheads="1"/>
          </p:cNvSpPr>
          <p:nvPr/>
        </p:nvSpPr>
        <p:spPr bwMode="auto">
          <a:xfrm>
            <a:off x="2566988" y="1738313"/>
            <a:ext cx="219075" cy="433387"/>
          </a:xfrm>
          <a:prstGeom prst="rightArrow">
            <a:avLst>
              <a:gd name="adj1" fmla="val 50000"/>
              <a:gd name="adj2" fmla="val 344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>
            <a:spAutoFit/>
          </a:bodyPr>
          <a:lstStyle/>
          <a:p>
            <a:endParaRPr lang="en-US" sz="8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8020" name="AutoShape 20"/>
          <p:cNvSpPr>
            <a:spLocks noChangeArrowheads="1"/>
          </p:cNvSpPr>
          <p:nvPr/>
        </p:nvSpPr>
        <p:spPr bwMode="auto">
          <a:xfrm>
            <a:off x="2566988" y="2078038"/>
            <a:ext cx="219075" cy="433387"/>
          </a:xfrm>
          <a:prstGeom prst="rightArrow">
            <a:avLst>
              <a:gd name="adj1" fmla="val 50000"/>
              <a:gd name="adj2" fmla="val 344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>
            <a:spAutoFit/>
          </a:bodyPr>
          <a:lstStyle/>
          <a:p>
            <a:endParaRPr lang="en-US" sz="8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8021" name="AutoShape 21"/>
          <p:cNvSpPr>
            <a:spLocks noChangeArrowheads="1"/>
          </p:cNvSpPr>
          <p:nvPr/>
        </p:nvSpPr>
        <p:spPr bwMode="auto">
          <a:xfrm>
            <a:off x="2566988" y="2419350"/>
            <a:ext cx="219075" cy="433388"/>
          </a:xfrm>
          <a:prstGeom prst="rightArrow">
            <a:avLst>
              <a:gd name="adj1" fmla="val 50000"/>
              <a:gd name="adj2" fmla="val 344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>
            <a:spAutoFit/>
          </a:bodyPr>
          <a:lstStyle/>
          <a:p>
            <a:endParaRPr lang="en-US" sz="8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8022" name="Text Box 22"/>
          <p:cNvSpPr txBox="1">
            <a:spLocks noChangeArrowheads="1"/>
          </p:cNvSpPr>
          <p:nvPr/>
        </p:nvSpPr>
        <p:spPr bwMode="auto">
          <a:xfrm>
            <a:off x="3646488" y="2043113"/>
            <a:ext cx="1016000" cy="463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4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เท็จ</a:t>
            </a:r>
          </a:p>
        </p:txBody>
      </p:sp>
      <p:sp>
        <p:nvSpPr>
          <p:cNvPr id="128023" name="Text Box 23"/>
          <p:cNvSpPr txBox="1">
            <a:spLocks noChangeArrowheads="1"/>
          </p:cNvSpPr>
          <p:nvPr/>
        </p:nvSpPr>
        <p:spPr bwMode="auto">
          <a:xfrm>
            <a:off x="3646488" y="2046288"/>
            <a:ext cx="1016000" cy="463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4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จริง</a:t>
            </a:r>
          </a:p>
        </p:txBody>
      </p:sp>
      <p:sp>
        <p:nvSpPr>
          <p:cNvPr id="128024" name="Oval 24"/>
          <p:cNvSpPr>
            <a:spLocks noChangeArrowheads="1"/>
          </p:cNvSpPr>
          <p:nvPr/>
        </p:nvSpPr>
        <p:spPr bwMode="auto">
          <a:xfrm>
            <a:off x="4911725" y="1931988"/>
            <a:ext cx="1165225" cy="73818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8025" name="Freeform 25"/>
          <p:cNvSpPr>
            <a:spLocks/>
          </p:cNvSpPr>
          <p:nvPr/>
        </p:nvSpPr>
        <p:spPr bwMode="auto">
          <a:xfrm>
            <a:off x="2835275" y="2620963"/>
            <a:ext cx="2400300" cy="525462"/>
          </a:xfrm>
          <a:custGeom>
            <a:avLst/>
            <a:gdLst>
              <a:gd name="T0" fmla="*/ 2147483647 w 1718"/>
              <a:gd name="T1" fmla="*/ 0 h 324"/>
              <a:gd name="T2" fmla="*/ 2147483647 w 1718"/>
              <a:gd name="T3" fmla="*/ 2147483647 h 324"/>
              <a:gd name="T4" fmla="*/ 2147483647 w 1718"/>
              <a:gd name="T5" fmla="*/ 2147483647 h 324"/>
              <a:gd name="T6" fmla="*/ 0 w 1718"/>
              <a:gd name="T7" fmla="*/ 2147483647 h 324"/>
              <a:gd name="T8" fmla="*/ 0 60000 65536"/>
              <a:gd name="T9" fmla="*/ 0 60000 65536"/>
              <a:gd name="T10" fmla="*/ 0 60000 65536"/>
              <a:gd name="T11" fmla="*/ 0 60000 65536"/>
              <a:gd name="T12" fmla="*/ 0 w 1718"/>
              <a:gd name="T13" fmla="*/ 0 h 324"/>
              <a:gd name="T14" fmla="*/ 1718 w 1718"/>
              <a:gd name="T15" fmla="*/ 324 h 32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8" h="324">
                <a:moveTo>
                  <a:pt x="1718" y="0"/>
                </a:moveTo>
                <a:cubicBezTo>
                  <a:pt x="1662" y="70"/>
                  <a:pt x="1606" y="141"/>
                  <a:pt x="1488" y="183"/>
                </a:cubicBezTo>
                <a:cubicBezTo>
                  <a:pt x="1370" y="225"/>
                  <a:pt x="1256" y="231"/>
                  <a:pt x="1008" y="250"/>
                </a:cubicBezTo>
                <a:cubicBezTo>
                  <a:pt x="760" y="269"/>
                  <a:pt x="144" y="324"/>
                  <a:pt x="0" y="298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28026" name="AutoShape 26"/>
          <p:cNvSpPr>
            <a:spLocks noChangeArrowheads="1"/>
          </p:cNvSpPr>
          <p:nvPr/>
        </p:nvSpPr>
        <p:spPr bwMode="auto">
          <a:xfrm>
            <a:off x="2446338" y="3090863"/>
            <a:ext cx="219075" cy="433387"/>
          </a:xfrm>
          <a:prstGeom prst="rightArrow">
            <a:avLst>
              <a:gd name="adj1" fmla="val 50000"/>
              <a:gd name="adj2" fmla="val 344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>
            <a:spAutoFit/>
          </a:bodyPr>
          <a:lstStyle/>
          <a:p>
            <a:endParaRPr lang="en-US" sz="8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8028" name="Text Box 28"/>
          <p:cNvSpPr txBox="1">
            <a:spLocks noChangeArrowheads="1"/>
          </p:cNvSpPr>
          <p:nvPr/>
        </p:nvSpPr>
        <p:spPr bwMode="auto">
          <a:xfrm>
            <a:off x="1074738" y="4076700"/>
            <a:ext cx="7418387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บรรยายเงื่อนไขด้วย นิพจน์ตรรกะ </a:t>
            </a:r>
            <a:r>
              <a:rPr lang="en-US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(Boolean expression)</a:t>
            </a:r>
          </a:p>
          <a:p>
            <a:r>
              <a:rPr lang="th-TH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ใช้การเปรียบเทียบในการกำหนดเงื่อนไข</a:t>
            </a:r>
          </a:p>
          <a:p>
            <a:r>
              <a:rPr lang="th-TH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ด้วยตัวเปรียบเทียบข้อมูล </a:t>
            </a:r>
            <a:r>
              <a:rPr lang="en-US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&lt;    &gt;    &lt;=   &gt;=   !=   == </a:t>
            </a:r>
            <a:endParaRPr lang="th-TH" sz="24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28029" name="Text Box 29"/>
          <p:cNvSpPr txBox="1">
            <a:spLocks noChangeArrowheads="1"/>
          </p:cNvSpPr>
          <p:nvPr/>
        </p:nvSpPr>
        <p:spPr bwMode="auto">
          <a:xfrm>
            <a:off x="2012950" y="5392738"/>
            <a:ext cx="5122863" cy="5254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if (         ) break; </a:t>
            </a:r>
            <a:endParaRPr lang="th-TH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128036" name="Text Box 36"/>
          <p:cNvSpPr txBox="1">
            <a:spLocks noChangeArrowheads="1"/>
          </p:cNvSpPr>
          <p:nvPr/>
        </p:nvSpPr>
        <p:spPr bwMode="auto">
          <a:xfrm>
            <a:off x="3336925" y="5394325"/>
            <a:ext cx="1255713" cy="525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 &lt; b</a:t>
            </a:r>
            <a:endParaRPr lang="th-TH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128031" name="Text Box 31"/>
          <p:cNvSpPr txBox="1">
            <a:spLocks noChangeArrowheads="1"/>
          </p:cNvSpPr>
          <p:nvPr/>
        </p:nvSpPr>
        <p:spPr bwMode="auto">
          <a:xfrm>
            <a:off x="3335338" y="5394325"/>
            <a:ext cx="1255712" cy="525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 &gt; b</a:t>
            </a:r>
            <a:endParaRPr lang="th-TH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128032" name="Text Box 32"/>
          <p:cNvSpPr txBox="1">
            <a:spLocks noChangeArrowheads="1"/>
          </p:cNvSpPr>
          <p:nvPr/>
        </p:nvSpPr>
        <p:spPr bwMode="auto">
          <a:xfrm>
            <a:off x="3244850" y="5394325"/>
            <a:ext cx="1470025" cy="525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 &lt;= b</a:t>
            </a:r>
            <a:endParaRPr lang="th-TH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128033" name="Text Box 33"/>
          <p:cNvSpPr txBox="1">
            <a:spLocks noChangeArrowheads="1"/>
          </p:cNvSpPr>
          <p:nvPr/>
        </p:nvSpPr>
        <p:spPr bwMode="auto">
          <a:xfrm>
            <a:off x="3244850" y="5394325"/>
            <a:ext cx="1470025" cy="525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 &gt;= b</a:t>
            </a:r>
            <a:endParaRPr lang="th-TH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128034" name="Text Box 34"/>
          <p:cNvSpPr txBox="1">
            <a:spLocks noChangeArrowheads="1"/>
          </p:cNvSpPr>
          <p:nvPr/>
        </p:nvSpPr>
        <p:spPr bwMode="auto">
          <a:xfrm>
            <a:off x="3244850" y="5394325"/>
            <a:ext cx="1470025" cy="525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 != b</a:t>
            </a:r>
            <a:endParaRPr lang="th-TH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128035" name="Text Box 35"/>
          <p:cNvSpPr txBox="1">
            <a:spLocks noChangeArrowheads="1"/>
          </p:cNvSpPr>
          <p:nvPr/>
        </p:nvSpPr>
        <p:spPr bwMode="auto">
          <a:xfrm>
            <a:off x="3244850" y="5394325"/>
            <a:ext cx="1470025" cy="525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 == b</a:t>
            </a:r>
            <a:endParaRPr lang="th-TH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128037" name="Text Box 37"/>
          <p:cNvSpPr txBox="1">
            <a:spLocks noChangeArrowheads="1"/>
          </p:cNvSpPr>
          <p:nvPr/>
        </p:nvSpPr>
        <p:spPr bwMode="auto">
          <a:xfrm>
            <a:off x="7269163" y="1730375"/>
            <a:ext cx="1470025" cy="18176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 =&lt; b</a:t>
            </a:r>
          </a:p>
          <a:p>
            <a:r>
              <a:rPr lang="en-US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 =&gt; b</a:t>
            </a:r>
          </a:p>
          <a:p>
            <a:r>
              <a:rPr lang="en-US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 !&lt; b</a:t>
            </a:r>
          </a:p>
          <a:p>
            <a:r>
              <a:rPr lang="en-US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a !&gt; b</a:t>
            </a:r>
            <a:endParaRPr lang="th-TH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7146925" y="1539875"/>
            <a:ext cx="1509713" cy="1905000"/>
            <a:chOff x="4502" y="970"/>
            <a:chExt cx="951" cy="1200"/>
          </a:xfrm>
        </p:grpSpPr>
        <p:sp>
          <p:nvSpPr>
            <p:cNvPr id="10276" name="Line 39"/>
            <p:cNvSpPr>
              <a:spLocks noChangeShapeType="1"/>
            </p:cNvSpPr>
            <p:nvPr/>
          </p:nvSpPr>
          <p:spPr bwMode="auto">
            <a:xfrm>
              <a:off x="4502" y="970"/>
              <a:ext cx="951" cy="1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0277" name="Line 40"/>
            <p:cNvSpPr>
              <a:spLocks noChangeShapeType="1"/>
            </p:cNvSpPr>
            <p:nvPr/>
          </p:nvSpPr>
          <p:spPr bwMode="auto">
            <a:xfrm flipH="1">
              <a:off x="4502" y="970"/>
              <a:ext cx="951" cy="1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612775" y="996950"/>
            <a:ext cx="1320800" cy="3090863"/>
            <a:chOff x="611984" y="997530"/>
            <a:chExt cx="1321518" cy="3089562"/>
          </a:xfrm>
        </p:grpSpPr>
        <p:sp>
          <p:nvSpPr>
            <p:cNvPr id="10264" name="AutoShape 11"/>
            <p:cNvSpPr>
              <a:spLocks noChangeArrowheads="1"/>
            </p:cNvSpPr>
            <p:nvPr/>
          </p:nvSpPr>
          <p:spPr bwMode="auto">
            <a:xfrm>
              <a:off x="742230" y="1384717"/>
              <a:ext cx="771944" cy="360211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endPara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0265" name="AutoShape 16"/>
            <p:cNvSpPr>
              <a:spLocks noChangeArrowheads="1"/>
            </p:cNvSpPr>
            <p:nvPr/>
          </p:nvSpPr>
          <p:spPr bwMode="auto">
            <a:xfrm>
              <a:off x="611984" y="1976606"/>
              <a:ext cx="1030848" cy="503025"/>
            </a:xfrm>
            <a:prstGeom prst="flowChartDecision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endPara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0266" name="AutoShape 11"/>
            <p:cNvSpPr>
              <a:spLocks noChangeArrowheads="1"/>
            </p:cNvSpPr>
            <p:nvPr/>
          </p:nvSpPr>
          <p:spPr bwMode="auto">
            <a:xfrm>
              <a:off x="739053" y="2673224"/>
              <a:ext cx="776710" cy="363385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endPara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0267" name="AutoShape 11"/>
            <p:cNvSpPr>
              <a:spLocks noChangeArrowheads="1"/>
            </p:cNvSpPr>
            <p:nvPr/>
          </p:nvSpPr>
          <p:spPr bwMode="auto">
            <a:xfrm>
              <a:off x="739053" y="3504724"/>
              <a:ext cx="776710" cy="363385"/>
            </a:xfrm>
            <a:prstGeom prst="flowChartProcess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 type="none" w="lg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endPara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0268" name="Straight Arrow Connector 33"/>
            <p:cNvCxnSpPr>
              <a:cxnSpLocks noChangeShapeType="1"/>
              <a:stCxn id="10264" idx="2"/>
              <a:endCxn id="10265" idx="0"/>
            </p:cNvCxnSpPr>
            <p:nvPr/>
          </p:nvCxnSpPr>
          <p:spPr bwMode="auto">
            <a:xfrm rot="5400000">
              <a:off x="1012177" y="1860968"/>
              <a:ext cx="230625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69" name="Straight Arrow Connector 35"/>
            <p:cNvCxnSpPr>
              <a:cxnSpLocks noChangeShapeType="1"/>
              <a:endCxn id="10264" idx="0"/>
            </p:cNvCxnSpPr>
            <p:nvPr/>
          </p:nvCxnSpPr>
          <p:spPr bwMode="auto">
            <a:xfrm rot="16200000" flipH="1">
              <a:off x="931334" y="1188417"/>
              <a:ext cx="387042" cy="526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70" name="Straight Arrow Connector 37"/>
            <p:cNvCxnSpPr>
              <a:cxnSpLocks noChangeShapeType="1"/>
              <a:stCxn id="10265" idx="2"/>
              <a:endCxn id="10266" idx="0"/>
            </p:cNvCxnSpPr>
            <p:nvPr/>
          </p:nvCxnSpPr>
          <p:spPr bwMode="auto">
            <a:xfrm rot="5400000">
              <a:off x="1030942" y="2576497"/>
              <a:ext cx="193094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71" name="Straight Arrow Connector 39"/>
            <p:cNvCxnSpPr>
              <a:cxnSpLocks noChangeShapeType="1"/>
              <a:stCxn id="10267" idx="2"/>
            </p:cNvCxnSpPr>
            <p:nvPr/>
          </p:nvCxnSpPr>
          <p:spPr bwMode="auto">
            <a:xfrm rot="5400000">
              <a:off x="1015344" y="3974946"/>
              <a:ext cx="219020" cy="5271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72" name="Shape 41"/>
            <p:cNvCxnSpPr>
              <a:cxnSpLocks noChangeShapeType="1"/>
              <a:stCxn id="10266" idx="2"/>
              <a:endCxn id="10264" idx="0"/>
            </p:cNvCxnSpPr>
            <p:nvPr/>
          </p:nvCxnSpPr>
          <p:spPr bwMode="auto">
            <a:xfrm rot="5400000" flipH="1">
              <a:off x="301375" y="2210686"/>
              <a:ext cx="1652227" cy="1588"/>
            </a:xfrm>
            <a:prstGeom prst="bentConnector5">
              <a:avLst>
                <a:gd name="adj1" fmla="val -13838"/>
                <a:gd name="adj2" fmla="val 38875889"/>
                <a:gd name="adj3" fmla="val 113838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73" name="Shape 43"/>
            <p:cNvCxnSpPr>
              <a:cxnSpLocks noChangeShapeType="1"/>
              <a:stCxn id="10265" idx="3"/>
              <a:endCxn id="10267" idx="0"/>
            </p:cNvCxnSpPr>
            <p:nvPr/>
          </p:nvCxnSpPr>
          <p:spPr bwMode="auto">
            <a:xfrm flipH="1">
              <a:off x="1127489" y="2228116"/>
              <a:ext cx="515504" cy="1276200"/>
            </a:xfrm>
            <a:prstGeom prst="bentConnector4">
              <a:avLst>
                <a:gd name="adj1" fmla="val -44347"/>
                <a:gd name="adj2" fmla="val 89181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274" name="TextBox 45"/>
            <p:cNvSpPr txBox="1">
              <a:spLocks noChangeArrowheads="1"/>
            </p:cNvSpPr>
            <p:nvPr/>
          </p:nvSpPr>
          <p:spPr bwMode="auto">
            <a:xfrm>
              <a:off x="1597855" y="1884219"/>
              <a:ext cx="335647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 b="1">
                  <a:solidFill>
                    <a:srgbClr val="FF0000"/>
                  </a:solidFill>
                  <a:latin typeface="Courier New" pitchFamily="49" charset="0"/>
                  <a:cs typeface="Tahoma" pitchFamily="34" charset="0"/>
                </a:rPr>
                <a:t>T</a:t>
              </a:r>
              <a:endParaRPr lang="th-TH" sz="2000" b="1">
                <a:solidFill>
                  <a:srgbClr val="FF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  <p:sp>
          <p:nvSpPr>
            <p:cNvPr id="10275" name="TextBox 46"/>
            <p:cNvSpPr txBox="1">
              <a:spLocks noChangeArrowheads="1"/>
            </p:cNvSpPr>
            <p:nvPr/>
          </p:nvSpPr>
          <p:spPr bwMode="auto">
            <a:xfrm>
              <a:off x="1251491" y="2355273"/>
              <a:ext cx="335647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 b="1">
                  <a:solidFill>
                    <a:srgbClr val="000000"/>
                  </a:solidFill>
                  <a:latin typeface="Courier New" pitchFamily="49" charset="0"/>
                  <a:cs typeface="Tahoma" pitchFamily="34" charset="0"/>
                </a:rPr>
                <a:t>F</a:t>
              </a:r>
              <a:endParaRPr lang="th-TH" sz="20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 bwMode="auto">
          <a:xfrm>
            <a:off x="1720850" y="6096000"/>
            <a:ext cx="5413375" cy="4016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defRPr/>
            </a:pP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ผลการเปรียบเทียบจะได้ค่า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Tahoma" pitchFamily="34" charset="0"/>
              </a:rPr>
              <a:t>true</a:t>
            </a:r>
            <a:r>
              <a:rPr lang="en-US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0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หรือ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Tahoma" pitchFamily="34" charset="0"/>
              </a:rPr>
              <a:t>false</a:t>
            </a:r>
            <a:endParaRPr lang="th-TH" sz="2000" b="1" dirty="0">
              <a:solidFill>
                <a:schemeClr val="accent6">
                  <a:lumMod val="75000"/>
                </a:schemeClr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80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8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8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80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80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80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80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80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8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8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28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28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28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8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28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28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28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28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128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128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128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/>
                                        <p:tgtEl>
                                          <p:spTgt spid="128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0" dur="500"/>
                                        <p:tgtEl>
                                          <p:spTgt spid="128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128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0" dur="500"/>
                                        <p:tgtEl>
                                          <p:spTgt spid="128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5" dur="500"/>
                                        <p:tgtEl>
                                          <p:spTgt spid="128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0" dur="500"/>
                                        <p:tgtEl>
                                          <p:spTgt spid="128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5" dur="500"/>
                                        <p:tgtEl>
                                          <p:spTgt spid="128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18" grpId="0" build="p" animBg="1"/>
      <p:bldP spid="128019" grpId="0" animBg="1"/>
      <p:bldP spid="128019" grpId="1" animBg="1"/>
      <p:bldP spid="128019" grpId="2" animBg="1"/>
      <p:bldP spid="128019" grpId="3" animBg="1"/>
      <p:bldP spid="128020" grpId="0" animBg="1"/>
      <p:bldP spid="128020" grpId="1" animBg="1"/>
      <p:bldP spid="128020" grpId="2" animBg="1"/>
      <p:bldP spid="128020" grpId="3" animBg="1"/>
      <p:bldP spid="128021" grpId="0" animBg="1"/>
      <p:bldP spid="128021" grpId="1" animBg="1"/>
      <p:bldP spid="128022" grpId="0" animBg="1"/>
      <p:bldP spid="128022" grpId="1" animBg="1"/>
      <p:bldP spid="128023" grpId="0" animBg="1"/>
      <p:bldP spid="128023" grpId="1" animBg="1"/>
      <p:bldP spid="128024" grpId="0" animBg="1"/>
      <p:bldP spid="128025" grpId="0" animBg="1"/>
      <p:bldP spid="128026" grpId="0" animBg="1"/>
      <p:bldP spid="128028" grpId="0" build="p"/>
      <p:bldP spid="128029" grpId="0" animBg="1"/>
      <p:bldP spid="128036" grpId="0" animBg="1"/>
      <p:bldP spid="128031" grpId="0" animBg="1"/>
      <p:bldP spid="128032" grpId="0" animBg="1"/>
      <p:bldP spid="128033" grpId="0" animBg="1"/>
      <p:bldP spid="128034" grpId="0" animBg="1"/>
      <p:bldP spid="128035" grpId="0" animBg="1"/>
      <p:bldP spid="128037" grpId="0" animBg="1"/>
      <p:bldP spid="37" grpId="0" animBg="1"/>
    </p:bldLst>
  </p:timing>
</p:sld>
</file>

<file path=ppt/theme/theme1.xml><?xml version="1.0" encoding="utf-8"?>
<a:theme xmlns:a="http://schemas.openxmlformats.org/drawingml/2006/main" name="somchai">
  <a:themeElements>
    <a:clrScheme name="somch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omchai">
      <a:majorFont>
        <a:latin typeface="Tahoma"/>
        <a:ea typeface=""/>
        <a:cs typeface="Angsana New"/>
      </a:majorFont>
      <a:minorFont>
        <a:latin typeface="Tahoma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lg" len="med"/>
        </a:ln>
        <a:effectLst/>
      </a:spPr>
      <a:bodyPr/>
      <a:lstStyle/>
    </a:lnDef>
    <a:txDef>
      <a:spPr bwMode="auto">
        <a:solidFill>
          <a:srgbClr val="FFCCFF"/>
        </a:solidFill>
        <a:ln w="9525">
          <a:solidFill>
            <a:schemeClr val="tx2"/>
          </a:solidFill>
          <a:miter lim="800000"/>
          <a:headEnd/>
          <a:tailEnd type="none" w="lg" len="med"/>
        </a:ln>
        <a:effectLst/>
      </a:spPr>
      <a:bodyPr wrap="square" lIns="90000" tIns="46800" rIns="90000" bIns="46800">
        <a:spAutoFit/>
      </a:bodyPr>
      <a:lstStyle>
        <a:defPPr algn="ctr">
          <a:defRPr sz="2000" b="1" dirty="0" smtClean="0">
            <a:solidFill>
              <a:srgbClr val="000000"/>
            </a:solidFill>
            <a:latin typeface="Courier New" pitchFamily="49" charset="0"/>
            <a:cs typeface="Tahoma" pitchFamily="34" charset="0"/>
          </a:defRPr>
        </a:defPPr>
      </a:lstStyle>
    </a:txDef>
  </a:objectDefaults>
  <a:extraClrSchemeLst>
    <a:extraClrScheme>
      <a:clrScheme name="somch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mch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4139</TotalTime>
  <Words>4184</Words>
  <Application>Microsoft Office PowerPoint</Application>
  <PresentationFormat>On-screen Show (4:3)</PresentationFormat>
  <Paragraphs>813</Paragraphs>
  <Slides>46</Slides>
  <Notes>46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somchai</vt:lpstr>
      <vt:lpstr>Equation</vt:lpstr>
      <vt:lpstr>การทำงานแบบวงวนและเลือกทำ</vt:lpstr>
      <vt:lpstr>วงวน (loop)</vt:lpstr>
      <vt:lpstr>หัวข้อ</vt:lpstr>
      <vt:lpstr>ผังงาน (Flowchart)</vt:lpstr>
      <vt:lpstr>ผังงาน (Flowchart)</vt:lpstr>
      <vt:lpstr>ผังงาน : บรรยายการทำงานหลัก</vt:lpstr>
      <vt:lpstr>วงวนไม่รู้จบ : while(true) { ... }</vt:lpstr>
      <vt:lpstr>ดัชนีมวลกาย</vt:lpstr>
      <vt:lpstr>การกระโดดออกจากวงวน</vt:lpstr>
      <vt:lpstr>ดัชนีมวลกาย : เลิกโปรแกรมเมื่อน้ำหนักเป็นลบ</vt:lpstr>
      <vt:lpstr>ตัวอย่าง : แสดงเลขนับขึ้น</vt:lpstr>
      <vt:lpstr>เขียนได้หลายแบบ</vt:lpstr>
      <vt:lpstr>ใช้บ่อย : เพิ่มอีกหนึ่ง (++) ลดลงหนึ่ง (--)</vt:lpstr>
      <vt:lpstr>วงวนแบบ while</vt:lpstr>
      <vt:lpstr>ตัวอย่าง : ค่าเฉลี่ยของข้อมูล 10 ตัว</vt:lpstr>
      <vt:lpstr>ข้อสังเกต</vt:lpstr>
      <vt:lpstr>ตัวอย่าง : ค่าเฉลี่ยของข้อมูล n ตัว</vt:lpstr>
      <vt:lpstr>ตัวอย่าง : ค่าเฉลี่ยของข้อมูล n ตัว</vt:lpstr>
      <vt:lpstr>ตัวอย่าง : ค่าเฉลี่ยของชุดข้อมูล (เลิกเมื่อพบลบ)</vt:lpstr>
      <vt:lpstr>ตัวอย่าง : หารากที่สอง (บาบิโลน) แบบใช้วงวน</vt:lpstr>
      <vt:lpstr>double : ละเอียดแต่ไม่ 100%</vt:lpstr>
      <vt:lpstr>ผังงาน : การหารากที่สองของ a</vt:lpstr>
      <vt:lpstr>ปรับวงวนของการหารากที่สอง</vt:lpstr>
      <vt:lpstr>ตรวจสอบความถูกต้องก่อนทำงาน</vt:lpstr>
      <vt:lpstr>if  :  จริงถึงทำ</vt:lpstr>
      <vt:lpstr>ผังงาน : วันใดของสัปดาห์</vt:lpstr>
      <vt:lpstr>ตัวดำเนินการเสริม %</vt:lpstr>
      <vt:lpstr>โปรแกรม : วันใดของสัปดาห์</vt:lpstr>
      <vt:lpstr>โปรแกรม : วันใดของสัปดาห์</vt:lpstr>
      <vt:lpstr>if-else : จริงทำอย่าง เท็จทำอย่าง</vt:lpstr>
      <vt:lpstr>ตัวอย่าง : ตัวน้อย ตัวมาก</vt:lpstr>
      <vt:lpstr>ตัวอย่าง : หาค่าประมาณของ  ที่ดีกว่า 22/7</vt:lpstr>
      <vt:lpstr>PowerPoint Presentation</vt:lpstr>
      <vt:lpstr>โปรแกรม :หาค่าประมาณของ  ที่ดีกว่า 22/7</vt:lpstr>
      <vt:lpstr>กลุ่มคำสั่ง (Block)</vt:lpstr>
      <vt:lpstr>ตัด {   }  หลัง if, else, while ต้องระวัง</vt:lpstr>
      <vt:lpstr>ตัวอย่าง : นิพจน์บูลีน</vt:lpstr>
      <vt:lpstr>ตัวอย่าง : นิพจน์บูลีน</vt:lpstr>
      <vt:lpstr>ตัวอย่าง : นิพจน์บูลีน</vt:lpstr>
      <vt:lpstr>DWindow</vt:lpstr>
      <vt:lpstr>ลูกบอลเคลื่อนที่</vt:lpstr>
      <vt:lpstr>ลูกบอลเคลื่อนที่</vt:lpstr>
      <vt:lpstr>ตัวดำเนินการเสริม %</vt:lpstr>
      <vt:lpstr>ทำอย่างไรให้ลูกบอลเด้งขอบวินโดว์</vt:lpstr>
      <vt:lpstr>ลูกบอลเด้งผนัง</vt:lpstr>
      <vt:lpstr>ลูกบอลเด้งผนัง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การทำโปรแกรมคอมพิวเตอร์</dc:title>
  <dc:creator>Somchai</dc:creator>
  <cp:lastModifiedBy>chate</cp:lastModifiedBy>
  <cp:revision>235</cp:revision>
  <dcterms:created xsi:type="dcterms:W3CDTF">2002-04-12T09:05:11Z</dcterms:created>
  <dcterms:modified xsi:type="dcterms:W3CDTF">2011-06-02T08:08:05Z</dcterms:modified>
</cp:coreProperties>
</file>