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42"/>
  </p:notesMasterIdLst>
  <p:sldIdLst>
    <p:sldId id="287" r:id="rId2"/>
    <p:sldId id="288" r:id="rId3"/>
    <p:sldId id="289" r:id="rId4"/>
    <p:sldId id="290" r:id="rId5"/>
    <p:sldId id="34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56" r:id="rId16"/>
    <p:sldId id="353" r:id="rId17"/>
    <p:sldId id="359" r:id="rId18"/>
    <p:sldId id="340" r:id="rId19"/>
    <p:sldId id="341" r:id="rId20"/>
    <p:sldId id="346" r:id="rId21"/>
    <p:sldId id="347" r:id="rId22"/>
    <p:sldId id="306" r:id="rId23"/>
    <p:sldId id="345" r:id="rId24"/>
    <p:sldId id="360" r:id="rId25"/>
    <p:sldId id="308" r:id="rId26"/>
    <p:sldId id="357" r:id="rId27"/>
    <p:sldId id="310" r:id="rId28"/>
    <p:sldId id="358" r:id="rId29"/>
    <p:sldId id="348" r:id="rId30"/>
    <p:sldId id="313" r:id="rId31"/>
    <p:sldId id="314" r:id="rId32"/>
    <p:sldId id="349" r:id="rId33"/>
    <p:sldId id="320" r:id="rId34"/>
    <p:sldId id="352" r:id="rId35"/>
    <p:sldId id="351" r:id="rId36"/>
    <p:sldId id="354" r:id="rId37"/>
    <p:sldId id="355" r:id="rId38"/>
    <p:sldId id="338" r:id="rId39"/>
    <p:sldId id="339" r:id="rId40"/>
    <p:sldId id="361" r:id="rId41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EAEAE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34" autoAdjust="0"/>
  </p:normalViewPr>
  <p:slideViewPr>
    <p:cSldViewPr snapToGrid="0">
      <p:cViewPr varScale="1">
        <p:scale>
          <a:sx n="77" d="100"/>
          <a:sy n="77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39097A7D-94E6-4C37-A307-87F6D77F8AC6}" type="datetimeFigureOut">
              <a:rPr lang="th-TH"/>
              <a:pPr>
                <a:defRPr/>
              </a:pPr>
              <a:t>02/06/54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9F0C750F-C253-4C44-861C-00272E4A0088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532181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452272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10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1700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11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632091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12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147779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13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172783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14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481281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15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501840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16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88409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17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88409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18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8134935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19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886797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9848759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20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493897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21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168767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22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86268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23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479293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24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084387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BB34E4-4ADA-433D-B995-D13A6F0A28E9}" type="slidenum">
              <a:rPr lang="th-TH" smtClean="0"/>
              <a:pPr>
                <a:defRPr/>
              </a:pPr>
              <a:t>25</a:t>
            </a:fld>
            <a:endParaRPr lang="th-TH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26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248889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27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898026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28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058343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29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95397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3103938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30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0432187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31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0416116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32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9156411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33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334236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34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46439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35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945493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36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9615371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37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001319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38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2758998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39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29444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4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6257668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40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074343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5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935830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6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025259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7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144812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8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00822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C750F-C253-4C44-861C-00272E4A0088}" type="slidenum">
              <a:rPr lang="th-TH" smtClean="0"/>
              <a:pPr>
                <a:defRPr/>
              </a:pPr>
              <a:t>9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27090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1572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2386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35628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289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9203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6604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6560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9256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2125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09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780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6258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DB1E911B-09F4-44E6-A8D3-85D58E381A8D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  <a:defRPr/>
              </a:pPr>
              <a:t>02/06/54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131245A0-0C59-477A-A630-B8DE85E0D43F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th-TH"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r>
              <a:rPr lang="th-TH" sz="4400" smtClean="0"/>
              <a:t>การประมวลผลข้อความ </a:t>
            </a:r>
          </a:p>
        </p:txBody>
      </p:sp>
      <p:sp>
        <p:nvSpPr>
          <p:cNvPr id="7171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28708" name="Text Box 4"/>
          <p:cNvSpPr txBox="1">
            <a:spLocks noChangeArrowheads="1"/>
          </p:cNvSpPr>
          <p:nvPr/>
        </p:nvSpPr>
        <p:spPr bwMode="auto">
          <a:xfrm>
            <a:off x="2122488" y="1981200"/>
            <a:ext cx="5026025" cy="5889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toLowerCase( 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8709" name="Text Box 5"/>
          <p:cNvSpPr txBox="1">
            <a:spLocks noChangeArrowheads="1"/>
          </p:cNvSpPr>
          <p:nvPr/>
        </p:nvSpPr>
        <p:spPr bwMode="auto">
          <a:xfrm>
            <a:off x="806450" y="2625725"/>
            <a:ext cx="755015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คืนสตริงใหม่เหมือนเก่า</a:t>
            </a:r>
            <a:b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</a:b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แต่เปลี่ยนเป็นตัวอังกฤษ</a:t>
            </a:r>
            <a:r>
              <a:rPr lang="th-TH" sz="2400">
                <a:solidFill>
                  <a:srgbClr val="FF0000"/>
                </a:solidFill>
                <a:latin typeface="Courier New" pitchFamily="49" charset="0"/>
                <a:cs typeface="Tahoma" pitchFamily="34" charset="0"/>
              </a:rPr>
              <a:t>เล็ก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หมด</a:t>
            </a:r>
            <a:endParaRPr lang="th-TH" sz="2400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8710" name="Text Box 6"/>
          <p:cNvSpPr txBox="1">
            <a:spLocks noChangeArrowheads="1"/>
          </p:cNvSpPr>
          <p:nvPr/>
        </p:nvSpPr>
        <p:spPr bwMode="auto">
          <a:xfrm>
            <a:off x="1503363" y="3543300"/>
            <a:ext cx="6216650" cy="24638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s = "HeLLo";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t = s.toLowerCase();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// t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เก็บ </a:t>
            </a: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"hello",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// s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ไม่เปลี่ยน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87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8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8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8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287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8" grpId="0" animBg="1"/>
      <p:bldP spid="328709" grpId="0"/>
      <p:bldP spid="3287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29732" name="Text Box 4"/>
          <p:cNvSpPr txBox="1">
            <a:spLocks noChangeArrowheads="1"/>
          </p:cNvSpPr>
          <p:nvPr/>
        </p:nvSpPr>
        <p:spPr bwMode="auto">
          <a:xfrm>
            <a:off x="2122488" y="1982788"/>
            <a:ext cx="5026025" cy="588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substring(i,j)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9733" name="Text Box 5"/>
          <p:cNvSpPr txBox="1">
            <a:spLocks noChangeArrowheads="1"/>
          </p:cNvSpPr>
          <p:nvPr/>
        </p:nvSpPr>
        <p:spPr bwMode="auto">
          <a:xfrm>
            <a:off x="1809750" y="2654300"/>
            <a:ext cx="554355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คืนสตริงใหม่ซึ่งเป็นสตริงย่อย</a:t>
            </a:r>
            <a:b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</a:b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ตั้งแต่ตัวที่ 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i</a:t>
            </a:r>
            <a:r>
              <a:rPr lang="en-US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ถึงตัวที่ 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j-1</a:t>
            </a:r>
            <a:endParaRPr lang="th-TH" sz="24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9734" name="Text Box 6"/>
          <p:cNvSpPr txBox="1">
            <a:spLocks noChangeArrowheads="1"/>
          </p:cNvSpPr>
          <p:nvPr/>
        </p:nvSpPr>
        <p:spPr bwMode="auto">
          <a:xfrm>
            <a:off x="1311275" y="3544888"/>
            <a:ext cx="6600825" cy="24638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s = "hello";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t = s.substring(1,4);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// t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เก็บ </a:t>
            </a: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"ell",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// s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ไม่เปลี่ยน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057650" y="3571875"/>
            <a:ext cx="1335088" cy="793750"/>
            <a:chOff x="2556" y="2250"/>
            <a:chExt cx="841" cy="500"/>
          </a:xfrm>
        </p:grpSpPr>
        <p:sp>
          <p:nvSpPr>
            <p:cNvPr id="16391" name="Text Box 8"/>
            <p:cNvSpPr txBox="1">
              <a:spLocks noChangeArrowheads="1"/>
            </p:cNvSpPr>
            <p:nvPr/>
          </p:nvSpPr>
          <p:spPr bwMode="auto">
            <a:xfrm>
              <a:off x="2556" y="2419"/>
              <a:ext cx="84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  <a:latin typeface="Courier New" pitchFamily="49" charset="0"/>
                  <a:cs typeface="Tahoma" pitchFamily="34" charset="0"/>
                </a:rPr>
                <a:t>01234</a:t>
              </a:r>
              <a:endParaRPr lang="th-TH">
                <a:solidFill>
                  <a:srgbClr val="FF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6392" name="Rectangle 9"/>
            <p:cNvSpPr>
              <a:spLocks noChangeArrowheads="1"/>
            </p:cNvSpPr>
            <p:nvPr/>
          </p:nvSpPr>
          <p:spPr bwMode="auto">
            <a:xfrm>
              <a:off x="2741" y="2250"/>
              <a:ext cx="400" cy="45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97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9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9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29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9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2" grpId="0" animBg="1"/>
      <p:bldP spid="329733" grpId="0"/>
      <p:bldP spid="32973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32803" name="Text Box 3"/>
          <p:cNvSpPr txBox="1">
            <a:spLocks noChangeArrowheads="1"/>
          </p:cNvSpPr>
          <p:nvPr/>
        </p:nvSpPr>
        <p:spPr bwMode="auto">
          <a:xfrm>
            <a:off x="1946275" y="1982788"/>
            <a:ext cx="5378450" cy="588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.indexOf(</a:t>
            </a:r>
            <a:r>
              <a:rPr lang="th-TH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 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2804" name="Text Box 4"/>
          <p:cNvSpPr txBox="1">
            <a:spLocks noChangeArrowheads="1"/>
          </p:cNvSpPr>
          <p:nvPr/>
        </p:nvSpPr>
        <p:spPr bwMode="auto">
          <a:xfrm>
            <a:off x="1327150" y="2795588"/>
            <a:ext cx="65087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คืนดัชนีของสตริง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en-US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ที่มีข้อความเหมือนกับสตริง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</a:t>
            </a:r>
            <a:endParaRPr lang="th-TH" sz="24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32805" name="Text Box 5"/>
          <p:cNvSpPr txBox="1">
            <a:spLocks noChangeArrowheads="1"/>
          </p:cNvSpPr>
          <p:nvPr/>
        </p:nvSpPr>
        <p:spPr bwMode="auto">
          <a:xfrm>
            <a:off x="1708150" y="3544888"/>
            <a:ext cx="5807075" cy="1160462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s = "hello hello";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int k = s.indexOf("el");</a:t>
            </a:r>
            <a:endParaRPr lang="th-TH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457700" y="3543300"/>
            <a:ext cx="1335088" cy="822325"/>
            <a:chOff x="2556" y="2232"/>
            <a:chExt cx="841" cy="518"/>
          </a:xfrm>
        </p:grpSpPr>
        <p:sp>
          <p:nvSpPr>
            <p:cNvPr id="17415" name="Text Box 10"/>
            <p:cNvSpPr txBox="1">
              <a:spLocks noChangeArrowheads="1"/>
            </p:cNvSpPr>
            <p:nvPr/>
          </p:nvSpPr>
          <p:spPr bwMode="auto">
            <a:xfrm>
              <a:off x="2556" y="2419"/>
              <a:ext cx="84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0</a:t>
              </a:r>
              <a:r>
                <a:rPr lang="en-US">
                  <a:solidFill>
                    <a:srgbClr val="FF0000"/>
                  </a:solidFill>
                  <a:latin typeface="Courier New" pitchFamily="49" charset="0"/>
                  <a:cs typeface="Tahoma" pitchFamily="34" charset="0"/>
                </a:rPr>
                <a:t>1</a:t>
              </a:r>
              <a:r>
                <a:rPr lang="en-US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234</a:t>
              </a:r>
              <a:endParaRPr lang="th-TH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7416" name="Text Box 12"/>
            <p:cNvSpPr txBox="1">
              <a:spLocks noChangeArrowheads="1"/>
            </p:cNvSpPr>
            <p:nvPr/>
          </p:nvSpPr>
          <p:spPr bwMode="auto">
            <a:xfrm>
              <a:off x="2696" y="2232"/>
              <a:ext cx="395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0000"/>
                  </a:solidFill>
                  <a:latin typeface="Courier New" pitchFamily="49" charset="0"/>
                  <a:cs typeface="Tahoma" pitchFamily="34" charset="0"/>
                </a:rPr>
                <a:t>el</a:t>
              </a:r>
              <a:endParaRPr lang="th-TH" b="1">
                <a:solidFill>
                  <a:srgbClr val="FF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2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280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2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2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animBg="1"/>
      <p:bldP spid="332804" grpId="0"/>
      <p:bldP spid="33280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33827" name="Text Box 3"/>
          <p:cNvSpPr txBox="1">
            <a:spLocks noChangeArrowheads="1"/>
          </p:cNvSpPr>
          <p:nvPr/>
        </p:nvSpPr>
        <p:spPr bwMode="auto">
          <a:xfrm>
            <a:off x="1946275" y="1982788"/>
            <a:ext cx="5378450" cy="588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.equals(</a:t>
            </a:r>
            <a:r>
              <a:rPr lang="th-TH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 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3828" name="Text Box 4"/>
          <p:cNvSpPr txBox="1">
            <a:spLocks noChangeArrowheads="1"/>
          </p:cNvSpPr>
          <p:nvPr/>
        </p:nvSpPr>
        <p:spPr bwMode="auto">
          <a:xfrm>
            <a:off x="1809750" y="2795588"/>
            <a:ext cx="554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 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ถ้าสตริง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เหมือนสตริง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</a:t>
            </a:r>
            <a:endParaRPr lang="th-TH" sz="24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1517650" y="3544888"/>
            <a:ext cx="6188075" cy="1160462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ans = kb.nextLine();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if (ans.equals("yes")) {</a:t>
            </a:r>
            <a:endParaRPr lang="th-TH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17650" y="5091113"/>
            <a:ext cx="6188075" cy="52387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if (ans == "yes") {</a:t>
            </a:r>
            <a:endParaRPr lang="th-TH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178175" y="4868863"/>
            <a:ext cx="1123950" cy="1001712"/>
            <a:chOff x="3308797" y="4995930"/>
            <a:chExt cx="1043189" cy="901521"/>
          </a:xfrm>
        </p:grpSpPr>
        <p:cxnSp>
          <p:nvCxnSpPr>
            <p:cNvPr id="18441" name="Straight Connector 7"/>
            <p:cNvCxnSpPr>
              <a:cxnSpLocks noChangeShapeType="1"/>
            </p:cNvCxnSpPr>
            <p:nvPr/>
          </p:nvCxnSpPr>
          <p:spPr bwMode="auto">
            <a:xfrm>
              <a:off x="3308797" y="4995930"/>
              <a:ext cx="1043189" cy="901521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2" name="Straight Connector 8"/>
            <p:cNvCxnSpPr>
              <a:cxnSpLocks noChangeShapeType="1"/>
            </p:cNvCxnSpPr>
            <p:nvPr/>
          </p:nvCxnSpPr>
          <p:spPr bwMode="auto">
            <a:xfrm flipH="1">
              <a:off x="3308797" y="4995930"/>
              <a:ext cx="1043189" cy="901521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" name="Rounded Rectangular Callout 10"/>
          <p:cNvSpPr>
            <a:spLocks noChangeArrowheads="1"/>
          </p:cNvSpPr>
          <p:nvPr/>
        </p:nvSpPr>
        <p:spPr bwMode="auto">
          <a:xfrm>
            <a:off x="4791075" y="5718175"/>
            <a:ext cx="2279650" cy="773113"/>
          </a:xfrm>
          <a:prstGeom prst="wedgeRoundRectCallout">
            <a:avLst>
              <a:gd name="adj1" fmla="val -64551"/>
              <a:gd name="adj2" fmla="val -49264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ไม่ใช้ </a:t>
            </a:r>
            <a:r>
              <a:rPr lang="en-US" sz="2000">
                <a:latin typeface="Tahoma" pitchFamily="34" charset="0"/>
                <a:cs typeface="Tahoma" pitchFamily="34" charset="0"/>
              </a:rPr>
              <a:t>== </a:t>
            </a:r>
            <a:r>
              <a:rPr lang="th-TH" sz="2000">
                <a:latin typeface="Tahoma" pitchFamily="34" charset="0"/>
                <a:cs typeface="Tahoma" pitchFamily="34" charset="0"/>
              </a:rPr>
              <a:t>กับสตริงในภาษาจาวา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38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3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3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7" grpId="0" animBg="1"/>
      <p:bldP spid="333828" grpId="0"/>
      <p:bldP spid="333829" grpId="0" build="p" animBg="1"/>
      <p:bldP spid="6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34851" name="Text Box 3"/>
          <p:cNvSpPr txBox="1">
            <a:spLocks noChangeArrowheads="1"/>
          </p:cNvSpPr>
          <p:nvPr/>
        </p:nvSpPr>
        <p:spPr bwMode="auto">
          <a:xfrm>
            <a:off x="787400" y="1982788"/>
            <a:ext cx="7696200" cy="588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.equalsIgnoreCase(</a:t>
            </a:r>
            <a:r>
              <a:rPr lang="th-TH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 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4852" name="Text Box 4"/>
          <p:cNvSpPr txBox="1">
            <a:spLocks noChangeArrowheads="1"/>
          </p:cNvSpPr>
          <p:nvPr/>
        </p:nvSpPr>
        <p:spPr bwMode="auto">
          <a:xfrm>
            <a:off x="1809750" y="2654300"/>
            <a:ext cx="554355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 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ถ้าสตริง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เหมือนสตริง</a:t>
            </a:r>
            <a:r>
              <a:rPr lang="en-US" sz="24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</a:t>
            </a:r>
            <a:r>
              <a:rPr lang="en-US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/>
            </a:r>
            <a:br>
              <a:rPr lang="en-US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</a:b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แบบไม่สนใจตัวอังกฤษใหญ่เล็ก</a:t>
            </a:r>
            <a:endParaRPr lang="th-TH" sz="2400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34853" name="Text Box 5"/>
          <p:cNvSpPr txBox="1">
            <a:spLocks noChangeArrowheads="1"/>
          </p:cNvSpPr>
          <p:nvPr/>
        </p:nvSpPr>
        <p:spPr bwMode="auto">
          <a:xfrm>
            <a:off x="725488" y="3544888"/>
            <a:ext cx="7772400" cy="1160462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ans = kb.nextLine();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if (ans.equalsIgnoreCase("yes")) {</a:t>
            </a:r>
            <a:endParaRPr lang="th-TH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334854" name="Text Box 6"/>
          <p:cNvSpPr txBox="1">
            <a:spLocks noChangeArrowheads="1"/>
          </p:cNvSpPr>
          <p:nvPr/>
        </p:nvSpPr>
        <p:spPr bwMode="auto">
          <a:xfrm>
            <a:off x="2190750" y="4910138"/>
            <a:ext cx="463867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yes, Yes, yEs, YEs,</a:t>
            </a:r>
            <a:b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</a:b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yeS, YeS, yES, YES</a:t>
            </a:r>
            <a:endParaRPr lang="th-TH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4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48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4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4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1" grpId="0" animBg="1"/>
      <p:bldP spid="334852" grpId="0"/>
      <p:bldP spid="334853" grpId="0" build="p" animBg="1"/>
      <p:bldP spid="33485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สรุปบริการ</a:t>
            </a:r>
            <a:r>
              <a:rPr lang="th-TH" dirty="0"/>
              <a:t>ของ </a:t>
            </a:r>
            <a:r>
              <a:rPr lang="en-US" dirty="0"/>
              <a:t>String</a:t>
            </a:r>
            <a:endParaRPr lang="th-TH" dirty="0"/>
          </a:p>
        </p:txBody>
      </p:sp>
      <p:sp>
        <p:nvSpPr>
          <p:cNvPr id="247813" name="Text Box 5"/>
          <p:cNvSpPr txBox="1">
            <a:spLocks noChangeArrowheads="1"/>
          </p:cNvSpPr>
          <p:nvPr/>
        </p:nvSpPr>
        <p:spPr bwMode="auto">
          <a:xfrm>
            <a:off x="609600" y="928688"/>
            <a:ext cx="7962900" cy="5008562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</a:rPr>
              <a:t>"12345".length()		</a:t>
            </a: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   5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</a:rPr>
              <a:t>" a bc  ".trim() 		</a:t>
            </a: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   "a bc"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"0123".substring(1,3)	   "12"</a:t>
            </a:r>
            <a:endParaRPr lang="th-TH" b="1">
              <a:solidFill>
                <a:srgbClr val="000066"/>
              </a:solidFill>
              <a:latin typeface="Courier New" pitchFamily="49" charset="0"/>
              <a:cs typeface="TF NopScript" pitchFamily="2" charset="-34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"abcbc".indexOf("bc")	   1</a:t>
            </a:r>
            <a:endParaRPr lang="th-TH" b="1">
              <a:solidFill>
                <a:srgbClr val="000066"/>
              </a:solidFill>
              <a:latin typeface="Courier New" pitchFamily="49" charset="0"/>
              <a:cs typeface="TF NopScript" pitchFamily="2" charset="-34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"AbC2".toUpperCase()	   "ABC2"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"AbC2".toLowerCase()	   "abc2"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"AB".equals("Ab")		   false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  <a:sym typeface="Symbol" pitchFamily="18" charset="2"/>
              </a:rPr>
              <a:t>"AB".equalsIgnoreCase("Ab")   true</a:t>
            </a:r>
            <a:endParaRPr lang="th-TH" b="1">
              <a:solidFill>
                <a:srgbClr val="000066"/>
              </a:solidFill>
              <a:latin typeface="Courier New" pitchFamily="49" charset="0"/>
              <a:cs typeface="TF NopScript" pitchFamily="2" charset="-34"/>
              <a:sym typeface="Symbol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4450" y="5937250"/>
            <a:ext cx="522805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Layiji MaHaNiYom V1.5 OT" pitchFamily="50" charset="0"/>
                <a:cs typeface="Layiji MaHaNiYom V1.5 OT" pitchFamily="50" charset="0"/>
              </a:rPr>
              <a:t>*** </a:t>
            </a:r>
            <a:r>
              <a:rPr lang="th-TH" dirty="0" smtClean="0">
                <a:solidFill>
                  <a:srgbClr val="FF0000"/>
                </a:solidFill>
                <a:latin typeface="Layiji MaHaNiYom V1.5 OT" pitchFamily="50" charset="0"/>
                <a:cs typeface="Layiji MaHaNiYom V1.5 OT" pitchFamily="50" charset="0"/>
              </a:rPr>
              <a:t>อย่าลืม สตริงเดิมไม่มีการเปลี่ยนแปลง </a:t>
            </a:r>
            <a:r>
              <a:rPr lang="en-US" dirty="0" smtClean="0">
                <a:solidFill>
                  <a:srgbClr val="FF0000"/>
                </a:solidFill>
                <a:latin typeface="Layiji MaHaNiYom V1.5 OT" pitchFamily="50" charset="0"/>
                <a:cs typeface="Layiji MaHaNiYom V1.5 OT" pitchFamily="50" charset="0"/>
              </a:rPr>
              <a:t>***</a:t>
            </a:r>
            <a:endParaRPr lang="en-US" dirty="0">
              <a:solidFill>
                <a:srgbClr val="FF0000"/>
              </a:solidFill>
              <a:latin typeface="Layiji MaHaNiYom V1.5 OT" pitchFamily="50" charset="0"/>
              <a:cs typeface="Layiji MaHaNiYom V1.5 OT" pitchFamily="5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78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7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78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478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478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478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478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478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478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นับช่องว่างในสตริง</a:t>
            </a:r>
            <a:endParaRPr lang="th-TH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นับช่องว่างในสตริงที่ให้ผู้ใช้ป้อน</a:t>
            </a:r>
          </a:p>
          <a:p>
            <a:endParaRPr lang="th-TH" dirty="0"/>
          </a:p>
          <a:p>
            <a:r>
              <a:rPr lang="th-TH" dirty="0" smtClean="0"/>
              <a:t>แนวคิดในการนับ</a:t>
            </a:r>
          </a:p>
          <a:p>
            <a:pPr lvl="1"/>
            <a:endParaRPr lang="th-TH" dirty="0" smtClean="0"/>
          </a:p>
          <a:p>
            <a:r>
              <a:rPr lang="th-TH" dirty="0" smtClean="0"/>
              <a:t>ไล่ไปทีละตัวอักษรตั้งแต่ตัวแรกเป็นตัวสุดท้าย</a:t>
            </a:r>
          </a:p>
          <a:p>
            <a:pPr lvl="1"/>
            <a:r>
              <a:rPr lang="th-TH" dirty="0" smtClean="0"/>
              <a:t>ในแต่ละตัวตรวจดูว่าเป็นช่องว่างหรือไม่</a:t>
            </a:r>
          </a:p>
          <a:p>
            <a:pPr lvl="1"/>
            <a:r>
              <a:rPr lang="th-TH" dirty="0" smtClean="0"/>
              <a:t>ถ้าใช่ก็นับ</a:t>
            </a:r>
          </a:p>
          <a:p>
            <a:pPr lvl="1"/>
            <a:r>
              <a:rPr lang="th-TH" dirty="0" smtClean="0"/>
              <a:t>ไปตัวถัดไป</a:t>
            </a:r>
          </a:p>
          <a:p>
            <a:pPr marL="457200" lvl="1" indent="0">
              <a:buNone/>
            </a:pPr>
            <a:endParaRPr lang="th-TH" dirty="0" smtClean="0"/>
          </a:p>
          <a:p>
            <a:r>
              <a:rPr lang="th-TH" dirty="0" smtClean="0"/>
              <a:t>ถ้าต้องการจะนับตัวอื่น ทำอย่างไร?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นับช่องว่างในสตริง</a:t>
            </a:r>
            <a:endParaRPr lang="th-TH" dirty="0"/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434975" y="928688"/>
            <a:ext cx="8286750" cy="5246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CountBlank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สตริง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t = kb.nextLine();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count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k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(k &lt; t.length()) {</a:t>
            </a:r>
          </a:p>
          <a:p>
            <a:r>
              <a:rPr lang="nn-NO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nn-NO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c = t.substring(k, k + 1);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(c.equals(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)) count++;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k++;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มีช่องว่าง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 count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4098925" y="5610225"/>
            <a:ext cx="3962400" cy="101441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JLab&gt;java CountBlank</a:t>
            </a:r>
            <a:endParaRPr lang="th-TH" sz="2000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>
                <a:latin typeface="Courier New" pitchFamily="49" charset="0"/>
                <a:cs typeface="Tahoma" pitchFamily="34" charset="0"/>
              </a:rPr>
              <a:t>สตริง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= </a:t>
            </a:r>
            <a:r>
              <a:rPr lang="en-US" sz="2000" b="1">
                <a:solidFill>
                  <a:srgbClr val="FF3300"/>
                </a:solidFill>
                <a:latin typeface="Courier New" pitchFamily="49" charset="0"/>
                <a:cs typeface="Tahoma" pitchFamily="34" charset="0"/>
              </a:rPr>
              <a:t>VA JA JA VA</a:t>
            </a:r>
          </a:p>
          <a:p>
            <a:r>
              <a:rPr lang="th-TH" sz="2000">
                <a:latin typeface="Courier New" pitchFamily="49" charset="0"/>
                <a:cs typeface="Tahoma" pitchFamily="34" charset="0"/>
              </a:rPr>
              <a:t>มีช่องว่าง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3</a:t>
            </a:r>
            <a:r>
              <a:rPr lang="th-TH" sz="2000" b="1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ตัว</a:t>
            </a:r>
            <a:endParaRPr lang="en-US" sz="2000"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349375" y="4022725"/>
            <a:ext cx="7077075" cy="60483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(t.substring(k, k+1).equals(" ")) count++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5214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nimBg="1"/>
      <p:bldP spid="21508" grpId="0" animBg="1"/>
      <p:bldP spid="2150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วงวนแบบ </a:t>
            </a:r>
            <a:r>
              <a:rPr lang="en-US"/>
              <a:t>for</a:t>
            </a:r>
            <a:endParaRPr lang="th-TH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000125"/>
            <a:ext cx="8031162" cy="542925"/>
          </a:xfrm>
        </p:spPr>
        <p:txBody>
          <a:bodyPr/>
          <a:lstStyle/>
          <a:p>
            <a:r>
              <a:rPr lang="th-TH" smtClean="0"/>
              <a:t>เหมาะกับวงวนที่ทำเป็นจำนวนครั้งตามที่กำหนด</a:t>
            </a:r>
          </a:p>
          <a:p>
            <a:r>
              <a:rPr lang="th-TH" smtClean="0"/>
              <a:t>มีตัวแปรเพิ่ม (หรือลด) ตามวงวน</a:t>
            </a:r>
          </a:p>
        </p:txBody>
      </p:sp>
      <p:sp>
        <p:nvSpPr>
          <p:cNvPr id="259077" name="Text Box 5"/>
          <p:cNvSpPr txBox="1">
            <a:spLocks noChangeArrowheads="1"/>
          </p:cNvSpPr>
          <p:nvPr/>
        </p:nvSpPr>
        <p:spPr bwMode="auto">
          <a:xfrm>
            <a:off x="571500" y="2093913"/>
            <a:ext cx="3078163" cy="1625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&lt; n )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...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++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  <p:sp>
        <p:nvSpPr>
          <p:cNvPr id="259080" name="Text Box 8"/>
          <p:cNvSpPr txBox="1">
            <a:spLocks noChangeArrowheads="1"/>
          </p:cNvSpPr>
          <p:nvPr/>
        </p:nvSpPr>
        <p:spPr bwMode="auto">
          <a:xfrm>
            <a:off x="3787775" y="2093913"/>
            <a:ext cx="4676775" cy="1625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th-TH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      ;      ;     ) {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...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259089" name="Rectangle 17"/>
          <p:cNvSpPr>
            <a:spLocks noChangeArrowheads="1"/>
          </p:cNvSpPr>
          <p:nvPr/>
        </p:nvSpPr>
        <p:spPr bwMode="auto">
          <a:xfrm>
            <a:off x="1374775" y="2128838"/>
            <a:ext cx="892175" cy="3444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0" tIns="18000" rIns="0" bIns="18000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 = 0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9090" name="Rectangle 18"/>
          <p:cNvSpPr>
            <a:spLocks noChangeArrowheads="1"/>
          </p:cNvSpPr>
          <p:nvPr/>
        </p:nvSpPr>
        <p:spPr bwMode="auto">
          <a:xfrm>
            <a:off x="2022475" y="2422525"/>
            <a:ext cx="892175" cy="3444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0" tIns="18000" rIns="0" bIns="18000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 &lt; n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9091" name="Rectangle 19"/>
          <p:cNvSpPr>
            <a:spLocks noChangeArrowheads="1"/>
          </p:cNvSpPr>
          <p:nvPr/>
        </p:nvSpPr>
        <p:spPr bwMode="auto">
          <a:xfrm>
            <a:off x="1079500" y="3057525"/>
            <a:ext cx="557213" cy="344488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0" tIns="18000" rIns="0" bIns="18000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i++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9092" name="Rectangle 20"/>
          <p:cNvSpPr>
            <a:spLocks noChangeArrowheads="1"/>
          </p:cNvSpPr>
          <p:nvPr/>
        </p:nvSpPr>
        <p:spPr bwMode="auto">
          <a:xfrm>
            <a:off x="4899025" y="2433638"/>
            <a:ext cx="892175" cy="3444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0" tIns="18000" rIns="0" bIns="18000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 = 0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9093" name="Rectangle 21"/>
          <p:cNvSpPr>
            <a:spLocks noChangeArrowheads="1"/>
          </p:cNvSpPr>
          <p:nvPr/>
        </p:nvSpPr>
        <p:spPr bwMode="auto">
          <a:xfrm>
            <a:off x="6037263" y="2433638"/>
            <a:ext cx="892175" cy="3444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0" tIns="18000" rIns="0" bIns="18000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 &lt; n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9094" name="Rectangle 22"/>
          <p:cNvSpPr>
            <a:spLocks noChangeArrowheads="1"/>
          </p:cNvSpPr>
          <p:nvPr/>
        </p:nvSpPr>
        <p:spPr bwMode="auto">
          <a:xfrm>
            <a:off x="7145338" y="2433638"/>
            <a:ext cx="557212" cy="344487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0" tIns="18000" rIns="0" bIns="18000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i++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9095" name="Text Box 23"/>
          <p:cNvSpPr txBox="1">
            <a:spLocks noChangeArrowheads="1"/>
          </p:cNvSpPr>
          <p:nvPr/>
        </p:nvSpPr>
        <p:spPr bwMode="auto">
          <a:xfrm>
            <a:off x="538163" y="3808413"/>
            <a:ext cx="3076575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400">
                <a:latin typeface="Tahoma" pitchFamily="34" charset="0"/>
                <a:cs typeface="Tahoma" pitchFamily="34" charset="0"/>
              </a:rPr>
              <a:t>ค่าของ </a:t>
            </a:r>
            <a:r>
              <a:rPr lang="en-US" sz="2400" b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>
                <a:latin typeface="Tahoma" pitchFamily="34" charset="0"/>
                <a:cs typeface="Tahoma" pitchFamily="34" charset="0"/>
              </a:rPr>
              <a:t> </a:t>
            </a:r>
            <a:r>
              <a:rPr lang="th-TH" sz="2400">
                <a:latin typeface="Tahoma" pitchFamily="34" charset="0"/>
                <a:cs typeface="Tahoma" pitchFamily="34" charset="0"/>
              </a:rPr>
              <a:t>ในวงวนคือ </a:t>
            </a:r>
            <a:endParaRPr lang="en-US" sz="2400">
              <a:latin typeface="Tahoma" pitchFamily="34" charset="0"/>
              <a:cs typeface="Tahoma" pitchFamily="34" charset="0"/>
            </a:endParaRPr>
          </a:p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0, 1, ..., n-1</a:t>
            </a:r>
            <a:r>
              <a:rPr lang="th-TH" sz="2400" b="1">
                <a:latin typeface="Courier New" pitchFamily="49" charset="0"/>
                <a:cs typeface="Tahoma" pitchFamily="34" charset="0"/>
              </a:rPr>
              <a:t> 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984250" y="4995863"/>
            <a:ext cx="7086600" cy="1016000"/>
            <a:chOff x="624" y="3080"/>
            <a:chExt cx="4464" cy="640"/>
          </a:xfrm>
        </p:grpSpPr>
        <p:sp>
          <p:nvSpPr>
            <p:cNvPr id="259098" name="Text Box 26"/>
            <p:cNvSpPr txBox="1">
              <a:spLocks noChangeArrowheads="1"/>
            </p:cNvSpPr>
            <p:nvPr/>
          </p:nvSpPr>
          <p:spPr bwMode="auto">
            <a:xfrm>
              <a:off x="624" y="3080"/>
              <a:ext cx="4464" cy="6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0000C0"/>
                  </a:solidFill>
                  <a:latin typeface="Courier New" pitchFamily="49" charset="0"/>
                </a:rPr>
                <a:t>for</a:t>
              </a:r>
              <a:r>
                <a:rPr lang="en-US" sz="2000" b="1" dirty="0">
                  <a:solidFill>
                    <a:srgbClr val="000000"/>
                  </a:solidFill>
                  <a:latin typeface="Courier New" pitchFamily="49" charset="0"/>
                </a:rPr>
                <a:t> (               ;</a:t>
              </a:r>
              <a:r>
                <a:rPr lang="en-US" sz="2000" b="1" i="1" dirty="0">
                  <a:solidFill>
                    <a:srgbClr val="996633"/>
                  </a:solidFill>
                  <a:latin typeface="Courier New" pitchFamily="49" charset="0"/>
                </a:rPr>
                <a:t>           </a:t>
              </a:r>
              <a:r>
                <a:rPr lang="en-US" sz="2000" b="1" dirty="0">
                  <a:solidFill>
                    <a:srgbClr val="000000"/>
                  </a:solidFill>
                  <a:latin typeface="Courier New" pitchFamily="49" charset="0"/>
                </a:rPr>
                <a:t>;      </a:t>
              </a:r>
              <a:r>
                <a:rPr lang="en-US" sz="2000" b="1" i="1" dirty="0">
                  <a:solidFill>
                    <a:srgbClr val="996633"/>
                  </a:solidFill>
                  <a:latin typeface="Courier New" pitchFamily="49" charset="0"/>
                </a:rPr>
                <a:t>  </a:t>
              </a:r>
              <a:r>
                <a:rPr lang="en-US" sz="2000" b="1" dirty="0">
                  <a:solidFill>
                    <a:srgbClr val="000000"/>
                  </a:solidFill>
                  <a:latin typeface="Courier New" pitchFamily="49" charset="0"/>
                </a:rPr>
                <a:t> ) { </a:t>
              </a:r>
            </a:p>
            <a:p>
              <a:pPr>
                <a:defRPr/>
              </a:pPr>
              <a:r>
                <a:rPr lang="en-US" sz="2000" b="1" dirty="0">
                  <a:solidFill>
                    <a:srgbClr val="000000"/>
                  </a:solidFill>
                  <a:latin typeface="Courier New" pitchFamily="49" charset="0"/>
                </a:rPr>
                <a:t>  </a:t>
              </a:r>
              <a:r>
                <a:rPr lang="th-TH" sz="2000" b="1" dirty="0">
                  <a:solidFill>
                    <a:srgbClr val="000000"/>
                  </a:solidFill>
                  <a:latin typeface="Courier New" pitchFamily="49" charset="0"/>
                </a:rPr>
                <a:t>  </a:t>
              </a:r>
              <a:r>
                <a:rPr lang="th-TH" sz="2000" b="1" i="1" dirty="0">
                  <a:solidFill>
                    <a:srgbClr val="996633"/>
                  </a:solidFill>
                  <a:latin typeface="Courier New" pitchFamily="49" charset="0"/>
                </a:rPr>
                <a:t>do this</a:t>
              </a:r>
              <a:endParaRPr lang="th-TH" sz="2000" b="1" dirty="0">
                <a:solidFill>
                  <a:srgbClr val="000000"/>
                </a:solidFill>
                <a:latin typeface="Courier New" pitchFamily="49" charset="0"/>
              </a:endParaRPr>
            </a:p>
            <a:p>
              <a:pPr>
                <a:defRPr/>
              </a:pPr>
              <a:r>
                <a:rPr lang="th-TH" sz="2000" b="1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}</a:t>
              </a:r>
              <a:endParaRPr lang="th-TH" sz="2000" b="1" dirty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2545" name="Rectangle 27"/>
            <p:cNvSpPr>
              <a:spLocks noChangeArrowheads="1"/>
            </p:cNvSpPr>
            <p:nvPr/>
          </p:nvSpPr>
          <p:spPr bwMode="auto">
            <a:xfrm>
              <a:off x="1220" y="3109"/>
              <a:ext cx="1348" cy="217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0" tIns="18000" rIns="0" bIns="18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initialization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46" name="Rectangle 28"/>
            <p:cNvSpPr>
              <a:spLocks noChangeArrowheads="1"/>
            </p:cNvSpPr>
            <p:nvPr/>
          </p:nvSpPr>
          <p:spPr bwMode="auto">
            <a:xfrm>
              <a:off x="2742" y="3109"/>
              <a:ext cx="918" cy="21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0" tIns="18000" rIns="0" bIns="18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condition</a:t>
              </a:r>
              <a:endParaRPr lang="th-TH" sz="2000" b="1" i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547" name="Rectangle 29"/>
            <p:cNvSpPr>
              <a:spLocks noChangeArrowheads="1"/>
            </p:cNvSpPr>
            <p:nvPr/>
          </p:nvSpPr>
          <p:spPr bwMode="auto">
            <a:xfrm>
              <a:off x="3958" y="3109"/>
              <a:ext cx="639" cy="21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0" tIns="18000" rIns="0" bIns="18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update</a:t>
              </a:r>
              <a:endParaRPr lang="th-TH" sz="2000" b="1" i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4270375" y="3281363"/>
            <a:ext cx="4500563" cy="1323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for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=0;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&lt;n;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++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...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9" name="Rounded Rectangular Callout 8"/>
          <p:cNvSpPr>
            <a:spLocks noChangeArrowheads="1"/>
          </p:cNvSpPr>
          <p:nvPr/>
        </p:nvSpPr>
        <p:spPr bwMode="auto">
          <a:xfrm>
            <a:off x="6569075" y="3713163"/>
            <a:ext cx="1871663" cy="803275"/>
          </a:xfrm>
          <a:prstGeom prst="wedgeRoundRectCallout">
            <a:avLst>
              <a:gd name="adj1" fmla="val -73273"/>
              <a:gd name="adj2" fmla="val -56347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ใช้ตัวแปร </a:t>
            </a:r>
            <a:r>
              <a:rPr lang="en-US" sz="2000">
                <a:latin typeface="Tahoma" pitchFamily="34" charset="0"/>
                <a:cs typeface="Tahoma" pitchFamily="34" charset="0"/>
              </a:rPr>
              <a:t>i </a:t>
            </a:r>
            <a:r>
              <a:rPr lang="th-TH" sz="2000">
                <a:latin typeface="Tahoma" pitchFamily="34" charset="0"/>
                <a:cs typeface="Tahoma" pitchFamily="34" charset="0"/>
              </a:rPr>
              <a:t>ได้เฉพาะในวงวน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9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9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9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5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build="p"/>
      <p:bldP spid="259077" grpId="0" animBg="1"/>
      <p:bldP spid="259080" grpId="0" animBg="1"/>
      <p:bldP spid="259089" grpId="0" animBg="1"/>
      <p:bldP spid="259090" grpId="0" animBg="1"/>
      <p:bldP spid="259091" grpId="0" animBg="1"/>
      <p:bldP spid="259092" grpId="0" animBg="1"/>
      <p:bldP spid="259093" grpId="0" animBg="1"/>
      <p:bldP spid="259094" grpId="0" animBg="1"/>
      <p:bldP spid="259095" grpId="0"/>
      <p:bldP spid="18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วงวนแบบ </a:t>
            </a:r>
            <a:r>
              <a:rPr lang="en-US"/>
              <a:t>for</a:t>
            </a:r>
            <a:endParaRPr lang="th-TH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4495800" y="2019300"/>
            <a:ext cx="1752600" cy="2667000"/>
            <a:chOff x="2832" y="1272"/>
            <a:chExt cx="1104" cy="1680"/>
          </a:xfrm>
        </p:grpSpPr>
        <p:sp>
          <p:nvSpPr>
            <p:cNvPr id="23577" name="Text Box 7"/>
            <p:cNvSpPr txBox="1">
              <a:spLocks noChangeArrowheads="1"/>
            </p:cNvSpPr>
            <p:nvPr/>
          </p:nvSpPr>
          <p:spPr bwMode="auto">
            <a:xfrm>
              <a:off x="3360" y="1272"/>
              <a:ext cx="57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800" b="1">
                  <a:solidFill>
                    <a:schemeClr val="tx2"/>
                  </a:solidFill>
                  <a:latin typeface="Courier New" pitchFamily="49" charset="0"/>
                </a:rPr>
                <a:t>false</a:t>
              </a:r>
            </a:p>
          </p:txBody>
        </p:sp>
        <p:cxnSp>
          <p:nvCxnSpPr>
            <p:cNvPr id="23578" name="AutoShape 9"/>
            <p:cNvCxnSpPr>
              <a:cxnSpLocks noChangeShapeType="1"/>
              <a:stCxn id="23575" idx="3"/>
            </p:cNvCxnSpPr>
            <p:nvPr/>
          </p:nvCxnSpPr>
          <p:spPr bwMode="auto">
            <a:xfrm flipH="1">
              <a:off x="2832" y="1512"/>
              <a:ext cx="624" cy="1440"/>
            </a:xfrm>
            <a:prstGeom prst="bentConnector4">
              <a:avLst>
                <a:gd name="adj1" fmla="val -54648"/>
                <a:gd name="adj2" fmla="val 8957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3505200" y="1790700"/>
            <a:ext cx="1981200" cy="914400"/>
            <a:chOff x="2208" y="1128"/>
            <a:chExt cx="1248" cy="576"/>
          </a:xfrm>
        </p:grpSpPr>
        <p:sp>
          <p:nvSpPr>
            <p:cNvPr id="23575" name="AutoShape 6"/>
            <p:cNvSpPr>
              <a:spLocks noChangeArrowheads="1"/>
            </p:cNvSpPr>
            <p:nvPr/>
          </p:nvSpPr>
          <p:spPr bwMode="auto">
            <a:xfrm>
              <a:off x="2208" y="1320"/>
              <a:ext cx="1248" cy="384"/>
            </a:xfrm>
            <a:prstGeom prst="flowChartDecision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i="1">
                  <a:solidFill>
                    <a:schemeClr val="tx2"/>
                  </a:solidFill>
                  <a:latin typeface="Courier New" pitchFamily="49" charset="0"/>
                </a:rPr>
                <a:t>condition</a:t>
              </a:r>
              <a:endParaRPr lang="th-TH" b="1">
                <a:solidFill>
                  <a:schemeClr val="tx2"/>
                </a:solidFill>
              </a:endParaRPr>
            </a:p>
          </p:txBody>
        </p:sp>
        <p:cxnSp>
          <p:nvCxnSpPr>
            <p:cNvPr id="23576" name="AutoShape 10"/>
            <p:cNvCxnSpPr>
              <a:cxnSpLocks noChangeShapeType="1"/>
              <a:stCxn id="23568" idx="2"/>
              <a:endCxn id="23575" idx="0"/>
            </p:cNvCxnSpPr>
            <p:nvPr/>
          </p:nvCxnSpPr>
          <p:spPr bwMode="auto">
            <a:xfrm>
              <a:off x="2832" y="1128"/>
              <a:ext cx="0" cy="19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819400" y="2095500"/>
            <a:ext cx="1677988" cy="1371600"/>
            <a:chOff x="1776" y="1320"/>
            <a:chExt cx="1057" cy="864"/>
          </a:xfrm>
        </p:grpSpPr>
        <p:cxnSp>
          <p:nvCxnSpPr>
            <p:cNvPr id="23573" name="AutoShape 12"/>
            <p:cNvCxnSpPr>
              <a:cxnSpLocks noChangeShapeType="1"/>
              <a:stCxn id="23572" idx="2"/>
            </p:cNvCxnSpPr>
            <p:nvPr/>
          </p:nvCxnSpPr>
          <p:spPr bwMode="auto">
            <a:xfrm rot="5400000" flipH="1" flipV="1">
              <a:off x="2401" y="1751"/>
              <a:ext cx="864" cy="1"/>
            </a:xfrm>
            <a:prstGeom prst="bentConnector5">
              <a:avLst>
                <a:gd name="adj1" fmla="val -57870"/>
                <a:gd name="adj2" fmla="val -101700000"/>
                <a:gd name="adj3" fmla="val 11145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4" name="AutoShape 13"/>
            <p:cNvSpPr>
              <a:spLocks noChangeArrowheads="1"/>
            </p:cNvSpPr>
            <p:nvPr/>
          </p:nvSpPr>
          <p:spPr bwMode="auto">
            <a:xfrm>
              <a:off x="1776" y="189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276600" y="2613025"/>
            <a:ext cx="2438400" cy="869950"/>
            <a:chOff x="2064" y="1646"/>
            <a:chExt cx="1536" cy="548"/>
          </a:xfrm>
        </p:grpSpPr>
        <p:sp>
          <p:nvSpPr>
            <p:cNvPr id="23570" name="Text Box 8"/>
            <p:cNvSpPr txBox="1">
              <a:spLocks noChangeArrowheads="1"/>
            </p:cNvSpPr>
            <p:nvPr/>
          </p:nvSpPr>
          <p:spPr bwMode="auto">
            <a:xfrm>
              <a:off x="2895" y="1646"/>
              <a:ext cx="48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1800" b="1">
                  <a:solidFill>
                    <a:schemeClr val="tx2"/>
                  </a:solidFill>
                  <a:latin typeface="Courier New" pitchFamily="49" charset="0"/>
                </a:rPr>
                <a:t>true</a:t>
              </a:r>
            </a:p>
          </p:txBody>
        </p:sp>
        <p:cxnSp>
          <p:nvCxnSpPr>
            <p:cNvPr id="23571" name="AutoShape 11"/>
            <p:cNvCxnSpPr>
              <a:cxnSpLocks noChangeShapeType="1"/>
              <a:stCxn id="23575" idx="2"/>
              <a:endCxn id="23572" idx="0"/>
            </p:cNvCxnSpPr>
            <p:nvPr/>
          </p:nvCxnSpPr>
          <p:spPr bwMode="auto">
            <a:xfrm>
              <a:off x="2832" y="1704"/>
              <a:ext cx="0" cy="24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2" name="AutoShape 15"/>
            <p:cNvSpPr>
              <a:spLocks noChangeArrowheads="1"/>
            </p:cNvSpPr>
            <p:nvPr/>
          </p:nvSpPr>
          <p:spPr bwMode="auto">
            <a:xfrm>
              <a:off x="2064" y="1938"/>
              <a:ext cx="1536" cy="256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th-TH" sz="2000" b="1" i="1">
                  <a:solidFill>
                    <a:srgbClr val="996633"/>
                  </a:solidFill>
                  <a:latin typeface="Courier New" pitchFamily="49" charset="0"/>
                </a:rPr>
                <a:t>do this 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3276600" y="1104900"/>
            <a:ext cx="2438400" cy="701675"/>
            <a:chOff x="2064" y="696"/>
            <a:chExt cx="1536" cy="442"/>
          </a:xfrm>
        </p:grpSpPr>
        <p:sp>
          <p:nvSpPr>
            <p:cNvPr id="23568" name="AutoShape 14"/>
            <p:cNvSpPr>
              <a:spLocks noChangeArrowheads="1"/>
            </p:cNvSpPr>
            <p:nvPr/>
          </p:nvSpPr>
          <p:spPr bwMode="auto">
            <a:xfrm>
              <a:off x="2064" y="882"/>
              <a:ext cx="1536" cy="256"/>
            </a:xfrm>
            <a:prstGeom prst="flowChartProcess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th-TH" sz="2000" b="1" i="1">
                  <a:solidFill>
                    <a:schemeClr val="tx2"/>
                  </a:solidFill>
                  <a:latin typeface="Courier New" pitchFamily="49" charset="0"/>
                </a:rPr>
                <a:t>initialization </a:t>
              </a:r>
            </a:p>
          </p:txBody>
        </p:sp>
        <p:cxnSp>
          <p:nvCxnSpPr>
            <p:cNvPr id="23569" name="AutoShape 17"/>
            <p:cNvCxnSpPr>
              <a:cxnSpLocks noChangeShapeType="1"/>
              <a:endCxn id="23568" idx="0"/>
            </p:cNvCxnSpPr>
            <p:nvPr/>
          </p:nvCxnSpPr>
          <p:spPr bwMode="auto">
            <a:xfrm>
              <a:off x="2832" y="696"/>
              <a:ext cx="0" cy="19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3276600" y="3467100"/>
            <a:ext cx="2438400" cy="620713"/>
            <a:chOff x="2064" y="2184"/>
            <a:chExt cx="1536" cy="391"/>
          </a:xfrm>
        </p:grpSpPr>
        <p:cxnSp>
          <p:nvCxnSpPr>
            <p:cNvPr id="23566" name="AutoShape 16"/>
            <p:cNvCxnSpPr>
              <a:cxnSpLocks noChangeShapeType="1"/>
              <a:stCxn id="23572" idx="2"/>
              <a:endCxn id="23567" idx="0"/>
            </p:cNvCxnSpPr>
            <p:nvPr/>
          </p:nvCxnSpPr>
          <p:spPr bwMode="auto">
            <a:xfrm>
              <a:off x="2832" y="2184"/>
              <a:ext cx="0" cy="14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67" name="AutoShape 5"/>
            <p:cNvSpPr>
              <a:spLocks noChangeArrowheads="1"/>
            </p:cNvSpPr>
            <p:nvPr/>
          </p:nvSpPr>
          <p:spPr bwMode="auto">
            <a:xfrm>
              <a:off x="2064" y="2319"/>
              <a:ext cx="1536" cy="256"/>
            </a:xfrm>
            <a:prstGeom prst="flowChartProcess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th-TH" sz="2000" b="1" i="1">
                  <a:solidFill>
                    <a:schemeClr val="tx2"/>
                  </a:solidFill>
                  <a:latin typeface="Courier New" pitchFamily="49" charset="0"/>
                </a:rPr>
                <a:t>update </a:t>
              </a:r>
            </a:p>
          </p:txBody>
        </p:sp>
      </p:grpSp>
      <p:grpSp>
        <p:nvGrpSpPr>
          <p:cNvPr id="23561" name="Group 28"/>
          <p:cNvGrpSpPr>
            <a:grpSpLocks/>
          </p:cNvGrpSpPr>
          <p:nvPr/>
        </p:nvGrpSpPr>
        <p:grpSpPr bwMode="auto">
          <a:xfrm>
            <a:off x="990600" y="4889500"/>
            <a:ext cx="7086600" cy="1016000"/>
            <a:chOff x="624" y="3080"/>
            <a:chExt cx="4464" cy="640"/>
          </a:xfrm>
        </p:grpSpPr>
        <p:sp>
          <p:nvSpPr>
            <p:cNvPr id="260099" name="Text Box 3"/>
            <p:cNvSpPr txBox="1">
              <a:spLocks noChangeArrowheads="1"/>
            </p:cNvSpPr>
            <p:nvPr/>
          </p:nvSpPr>
          <p:spPr bwMode="auto">
            <a:xfrm>
              <a:off x="624" y="3080"/>
              <a:ext cx="4464" cy="6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>
                  <a:solidFill>
                    <a:srgbClr val="0000C0"/>
                  </a:solidFill>
                  <a:latin typeface="Courier New" pitchFamily="49" charset="0"/>
                </a:rPr>
                <a:t>for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 (               ;</a:t>
              </a:r>
              <a:r>
                <a:rPr lang="en-US" sz="2000" b="1" i="1">
                  <a:solidFill>
                    <a:srgbClr val="996633"/>
                  </a:solidFill>
                  <a:latin typeface="Courier New" pitchFamily="49" charset="0"/>
                </a:rPr>
                <a:t>          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;      </a:t>
              </a:r>
              <a:r>
                <a:rPr lang="en-US" sz="2000" b="1" i="1">
                  <a:solidFill>
                    <a:srgbClr val="996633"/>
                  </a:solidFill>
                  <a:latin typeface="Courier New" pitchFamily="49" charset="0"/>
                </a:rPr>
                <a:t>  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 ) { </a:t>
              </a:r>
            </a:p>
            <a:p>
              <a:pPr>
                <a:defRPr/>
              </a:pP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  </a:t>
              </a:r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</a:rPr>
                <a:t>  </a:t>
              </a:r>
              <a:r>
                <a:rPr lang="th-TH" sz="2000" b="1" i="1">
                  <a:solidFill>
                    <a:srgbClr val="996633"/>
                  </a:solidFill>
                  <a:latin typeface="Courier New" pitchFamily="49" charset="0"/>
                </a:rPr>
                <a:t>do this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</a:endParaRPr>
            </a:p>
            <a:p>
              <a:pPr>
                <a:defRPr/>
              </a:pPr>
              <a:r>
                <a:rPr lang="th-TH" sz="2000" b="1">
                  <a:solidFill>
                    <a:srgbClr val="000000"/>
                  </a:solidFill>
                  <a:latin typeface="Courier New" pitchFamily="49" charset="0"/>
                </a:rPr>
                <a:t>}</a:t>
              </a:r>
            </a:p>
          </p:txBody>
        </p:sp>
        <p:sp>
          <p:nvSpPr>
            <p:cNvPr id="23563" name="Rectangle 25"/>
            <p:cNvSpPr>
              <a:spLocks noChangeArrowheads="1"/>
            </p:cNvSpPr>
            <p:nvPr/>
          </p:nvSpPr>
          <p:spPr bwMode="auto">
            <a:xfrm>
              <a:off x="1220" y="3109"/>
              <a:ext cx="1348" cy="217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0" tIns="18000" rIns="0" bIns="18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initialization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564" name="Rectangle 26"/>
            <p:cNvSpPr>
              <a:spLocks noChangeArrowheads="1"/>
            </p:cNvSpPr>
            <p:nvPr/>
          </p:nvSpPr>
          <p:spPr bwMode="auto">
            <a:xfrm>
              <a:off x="2742" y="3109"/>
              <a:ext cx="918" cy="21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0" tIns="18000" rIns="0" bIns="18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condition</a:t>
              </a:r>
              <a:endParaRPr lang="th-TH" sz="2000" b="1" i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565" name="Rectangle 27"/>
            <p:cNvSpPr>
              <a:spLocks noChangeArrowheads="1"/>
            </p:cNvSpPr>
            <p:nvPr/>
          </p:nvSpPr>
          <p:spPr bwMode="auto">
            <a:xfrm>
              <a:off x="3958" y="3109"/>
              <a:ext cx="639" cy="21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0" tIns="18000" rIns="0" bIns="18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update</a:t>
              </a:r>
              <a:endParaRPr lang="th-TH" sz="2000" b="1" i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การเข้ารหัสลับ </a:t>
            </a:r>
            <a:r>
              <a:rPr lang="en-US"/>
              <a:t>Rot13</a:t>
            </a:r>
            <a:endParaRPr lang="th-TH"/>
          </a:p>
        </p:txBody>
      </p:sp>
      <p:sp>
        <p:nvSpPr>
          <p:cNvPr id="311311" name="Text Box 15"/>
          <p:cNvSpPr txBox="1">
            <a:spLocks noChangeArrowheads="1"/>
          </p:cNvSpPr>
          <p:nvPr/>
        </p:nvSpPr>
        <p:spPr bwMode="auto">
          <a:xfrm>
            <a:off x="4897438" y="1027113"/>
            <a:ext cx="3643312" cy="3233737"/>
          </a:xfrm>
          <a:prstGeom prst="rect">
            <a:avLst/>
          </a:prstGeom>
          <a:solidFill>
            <a:srgbClr val="FAEBD7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V frr gerrf bs terra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erq ebfrf gbb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V frr rz oybbz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sbe zr naq sbe lbh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Naq V guvax gb zlfrys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jung n jbaqreshy jbeyq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</p:txBody>
      </p:sp>
      <p:sp>
        <p:nvSpPr>
          <p:cNvPr id="311312" name="Text Box 16"/>
          <p:cNvSpPr txBox="1">
            <a:spLocks noChangeArrowheads="1"/>
          </p:cNvSpPr>
          <p:nvPr/>
        </p:nvSpPr>
        <p:spPr bwMode="auto">
          <a:xfrm>
            <a:off x="647700" y="1027113"/>
            <a:ext cx="3716338" cy="3233737"/>
          </a:xfrm>
          <a:prstGeom prst="rect">
            <a:avLst/>
          </a:prstGeom>
          <a:solidFill>
            <a:srgbClr val="FAEBD7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I see trees of green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red roses too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I see em bloom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for me and for you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And I think to myself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what a wonderful world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</p:txBody>
      </p:sp>
      <p:sp>
        <p:nvSpPr>
          <p:cNvPr id="311313" name="AutoShape 17"/>
          <p:cNvSpPr>
            <a:spLocks noChangeArrowheads="1"/>
          </p:cNvSpPr>
          <p:nvPr/>
        </p:nvSpPr>
        <p:spPr bwMode="auto">
          <a:xfrm>
            <a:off x="4040188" y="2074863"/>
            <a:ext cx="855662" cy="630237"/>
          </a:xfrm>
          <a:prstGeom prst="rightArrow">
            <a:avLst>
              <a:gd name="adj1" fmla="val 50000"/>
              <a:gd name="adj2" fmla="val 40224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 type="none" w="lg" len="lg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th-TH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31" name="Rectangle 19"/>
          <p:cNvSpPr>
            <a:spLocks noChangeArrowheads="1"/>
          </p:cNvSpPr>
          <p:nvPr/>
        </p:nvSpPr>
        <p:spPr bwMode="auto">
          <a:xfrm>
            <a:off x="0" y="2795588"/>
            <a:ext cx="182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311314" name="Object 2"/>
          <p:cNvGraphicFramePr>
            <a:graphicFrameLocks noChangeAspect="1"/>
          </p:cNvGraphicFramePr>
          <p:nvPr/>
        </p:nvGraphicFramePr>
        <p:xfrm>
          <a:off x="2449513" y="4811713"/>
          <a:ext cx="4348162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icture" r:id="rId4" imgW="2370222" imgH="743745" progId="Word.Picture.8">
                  <p:embed/>
                </p:oleObj>
              </mc:Choice>
              <mc:Fallback>
                <p:oleObj name="Picture" r:id="rId4" imgW="2370222" imgH="743745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513" y="4811713"/>
                        <a:ext cx="4348162" cy="1362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316" name="Oval 20"/>
          <p:cNvSpPr>
            <a:spLocks noChangeArrowheads="1"/>
          </p:cNvSpPr>
          <p:nvPr/>
        </p:nvSpPr>
        <p:spPr bwMode="auto">
          <a:xfrm>
            <a:off x="5113338" y="4714875"/>
            <a:ext cx="315912" cy="157321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1317" name="Oval 21"/>
          <p:cNvSpPr>
            <a:spLocks noChangeArrowheads="1"/>
          </p:cNvSpPr>
          <p:nvPr/>
        </p:nvSpPr>
        <p:spPr bwMode="auto">
          <a:xfrm>
            <a:off x="547688" y="869950"/>
            <a:ext cx="471487" cy="73818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1318" name="Oval 22"/>
          <p:cNvSpPr>
            <a:spLocks noChangeArrowheads="1"/>
          </p:cNvSpPr>
          <p:nvPr/>
        </p:nvSpPr>
        <p:spPr bwMode="auto">
          <a:xfrm>
            <a:off x="4852988" y="871538"/>
            <a:ext cx="471487" cy="738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1319" name="AutoShape 23"/>
          <p:cNvSpPr>
            <a:spLocks noChangeArrowheads="1"/>
          </p:cNvSpPr>
          <p:nvPr/>
        </p:nvSpPr>
        <p:spPr bwMode="auto">
          <a:xfrm flipH="1">
            <a:off x="4040188" y="2638425"/>
            <a:ext cx="855662" cy="630238"/>
          </a:xfrm>
          <a:prstGeom prst="rightArrow">
            <a:avLst>
              <a:gd name="adj1" fmla="val 50000"/>
              <a:gd name="adj2" fmla="val 40224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 type="none" w="lg" len="lg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th-TH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11" grpId="0" animBg="1"/>
      <p:bldP spid="311312" grpId="0" animBg="1"/>
      <p:bldP spid="311313" grpId="0" animBg="1"/>
      <p:bldP spid="311316" grpId="0" animBg="1"/>
      <p:bldP spid="311317" grpId="0" animBg="1"/>
      <p:bldP spid="311318" grpId="0" animBg="1"/>
      <p:bldP spid="3113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วงวน </a:t>
            </a:r>
            <a:r>
              <a:rPr lang="en-US" dirty="0" smtClean="0"/>
              <a:t>for</a:t>
            </a:r>
            <a:endParaRPr lang="th-TH" dirty="0"/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714500" y="1000125"/>
            <a:ext cx="485775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10; i++)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.out.println(i);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714500" y="2333625"/>
            <a:ext cx="514350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10; i &gt;= 0; i--)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.out.println(i);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714500" y="3667125"/>
            <a:ext cx="585787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0; i &lt; 11; i = i + 2)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.out.println(i);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714500" y="5000625"/>
            <a:ext cx="585787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nn-NO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</a:rPr>
              <a:t> i = 1; i &lt; 11; i = i + 2)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.out.println(i);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สตริงที่รับมามี </a:t>
            </a:r>
            <a:r>
              <a:rPr lang="en-US"/>
              <a:t>"A"</a:t>
            </a:r>
            <a:r>
              <a:rPr lang="th-TH"/>
              <a:t> กี่ตัว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434975" y="928688"/>
            <a:ext cx="8286750" cy="4910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CountBlank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สตริง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t = kb.nextLine();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count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k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(k &lt; t.length()) {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 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</a:t>
            </a:r>
            <a:r>
              <a:rPr lang="nn-NO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t.substring(k, k+1)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.equals(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)) count++;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k++;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มี 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 count + </a:t>
            </a:r>
            <a:r>
              <a:rPr lang="en-US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</a:t>
            </a:r>
            <a:r>
              <a:rPr lang="en-US" sz="200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1749425" y="5461000"/>
            <a:ext cx="3708400" cy="1016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JLab&gt;java CountA</a:t>
            </a:r>
            <a:endParaRPr lang="th-TH" sz="2000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>
                <a:latin typeface="Courier New" pitchFamily="49" charset="0"/>
                <a:cs typeface="Tahoma" pitchFamily="34" charset="0"/>
              </a:rPr>
              <a:t>สตริง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= </a:t>
            </a:r>
            <a:r>
              <a:rPr lang="en-US" sz="2000" b="1">
                <a:solidFill>
                  <a:srgbClr val="FF3300"/>
                </a:solidFill>
                <a:latin typeface="Courier New" pitchFamily="49" charset="0"/>
                <a:cs typeface="Tahoma" pitchFamily="34" charset="0"/>
              </a:rPr>
              <a:t>JAVA Programming</a:t>
            </a:r>
          </a:p>
          <a:p>
            <a:r>
              <a:rPr lang="th-TH" sz="2000">
                <a:latin typeface="Courier New" pitchFamily="49" charset="0"/>
                <a:cs typeface="Tahoma" pitchFamily="34" charset="0"/>
              </a:rPr>
              <a:t>มี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A 2</a:t>
            </a:r>
            <a:r>
              <a:rPr lang="th-TH" sz="2000" b="1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latin typeface="Courier New" pitchFamily="49" charset="0"/>
                <a:cs typeface="Tahoma" pitchFamily="34" charset="0"/>
              </a:rPr>
              <a:t>ตัว</a:t>
            </a:r>
            <a:endParaRPr lang="en-US" sz="2000"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5605" name="Rounded Rectangular Callout 5"/>
          <p:cNvSpPr>
            <a:spLocks noChangeArrowheads="1"/>
          </p:cNvSpPr>
          <p:nvPr/>
        </p:nvSpPr>
        <p:spPr bwMode="auto">
          <a:xfrm>
            <a:off x="6429375" y="5457825"/>
            <a:ext cx="2447925" cy="815975"/>
          </a:xfrm>
          <a:prstGeom prst="wedgeRoundRectCallout">
            <a:avLst>
              <a:gd name="adj1" fmla="val -73120"/>
              <a:gd name="adj2" fmla="val -70394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ทำอย่างไรจึงจะนับทั้ง </a:t>
            </a:r>
            <a:r>
              <a:rPr lang="en-US" sz="2000">
                <a:latin typeface="Tahoma" pitchFamily="34" charset="0"/>
                <a:cs typeface="Tahoma" pitchFamily="34" charset="0"/>
              </a:rPr>
              <a:t>"A" </a:t>
            </a:r>
            <a:r>
              <a:rPr lang="th-TH" sz="2000">
                <a:latin typeface="Tahoma" pitchFamily="34" charset="0"/>
                <a:cs typeface="Tahoma" pitchFamily="34" charset="0"/>
              </a:rPr>
              <a:t>และ </a:t>
            </a:r>
            <a:r>
              <a:rPr lang="en-US" sz="2000">
                <a:latin typeface="Tahoma" pitchFamily="34" charset="0"/>
                <a:cs typeface="Tahoma" pitchFamily="34" charset="0"/>
              </a:rPr>
              <a:t>"a"  ?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068388" y="3432175"/>
            <a:ext cx="3784600" cy="1519238"/>
          </a:xfrm>
          <a:custGeom>
            <a:avLst/>
            <a:gdLst>
              <a:gd name="T0" fmla="*/ 14071 w 3784209"/>
              <a:gd name="T1" fmla="*/ 0 h 1519311"/>
              <a:gd name="T2" fmla="*/ 3785776 w 3784209"/>
              <a:gd name="T3" fmla="*/ 0 h 1519311"/>
              <a:gd name="T4" fmla="*/ 3785776 w 3784209"/>
              <a:gd name="T5" fmla="*/ 618858 h 1519311"/>
              <a:gd name="T6" fmla="*/ 337764 w 3784209"/>
              <a:gd name="T7" fmla="*/ 618858 h 1519311"/>
              <a:gd name="T8" fmla="*/ 337764 w 3784209"/>
              <a:gd name="T9" fmla="*/ 914224 h 1519311"/>
              <a:gd name="T10" fmla="*/ 1013293 w 3784209"/>
              <a:gd name="T11" fmla="*/ 914224 h 1519311"/>
              <a:gd name="T12" fmla="*/ 1013293 w 3784209"/>
              <a:gd name="T13" fmla="*/ 1519019 h 1519311"/>
              <a:gd name="T14" fmla="*/ 0 w 3784209"/>
              <a:gd name="T15" fmla="*/ 1519019 h 1519311"/>
              <a:gd name="T16" fmla="*/ 14071 w 3784209"/>
              <a:gd name="T17" fmla="*/ 0 h 15193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784209"/>
              <a:gd name="T28" fmla="*/ 0 h 1519311"/>
              <a:gd name="T29" fmla="*/ 3784209 w 3784209"/>
              <a:gd name="T30" fmla="*/ 1519311 h 15193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784209" h="1519311">
                <a:moveTo>
                  <a:pt x="14067" y="0"/>
                </a:moveTo>
                <a:lnTo>
                  <a:pt x="3784209" y="0"/>
                </a:lnTo>
                <a:lnTo>
                  <a:pt x="3784209" y="618978"/>
                </a:lnTo>
                <a:lnTo>
                  <a:pt x="337624" y="618978"/>
                </a:lnTo>
                <a:lnTo>
                  <a:pt x="337624" y="914400"/>
                </a:lnTo>
                <a:lnTo>
                  <a:pt x="1012873" y="914400"/>
                </a:lnTo>
                <a:lnTo>
                  <a:pt x="1012873" y="1519311"/>
                </a:lnTo>
                <a:lnTo>
                  <a:pt x="0" y="1519311"/>
                </a:lnTo>
                <a:lnTo>
                  <a:pt x="14067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039813" y="3390900"/>
            <a:ext cx="6316662" cy="1519238"/>
            <a:chOff x="1053950" y="3404583"/>
            <a:chExt cx="6317521" cy="1519112"/>
          </a:xfrm>
        </p:grpSpPr>
        <p:sp>
          <p:nvSpPr>
            <p:cNvPr id="25608" name="Rectangle 5"/>
            <p:cNvSpPr>
              <a:spLocks noChangeArrowheads="1"/>
            </p:cNvSpPr>
            <p:nvPr/>
          </p:nvSpPr>
          <p:spPr bwMode="auto">
            <a:xfrm>
              <a:off x="1053950" y="3404583"/>
              <a:ext cx="6317521" cy="57657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b="1">
                  <a:solidFill>
                    <a:srgbClr val="0000C0"/>
                  </a:solidFill>
                  <a:latin typeface="Courier New" pitchFamily="49" charset="0"/>
                  <a:cs typeface="Microsoft Sans Serif" pitchFamily="34" charset="0"/>
                </a:rPr>
                <a:t>for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(</a:t>
              </a:r>
              <a:r>
                <a:rPr lang="en-US" sz="2000" b="1">
                  <a:solidFill>
                    <a:srgbClr val="0000C0"/>
                  </a:solidFill>
                  <a:latin typeface="Courier New" pitchFamily="49" charset="0"/>
                  <a:cs typeface="Microsoft Sans Serif" pitchFamily="34" charset="0"/>
                </a:rPr>
                <a:t>int</a:t>
              </a:r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k = 0; k &lt; t.length(); k++) {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609" name="Rectangle 5"/>
            <p:cNvSpPr>
              <a:spLocks noChangeArrowheads="1"/>
            </p:cNvSpPr>
            <p:nvPr/>
          </p:nvSpPr>
          <p:spPr bwMode="auto">
            <a:xfrm>
              <a:off x="1053950" y="4347120"/>
              <a:ext cx="1829927" cy="576575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}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6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/>
      <p:bldP spid="25604" grpId="0" animBg="1"/>
      <p:bldP spid="25605" grpId="0" animBg="1"/>
      <p:bldP spid="9" grpId="0" animBg="1"/>
      <p:bldP spid="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Bar code </a:t>
            </a:r>
            <a:r>
              <a:rPr lang="th-TH" dirty="0" smtClean="0"/>
              <a:t>มาตรฐาน </a:t>
            </a:r>
            <a:r>
              <a:rPr lang="en-US" dirty="0" smtClean="0"/>
              <a:t>EAN-13</a:t>
            </a:r>
            <a:endParaRPr lang="th-TH" dirty="0"/>
          </a:p>
        </p:txBody>
      </p:sp>
      <p:graphicFrame>
        <p:nvGraphicFramePr>
          <p:cNvPr id="34613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786063" y="1928813"/>
          <a:ext cx="2997200" cy="161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Photo Editor Photo" r:id="rId4" imgW="4277322" imgH="2305372" progId="MSPhotoEd.3">
                  <p:embed/>
                </p:oleObj>
              </mc:Choice>
              <mc:Fallback>
                <p:oleObj name="Photo Editor Photo" r:id="rId4" imgW="4277322" imgH="2305372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3" y="1928813"/>
                        <a:ext cx="2997200" cy="161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2"/>
                            </a:solidFill>
                            <a:prstDash val="solid"/>
                            <a:miter lim="800000"/>
                            <a:headEnd type="none" w="med" len="med"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5813" y="928688"/>
            <a:ext cx="7772400" cy="1298575"/>
          </a:xfrm>
        </p:spPr>
        <p:txBody>
          <a:bodyPr/>
          <a:lstStyle/>
          <a:p>
            <a:r>
              <a:rPr lang="th-TH" smtClean="0"/>
              <a:t>มาตรฐาน </a:t>
            </a:r>
            <a:r>
              <a:rPr lang="en-US" smtClean="0"/>
              <a:t>bar code </a:t>
            </a:r>
            <a:r>
              <a:rPr lang="th-TH" smtClean="0"/>
              <a:t>ประกอบด้วยเลข </a:t>
            </a:r>
            <a:r>
              <a:rPr lang="en-US" smtClean="0"/>
              <a:t>13 </a:t>
            </a:r>
            <a:r>
              <a:rPr lang="th-TH" smtClean="0"/>
              <a:t>ตัว</a:t>
            </a:r>
          </a:p>
          <a:p>
            <a:r>
              <a:rPr lang="th-TH" smtClean="0"/>
              <a:t>ตัวขวาสุดคือเลขตรวจสอบ </a:t>
            </a:r>
            <a:r>
              <a:rPr lang="en-US" smtClean="0"/>
              <a:t>(check digit) </a:t>
            </a:r>
            <a:endParaRPr lang="th-TH" smtClean="0"/>
          </a:p>
        </p:txBody>
      </p:sp>
      <p:sp>
        <p:nvSpPr>
          <p:cNvPr id="346131" name="Text Box 19"/>
          <p:cNvSpPr txBox="1">
            <a:spLocks noChangeArrowheads="1"/>
          </p:cNvSpPr>
          <p:nvPr/>
        </p:nvSpPr>
        <p:spPr bwMode="auto">
          <a:xfrm>
            <a:off x="850900" y="3794125"/>
            <a:ext cx="7788275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9 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7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8 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9 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3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2 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6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9 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8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1 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8</a:t>
            </a:r>
          </a:p>
          <a:p>
            <a:pPr>
              <a:spcBef>
                <a:spcPct val="20000"/>
              </a:spcBef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9+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21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+ 8+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3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+ 9+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 9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+ 2+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18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+ 9+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24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+ 1+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Tahoma" pitchFamily="34" charset="0"/>
              </a:rPr>
              <a:t>24 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= </a:t>
            </a:r>
            <a:r>
              <a:rPr lang="en-US" sz="2400" b="1">
                <a:solidFill>
                  <a:srgbClr val="CC3300"/>
                </a:solidFill>
                <a:latin typeface="Courier New" pitchFamily="49" charset="0"/>
                <a:cs typeface="Tahoma" pitchFamily="34" charset="0"/>
              </a:rPr>
              <a:t>137</a:t>
            </a:r>
            <a:r>
              <a:rPr lang="en-US" sz="2400" b="1">
                <a:latin typeface="Courier New" pitchFamily="49" charset="0"/>
                <a:cs typeface="Tahoma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         </a:t>
            </a:r>
            <a:r>
              <a:rPr lang="en-US" sz="2400" b="1">
                <a:solidFill>
                  <a:srgbClr val="CC3300"/>
                </a:solidFill>
                <a:latin typeface="Courier New" pitchFamily="49" charset="0"/>
                <a:cs typeface="Tahoma" pitchFamily="34" charset="0"/>
              </a:rPr>
              <a:t>137</a:t>
            </a: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% 10  =  7</a:t>
            </a:r>
          </a:p>
          <a:p>
            <a:pPr>
              <a:spcBef>
                <a:spcPct val="20000"/>
              </a:spcBef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         10 – 7    =  3</a:t>
            </a:r>
          </a:p>
          <a:p>
            <a:pPr>
              <a:spcBef>
                <a:spcPct val="20000"/>
              </a:spcBef>
            </a:pPr>
            <a:r>
              <a:rPr lang="en-US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          3 % 10   =  3</a:t>
            </a:r>
            <a:endParaRPr lang="th-TH" sz="24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286375" y="2000250"/>
            <a:ext cx="1428750" cy="1624013"/>
            <a:chOff x="3411" y="1455"/>
            <a:chExt cx="1097" cy="1023"/>
          </a:xfrm>
        </p:grpSpPr>
        <p:sp>
          <p:nvSpPr>
            <p:cNvPr id="2059" name="Rectangle 23"/>
            <p:cNvSpPr>
              <a:spLocks noChangeArrowheads="1"/>
            </p:cNvSpPr>
            <p:nvPr/>
          </p:nvSpPr>
          <p:spPr bwMode="auto">
            <a:xfrm>
              <a:off x="3411" y="2147"/>
              <a:ext cx="297" cy="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060" name="Freeform 26"/>
            <p:cNvSpPr>
              <a:spLocks/>
            </p:cNvSpPr>
            <p:nvPr/>
          </p:nvSpPr>
          <p:spPr bwMode="auto">
            <a:xfrm>
              <a:off x="3795" y="1455"/>
              <a:ext cx="713" cy="900"/>
            </a:xfrm>
            <a:custGeom>
              <a:avLst/>
              <a:gdLst>
                <a:gd name="T0" fmla="*/ 123 w 1106"/>
                <a:gd name="T1" fmla="*/ 0 h 837"/>
                <a:gd name="T2" fmla="*/ 97 w 1106"/>
                <a:gd name="T3" fmla="*/ 578 h 837"/>
                <a:gd name="T4" fmla="*/ 57 w 1106"/>
                <a:gd name="T5" fmla="*/ 1104 h 837"/>
                <a:gd name="T6" fmla="*/ 0 w 1106"/>
                <a:gd name="T7" fmla="*/ 1170 h 8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6"/>
                <a:gd name="T13" fmla="*/ 0 h 837"/>
                <a:gd name="T14" fmla="*/ 1106 w 1106"/>
                <a:gd name="T15" fmla="*/ 837 h 8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6" h="837">
                  <a:moveTo>
                    <a:pt x="1106" y="0"/>
                  </a:moveTo>
                  <a:cubicBezTo>
                    <a:pt x="1041" y="137"/>
                    <a:pt x="976" y="274"/>
                    <a:pt x="877" y="402"/>
                  </a:cubicBezTo>
                  <a:cubicBezTo>
                    <a:pt x="778" y="530"/>
                    <a:pt x="658" y="699"/>
                    <a:pt x="512" y="768"/>
                  </a:cubicBezTo>
                  <a:cubicBezTo>
                    <a:pt x="366" y="837"/>
                    <a:pt x="183" y="825"/>
                    <a:pt x="0" y="814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5326063" y="3692525"/>
            <a:ext cx="1017587" cy="2451100"/>
            <a:chOff x="3355" y="2469"/>
            <a:chExt cx="641" cy="1544"/>
          </a:xfrm>
        </p:grpSpPr>
        <p:sp>
          <p:nvSpPr>
            <p:cNvPr id="2057" name="Oval 28"/>
            <p:cNvSpPr>
              <a:spLocks noChangeArrowheads="1"/>
            </p:cNvSpPr>
            <p:nvPr/>
          </p:nvSpPr>
          <p:spPr bwMode="auto">
            <a:xfrm>
              <a:off x="3355" y="3548"/>
              <a:ext cx="380" cy="46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058" name="Freeform 29"/>
            <p:cNvSpPr>
              <a:spLocks/>
            </p:cNvSpPr>
            <p:nvPr/>
          </p:nvSpPr>
          <p:spPr bwMode="auto">
            <a:xfrm>
              <a:off x="3511" y="2469"/>
              <a:ext cx="485" cy="1266"/>
            </a:xfrm>
            <a:custGeom>
              <a:avLst/>
              <a:gdLst>
                <a:gd name="T0" fmla="*/ 228 w 485"/>
                <a:gd name="T1" fmla="*/ 1178 h 1289"/>
                <a:gd name="T2" fmla="*/ 448 w 485"/>
                <a:gd name="T3" fmla="*/ 927 h 1289"/>
                <a:gd name="T4" fmla="*/ 448 w 485"/>
                <a:gd name="T5" fmla="*/ 643 h 1289"/>
                <a:gd name="T6" fmla="*/ 311 w 485"/>
                <a:gd name="T7" fmla="*/ 326 h 1289"/>
                <a:gd name="T8" fmla="*/ 0 w 485"/>
                <a:gd name="T9" fmla="*/ 0 h 12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1289"/>
                <a:gd name="T17" fmla="*/ 485 w 485"/>
                <a:gd name="T18" fmla="*/ 1289 h 12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1289">
                  <a:moveTo>
                    <a:pt x="228" y="1289"/>
                  </a:moveTo>
                  <a:cubicBezTo>
                    <a:pt x="319" y="1200"/>
                    <a:pt x="411" y="1111"/>
                    <a:pt x="448" y="1014"/>
                  </a:cubicBezTo>
                  <a:cubicBezTo>
                    <a:pt x="485" y="917"/>
                    <a:pt x="471" y="814"/>
                    <a:pt x="448" y="704"/>
                  </a:cubicBezTo>
                  <a:cubicBezTo>
                    <a:pt x="425" y="594"/>
                    <a:pt x="386" y="473"/>
                    <a:pt x="311" y="356"/>
                  </a:cubicBezTo>
                  <a:cubicBezTo>
                    <a:pt x="236" y="239"/>
                    <a:pt x="118" y="11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</p:grpSp>
      <p:sp>
        <p:nvSpPr>
          <p:cNvPr id="13" name="Rounded Rectangular Callout 8"/>
          <p:cNvSpPr>
            <a:spLocks noChangeArrowheads="1"/>
          </p:cNvSpPr>
          <p:nvPr/>
        </p:nvSpPr>
        <p:spPr bwMode="auto">
          <a:xfrm>
            <a:off x="7229475" y="2982913"/>
            <a:ext cx="1703388" cy="730250"/>
          </a:xfrm>
          <a:prstGeom prst="wedgeRoundRectCallout">
            <a:avLst>
              <a:gd name="adj1" fmla="val -60051"/>
              <a:gd name="adj2" fmla="val 59551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หลักตำแหน่งคี่ ต้องคูณ </a:t>
            </a:r>
            <a:r>
              <a:rPr lang="en-US" sz="1800">
                <a:latin typeface="Tahoma" pitchFamily="34" charset="0"/>
                <a:cs typeface="Tahoma" pitchFamily="34" charset="0"/>
              </a:rPr>
              <a:t>3</a:t>
            </a:r>
            <a:endParaRPr lang="th-TH" sz="18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4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4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4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4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5" grpId="0" build="p"/>
      <p:bldP spid="346131" grpId="0" build="p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Integer.parseInt</a:t>
            </a:r>
            <a:r>
              <a:rPr lang="en-US" dirty="0" smtClean="0"/>
              <a:t>(…), </a:t>
            </a:r>
            <a:r>
              <a:rPr lang="en-US" dirty="0" err="1" smtClean="0"/>
              <a:t>Double.parseDouble</a:t>
            </a:r>
            <a:r>
              <a:rPr lang="en-US" dirty="0" smtClean="0"/>
              <a:t>(…)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8316912" cy="5105400"/>
          </a:xfrm>
        </p:spPr>
        <p:txBody>
          <a:bodyPr/>
          <a:lstStyle/>
          <a:p>
            <a:pPr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"12" + "23"</a:t>
            </a:r>
            <a:r>
              <a:rPr lang="en-US" dirty="0" smtClean="0"/>
              <a:t> </a:t>
            </a:r>
            <a:r>
              <a:rPr lang="th-TH" dirty="0" smtClean="0"/>
              <a:t>ได้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"1223"  </a:t>
            </a:r>
            <a:r>
              <a:rPr lang="th-TH" dirty="0" smtClean="0"/>
              <a:t>ไม่ได้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"35"</a:t>
            </a:r>
          </a:p>
          <a:p>
            <a:pPr>
              <a:defRPr/>
            </a:pPr>
            <a:r>
              <a:rPr lang="th-TH" dirty="0" smtClean="0"/>
              <a:t>ถ้ามีสตริงที่ภายในเป็นตัวเลข</a:t>
            </a:r>
          </a:p>
          <a:p>
            <a:pPr>
              <a:defRPr/>
            </a:pPr>
            <a:r>
              <a:rPr lang="th-TH" dirty="0" smtClean="0"/>
              <a:t>ต้องแปลงเป็น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/>
              <a:t> </a:t>
            </a:r>
            <a:r>
              <a:rPr lang="th-TH" dirty="0" smtClean="0"/>
              <a:t>หรือ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dirty="0" smtClean="0"/>
              <a:t> </a:t>
            </a:r>
            <a:r>
              <a:rPr lang="th-TH" dirty="0" smtClean="0"/>
              <a:t>ก่อน ด้วย</a:t>
            </a:r>
          </a:p>
          <a:p>
            <a:pPr lvl="1">
              <a:defRPr/>
            </a:pP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Integer.parseInt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( s )</a:t>
            </a:r>
          </a:p>
          <a:p>
            <a:pPr lvl="1">
              <a:defRPr/>
            </a:pP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Double.parseDouble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( s )</a:t>
            </a:r>
          </a:p>
          <a:p>
            <a:pPr>
              <a:defRPr/>
            </a:pPr>
            <a:r>
              <a:rPr lang="th-TH" dirty="0" smtClean="0"/>
              <a:t>ตัวอย่าง</a:t>
            </a:r>
          </a:p>
          <a:p>
            <a:pPr lvl="1">
              <a:defRPr/>
            </a:pP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 a =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Integer.parseInt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("123");</a:t>
            </a:r>
          </a:p>
          <a:p>
            <a:pPr lvl="1">
              <a:defRPr/>
            </a:pP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double b =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Double.parseDouble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("123.45");</a:t>
            </a:r>
            <a:endParaRPr lang="th-TH" b="1" dirty="0" smtClean="0"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เปลี่ยนตัวเลขเป็นสตริง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เปลี่ยนสตริงเป็นตัวเลขใช้</a:t>
            </a:r>
          </a:p>
          <a:p>
            <a:r>
              <a:rPr lang="en-US" dirty="0" err="1" smtClean="0"/>
              <a:t>Integer.parseInt</a:t>
            </a:r>
            <a:r>
              <a:rPr lang="en-US" dirty="0" smtClean="0"/>
              <a:t> </a:t>
            </a:r>
            <a:r>
              <a:rPr lang="th-TH" dirty="0" smtClean="0"/>
              <a:t>หรือ </a:t>
            </a:r>
            <a:r>
              <a:rPr lang="en-US" dirty="0" err="1" smtClean="0"/>
              <a:t>Double.parseDouble</a:t>
            </a:r>
            <a:endParaRPr lang="en-US" dirty="0" smtClean="0"/>
          </a:p>
          <a:p>
            <a:endParaRPr lang="en-US" dirty="0"/>
          </a:p>
          <a:p>
            <a:r>
              <a:rPr lang="th-TH" dirty="0" smtClean="0"/>
              <a:t>ถ้าต้องการเปลี่ยนตัวเลขให้เป็นสตริงใช้</a:t>
            </a:r>
          </a:p>
          <a:p>
            <a:r>
              <a:rPr lang="th-TH" dirty="0" smtClean="0"/>
              <a:t>ตัวเลข </a:t>
            </a:r>
            <a:r>
              <a:rPr lang="en-US" dirty="0" smtClean="0"/>
              <a:t>+ "" </a:t>
            </a:r>
            <a:r>
              <a:rPr lang="th-TH" dirty="0" smtClean="0"/>
              <a:t>หรือ </a:t>
            </a:r>
            <a:r>
              <a:rPr lang="en-US" dirty="0" smtClean="0"/>
              <a:t>""</a:t>
            </a:r>
            <a:r>
              <a:rPr lang="th-TH" dirty="0" smtClean="0"/>
              <a:t> </a:t>
            </a:r>
            <a:r>
              <a:rPr lang="en-US" dirty="0" smtClean="0"/>
              <a:t>+ </a:t>
            </a:r>
            <a:r>
              <a:rPr lang="th-TH" dirty="0" smtClean="0"/>
              <a:t>ตัวเลข</a:t>
            </a:r>
          </a:p>
          <a:p>
            <a:endParaRPr lang="th-TH" dirty="0"/>
          </a:p>
          <a:p>
            <a:r>
              <a:rPr lang="th-TH" dirty="0" smtClean="0"/>
              <a:t>ไม่มี ตัวเลข</a:t>
            </a:r>
            <a:r>
              <a:rPr lang="en-US" dirty="0" smtClean="0"/>
              <a:t>.</a:t>
            </a:r>
            <a:r>
              <a:rPr lang="en-US" dirty="0" err="1" smtClean="0"/>
              <a:t>toString</a:t>
            </a:r>
            <a:r>
              <a:rPr lang="en-US" dirty="0" smtClean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7882337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206375" y="714375"/>
            <a:ext cx="8651875" cy="5940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EAN13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ตัวเลข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12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หลัก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d = kb.nextLine();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s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for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k = 0; k &lt; 12; k++)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dk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Integer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.parseInt(d.substring(k, k+1));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(k % 2 == 0)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s = s + dk;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s = s + 3*dk;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"Check Digit 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คือ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+(10-s%10))%10);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 </a:t>
            </a:r>
            <a:r>
              <a:rPr lang="en-US" dirty="0" smtClean="0"/>
              <a:t>: EAN-13</a:t>
            </a:r>
            <a:endParaRPr lang="th-TH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6572250" y="2170113"/>
          <a:ext cx="20002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Photo Editor Photo" r:id="rId4" imgW="4277322" imgH="2305372" progId="MSPhotoEd.3">
                  <p:embed/>
                </p:oleObj>
              </mc:Choice>
              <mc:Fallback>
                <p:oleObj name="Photo Editor Photo" r:id="rId4" imgW="4277322" imgH="2305372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2170113"/>
                        <a:ext cx="200025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4219575" y="742950"/>
            <a:ext cx="4638675" cy="70802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latin typeface="Tahoma" pitchFamily="34" charset="0"/>
                <a:cs typeface="Tahoma" pitchFamily="34" charset="0"/>
              </a:rPr>
              <a:t>รับเลข 12 หลักเก็บใส่ </a:t>
            </a:r>
            <a:r>
              <a:rPr lang="en-US" sz="2000">
                <a:latin typeface="Tahoma" pitchFamily="34" charset="0"/>
                <a:cs typeface="Tahoma" pitchFamily="34" charset="0"/>
              </a:rPr>
              <a:t>int </a:t>
            </a:r>
            <a:r>
              <a:rPr lang="th-TH" sz="2000">
                <a:latin typeface="Tahoma" pitchFamily="34" charset="0"/>
                <a:cs typeface="Tahoma" pitchFamily="34" charset="0"/>
              </a:rPr>
              <a:t>ไม่ได้</a:t>
            </a:r>
            <a:br>
              <a:rPr lang="th-TH" sz="2000">
                <a:latin typeface="Tahoma" pitchFamily="34" charset="0"/>
                <a:cs typeface="Tahoma" pitchFamily="34" charset="0"/>
              </a:rPr>
            </a:br>
            <a:r>
              <a:rPr lang="th-TH" sz="2000">
                <a:latin typeface="Tahoma" pitchFamily="34" charset="0"/>
                <a:cs typeface="Tahoma" pitchFamily="34" charset="0"/>
              </a:rPr>
              <a:t>(เพราะมีค่าเกิน สองพันล้าน  </a:t>
            </a:r>
            <a:r>
              <a:rPr lang="en-US" sz="2000">
                <a:latin typeface="Tahoma" pitchFamily="34" charset="0"/>
                <a:cs typeface="Tahoma" pitchFamily="34" charset="0"/>
              </a:rPr>
              <a:t>int </a:t>
            </a:r>
            <a:r>
              <a:rPr lang="th-TH" sz="2000">
                <a:latin typeface="Tahoma" pitchFamily="34" charset="0"/>
                <a:cs typeface="Tahoma" pitchFamily="34" charset="0"/>
              </a:rPr>
              <a:t>รับไม่ไหว)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5" y="4235450"/>
            <a:ext cx="4981575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456363" y="2897188"/>
            <a:ext cx="1828800" cy="395287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07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0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07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0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0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07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 animBg="1"/>
      <p:bldP spid="3078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การอ่านเขียน</a:t>
            </a:r>
            <a:r>
              <a:rPr lang="th-TH" dirty="0"/>
              <a:t>แฟ้ม</a:t>
            </a:r>
            <a:r>
              <a:rPr lang="th-TH" dirty="0" smtClean="0"/>
              <a:t>ข้อความ </a:t>
            </a:r>
            <a:r>
              <a:rPr lang="en-US" dirty="0" smtClean="0"/>
              <a:t>(text file)</a:t>
            </a:r>
            <a:endParaRPr lang="th-TH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0088" y="890588"/>
            <a:ext cx="8048625" cy="2640012"/>
          </a:xfrm>
        </p:spPr>
        <p:txBody>
          <a:bodyPr/>
          <a:lstStyle/>
          <a:p>
            <a:r>
              <a:rPr lang="th-TH" smtClean="0"/>
              <a:t>อ่านแฟ้มข้อความ</a:t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endParaRPr lang="th-TH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r>
              <a:rPr lang="th-TH" smtClean="0"/>
              <a:t>เขียนแฟ้มข้อความ</a:t>
            </a:r>
            <a:r>
              <a:rPr lang="en-US" sz="2400" b="1" smtClean="0">
                <a:latin typeface="Courier New" pitchFamily="49" charset="0"/>
              </a:rPr>
              <a:t>	 </a:t>
            </a:r>
            <a:endParaRPr lang="th-TH" sz="2400" b="1" smtClean="0">
              <a:latin typeface="Courier New" pitchFamily="49" charset="0"/>
            </a:endParaRPr>
          </a:p>
        </p:txBody>
      </p:sp>
      <p:sp>
        <p:nvSpPr>
          <p:cNvPr id="355333" name="Text Box 5"/>
          <p:cNvSpPr txBox="1">
            <a:spLocks noChangeArrowheads="1"/>
          </p:cNvSpPr>
          <p:nvPr/>
        </p:nvSpPr>
        <p:spPr bwMode="auto">
          <a:xfrm>
            <a:off x="1154113" y="1392238"/>
            <a:ext cx="7131050" cy="194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in = </a:t>
            </a:r>
            <a:b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</a:b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File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"c:/data-in.txt"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));</a:t>
            </a:r>
            <a:endParaRPr lang="th-TH" sz="2000" b="1">
              <a:solidFill>
                <a:srgbClr val="003300"/>
              </a:solidFill>
              <a:latin typeface="Courier New" pitchFamily="49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line = in.nextLine();</a:t>
            </a:r>
            <a:b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</a:b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...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in.close();</a:t>
            </a:r>
          </a:p>
        </p:txBody>
      </p:sp>
      <p:sp>
        <p:nvSpPr>
          <p:cNvPr id="355334" name="Text Box 6"/>
          <p:cNvSpPr txBox="1">
            <a:spLocks noChangeArrowheads="1"/>
          </p:cNvSpPr>
          <p:nvPr/>
        </p:nvSpPr>
        <p:spPr bwMode="auto">
          <a:xfrm>
            <a:off x="1163638" y="3860800"/>
            <a:ext cx="7685087" cy="2095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PrintStream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out = </a:t>
            </a:r>
            <a:b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</a:b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PrintStream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File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"c:/data-out.txt"</a:t>
            </a: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));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out.print( ... );</a:t>
            </a:r>
            <a:b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</a:b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out.println( ... );</a:t>
            </a:r>
            <a:b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</a:br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...</a:t>
            </a:r>
          </a:p>
          <a:p>
            <a:r>
              <a:rPr lang="en-US" sz="2000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out.close();</a:t>
            </a:r>
            <a:endParaRPr lang="th-TH" sz="2000" b="1">
              <a:solidFill>
                <a:srgbClr val="0033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6" name="Rounded Rectangular Callout 4"/>
          <p:cNvSpPr>
            <a:spLocks noChangeArrowheads="1"/>
          </p:cNvSpPr>
          <p:nvPr/>
        </p:nvSpPr>
        <p:spPr bwMode="auto">
          <a:xfrm>
            <a:off x="6076950" y="2166938"/>
            <a:ext cx="2097088" cy="463550"/>
          </a:xfrm>
          <a:prstGeom prst="wedgeRoundRectCallout">
            <a:avLst>
              <a:gd name="adj1" fmla="val -73120"/>
              <a:gd name="adj2" fmla="val -70394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มีการเปิดแฟ้มที่นี่</a:t>
            </a:r>
          </a:p>
        </p:txBody>
      </p:sp>
      <p:sp>
        <p:nvSpPr>
          <p:cNvPr id="7" name="Rounded Rectangular Callout 5"/>
          <p:cNvSpPr>
            <a:spLocks noChangeArrowheads="1"/>
          </p:cNvSpPr>
          <p:nvPr/>
        </p:nvSpPr>
        <p:spPr bwMode="auto">
          <a:xfrm>
            <a:off x="3446463" y="2700338"/>
            <a:ext cx="2054225" cy="465137"/>
          </a:xfrm>
          <a:prstGeom prst="wedgeRoundRectCallout">
            <a:avLst>
              <a:gd name="adj1" fmla="val -73806"/>
              <a:gd name="adj2" fmla="val 44532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เลิกใช้ก็ปิดแฟ้ม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5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53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5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55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55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55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553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55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55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55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2" grpId="0" build="p"/>
      <p:bldP spid="355333" grpId="0" build="p" animBg="1"/>
      <p:bldP spid="355334" grpId="0" build="p" animBg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การ</a:t>
            </a:r>
            <a:r>
              <a:rPr lang="th-TH" dirty="0" smtClean="0"/>
              <a:t>อ่านแฟ้มข้อความ </a:t>
            </a:r>
            <a:r>
              <a:rPr lang="en-US" dirty="0" smtClean="0"/>
              <a:t>(text file)</a:t>
            </a:r>
            <a:endParaRPr lang="th-TH" dirty="0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00063" y="958850"/>
            <a:ext cx="8029575" cy="4524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java.io.*;</a:t>
            </a:r>
          </a:p>
          <a:p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ReadingTextFile {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throws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IOException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in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File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 dirty="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data.txt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for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i=0; i&lt;4; i++) {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.nextLine();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.out.println(s);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in.close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Rounded Rectangular Callout 4"/>
          <p:cNvSpPr>
            <a:spLocks noChangeArrowheads="1"/>
          </p:cNvSpPr>
          <p:nvPr/>
        </p:nvSpPr>
        <p:spPr bwMode="auto">
          <a:xfrm>
            <a:off x="5351236" y="1025072"/>
            <a:ext cx="2097088" cy="463550"/>
          </a:xfrm>
          <a:prstGeom prst="roundRect">
            <a:avLst/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 dirty="0" smtClean="0">
                <a:latin typeface="Tahoma" pitchFamily="34" charset="0"/>
                <a:cs typeface="Tahoma" pitchFamily="34" charset="0"/>
              </a:rPr>
              <a:t>ต้องเพิ่มคำสั่งนี้</a:t>
            </a:r>
            <a:endParaRPr lang="th-TH" sz="2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529091" y="1271361"/>
            <a:ext cx="2765651" cy="412296"/>
          </a:xfrm>
          <a:prstGeom prst="roundRect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729491" y="2454275"/>
            <a:ext cx="2947081" cy="412296"/>
          </a:xfrm>
          <a:prstGeom prst="roundRect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</a:endParaRPr>
          </a:p>
        </p:txBody>
      </p:sp>
      <p:cxnSp>
        <p:nvCxnSpPr>
          <p:cNvPr id="6" name="Straight Arrow Connector 5"/>
          <p:cNvCxnSpPr>
            <a:stCxn id="4" idx="1"/>
            <a:endCxn id="3" idx="3"/>
          </p:cNvCxnSpPr>
          <p:nvPr/>
        </p:nvCxnSpPr>
        <p:spPr bwMode="auto">
          <a:xfrm flipH="1">
            <a:off x="3294742" y="1256847"/>
            <a:ext cx="2056494" cy="2206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4" idx="2"/>
            <a:endCxn id="7" idx="0"/>
          </p:cNvCxnSpPr>
          <p:nvPr/>
        </p:nvCxnSpPr>
        <p:spPr bwMode="auto">
          <a:xfrm flipH="1">
            <a:off x="5203032" y="1488622"/>
            <a:ext cx="1196748" cy="96565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nimBg="1"/>
      <p:bldP spid="4" grpId="0" animBg="1"/>
      <p:bldP spid="3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การอ่านจนหมดแฟ้ม</a:t>
            </a:r>
            <a:endParaRPr lang="th-TH" dirty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00063" y="958850"/>
            <a:ext cx="8029575" cy="4524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java.io.*;</a:t>
            </a:r>
          </a:p>
          <a:p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ReadingTextFile {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throws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IOException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in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File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 dirty="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data.txt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for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</a:t>
            </a:r>
            <a:r>
              <a:rPr lang="en-US" sz="2000" b="1" dirty="0" err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i=0; i&lt;4; i++) {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.nextLine();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.out.println(s);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in.close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09663" y="3071813"/>
            <a:ext cx="4137025" cy="40163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.hasNext() ) {</a:t>
            </a:r>
          </a:p>
        </p:txBody>
      </p:sp>
      <p:sp>
        <p:nvSpPr>
          <p:cNvPr id="5" name="Rounded Rectangular Callout 5"/>
          <p:cNvSpPr>
            <a:spLocks noChangeArrowheads="1"/>
          </p:cNvSpPr>
          <p:nvPr/>
        </p:nvSpPr>
        <p:spPr bwMode="auto">
          <a:xfrm>
            <a:off x="6007100" y="3136900"/>
            <a:ext cx="2376488" cy="815975"/>
          </a:xfrm>
          <a:prstGeom prst="wedgeRoundRectCallout">
            <a:avLst>
              <a:gd name="adj1" fmla="val -77227"/>
              <a:gd name="adj2" fmla="val -23241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2000">
                <a:latin typeface="Tahoma" pitchFamily="34" charset="0"/>
                <a:cs typeface="Tahoma" pitchFamily="34" charset="0"/>
              </a:rPr>
              <a:t>hasNext </a:t>
            </a:r>
            <a:r>
              <a:rPr lang="th-TH" sz="2000">
                <a:latin typeface="Tahoma" pitchFamily="34" charset="0"/>
                <a:cs typeface="Tahoma" pitchFamily="34" charset="0"/>
              </a:rPr>
              <a:t>คืน </a:t>
            </a:r>
            <a:r>
              <a:rPr lang="en-US" sz="2000">
                <a:latin typeface="Tahoma" pitchFamily="34" charset="0"/>
                <a:cs typeface="Tahoma" pitchFamily="34" charset="0"/>
              </a:rPr>
              <a:t>true </a:t>
            </a:r>
            <a:r>
              <a:rPr lang="th-TH" sz="2000">
                <a:latin typeface="Tahoma" pitchFamily="34" charset="0"/>
                <a:cs typeface="Tahoma" pitchFamily="34" charset="0"/>
              </a:rPr>
              <a:t>ถ้ายังมีข้อมูลให้อ่าน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โปรแกรมทำสำเนาแฟ้มข้อความ</a:t>
            </a:r>
            <a:endParaRPr lang="th-TH" dirty="0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63538" y="958850"/>
            <a:ext cx="8415337" cy="5324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java.io.*;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WritingTextFile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    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throws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IOException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"file1.java"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));      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PrintStream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out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PrintStream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            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"file2.txt"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 = in.nextLine();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out.println(t);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in.close();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out.close();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7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07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หัวข้อ</a:t>
            </a:r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smtClean="0"/>
              <a:t>การอ่านสตริงจากแป้นพิมพ์</a:t>
            </a:r>
          </a:p>
          <a:p>
            <a:r>
              <a:rPr lang="th-TH" smtClean="0"/>
              <a:t>บริการของสตริง</a:t>
            </a:r>
          </a:p>
          <a:p>
            <a:r>
              <a:rPr lang="th-TH" smtClean="0"/>
              <a:t>วงวนแบบ </a:t>
            </a:r>
            <a:r>
              <a:rPr lang="en-US" smtClean="0"/>
              <a:t>for</a:t>
            </a:r>
            <a:endParaRPr lang="th-TH" smtClean="0"/>
          </a:p>
          <a:p>
            <a:r>
              <a:rPr lang="th-TH" smtClean="0"/>
              <a:t>การอ่านเขียนแฟ้มข้อความ</a:t>
            </a:r>
          </a:p>
          <a:p>
            <a:r>
              <a:rPr lang="th-TH" smtClean="0"/>
              <a:t>ตัวอย่าง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5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3" name="Text Box 3"/>
          <p:cNvSpPr txBox="1">
            <a:spLocks noChangeArrowheads="1"/>
          </p:cNvSpPr>
          <p:nvPr/>
        </p:nvSpPr>
        <p:spPr bwMode="auto">
          <a:xfrm>
            <a:off x="6538913" y="1277938"/>
            <a:ext cx="2179637" cy="1474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5130120321    74.0</a:t>
            </a:r>
          </a:p>
          <a:p>
            <a:pPr>
              <a:defRPr/>
            </a:pPr>
            <a:r>
              <a:rPr lang="en-US" sz="18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5130293921    85.5</a:t>
            </a:r>
          </a:p>
          <a:p>
            <a:pPr>
              <a:defRPr/>
            </a:pPr>
            <a:r>
              <a:rPr lang="en-US" sz="18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5130294121    58.0</a:t>
            </a:r>
          </a:p>
          <a:p>
            <a:pPr>
              <a:defRPr/>
            </a:pPr>
            <a:r>
              <a:rPr lang="en-US" sz="18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5130338421    90.2</a:t>
            </a:r>
          </a:p>
          <a:p>
            <a:pPr>
              <a:defRPr/>
            </a:pPr>
            <a:r>
              <a:rPr lang="en-US" sz="18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...</a:t>
            </a:r>
            <a:endParaRPr lang="th-TH" sz="1800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1747" name="Group 47"/>
          <p:cNvGrpSpPr>
            <a:grpSpLocks/>
          </p:cNvGrpSpPr>
          <p:nvPr/>
        </p:nvGrpSpPr>
        <p:grpSpPr bwMode="auto">
          <a:xfrm>
            <a:off x="2601913" y="1030288"/>
            <a:ext cx="3402012" cy="5384800"/>
            <a:chOff x="2602524" y="833269"/>
            <a:chExt cx="3401401" cy="5384765"/>
          </a:xfrm>
        </p:grpSpPr>
        <p:sp>
          <p:nvSpPr>
            <p:cNvPr id="31749" name="Rectangle 38"/>
            <p:cNvSpPr>
              <a:spLocks noChangeArrowheads="1"/>
            </p:cNvSpPr>
            <p:nvPr/>
          </p:nvSpPr>
          <p:spPr bwMode="auto">
            <a:xfrm>
              <a:off x="2602524" y="2419643"/>
              <a:ext cx="1842868" cy="253218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50" name="AutoShape 6"/>
            <p:cNvSpPr>
              <a:spLocks noChangeArrowheads="1"/>
            </p:cNvSpPr>
            <p:nvPr/>
          </p:nvSpPr>
          <p:spPr bwMode="auto">
            <a:xfrm>
              <a:off x="3843338" y="833269"/>
              <a:ext cx="1196975" cy="257175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1751" name="AutoShape 9"/>
            <p:cNvCxnSpPr>
              <a:cxnSpLocks noChangeShapeType="1"/>
              <a:stCxn id="31763" idx="2"/>
              <a:endCxn id="31752" idx="0"/>
            </p:cNvCxnSpPr>
            <p:nvPr/>
          </p:nvCxnSpPr>
          <p:spPr bwMode="auto">
            <a:xfrm rot="5400000">
              <a:off x="4308477" y="2398544"/>
              <a:ext cx="266699" cy="1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2" name="AutoShape 12"/>
            <p:cNvSpPr>
              <a:spLocks noChangeArrowheads="1"/>
            </p:cNvSpPr>
            <p:nvPr/>
          </p:nvSpPr>
          <p:spPr bwMode="auto">
            <a:xfrm>
              <a:off x="3146425" y="2531894"/>
              <a:ext cx="2590800" cy="64135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ยังเหลือข้อมูล 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?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1753" name="AutoShape 5"/>
            <p:cNvSpPr>
              <a:spLocks noChangeArrowheads="1"/>
            </p:cNvSpPr>
            <p:nvPr/>
          </p:nvSpPr>
          <p:spPr bwMode="auto">
            <a:xfrm>
              <a:off x="3843338" y="5960859"/>
              <a:ext cx="1196975" cy="257175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stop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1754" name="AutoShape 13"/>
            <p:cNvCxnSpPr>
              <a:cxnSpLocks noChangeShapeType="1"/>
              <a:stCxn id="31752" idx="3"/>
              <a:endCxn id="31755" idx="0"/>
            </p:cNvCxnSpPr>
            <p:nvPr/>
          </p:nvCxnSpPr>
          <p:spPr bwMode="auto">
            <a:xfrm flipH="1">
              <a:off x="4441826" y="2852569"/>
              <a:ext cx="1295399" cy="2522941"/>
            </a:xfrm>
            <a:prstGeom prst="bentConnector4">
              <a:avLst>
                <a:gd name="adj1" fmla="val -35023"/>
                <a:gd name="adj2" fmla="val 89810"/>
              </a:avLst>
            </a:prstGeom>
            <a:noFill/>
            <a:ln w="9525">
              <a:solidFill>
                <a:schemeClr val="tx2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5" name="AutoShape 14"/>
            <p:cNvSpPr>
              <a:spLocks noChangeArrowheads="1"/>
            </p:cNvSpPr>
            <p:nvPr/>
          </p:nvSpPr>
          <p:spPr bwMode="auto">
            <a:xfrm>
              <a:off x="3567113" y="5375510"/>
              <a:ext cx="1749425" cy="381000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sum / n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1756" name="AutoShape 15"/>
            <p:cNvCxnSpPr>
              <a:cxnSpLocks noChangeShapeType="1"/>
              <a:stCxn id="31755" idx="2"/>
              <a:endCxn id="31753" idx="0"/>
            </p:cNvCxnSpPr>
            <p:nvPr/>
          </p:nvCxnSpPr>
          <p:spPr bwMode="auto">
            <a:xfrm rot="5400000">
              <a:off x="4339652" y="5858684"/>
              <a:ext cx="204349" cy="1588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7" name="Text Box 19"/>
            <p:cNvSpPr txBox="1">
              <a:spLocks noChangeArrowheads="1"/>
            </p:cNvSpPr>
            <p:nvPr/>
          </p:nvSpPr>
          <p:spPr bwMode="auto">
            <a:xfrm>
              <a:off x="5697538" y="2496969"/>
              <a:ext cx="306387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1758" name="AutoShape 8"/>
            <p:cNvCxnSpPr>
              <a:cxnSpLocks noChangeShapeType="1"/>
              <a:stCxn id="31750" idx="2"/>
              <a:endCxn id="31759" idx="1"/>
            </p:cNvCxnSpPr>
            <p:nvPr/>
          </p:nvCxnSpPr>
          <p:spPr bwMode="auto">
            <a:xfrm rot="5400000">
              <a:off x="4318001" y="1214269"/>
              <a:ext cx="247651" cy="1588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9" name="AutoShape 21"/>
            <p:cNvSpPr>
              <a:spLocks noChangeArrowheads="1"/>
            </p:cNvSpPr>
            <p:nvPr/>
          </p:nvSpPr>
          <p:spPr bwMode="auto">
            <a:xfrm>
              <a:off x="3228439" y="1338095"/>
              <a:ext cx="2426774" cy="358775"/>
            </a:xfrm>
            <a:prstGeom prst="flowChartInputOutpu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เปิดแฟ้มคะแนน</a:t>
              </a:r>
            </a:p>
          </p:txBody>
        </p:sp>
        <p:sp>
          <p:nvSpPr>
            <p:cNvPr id="31760" name="Text Box 16"/>
            <p:cNvSpPr txBox="1">
              <a:spLocks noChangeArrowheads="1"/>
            </p:cNvSpPr>
            <p:nvPr/>
          </p:nvSpPr>
          <p:spPr bwMode="auto">
            <a:xfrm>
              <a:off x="4543426" y="3120857"/>
              <a:ext cx="3333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1761" name="AutoShape 18"/>
            <p:cNvCxnSpPr>
              <a:cxnSpLocks noChangeShapeType="1"/>
              <a:stCxn id="31752" idx="2"/>
              <a:endCxn id="31762" idx="1"/>
            </p:cNvCxnSpPr>
            <p:nvPr/>
          </p:nvCxnSpPr>
          <p:spPr bwMode="auto">
            <a:xfrm rot="16200000" flipH="1">
              <a:off x="4337051" y="3290719"/>
              <a:ext cx="207962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2" name="AutoShape 22"/>
            <p:cNvSpPr>
              <a:spLocks noChangeArrowheads="1"/>
            </p:cNvSpPr>
            <p:nvPr/>
          </p:nvSpPr>
          <p:spPr bwMode="auto">
            <a:xfrm>
              <a:off x="2903538" y="3395494"/>
              <a:ext cx="3076575" cy="647700"/>
            </a:xfrm>
            <a:prstGeom prst="flowChartInputOutpu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p 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</a:t>
              </a: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อ่านส่วนที่เป็น</a:t>
              </a:r>
              <a:b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</a:br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คะแนน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1763" name="AutoShape 7"/>
            <p:cNvSpPr>
              <a:spLocks noChangeArrowheads="1"/>
            </p:cNvSpPr>
            <p:nvPr/>
          </p:nvSpPr>
          <p:spPr bwMode="auto">
            <a:xfrm>
              <a:off x="3144838" y="1869907"/>
              <a:ext cx="2593975" cy="395288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sum 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0, n  0 </a:t>
              </a:r>
            </a:p>
          </p:txBody>
        </p:sp>
        <p:cxnSp>
          <p:nvCxnSpPr>
            <p:cNvPr id="31764" name="AutoShape 24"/>
            <p:cNvCxnSpPr>
              <a:cxnSpLocks noChangeShapeType="1"/>
              <a:stCxn id="31759" idx="4"/>
              <a:endCxn id="31763" idx="0"/>
            </p:cNvCxnSpPr>
            <p:nvPr/>
          </p:nvCxnSpPr>
          <p:spPr bwMode="auto">
            <a:xfrm rot="5400000">
              <a:off x="4355308" y="1783388"/>
              <a:ext cx="173037" cy="1588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5" name="AutoShape 17"/>
            <p:cNvSpPr>
              <a:spLocks noChangeArrowheads="1"/>
            </p:cNvSpPr>
            <p:nvPr/>
          </p:nvSpPr>
          <p:spPr bwMode="auto">
            <a:xfrm>
              <a:off x="3125788" y="4292733"/>
              <a:ext cx="2632075" cy="504825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sum </a:t>
              </a: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sum+p</a:t>
              </a:r>
              <a:b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</a:br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n  n + 1</a:t>
              </a:r>
            </a:p>
          </p:txBody>
        </p:sp>
        <p:cxnSp>
          <p:nvCxnSpPr>
            <p:cNvPr id="31766" name="AutoShape 25"/>
            <p:cNvCxnSpPr>
              <a:cxnSpLocks noChangeShapeType="1"/>
              <a:endCxn id="31765" idx="0"/>
            </p:cNvCxnSpPr>
            <p:nvPr/>
          </p:nvCxnSpPr>
          <p:spPr bwMode="auto">
            <a:xfrm rot="5400000">
              <a:off x="4347370" y="4198277"/>
              <a:ext cx="188912" cy="1588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3" name="Title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ผังงานการหาค่าเฉลี่ยคะแนนที่เก็บในแฟ้ม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โปรแกรมหาค่าเฉลี่ยคะแนน</a:t>
            </a:r>
            <a:endParaRPr lang="th-TH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58763" y="617538"/>
            <a:ext cx="8645525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java.io.*;</a:t>
            </a:r>
          </a:p>
          <a:p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AverageScore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            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throws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IOException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"data.txt"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sum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n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id = in.next();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อ่านสตริงมาหนึ่งก้อน (คั่นด้วยช่องว่าง)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 = sc.next(); 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อ่านเป็นสตริงแล้วค่อยแปลง</a:t>
            </a:r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.parseDouble(t);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เป็น </a:t>
            </a:r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double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sum = sum + p;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n++;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in.close();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คะแนนเฉลี่ย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 (sum / n));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6484938" y="622300"/>
            <a:ext cx="2417762" cy="13239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5130120321	74.0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5130293921	85.5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5130294121	58.0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5130338421	90.2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  ...</a:t>
            </a:r>
            <a:endParaRPr lang="th-TH" sz="1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2773" name="Text Box 3"/>
          <p:cNvSpPr txBox="1">
            <a:spLocks noChangeArrowheads="1"/>
          </p:cNvSpPr>
          <p:nvPr/>
        </p:nvSpPr>
        <p:spPr bwMode="auto">
          <a:xfrm>
            <a:off x="1173163" y="4022725"/>
            <a:ext cx="7421562" cy="6334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 = in.nextDouble();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อ่านเป็น </a:t>
            </a:r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double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เลยก็ได้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418013" y="660400"/>
            <a:ext cx="3502025" cy="3095625"/>
            <a:chOff x="4417255" y="802110"/>
            <a:chExt cx="3502867" cy="3094642"/>
          </a:xfrm>
        </p:grpSpPr>
        <p:sp>
          <p:nvSpPr>
            <p:cNvPr id="32778" name="Rounded Rectangle 6"/>
            <p:cNvSpPr>
              <a:spLocks noChangeArrowheads="1"/>
            </p:cNvSpPr>
            <p:nvPr/>
          </p:nvSpPr>
          <p:spPr bwMode="auto">
            <a:xfrm>
              <a:off x="6372676" y="802110"/>
              <a:ext cx="1547446" cy="295422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79" name="Freeform 7"/>
            <p:cNvSpPr>
              <a:spLocks/>
            </p:cNvSpPr>
            <p:nvPr/>
          </p:nvSpPr>
          <p:spPr bwMode="auto">
            <a:xfrm>
              <a:off x="4417255" y="1112173"/>
              <a:ext cx="2940464" cy="2784579"/>
            </a:xfrm>
            <a:custGeom>
              <a:avLst/>
              <a:gdLst>
                <a:gd name="T0" fmla="*/ 0 w 2912013"/>
                <a:gd name="T1" fmla="*/ 8672838 h 2096086"/>
                <a:gd name="T2" fmla="*/ 1550694 w 2912013"/>
                <a:gd name="T3" fmla="*/ 7101252 h 2096086"/>
                <a:gd name="T4" fmla="*/ 2495874 w 2912013"/>
                <a:gd name="T5" fmla="*/ 4074488 h 2096086"/>
                <a:gd name="T6" fmla="*/ 3057078 w 2912013"/>
                <a:gd name="T7" fmla="*/ 0 h 20960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12013"/>
                <a:gd name="T13" fmla="*/ 0 h 2096086"/>
                <a:gd name="T14" fmla="*/ 2912013 w 2912013"/>
                <a:gd name="T15" fmla="*/ 2096086 h 20960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12013" h="2096086">
                  <a:moveTo>
                    <a:pt x="0" y="2096086"/>
                  </a:moveTo>
                  <a:cubicBezTo>
                    <a:pt x="540434" y="1998784"/>
                    <a:pt x="1080868" y="1901483"/>
                    <a:pt x="1477108" y="1716258"/>
                  </a:cubicBezTo>
                  <a:cubicBezTo>
                    <a:pt x="1873348" y="1531033"/>
                    <a:pt x="2138289" y="1270781"/>
                    <a:pt x="2377440" y="984738"/>
                  </a:cubicBezTo>
                  <a:cubicBezTo>
                    <a:pt x="2616591" y="698695"/>
                    <a:pt x="2764302" y="349347"/>
                    <a:pt x="2912013" y="0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418013" y="646113"/>
            <a:ext cx="4443412" cy="3532187"/>
            <a:chOff x="4417255" y="366167"/>
            <a:chExt cx="4445747" cy="3530585"/>
          </a:xfrm>
        </p:grpSpPr>
        <p:sp>
          <p:nvSpPr>
            <p:cNvPr id="32776" name="Rounded Rectangle 6"/>
            <p:cNvSpPr>
              <a:spLocks noChangeArrowheads="1"/>
            </p:cNvSpPr>
            <p:nvPr/>
          </p:nvSpPr>
          <p:spPr bwMode="auto">
            <a:xfrm>
              <a:off x="8300599" y="366167"/>
              <a:ext cx="562403" cy="281937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77" name="Freeform 7"/>
            <p:cNvSpPr>
              <a:spLocks/>
            </p:cNvSpPr>
            <p:nvPr/>
          </p:nvSpPr>
          <p:spPr bwMode="auto">
            <a:xfrm>
              <a:off x="4417255" y="648105"/>
              <a:ext cx="4038146" cy="3248647"/>
            </a:xfrm>
            <a:custGeom>
              <a:avLst/>
              <a:gdLst>
                <a:gd name="T0" fmla="*/ 0 w 2912013"/>
                <a:gd name="T1" fmla="*/ 18744583 h 2096086"/>
                <a:gd name="T2" fmla="*/ 7574544 w 2912013"/>
                <a:gd name="T3" fmla="*/ 15347928 h 2096086"/>
                <a:gd name="T4" fmla="*/ 12191402 w 2912013"/>
                <a:gd name="T5" fmla="*/ 8806182 h 2096086"/>
                <a:gd name="T6" fmla="*/ 14932648 w 2912013"/>
                <a:gd name="T7" fmla="*/ 0 h 20960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12013"/>
                <a:gd name="T13" fmla="*/ 0 h 2096086"/>
                <a:gd name="T14" fmla="*/ 2912013 w 2912013"/>
                <a:gd name="T15" fmla="*/ 2096086 h 20960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12013" h="2096086">
                  <a:moveTo>
                    <a:pt x="0" y="2096086"/>
                  </a:moveTo>
                  <a:cubicBezTo>
                    <a:pt x="540434" y="1998784"/>
                    <a:pt x="1080868" y="1901483"/>
                    <a:pt x="1477108" y="1716258"/>
                  </a:cubicBezTo>
                  <a:cubicBezTo>
                    <a:pt x="1873348" y="1531033"/>
                    <a:pt x="2138289" y="1270781"/>
                    <a:pt x="2377440" y="984738"/>
                  </a:cubicBezTo>
                  <a:cubicBezTo>
                    <a:pt x="2616591" y="698695"/>
                    <a:pt x="2764302" y="349347"/>
                    <a:pt x="2912013" y="0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27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27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277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27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27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nimBg="1"/>
      <p:bldP spid="3277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โปรแกรมหาสถิติต่าง ๆ ของคะแนน</a:t>
            </a:r>
            <a:endParaRPr lang="th-TH" dirty="0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58763" y="744538"/>
            <a:ext cx="8645525" cy="591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java.io.*;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ScoreStat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args)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throws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IOException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    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"data.txt"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sum = 0.0, min = 1000.0, max = 0.0;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n = 0;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id = in.next();</a:t>
            </a:r>
            <a:endParaRPr lang="en-US" sz="18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p = in.nextDouble();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(p &lt; min) min = p;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(p &gt; max) max = p;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sum = sum + p;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n++;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in.close();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คะแนนเฉลี่ย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 (sum / n));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คะแนนน้อยสุด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 min);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คะแนนมากสุด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 max);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6484938" y="3516313"/>
            <a:ext cx="2417762" cy="13128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5130120321	74.0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5130293921	85.5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5130294121	58.0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5130338421	90.2</a:t>
            </a:r>
          </a:p>
          <a:p>
            <a:pPr>
              <a:defRPr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  ...</a:t>
            </a:r>
            <a:endParaRPr lang="th-TH" sz="1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3797" name="Rounded Rectangular Callout 5"/>
          <p:cNvSpPr>
            <a:spLocks noChangeArrowheads="1"/>
          </p:cNvSpPr>
          <p:nvPr/>
        </p:nvSpPr>
        <p:spPr bwMode="auto">
          <a:xfrm>
            <a:off x="6977063" y="2546350"/>
            <a:ext cx="1703387" cy="674688"/>
          </a:xfrm>
          <a:prstGeom prst="wedgeRoundRectCallout">
            <a:avLst>
              <a:gd name="adj1" fmla="val -73120"/>
              <a:gd name="adj2" fmla="val -70394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เริ่มต้นให้ </a:t>
            </a:r>
            <a:r>
              <a:rPr lang="en-US" sz="1800">
                <a:latin typeface="Tahoma" pitchFamily="34" charset="0"/>
                <a:cs typeface="Tahoma" pitchFamily="34" charset="0"/>
              </a:rPr>
              <a:t>max </a:t>
            </a:r>
            <a:r>
              <a:rPr lang="th-TH" sz="1800">
                <a:latin typeface="Tahoma" pitchFamily="34" charset="0"/>
                <a:cs typeface="Tahoma" pitchFamily="34" charset="0"/>
              </a:rPr>
              <a:t>มีค่าน้อย</a:t>
            </a:r>
          </a:p>
        </p:txBody>
      </p:sp>
      <p:sp>
        <p:nvSpPr>
          <p:cNvPr id="33798" name="Rounded Rectangular Callout 6"/>
          <p:cNvSpPr>
            <a:spLocks noChangeArrowheads="1"/>
          </p:cNvSpPr>
          <p:nvPr/>
        </p:nvSpPr>
        <p:spPr bwMode="auto">
          <a:xfrm>
            <a:off x="4725988" y="2546350"/>
            <a:ext cx="1703387" cy="674688"/>
          </a:xfrm>
          <a:prstGeom prst="wedgeRoundRectCallout">
            <a:avLst>
              <a:gd name="adj1" fmla="val -73120"/>
              <a:gd name="adj2" fmla="val -70394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เริ่มต้นให้ </a:t>
            </a:r>
            <a:r>
              <a:rPr lang="en-US" sz="1800">
                <a:latin typeface="Tahoma" pitchFamily="34" charset="0"/>
                <a:cs typeface="Tahoma" pitchFamily="34" charset="0"/>
              </a:rPr>
              <a:t>min </a:t>
            </a:r>
            <a:r>
              <a:rPr lang="th-TH" sz="1800">
                <a:latin typeface="Tahoma" pitchFamily="34" charset="0"/>
                <a:cs typeface="Tahoma" pitchFamily="34" charset="0"/>
              </a:rPr>
              <a:t>มีค่ามาก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79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37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37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379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79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379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37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37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nimBg="1"/>
      <p:bldP spid="33797" grpId="0" animBg="1"/>
      <p:bldP spid="3379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9" name="Text Box 7"/>
          <p:cNvSpPr txBox="1">
            <a:spLocks noChangeArrowheads="1"/>
          </p:cNvSpPr>
          <p:nvPr/>
        </p:nvSpPr>
        <p:spPr bwMode="auto">
          <a:xfrm>
            <a:off x="1557338" y="1733550"/>
            <a:ext cx="2635250" cy="1938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คะแนน    	เกรด</a:t>
            </a:r>
            <a:endParaRPr lang="en-US" sz="20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   p  80	  A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70  p &lt; 80	  B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60  p &lt; 70	  C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50  p &lt; 60	  D</a:t>
            </a:r>
          </a:p>
          <a:p>
            <a:pPr>
              <a:buFont typeface="Symbol" pitchFamily="18" charset="2"/>
              <a:buNone/>
            </a:pPr>
            <a:r>
              <a:rPr lang="en-US" sz="20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   p &lt; 50	  F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960938" y="1317625"/>
            <a:ext cx="2108200" cy="1893888"/>
            <a:chOff x="302" y="2558"/>
            <a:chExt cx="1328" cy="1193"/>
          </a:xfrm>
        </p:grpSpPr>
        <p:sp>
          <p:nvSpPr>
            <p:cNvPr id="279556" name="Text Box 4"/>
            <p:cNvSpPr txBox="1">
              <a:spLocks noChangeArrowheads="1"/>
            </p:cNvSpPr>
            <p:nvPr/>
          </p:nvSpPr>
          <p:spPr bwMode="auto">
            <a:xfrm>
              <a:off x="302" y="2822"/>
              <a:ext cx="1328" cy="92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5130120321   74.0</a:t>
              </a:r>
            </a:p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5130293921   85.5</a:t>
              </a:r>
            </a:p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5130294121   58.0</a:t>
              </a:r>
            </a:p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5130338421   90.2</a:t>
              </a:r>
            </a:p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  ...</a:t>
              </a:r>
              <a:endParaRPr lang="th-TH" sz="18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4825" name="Text Box 9"/>
            <p:cNvSpPr txBox="1">
              <a:spLocks noChangeArrowheads="1"/>
            </p:cNvSpPr>
            <p:nvPr/>
          </p:nvSpPr>
          <p:spPr bwMode="auto">
            <a:xfrm>
              <a:off x="639" y="2558"/>
              <a:ext cx="54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input</a:t>
              </a:r>
              <a:endPara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970463" y="3468688"/>
            <a:ext cx="2563812" cy="1620837"/>
            <a:chOff x="1727" y="2575"/>
            <a:chExt cx="1005" cy="1021"/>
          </a:xfrm>
        </p:grpSpPr>
        <p:sp>
          <p:nvSpPr>
            <p:cNvPr id="279557" name="Text Box 5"/>
            <p:cNvSpPr txBox="1">
              <a:spLocks noChangeArrowheads="1"/>
            </p:cNvSpPr>
            <p:nvPr/>
          </p:nvSpPr>
          <p:spPr bwMode="auto">
            <a:xfrm>
              <a:off x="1727" y="2840"/>
              <a:ext cx="1005" cy="75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5130120321   74.0    B</a:t>
              </a:r>
            </a:p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5130293921   85.5    A</a:t>
              </a:r>
            </a:p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5130294121   58.0    D</a:t>
              </a:r>
            </a:p>
            <a:p>
              <a:pPr>
                <a:defRPr/>
              </a:pPr>
              <a:r>
                <a:rPr lang="en-US" sz="1800" dirty="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5130338421   90.2    A</a:t>
              </a:r>
            </a:p>
          </p:txBody>
        </p:sp>
        <p:sp>
          <p:nvSpPr>
            <p:cNvPr id="34823" name="Text Box 10"/>
            <p:cNvSpPr txBox="1">
              <a:spLocks noChangeArrowheads="1"/>
            </p:cNvSpPr>
            <p:nvPr/>
          </p:nvSpPr>
          <p:spPr bwMode="auto">
            <a:xfrm>
              <a:off x="2017" y="2575"/>
              <a:ext cx="41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output</a:t>
              </a:r>
              <a:endParaRPr lang="th-TH" sz="24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โปรแกรมอ่านคะแนนแล้วให้เกรด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95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9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9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9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9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9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95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9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โปรแกรมตัดเกรดเก็บลงแฟ้ม</a:t>
            </a:r>
            <a:endParaRPr lang="th-TH" dirty="0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58763" y="744538"/>
            <a:ext cx="8645525" cy="591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java.io.*;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Grading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args)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throws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IOException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    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"data.txt"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    PrintStream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out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PrintStream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"grade.txt"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    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    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id = in.next();</a:t>
            </a:r>
            <a:endParaRPr lang="en-US" sz="18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p = in.nextDouble();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grade = "";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(p &gt;= 80) grade = "A";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(70 &lt;= p &amp;&amp; p &lt; 80) grade = "B";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(60 &lt;= p &amp;&amp; p &lt; 70) grade = "C";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(50 &lt;= p &amp;&amp; p &lt; 60) grade = "D";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(p &lt; 50) grade = "F";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out.println(id +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 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+ p +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 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+ grade);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in.close();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out.close();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6523038" y="3140075"/>
            <a:ext cx="2381250" cy="17541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180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คะแนน           เกรด</a:t>
            </a:r>
            <a:endParaRPr lang="en-US" sz="180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Symbol" pitchFamily="18" charset="2"/>
              <a:buNone/>
            </a:pPr>
            <a:r>
              <a:rPr lang="en-US" sz="18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   p  80	  	A</a:t>
            </a:r>
          </a:p>
          <a:p>
            <a:pPr>
              <a:buFont typeface="Symbol" pitchFamily="18" charset="2"/>
              <a:buNone/>
            </a:pPr>
            <a:r>
              <a:rPr lang="en-US" sz="18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70  p &lt; 80	B</a:t>
            </a:r>
          </a:p>
          <a:p>
            <a:pPr>
              <a:buFont typeface="Symbol" pitchFamily="18" charset="2"/>
              <a:buNone/>
            </a:pPr>
            <a:r>
              <a:rPr lang="en-US" sz="18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60  p &lt; 70	C</a:t>
            </a:r>
          </a:p>
          <a:p>
            <a:pPr>
              <a:buFont typeface="Symbol" pitchFamily="18" charset="2"/>
              <a:buNone/>
            </a:pPr>
            <a:r>
              <a:rPr lang="en-US" sz="18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50  p &lt; 60	D</a:t>
            </a:r>
          </a:p>
          <a:p>
            <a:pPr>
              <a:buFont typeface="Symbol" pitchFamily="18" charset="2"/>
              <a:buNone/>
            </a:pPr>
            <a:r>
              <a:rPr lang="en-US" sz="18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   p &lt; 50	  	F</a:t>
            </a:r>
          </a:p>
        </p:txBody>
      </p:sp>
      <p:sp>
        <p:nvSpPr>
          <p:cNvPr id="35845" name="Rounded Rectangular Callout 8"/>
          <p:cNvSpPr>
            <a:spLocks noChangeArrowheads="1"/>
          </p:cNvSpPr>
          <p:nvPr/>
        </p:nvSpPr>
        <p:spPr bwMode="auto">
          <a:xfrm>
            <a:off x="4318000" y="5387975"/>
            <a:ext cx="2730500" cy="1012825"/>
          </a:xfrm>
          <a:prstGeom prst="wedgeRoundRectCallout">
            <a:avLst>
              <a:gd name="adj1" fmla="val -65005"/>
              <a:gd name="adj2" fmla="val -61611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1800">
                <a:latin typeface="Tahoma" pitchFamily="34" charset="0"/>
                <a:cs typeface="Tahoma" pitchFamily="34" charset="0"/>
              </a:rPr>
              <a:t>สามารถเขียน </a:t>
            </a:r>
            <a:r>
              <a:rPr lang="en-US" sz="1800">
                <a:latin typeface="Tahoma" pitchFamily="34" charset="0"/>
                <a:cs typeface="Tahoma" pitchFamily="34" charset="0"/>
              </a:rPr>
              <a:t>if </a:t>
            </a:r>
            <a:r>
              <a:rPr lang="th-TH" sz="1800">
                <a:latin typeface="Tahoma" pitchFamily="34" charset="0"/>
                <a:cs typeface="Tahoma" pitchFamily="34" charset="0"/>
              </a:rPr>
              <a:t>หลาย ๆ บรรทัดนี้ได้หลายแบบ จะนำเสนอหลัง </a:t>
            </a:r>
            <a:r>
              <a:rPr lang="en-US" sz="1800">
                <a:latin typeface="Tahoma" pitchFamily="34" charset="0"/>
                <a:cs typeface="Tahoma" pitchFamily="34" charset="0"/>
              </a:rPr>
              <a:t>mid-term</a:t>
            </a:r>
            <a:endParaRPr lang="th-TH" sz="18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584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58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584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584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58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5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nimBg="1"/>
      <p:bldP spid="3584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การเข้ารหัสลับ </a:t>
            </a:r>
            <a:r>
              <a:rPr lang="en-US"/>
              <a:t>Rot13</a:t>
            </a:r>
            <a:endParaRPr lang="th-TH"/>
          </a:p>
        </p:txBody>
      </p:sp>
      <p:sp>
        <p:nvSpPr>
          <p:cNvPr id="311311" name="Text Box 15"/>
          <p:cNvSpPr txBox="1">
            <a:spLocks noChangeArrowheads="1"/>
          </p:cNvSpPr>
          <p:nvPr/>
        </p:nvSpPr>
        <p:spPr bwMode="auto">
          <a:xfrm>
            <a:off x="4897438" y="1027113"/>
            <a:ext cx="3643312" cy="3233737"/>
          </a:xfrm>
          <a:prstGeom prst="rect">
            <a:avLst/>
          </a:prstGeom>
          <a:solidFill>
            <a:srgbClr val="FAEBD7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V frr gerrf bs terra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erq ebfrf gbb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V frr rz oybbz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sbe zr naq sbe lbh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Naq V guvax gb zlfrys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jung n jbaqreshy jbeyq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</p:txBody>
      </p:sp>
      <p:sp>
        <p:nvSpPr>
          <p:cNvPr id="311312" name="Text Box 16"/>
          <p:cNvSpPr txBox="1">
            <a:spLocks noChangeArrowheads="1"/>
          </p:cNvSpPr>
          <p:nvPr/>
        </p:nvSpPr>
        <p:spPr bwMode="auto">
          <a:xfrm>
            <a:off x="647700" y="1027113"/>
            <a:ext cx="3716338" cy="3233737"/>
          </a:xfrm>
          <a:prstGeom prst="rect">
            <a:avLst/>
          </a:prstGeom>
          <a:solidFill>
            <a:srgbClr val="FAEBD7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I see trees of green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red roses too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I see em bloom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for me and for you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And I think to myself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  <a:cs typeface="Tahoma" pitchFamily="34" charset="0"/>
              </a:rPr>
              <a:t>what a wonderful world</a:t>
            </a:r>
            <a:endParaRPr lang="th-TH" sz="2400">
              <a:latin typeface="Arial Rounded MT Bold" pitchFamily="34" charset="0"/>
              <a:cs typeface="Tahoma" pitchFamily="34" charset="0"/>
            </a:endParaRPr>
          </a:p>
        </p:txBody>
      </p:sp>
      <p:sp>
        <p:nvSpPr>
          <p:cNvPr id="311313" name="AutoShape 17"/>
          <p:cNvSpPr>
            <a:spLocks noChangeArrowheads="1"/>
          </p:cNvSpPr>
          <p:nvPr/>
        </p:nvSpPr>
        <p:spPr bwMode="auto">
          <a:xfrm>
            <a:off x="4040188" y="2074863"/>
            <a:ext cx="855662" cy="630237"/>
          </a:xfrm>
          <a:prstGeom prst="rightArrow">
            <a:avLst>
              <a:gd name="adj1" fmla="val 50000"/>
              <a:gd name="adj2" fmla="val 40224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 type="none" w="lg" len="lg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th-TH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0" y="2795588"/>
            <a:ext cx="182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311314" name="Object 2"/>
          <p:cNvGraphicFramePr>
            <a:graphicFrameLocks noChangeAspect="1"/>
          </p:cNvGraphicFramePr>
          <p:nvPr/>
        </p:nvGraphicFramePr>
        <p:xfrm>
          <a:off x="2449513" y="4811713"/>
          <a:ext cx="4348162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Picture" r:id="rId4" imgW="2370222" imgH="743745" progId="Word.Picture.8">
                  <p:embed/>
                </p:oleObj>
              </mc:Choice>
              <mc:Fallback>
                <p:oleObj name="Picture" r:id="rId4" imgW="2370222" imgH="743745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513" y="4811713"/>
                        <a:ext cx="4348162" cy="1362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316" name="Oval 20"/>
          <p:cNvSpPr>
            <a:spLocks noChangeArrowheads="1"/>
          </p:cNvSpPr>
          <p:nvPr/>
        </p:nvSpPr>
        <p:spPr bwMode="auto">
          <a:xfrm>
            <a:off x="5113338" y="4714875"/>
            <a:ext cx="315912" cy="157321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1317" name="Oval 21"/>
          <p:cNvSpPr>
            <a:spLocks noChangeArrowheads="1"/>
          </p:cNvSpPr>
          <p:nvPr/>
        </p:nvSpPr>
        <p:spPr bwMode="auto">
          <a:xfrm>
            <a:off x="547688" y="869950"/>
            <a:ext cx="471487" cy="73818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1318" name="Oval 22"/>
          <p:cNvSpPr>
            <a:spLocks noChangeArrowheads="1"/>
          </p:cNvSpPr>
          <p:nvPr/>
        </p:nvSpPr>
        <p:spPr bwMode="auto">
          <a:xfrm>
            <a:off x="4852988" y="871538"/>
            <a:ext cx="471487" cy="738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1319" name="AutoShape 23"/>
          <p:cNvSpPr>
            <a:spLocks noChangeArrowheads="1"/>
          </p:cNvSpPr>
          <p:nvPr/>
        </p:nvSpPr>
        <p:spPr bwMode="auto">
          <a:xfrm flipH="1">
            <a:off x="4040188" y="2638425"/>
            <a:ext cx="855662" cy="630238"/>
          </a:xfrm>
          <a:prstGeom prst="rightArrow">
            <a:avLst>
              <a:gd name="adj1" fmla="val 50000"/>
              <a:gd name="adj2" fmla="val 40224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 type="none" w="lg" len="lg"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th-TH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382838" y="2073275"/>
            <a:ext cx="4362450" cy="14303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Julius Caesar </a:t>
            </a: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ใช้วิธีนี้</a:t>
            </a:r>
            <a:b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</a:b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มานานแล้ว แต่เป็น 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rot-3</a:t>
            </a:r>
            <a:endParaRPr lang="th-TH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11" grpId="0" animBg="1"/>
      <p:bldP spid="311312" grpId="0" animBg="1"/>
      <p:bldP spid="311313" grpId="0" animBg="1"/>
      <p:bldP spid="311316" grpId="0" animBg="1"/>
      <p:bldP spid="311317" grpId="0" animBg="1"/>
      <p:bldP spid="311318" grpId="0" animBg="1"/>
      <p:bldP spid="311319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Rotate-13</a:t>
            </a:r>
            <a:endParaRPr lang="th-TH" dirty="0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731838" y="900113"/>
            <a:ext cx="7845425" cy="1212850"/>
            <a:chOff x="731838" y="900113"/>
            <a:chExt cx="7845425" cy="1212850"/>
          </a:xfrm>
        </p:grpSpPr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2786063" y="1589088"/>
              <a:ext cx="5753100" cy="5238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b="1">
                  <a:latin typeface="Courier New" pitchFamily="49" charset="0"/>
                  <a:cs typeface="Courier New" pitchFamily="49" charset="0"/>
                </a:rPr>
                <a:t>ABCDEFGHIJKLMNOPQRSTUVWXYZ</a:t>
              </a:r>
              <a:endParaRPr lang="th-TH" b="1">
                <a:latin typeface="Courier New" pitchFamily="49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98763" y="900113"/>
              <a:ext cx="5778500" cy="8318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spc="2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          1         2</a:t>
              </a:r>
            </a:p>
            <a:p>
              <a:pPr>
                <a:defRPr/>
              </a:pPr>
              <a:r>
                <a:rPr lang="en-US" sz="2400" b="1" spc="2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01234567890123456789012345</a:t>
              </a:r>
              <a:endParaRPr lang="th-TH" sz="2400" b="1" spc="24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</a:endParaRPr>
            </a:p>
          </p:txBody>
        </p:sp>
        <p:sp>
          <p:nvSpPr>
            <p:cNvPr id="36881" name="TextBox 6"/>
            <p:cNvSpPr txBox="1">
              <a:spLocks noChangeArrowheads="1"/>
            </p:cNvSpPr>
            <p:nvPr/>
          </p:nvSpPr>
          <p:spPr bwMode="auto">
            <a:xfrm>
              <a:off x="731838" y="1646238"/>
              <a:ext cx="2039937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400" b="1">
                  <a:latin typeface="Courier New" pitchFamily="49" charset="0"/>
                  <a:cs typeface="Courier New" pitchFamily="49" charset="0"/>
                </a:rPr>
                <a:t>upperCase</a:t>
              </a:r>
              <a:endParaRPr lang="th-TH" sz="2400" b="1">
                <a:latin typeface="Courier New" pitchFamily="49" charset="0"/>
              </a:endParaRPr>
            </a:p>
          </p:txBody>
        </p:sp>
      </p:grpSp>
      <p:sp>
        <p:nvSpPr>
          <p:cNvPr id="36870" name="TextBox 7"/>
          <p:cNvSpPr txBox="1">
            <a:spLocks noChangeArrowheads="1"/>
          </p:cNvSpPr>
          <p:nvPr/>
        </p:nvSpPr>
        <p:spPr bwMode="auto">
          <a:xfrm>
            <a:off x="844550" y="2532063"/>
            <a:ext cx="80454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int j = upperCase.indexOf("I");</a:t>
            </a:r>
          </a:p>
          <a:p>
            <a:pPr>
              <a:lnSpc>
                <a:spcPct val="150000"/>
              </a:lnSpc>
            </a:pPr>
            <a:r>
              <a:rPr lang="en-US" sz="2400" b="1">
                <a:latin typeface="Courier New" pitchFamily="49" charset="0"/>
                <a:cs typeface="Courier New" pitchFamily="49" charset="0"/>
              </a:rPr>
              <a:t>String c = upperCase.substring(j+13, j+14);</a:t>
            </a:r>
            <a:endParaRPr lang="th-TH" sz="2400" b="1">
              <a:latin typeface="Courier New" pitchFamily="49" charset="0"/>
            </a:endParaRPr>
          </a:p>
          <a:p>
            <a:endParaRPr lang="th-TH" sz="2400" b="1">
              <a:latin typeface="Courier New" pitchFamily="49" charset="0"/>
            </a:endParaRPr>
          </a:p>
        </p:txBody>
      </p:sp>
      <p:sp>
        <p:nvSpPr>
          <p:cNvPr id="36871" name="Rounded Rectangle 8"/>
          <p:cNvSpPr>
            <a:spLocks noChangeArrowheads="1"/>
          </p:cNvSpPr>
          <p:nvPr/>
        </p:nvSpPr>
        <p:spPr bwMode="auto">
          <a:xfrm>
            <a:off x="4557713" y="1012825"/>
            <a:ext cx="239712" cy="129381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2" name="Rounded Rectangle 10"/>
          <p:cNvSpPr>
            <a:spLocks noChangeArrowheads="1"/>
          </p:cNvSpPr>
          <p:nvPr/>
        </p:nvSpPr>
        <p:spPr bwMode="auto">
          <a:xfrm>
            <a:off x="7329488" y="1012825"/>
            <a:ext cx="239712" cy="129381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3" name="TextBox 12"/>
          <p:cNvSpPr txBox="1">
            <a:spLocks noChangeArrowheads="1"/>
          </p:cNvSpPr>
          <p:nvPr/>
        </p:nvSpPr>
        <p:spPr bwMode="auto">
          <a:xfrm>
            <a:off x="436563" y="2517775"/>
            <a:ext cx="379412" cy="4079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8</a:t>
            </a:r>
            <a:endParaRPr lang="th-TH" sz="2400" b="1">
              <a:latin typeface="Courier New" pitchFamily="49" charset="0"/>
            </a:endParaRPr>
          </a:p>
        </p:txBody>
      </p:sp>
      <p:sp>
        <p:nvSpPr>
          <p:cNvPr id="36874" name="TextBox 13"/>
          <p:cNvSpPr txBox="1">
            <a:spLocks noChangeArrowheads="1"/>
          </p:cNvSpPr>
          <p:nvPr/>
        </p:nvSpPr>
        <p:spPr bwMode="auto">
          <a:xfrm>
            <a:off x="436563" y="3024188"/>
            <a:ext cx="379412" cy="4079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V</a:t>
            </a:r>
            <a:endParaRPr lang="th-TH" sz="2400" b="1">
              <a:latin typeface="Courier New" pitchFamily="49" charset="0"/>
            </a:endParaRPr>
          </a:p>
        </p:txBody>
      </p:sp>
      <p:sp>
        <p:nvSpPr>
          <p:cNvPr id="36875" name="TextBox 14"/>
          <p:cNvSpPr txBox="1">
            <a:spLocks noChangeArrowheads="1"/>
          </p:cNvSpPr>
          <p:nvPr/>
        </p:nvSpPr>
        <p:spPr bwMode="auto">
          <a:xfrm>
            <a:off x="844550" y="3897313"/>
            <a:ext cx="804545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int j = upperCase.indexOf("V");</a:t>
            </a:r>
          </a:p>
          <a:p>
            <a:pPr>
              <a:lnSpc>
                <a:spcPct val="150000"/>
              </a:lnSpc>
            </a:pPr>
            <a:r>
              <a:rPr lang="en-US" sz="2400" b="1">
                <a:latin typeface="Courier New" pitchFamily="49" charset="0"/>
                <a:cs typeface="Courier New" pitchFamily="49" charset="0"/>
              </a:rPr>
              <a:t>String c = upperCase.substring(j+13, j+14);</a:t>
            </a:r>
            <a:endParaRPr lang="th-TH" sz="2400" b="1">
              <a:latin typeface="Courier New" pitchFamily="49" charset="0"/>
            </a:endParaRPr>
          </a:p>
          <a:p>
            <a:endParaRPr lang="th-TH" sz="2400" b="1">
              <a:latin typeface="Courier New" pitchFamily="49" charset="0"/>
            </a:endParaRPr>
          </a:p>
        </p:txBody>
      </p:sp>
      <p:sp>
        <p:nvSpPr>
          <p:cNvPr id="36876" name="TextBox 15"/>
          <p:cNvSpPr txBox="1">
            <a:spLocks noChangeArrowheads="1"/>
          </p:cNvSpPr>
          <p:nvPr/>
        </p:nvSpPr>
        <p:spPr bwMode="auto">
          <a:xfrm>
            <a:off x="309563" y="3883025"/>
            <a:ext cx="506412" cy="4079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21</a:t>
            </a:r>
            <a:endParaRPr lang="th-TH" sz="2400" b="1">
              <a:latin typeface="Courier New" pitchFamily="49" charset="0"/>
            </a:endParaRPr>
          </a:p>
        </p:txBody>
      </p:sp>
      <p:sp>
        <p:nvSpPr>
          <p:cNvPr id="36877" name="Explosion 1 17"/>
          <p:cNvSpPr>
            <a:spLocks noChangeArrowheads="1"/>
          </p:cNvSpPr>
          <p:nvPr/>
        </p:nvSpPr>
        <p:spPr bwMode="auto">
          <a:xfrm>
            <a:off x="6907213" y="3503613"/>
            <a:ext cx="1773237" cy="1111250"/>
          </a:xfrm>
          <a:prstGeom prst="irregularSeal1">
            <a:avLst/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ตกขอบ</a:t>
            </a:r>
          </a:p>
        </p:txBody>
      </p:sp>
      <p:sp>
        <p:nvSpPr>
          <p:cNvPr id="36878" name="TextBox 18"/>
          <p:cNvSpPr txBox="1">
            <a:spLocks noChangeArrowheads="1"/>
          </p:cNvSpPr>
          <p:nvPr/>
        </p:nvSpPr>
        <p:spPr bwMode="auto">
          <a:xfrm>
            <a:off x="844550" y="5106988"/>
            <a:ext cx="804545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j = (j+13) % 26;</a:t>
            </a:r>
          </a:p>
          <a:p>
            <a:pPr>
              <a:lnSpc>
                <a:spcPct val="150000"/>
              </a:lnSpc>
            </a:pPr>
            <a:r>
              <a:rPr lang="en-US" sz="2400" b="1">
                <a:latin typeface="Courier New" pitchFamily="49" charset="0"/>
                <a:cs typeface="Courier New" pitchFamily="49" charset="0"/>
              </a:rPr>
              <a:t>c = upperCase.substring(j, j+1);</a:t>
            </a:r>
            <a:endParaRPr lang="th-TH" sz="2400" b="1">
              <a:latin typeface="Courier New" pitchFamily="49" charset="0"/>
            </a:endParaRPr>
          </a:p>
          <a:p>
            <a:endParaRPr lang="th-TH" sz="2400" b="1">
              <a:latin typeface="Courier New" pitchFamily="49" charset="0"/>
            </a:endParaRPr>
          </a:p>
        </p:txBody>
      </p:sp>
      <p:sp>
        <p:nvSpPr>
          <p:cNvPr id="36879" name="TextBox 19"/>
          <p:cNvSpPr txBox="1">
            <a:spLocks noChangeArrowheads="1"/>
          </p:cNvSpPr>
          <p:nvPr/>
        </p:nvSpPr>
        <p:spPr bwMode="auto">
          <a:xfrm>
            <a:off x="436563" y="5613400"/>
            <a:ext cx="379412" cy="4079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I</a:t>
            </a:r>
            <a:endParaRPr lang="th-TH" sz="2400" b="1">
              <a:latin typeface="Courier New" pitchFamily="49" charset="0"/>
            </a:endParaRPr>
          </a:p>
        </p:txBody>
      </p:sp>
      <p:sp>
        <p:nvSpPr>
          <p:cNvPr id="36880" name="TextBox 20"/>
          <p:cNvSpPr txBox="1">
            <a:spLocks noChangeArrowheads="1"/>
          </p:cNvSpPr>
          <p:nvPr/>
        </p:nvSpPr>
        <p:spPr bwMode="auto">
          <a:xfrm>
            <a:off x="436563" y="5106988"/>
            <a:ext cx="379412" cy="4079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  <a:cs typeface="Courier New" pitchFamily="49" charset="0"/>
              </a:rPr>
              <a:t>8</a:t>
            </a:r>
            <a:endParaRPr lang="th-TH" sz="2400" b="1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6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6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build="p"/>
      <p:bldP spid="36871" grpId="0" animBg="1"/>
      <p:bldP spid="36872" grpId="0" animBg="1"/>
      <p:bldP spid="36873" grpId="0" animBg="1"/>
      <p:bldP spid="36874" grpId="0" animBg="1"/>
      <p:bldP spid="36875" grpId="0" build="p"/>
      <p:bldP spid="36876" grpId="0" animBg="1"/>
      <p:bldP spid="36877" grpId="0" animBg="1"/>
      <p:bldP spid="36878" grpId="0" build="p"/>
      <p:bldP spid="36879" grpId="0" animBg="1"/>
      <p:bldP spid="3688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โปรแกรมเข้า</a:t>
            </a:r>
            <a:r>
              <a:rPr lang="en-US" dirty="0" smtClean="0"/>
              <a:t>/</a:t>
            </a:r>
            <a:r>
              <a:rPr lang="th-TH" dirty="0" smtClean="0"/>
              <a:t>ถอดรหัสแฟ้มแบบ </a:t>
            </a:r>
            <a:r>
              <a:rPr lang="en-US" dirty="0" smtClean="0"/>
              <a:t>Rot-13</a:t>
            </a:r>
            <a:endParaRPr lang="th-TH" dirty="0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258763" y="744538"/>
            <a:ext cx="8645525" cy="591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[] args)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throws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IOException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in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"data.txt"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PrintStream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out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PrintStream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File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"dataX.txt"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upperCase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"ABCDEFGHIJKLMNOPQRSTUVWXYZ"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(in.hasNext())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text = in.nextLine().toUpperCase();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rot13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k = 0; k &lt; text.length(); k++) {</a:t>
            </a:r>
          </a:p>
          <a:p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nn-NO" sz="18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nn-NO" sz="1800" b="1">
                <a:solidFill>
                  <a:srgbClr val="000000"/>
                </a:solidFill>
                <a:latin typeface="Courier New" pitchFamily="49" charset="0"/>
              </a:rPr>
              <a:t> c = text.substring(k, k+1);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j = upperCase.indexOf(c);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(j &gt;= 0)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 j = (j + 13) % 26;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 rot13 = rot13 + upperCase.substring(j+13, j+14);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}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  rot13 = rot13 + c;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  out.println( rot13 );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 in.close(); out.close();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89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789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78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78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78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7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78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78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7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เพิ่มเติม </a:t>
            </a:r>
            <a:r>
              <a:rPr lang="en-US" dirty="0" smtClean="0"/>
              <a:t>: </a:t>
            </a:r>
            <a:r>
              <a:rPr lang="th-TH" dirty="0" smtClean="0"/>
              <a:t>อักขระ</a:t>
            </a:r>
            <a:r>
              <a:rPr lang="th-TH" dirty="0"/>
              <a:t>หลีก (</a:t>
            </a:r>
            <a:r>
              <a:rPr lang="en-US" dirty="0"/>
              <a:t>escape char.)</a:t>
            </a:r>
            <a:endParaRPr lang="th-TH" dirty="0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3175000"/>
          </a:xfrm>
        </p:spPr>
        <p:txBody>
          <a:bodyPr/>
          <a:lstStyle/>
          <a:p>
            <a:pPr lvl="1">
              <a:buFontTx/>
              <a:buNone/>
            </a:pPr>
            <a:r>
              <a:rPr lang="th-TH" smtClean="0"/>
              <a:t>ต้องการเก็บ   </a:t>
            </a:r>
            <a:r>
              <a:rPr lang="th-TH" sz="3200" smtClean="0">
                <a:solidFill>
                  <a:schemeClr val="accent2"/>
                </a:solidFill>
              </a:rPr>
              <a:t>พูดว่า</a:t>
            </a:r>
            <a:r>
              <a:rPr lang="th-TH" sz="1800" smtClean="0">
                <a:solidFill>
                  <a:schemeClr val="accent2"/>
                </a:solidFill>
              </a:rPr>
              <a:t> </a:t>
            </a:r>
            <a:r>
              <a:rPr lang="en-US" sz="32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3200" smtClean="0">
                <a:solidFill>
                  <a:schemeClr val="accent2"/>
                </a:solidFill>
              </a:rPr>
              <a:t>สวัสดี</a:t>
            </a:r>
            <a:r>
              <a:rPr lang="en-US" sz="32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360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US" sz="3200" b="1" smtClean="0">
                <a:latin typeface="Courier New" pitchFamily="49" charset="0"/>
                <a:cs typeface="Courier New" pitchFamily="49" charset="0"/>
              </a:rPr>
              <a:t>s = "</a:t>
            </a:r>
            <a:r>
              <a:rPr lang="th-TH" sz="3200" smtClean="0">
                <a:solidFill>
                  <a:schemeClr val="accent2"/>
                </a:solidFill>
              </a:rPr>
              <a:t>พูดว่า</a:t>
            </a:r>
            <a:r>
              <a:rPr lang="th-TH" sz="1600" smtClean="0">
                <a:solidFill>
                  <a:schemeClr val="accent2"/>
                </a:solidFill>
              </a:rPr>
              <a:t> </a:t>
            </a:r>
            <a:r>
              <a:rPr lang="en-US" sz="32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3200" smtClean="0">
                <a:solidFill>
                  <a:schemeClr val="accent2"/>
                </a:solidFill>
              </a:rPr>
              <a:t>สวัสดี</a:t>
            </a:r>
            <a:r>
              <a:rPr lang="en-US" sz="32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3200" b="1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3200" smtClean="0"/>
              <a:t> </a:t>
            </a:r>
            <a:r>
              <a:rPr lang="th-TH" sz="3200" smtClean="0"/>
              <a:t>      </a:t>
            </a:r>
            <a:r>
              <a:rPr lang="th-TH" sz="2800" smtClean="0"/>
              <a:t>ผิด</a:t>
            </a:r>
            <a:endParaRPr lang="th-TH" smtClean="0"/>
          </a:p>
          <a:p>
            <a:pPr lvl="2"/>
            <a:r>
              <a:rPr lang="en-US" sz="3200" b="1" smtClean="0">
                <a:latin typeface="Courier New" pitchFamily="49" charset="0"/>
                <a:cs typeface="Courier New" pitchFamily="49" charset="0"/>
              </a:rPr>
              <a:t>s = "</a:t>
            </a:r>
            <a:r>
              <a:rPr lang="th-TH" sz="3200" smtClean="0">
                <a:solidFill>
                  <a:schemeClr val="accent2"/>
                </a:solidFill>
              </a:rPr>
              <a:t>พูดว่า</a:t>
            </a:r>
            <a:r>
              <a:rPr lang="th-TH" sz="1600" smtClean="0">
                <a:solidFill>
                  <a:schemeClr val="accent2"/>
                </a:solidFill>
              </a:rPr>
              <a:t> </a:t>
            </a:r>
            <a:r>
              <a:rPr lang="en-US" sz="32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\"</a:t>
            </a:r>
            <a:r>
              <a:rPr lang="th-TH" sz="3200" smtClean="0">
                <a:solidFill>
                  <a:schemeClr val="accent2"/>
                </a:solidFill>
              </a:rPr>
              <a:t>สวัสดี</a:t>
            </a:r>
            <a:r>
              <a:rPr lang="en-US" sz="32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\"</a:t>
            </a:r>
            <a:r>
              <a:rPr lang="en-US" sz="3200" b="1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mtClean="0"/>
              <a:t> </a:t>
            </a:r>
            <a:r>
              <a:rPr lang="th-TH" smtClean="0"/>
              <a:t>    </a:t>
            </a:r>
            <a:r>
              <a:rPr lang="th-TH" sz="2800" smtClean="0"/>
              <a:t>ถูก</a:t>
            </a:r>
            <a:endParaRPr lang="th-TH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62075" y="3821113"/>
            <a:ext cx="6400800" cy="466725"/>
            <a:chOff x="839" y="3033"/>
            <a:chExt cx="4032" cy="294"/>
          </a:xfrm>
        </p:grpSpPr>
        <p:sp>
          <p:nvSpPr>
            <p:cNvPr id="38923" name="Rectangle 5"/>
            <p:cNvSpPr>
              <a:spLocks noChangeArrowheads="1"/>
            </p:cNvSpPr>
            <p:nvPr/>
          </p:nvSpPr>
          <p:spPr bwMode="auto">
            <a:xfrm>
              <a:off x="839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พ</a:t>
              </a:r>
            </a:p>
          </p:txBody>
        </p:sp>
        <p:sp>
          <p:nvSpPr>
            <p:cNvPr id="38924" name="Rectangle 6"/>
            <p:cNvSpPr>
              <a:spLocks noChangeArrowheads="1"/>
            </p:cNvSpPr>
            <p:nvPr/>
          </p:nvSpPr>
          <p:spPr bwMode="auto">
            <a:xfrm>
              <a:off x="1127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  ู</a:t>
              </a:r>
            </a:p>
          </p:txBody>
        </p:sp>
        <p:sp>
          <p:nvSpPr>
            <p:cNvPr id="38925" name="Rectangle 7"/>
            <p:cNvSpPr>
              <a:spLocks noChangeArrowheads="1"/>
            </p:cNvSpPr>
            <p:nvPr/>
          </p:nvSpPr>
          <p:spPr bwMode="auto">
            <a:xfrm>
              <a:off x="1415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ด</a:t>
              </a:r>
            </a:p>
          </p:txBody>
        </p:sp>
        <p:sp>
          <p:nvSpPr>
            <p:cNvPr id="38926" name="Rectangle 8"/>
            <p:cNvSpPr>
              <a:spLocks noChangeArrowheads="1"/>
            </p:cNvSpPr>
            <p:nvPr/>
          </p:nvSpPr>
          <p:spPr bwMode="auto">
            <a:xfrm>
              <a:off x="1703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ว</a:t>
              </a:r>
            </a:p>
          </p:txBody>
        </p:sp>
        <p:sp>
          <p:nvSpPr>
            <p:cNvPr id="38927" name="Rectangle 9"/>
            <p:cNvSpPr>
              <a:spLocks noChangeArrowheads="1"/>
            </p:cNvSpPr>
            <p:nvPr/>
          </p:nvSpPr>
          <p:spPr bwMode="auto">
            <a:xfrm>
              <a:off x="1991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 ่</a:t>
              </a:r>
            </a:p>
          </p:txBody>
        </p:sp>
        <p:sp>
          <p:nvSpPr>
            <p:cNvPr id="38928" name="Rectangle 10"/>
            <p:cNvSpPr>
              <a:spLocks noChangeArrowheads="1"/>
            </p:cNvSpPr>
            <p:nvPr/>
          </p:nvSpPr>
          <p:spPr bwMode="auto">
            <a:xfrm>
              <a:off x="2567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929" name="Rectangle 11"/>
            <p:cNvSpPr>
              <a:spLocks noChangeArrowheads="1"/>
            </p:cNvSpPr>
            <p:nvPr/>
          </p:nvSpPr>
          <p:spPr bwMode="auto">
            <a:xfrm>
              <a:off x="2855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ส</a:t>
              </a:r>
            </a:p>
          </p:txBody>
        </p:sp>
        <p:sp>
          <p:nvSpPr>
            <p:cNvPr id="38930" name="Rectangle 12"/>
            <p:cNvSpPr>
              <a:spLocks noChangeArrowheads="1"/>
            </p:cNvSpPr>
            <p:nvPr/>
          </p:nvSpPr>
          <p:spPr bwMode="auto">
            <a:xfrm>
              <a:off x="3143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ว</a:t>
              </a:r>
            </a:p>
          </p:txBody>
        </p:sp>
        <p:sp>
          <p:nvSpPr>
            <p:cNvPr id="38931" name="Rectangle 13"/>
            <p:cNvSpPr>
              <a:spLocks noChangeArrowheads="1"/>
            </p:cNvSpPr>
            <p:nvPr/>
          </p:nvSpPr>
          <p:spPr bwMode="auto">
            <a:xfrm>
              <a:off x="3431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 ั</a:t>
              </a:r>
            </a:p>
          </p:txBody>
        </p:sp>
        <p:sp>
          <p:nvSpPr>
            <p:cNvPr id="38932" name="Rectangle 14"/>
            <p:cNvSpPr>
              <a:spLocks noChangeArrowheads="1"/>
            </p:cNvSpPr>
            <p:nvPr/>
          </p:nvSpPr>
          <p:spPr bwMode="auto">
            <a:xfrm>
              <a:off x="3719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ส</a:t>
              </a:r>
            </a:p>
          </p:txBody>
        </p:sp>
        <p:sp>
          <p:nvSpPr>
            <p:cNvPr id="38933" name="Rectangle 15"/>
            <p:cNvSpPr>
              <a:spLocks noChangeArrowheads="1"/>
            </p:cNvSpPr>
            <p:nvPr/>
          </p:nvSpPr>
          <p:spPr bwMode="auto">
            <a:xfrm>
              <a:off x="4007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ด</a:t>
              </a:r>
            </a:p>
          </p:txBody>
        </p:sp>
        <p:sp>
          <p:nvSpPr>
            <p:cNvPr id="38934" name="Rectangle 16"/>
            <p:cNvSpPr>
              <a:spLocks noChangeArrowheads="1"/>
            </p:cNvSpPr>
            <p:nvPr/>
          </p:nvSpPr>
          <p:spPr bwMode="auto">
            <a:xfrm>
              <a:off x="4295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 ี</a:t>
              </a:r>
            </a:p>
          </p:txBody>
        </p:sp>
        <p:sp>
          <p:nvSpPr>
            <p:cNvPr id="38935" name="Rectangle 17"/>
            <p:cNvSpPr>
              <a:spLocks noChangeArrowheads="1"/>
            </p:cNvSpPr>
            <p:nvPr/>
          </p:nvSpPr>
          <p:spPr bwMode="auto">
            <a:xfrm>
              <a:off x="2279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>
                  <a:solidFill>
                    <a:schemeClr val="accent2"/>
                  </a:solidFill>
                  <a:latin typeface="Tahoma" pitchFamily="34" charset="0"/>
                  <a:cs typeface="Tahoma" pitchFamily="34" charset="0"/>
                </a:rPr>
                <a:t>า</a:t>
              </a:r>
            </a:p>
          </p:txBody>
        </p:sp>
        <p:sp>
          <p:nvSpPr>
            <p:cNvPr id="38936" name="Rectangle 18"/>
            <p:cNvSpPr>
              <a:spLocks noChangeArrowheads="1"/>
            </p:cNvSpPr>
            <p:nvPr/>
          </p:nvSpPr>
          <p:spPr bwMode="auto">
            <a:xfrm>
              <a:off x="4583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"</a:t>
              </a:r>
              <a:endParaRPr lang="th-TH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97331" name="Text Box 19"/>
          <p:cNvSpPr txBox="1">
            <a:spLocks noChangeArrowheads="1"/>
          </p:cNvSpPr>
          <p:nvPr/>
        </p:nvSpPr>
        <p:spPr bwMode="auto">
          <a:xfrm>
            <a:off x="1036638" y="4597400"/>
            <a:ext cx="7285037" cy="525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เราเรียก 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\"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ที่เขียนในสตริงว่า 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escape character</a:t>
            </a:r>
            <a:endParaRPr lang="th-TH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4127500" y="2282825"/>
            <a:ext cx="3427413" cy="1501775"/>
            <a:chOff x="2830" y="1642"/>
            <a:chExt cx="2159" cy="946"/>
          </a:xfrm>
        </p:grpSpPr>
        <p:sp>
          <p:nvSpPr>
            <p:cNvPr id="38919" name="Oval 21"/>
            <p:cNvSpPr>
              <a:spLocks noChangeArrowheads="1"/>
            </p:cNvSpPr>
            <p:nvPr/>
          </p:nvSpPr>
          <p:spPr bwMode="auto">
            <a:xfrm>
              <a:off x="2830" y="1655"/>
              <a:ext cx="316" cy="465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920" name="Line 22"/>
            <p:cNvSpPr>
              <a:spLocks noChangeShapeType="1"/>
            </p:cNvSpPr>
            <p:nvPr/>
          </p:nvSpPr>
          <p:spPr bwMode="auto">
            <a:xfrm flipH="1">
              <a:off x="2977" y="2118"/>
              <a:ext cx="27" cy="47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21" name="Oval 23"/>
            <p:cNvSpPr>
              <a:spLocks noChangeArrowheads="1"/>
            </p:cNvSpPr>
            <p:nvPr/>
          </p:nvSpPr>
          <p:spPr bwMode="auto">
            <a:xfrm>
              <a:off x="3731" y="1642"/>
              <a:ext cx="337" cy="465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922" name="Line 24"/>
            <p:cNvSpPr>
              <a:spLocks noChangeShapeType="1"/>
            </p:cNvSpPr>
            <p:nvPr/>
          </p:nvSpPr>
          <p:spPr bwMode="auto">
            <a:xfrm>
              <a:off x="4032" y="2020"/>
              <a:ext cx="957" cy="56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7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7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7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9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5" grpId="0" build="p" bldLvl="3"/>
      <p:bldP spid="39733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อักขระหลีก (</a:t>
            </a:r>
            <a:r>
              <a:rPr lang="en-US"/>
              <a:t>escape char.)</a:t>
            </a:r>
            <a:endParaRPr lang="th-TH"/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5813" y="1122363"/>
            <a:ext cx="5945187" cy="22098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\"</a:t>
            </a:r>
            <a:r>
              <a:rPr lang="en-US" smtClean="0"/>
              <a:t>	</a:t>
            </a:r>
            <a:r>
              <a:rPr lang="th-TH" smtClean="0"/>
              <a:t>   แทน	</a:t>
            </a:r>
            <a:r>
              <a:rPr lang="en-US" smtClean="0"/>
              <a:t> </a:t>
            </a:r>
            <a:r>
              <a:rPr lang="en-US" sz="2400" b="1" smtClean="0">
                <a:latin typeface="Courier New" pitchFamily="49" charset="0"/>
              </a:rPr>
              <a:t>"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\\</a:t>
            </a:r>
            <a:r>
              <a:rPr lang="en-US" smtClean="0"/>
              <a:t>	</a:t>
            </a:r>
            <a:r>
              <a:rPr lang="th-TH" smtClean="0"/>
              <a:t>   แทน	</a:t>
            </a:r>
            <a:r>
              <a:rPr lang="en-US" smtClean="0"/>
              <a:t>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\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\n</a:t>
            </a:r>
            <a:r>
              <a:rPr lang="en-US" smtClean="0"/>
              <a:t>	 </a:t>
            </a:r>
            <a:r>
              <a:rPr lang="th-TH" smtClean="0"/>
              <a:t>  แทน	 </a:t>
            </a:r>
            <a:r>
              <a:rPr lang="th-TH" sz="2400" smtClean="0">
                <a:latin typeface="Courier New" pitchFamily="49" charset="0"/>
              </a:rPr>
              <a:t>การขึ้นบรรทัดใหม่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\t</a:t>
            </a:r>
            <a:r>
              <a:rPr lang="en-US" smtClean="0"/>
              <a:t>	 </a:t>
            </a:r>
            <a:r>
              <a:rPr lang="th-TH" smtClean="0"/>
              <a:t>  แทน	 </a:t>
            </a:r>
            <a:r>
              <a:rPr lang="th-TH" sz="2400" smtClean="0">
                <a:latin typeface="Courier New" pitchFamily="49" charset="0"/>
              </a:rPr>
              <a:t>รหัส </a:t>
            </a:r>
            <a:r>
              <a:rPr lang="en-US" sz="2400" b="1" smtClean="0">
                <a:latin typeface="Courier New" pitchFamily="49" charset="0"/>
              </a:rPr>
              <a:t>tab</a:t>
            </a:r>
            <a:endParaRPr lang="th-TH" sz="2400" b="1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      . . .</a:t>
            </a:r>
            <a:r>
              <a:rPr lang="en-US" sz="2400" smtClean="0">
                <a:latin typeface="Courier New" pitchFamily="49" charset="0"/>
              </a:rPr>
              <a:t> </a:t>
            </a:r>
            <a:endParaRPr lang="th-TH" sz="2400" smtClean="0">
              <a:latin typeface="Courier New" pitchFamily="49" charset="0"/>
            </a:endParaRPr>
          </a:p>
        </p:txBody>
      </p:sp>
      <p:sp>
        <p:nvSpPr>
          <p:cNvPr id="398340" name="Text Box 4"/>
          <p:cNvSpPr txBox="1">
            <a:spLocks noChangeArrowheads="1"/>
          </p:cNvSpPr>
          <p:nvPr/>
        </p:nvSpPr>
        <p:spPr bwMode="auto">
          <a:xfrm>
            <a:off x="585788" y="3387725"/>
            <a:ext cx="8016875" cy="83026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4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แฟ้ม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\"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data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\"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400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อยู่ที่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\n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c:\\data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24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  <p:sp>
        <p:nvSpPr>
          <p:cNvPr id="398341" name="Rectangle 5"/>
          <p:cNvSpPr>
            <a:spLocks noChangeArrowheads="1"/>
          </p:cNvSpPr>
          <p:nvPr/>
        </p:nvSpPr>
        <p:spPr bwMode="auto">
          <a:xfrm>
            <a:off x="3251200" y="4827588"/>
            <a:ext cx="3022600" cy="101441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แฟ้ม "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data</a:t>
            </a: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" อยู่ที่</a:t>
            </a:r>
          </a:p>
          <a:p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c:\data</a:t>
            </a:r>
            <a:endParaRPr lang="th-TH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62400" y="3343275"/>
            <a:ext cx="1538288" cy="1533525"/>
            <a:chOff x="2496" y="2106"/>
            <a:chExt cx="969" cy="966"/>
          </a:xfrm>
        </p:grpSpPr>
        <p:sp>
          <p:nvSpPr>
            <p:cNvPr id="39949" name="Oval 7"/>
            <p:cNvSpPr>
              <a:spLocks noChangeArrowheads="1"/>
            </p:cNvSpPr>
            <p:nvPr/>
          </p:nvSpPr>
          <p:spPr bwMode="auto">
            <a:xfrm>
              <a:off x="2496" y="2106"/>
              <a:ext cx="260" cy="331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950" name="Oval 8"/>
            <p:cNvSpPr>
              <a:spLocks noChangeArrowheads="1"/>
            </p:cNvSpPr>
            <p:nvPr/>
          </p:nvSpPr>
          <p:spPr bwMode="auto">
            <a:xfrm>
              <a:off x="3164" y="2109"/>
              <a:ext cx="301" cy="325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951" name="Line 9"/>
            <p:cNvSpPr>
              <a:spLocks noChangeShapeType="1"/>
            </p:cNvSpPr>
            <p:nvPr/>
          </p:nvSpPr>
          <p:spPr bwMode="auto">
            <a:xfrm>
              <a:off x="2651" y="2450"/>
              <a:ext cx="55" cy="62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52" name="Line 10"/>
            <p:cNvSpPr>
              <a:spLocks noChangeShapeType="1"/>
            </p:cNvSpPr>
            <p:nvPr/>
          </p:nvSpPr>
          <p:spPr bwMode="auto">
            <a:xfrm flipH="1">
              <a:off x="3246" y="2450"/>
              <a:ext cx="100" cy="61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082925" y="3343275"/>
            <a:ext cx="3529013" cy="2198688"/>
            <a:chOff x="1942" y="2106"/>
            <a:chExt cx="2099" cy="1385"/>
          </a:xfrm>
        </p:grpSpPr>
        <p:sp>
          <p:nvSpPr>
            <p:cNvPr id="39947" name="Oval 12"/>
            <p:cNvSpPr>
              <a:spLocks noChangeArrowheads="1"/>
            </p:cNvSpPr>
            <p:nvPr/>
          </p:nvSpPr>
          <p:spPr bwMode="auto">
            <a:xfrm>
              <a:off x="3793" y="2106"/>
              <a:ext cx="248" cy="331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948" name="Freeform 13"/>
            <p:cNvSpPr>
              <a:spLocks/>
            </p:cNvSpPr>
            <p:nvPr/>
          </p:nvSpPr>
          <p:spPr bwMode="auto">
            <a:xfrm>
              <a:off x="1942" y="2441"/>
              <a:ext cx="2008" cy="1050"/>
            </a:xfrm>
            <a:custGeom>
              <a:avLst/>
              <a:gdLst>
                <a:gd name="T0" fmla="*/ 2008 w 2008"/>
                <a:gd name="T1" fmla="*/ 0 h 1061"/>
                <a:gd name="T2" fmla="*/ 1743 w 2008"/>
                <a:gd name="T3" fmla="*/ 235 h 1061"/>
                <a:gd name="T4" fmla="*/ 773 w 2008"/>
                <a:gd name="T5" fmla="*/ 355 h 1061"/>
                <a:gd name="T6" fmla="*/ 243 w 2008"/>
                <a:gd name="T7" fmla="*/ 373 h 1061"/>
                <a:gd name="T8" fmla="*/ 33 w 2008"/>
                <a:gd name="T9" fmla="*/ 642 h 1061"/>
                <a:gd name="T10" fmla="*/ 42 w 2008"/>
                <a:gd name="T11" fmla="*/ 878 h 1061"/>
                <a:gd name="T12" fmla="*/ 188 w 2008"/>
                <a:gd name="T13" fmla="*/ 1006 h 10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8"/>
                <a:gd name="T22" fmla="*/ 0 h 1061"/>
                <a:gd name="T23" fmla="*/ 2008 w 2008"/>
                <a:gd name="T24" fmla="*/ 1061 h 10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8" h="1061">
                  <a:moveTo>
                    <a:pt x="2008" y="0"/>
                  </a:moveTo>
                  <a:cubicBezTo>
                    <a:pt x="1978" y="92"/>
                    <a:pt x="1949" y="185"/>
                    <a:pt x="1743" y="247"/>
                  </a:cubicBezTo>
                  <a:cubicBezTo>
                    <a:pt x="1537" y="309"/>
                    <a:pt x="1023" y="351"/>
                    <a:pt x="773" y="375"/>
                  </a:cubicBezTo>
                  <a:cubicBezTo>
                    <a:pt x="523" y="399"/>
                    <a:pt x="366" y="343"/>
                    <a:pt x="243" y="393"/>
                  </a:cubicBezTo>
                  <a:cubicBezTo>
                    <a:pt x="120" y="443"/>
                    <a:pt x="66" y="589"/>
                    <a:pt x="33" y="677"/>
                  </a:cubicBezTo>
                  <a:cubicBezTo>
                    <a:pt x="0" y="765"/>
                    <a:pt x="16" y="860"/>
                    <a:pt x="42" y="924"/>
                  </a:cubicBezTo>
                  <a:cubicBezTo>
                    <a:pt x="68" y="988"/>
                    <a:pt x="128" y="1024"/>
                    <a:pt x="188" y="1061"/>
                  </a:cubicBez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903663" y="3287713"/>
            <a:ext cx="3411537" cy="2803525"/>
            <a:chOff x="2459" y="2071"/>
            <a:chExt cx="2034" cy="1766"/>
          </a:xfrm>
        </p:grpSpPr>
        <p:sp>
          <p:nvSpPr>
            <p:cNvPr id="39945" name="Oval 15"/>
            <p:cNvSpPr>
              <a:spLocks noChangeArrowheads="1"/>
            </p:cNvSpPr>
            <p:nvPr/>
          </p:nvSpPr>
          <p:spPr bwMode="auto">
            <a:xfrm>
              <a:off x="4244" y="2071"/>
              <a:ext cx="249" cy="402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946" name="Freeform 16"/>
            <p:cNvSpPr>
              <a:spLocks/>
            </p:cNvSpPr>
            <p:nvPr/>
          </p:nvSpPr>
          <p:spPr bwMode="auto">
            <a:xfrm>
              <a:off x="2459" y="2441"/>
              <a:ext cx="1984" cy="1396"/>
            </a:xfrm>
            <a:custGeom>
              <a:avLst/>
              <a:gdLst>
                <a:gd name="T0" fmla="*/ 1984 w 1984"/>
                <a:gd name="T1" fmla="*/ 0 h 1432"/>
                <a:gd name="T2" fmla="*/ 1591 w 1984"/>
                <a:gd name="T3" fmla="*/ 853 h 1432"/>
                <a:gd name="T4" fmla="*/ 988 w 1984"/>
                <a:gd name="T5" fmla="*/ 1199 h 1432"/>
                <a:gd name="T6" fmla="*/ 421 w 1984"/>
                <a:gd name="T7" fmla="*/ 1224 h 1432"/>
                <a:gd name="T8" fmla="*/ 0 w 1984"/>
                <a:gd name="T9" fmla="*/ 1063 h 14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84"/>
                <a:gd name="T16" fmla="*/ 0 h 1432"/>
                <a:gd name="T17" fmla="*/ 1984 w 1984"/>
                <a:gd name="T18" fmla="*/ 1432 h 14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84" h="1432">
                  <a:moveTo>
                    <a:pt x="1984" y="0"/>
                  </a:moveTo>
                  <a:cubicBezTo>
                    <a:pt x="1870" y="371"/>
                    <a:pt x="1757" y="742"/>
                    <a:pt x="1591" y="969"/>
                  </a:cubicBezTo>
                  <a:cubicBezTo>
                    <a:pt x="1425" y="1196"/>
                    <a:pt x="1183" y="1292"/>
                    <a:pt x="988" y="1362"/>
                  </a:cubicBezTo>
                  <a:cubicBezTo>
                    <a:pt x="793" y="1432"/>
                    <a:pt x="586" y="1416"/>
                    <a:pt x="421" y="1390"/>
                  </a:cubicBezTo>
                  <a:cubicBezTo>
                    <a:pt x="256" y="1364"/>
                    <a:pt x="128" y="1285"/>
                    <a:pt x="0" y="1207"/>
                  </a:cubicBez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8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8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8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8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39" grpId="0" build="p"/>
      <p:bldP spid="398340" grpId="0" animBg="1"/>
      <p:bldP spid="3983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ChangeArrowheads="1"/>
          </p:cNvSpPr>
          <p:nvPr/>
        </p:nvSpPr>
        <p:spPr bwMode="auto">
          <a:xfrm>
            <a:off x="1071563" y="1071563"/>
            <a:ext cx="6943725" cy="3213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java.util.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ReadString1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 dirty="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ชื่อ =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name =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kb.nextLine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 dirty="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สวัสดีจ้ะ</a:t>
            </a:r>
            <a:r>
              <a:rPr lang="th-TH" sz="2000" b="1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name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    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143250" y="3857625"/>
            <a:ext cx="3730625" cy="10810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latin typeface="Courier New" pitchFamily="49" charset="0"/>
                <a:cs typeface="Tahoma" pitchFamily="34" charset="0"/>
              </a:rPr>
              <a:t>JLab&gt;java ReadString1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 </a:t>
            </a:r>
            <a:endParaRPr lang="th-TH" sz="2000" b="1">
              <a:latin typeface="Tahoma" pitchFamily="34" charset="0"/>
              <a:cs typeface="Tahoma" pitchFamily="34" charset="0"/>
            </a:endParaRP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ชื่อ = </a:t>
            </a:r>
            <a:r>
              <a:rPr lang="th-TH" sz="200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จาวา แซ่ซัน</a:t>
            </a:r>
          </a:p>
          <a:p>
            <a:r>
              <a:rPr lang="th-TH" sz="2000">
                <a:latin typeface="Tahoma" pitchFamily="34" charset="0"/>
                <a:cs typeface="Tahoma" pitchFamily="34" charset="0"/>
              </a:rPr>
              <a:t>สวัสดีจ้ะ จาวา แซ่ซัน</a:t>
            </a:r>
          </a:p>
        </p:txBody>
      </p:sp>
      <p:sp>
        <p:nvSpPr>
          <p:cNvPr id="31745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nextLine</a:t>
            </a:r>
            <a:r>
              <a:rPr lang="en-US" dirty="0" smtClean="0"/>
              <a:t>( ) : </a:t>
            </a:r>
            <a:r>
              <a:rPr lang="th-TH" dirty="0" smtClean="0"/>
              <a:t>อ่าน </a:t>
            </a:r>
            <a:r>
              <a:rPr lang="en-US" dirty="0"/>
              <a:t>String </a:t>
            </a:r>
            <a:r>
              <a:rPr lang="th-TH" dirty="0"/>
              <a:t>จากแป้นพิมพ์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7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17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17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17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17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2" grpId="0" build="p" animBg="1"/>
      <p:bldP spid="92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โจทย์ปัญหา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ให้ผู้ใช้ป้อนประโยคภาษาอังกฤษมา </a:t>
            </a:r>
            <a:r>
              <a:rPr lang="en-US" dirty="0" smtClean="0"/>
              <a:t>1</a:t>
            </a:r>
            <a:r>
              <a:rPr lang="th-TH" dirty="0" smtClean="0"/>
              <a:t> ประโยค แล้วนับว่าในประโยคนั้นมีกี่คำ</a:t>
            </a:r>
          </a:p>
          <a:p>
            <a:pPr lvl="1"/>
            <a:r>
              <a:rPr lang="th-TH" dirty="0" smtClean="0"/>
              <a:t>ประโยคมีกี่แบบ?</a:t>
            </a:r>
          </a:p>
          <a:p>
            <a:pPr lvl="1"/>
            <a:r>
              <a:rPr lang="th-TH" dirty="0" smtClean="0"/>
              <a:t>เอาอะไรเป็นตัวแยกคำได้</a:t>
            </a:r>
            <a:r>
              <a:rPr lang="th-TH" dirty="0" smtClean="0"/>
              <a:t>มั่ง</a:t>
            </a:r>
          </a:p>
          <a:p>
            <a:pPr lvl="2"/>
            <a:r>
              <a:rPr lang="th-TH" dirty="0" smtClean="0"/>
              <a:t>ช่องว่าง</a:t>
            </a:r>
          </a:p>
          <a:p>
            <a:pPr lvl="2"/>
            <a:r>
              <a:rPr lang="th-TH" dirty="0" smtClean="0"/>
              <a:t>อักขระจบประโยค</a:t>
            </a:r>
          </a:p>
          <a:p>
            <a:pPr lvl="2"/>
            <a:r>
              <a:rPr lang="en-US" smtClean="0"/>
              <a:t>TAB</a:t>
            </a:r>
            <a:endParaRPr lang="th-TH" dirty="0" smtClean="0"/>
          </a:p>
          <a:p>
            <a:pPr lvl="1"/>
            <a:r>
              <a:rPr lang="th-TH" dirty="0" smtClean="0"/>
              <a:t>สมมติว่าไม่มีอักขระพิเศษ มีแต่ </a:t>
            </a:r>
            <a:r>
              <a:rPr lang="en-US" dirty="0" smtClean="0"/>
              <a:t>a-z, A-Z, </a:t>
            </a:r>
            <a:r>
              <a:rPr lang="th-TH" dirty="0" smtClean="0"/>
              <a:t>และเครื่องหมาย </a:t>
            </a:r>
            <a:r>
              <a:rPr lang="en-US" dirty="0" smtClean="0"/>
              <a:t>, . 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3883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สตริง</a:t>
            </a:r>
            <a:r>
              <a:rPr lang="en-US"/>
              <a:t> + ? </a:t>
            </a:r>
            <a:r>
              <a:rPr lang="th-TH"/>
              <a:t>ก็ได้สตริง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8208962" cy="5105400"/>
          </a:xfrm>
        </p:spPr>
        <p:txBody>
          <a:bodyPr/>
          <a:lstStyle/>
          <a:p>
            <a:r>
              <a:rPr lang="th-TH" smtClean="0"/>
              <a:t>สตริง</a:t>
            </a:r>
            <a:r>
              <a:rPr lang="en-US" smtClean="0"/>
              <a:t> + </a:t>
            </a:r>
            <a:r>
              <a:rPr lang="th-TH" smtClean="0"/>
              <a:t>สตริง คือการต่อสตริง </a:t>
            </a:r>
            <a:r>
              <a:rPr lang="en-US" smtClean="0"/>
              <a:t>"AB" + "C" </a:t>
            </a:r>
            <a:r>
              <a:rPr lang="th-TH" smtClean="0"/>
              <a:t>ได้ </a:t>
            </a:r>
            <a:r>
              <a:rPr lang="en-US" smtClean="0"/>
              <a:t>"ABC"</a:t>
            </a:r>
          </a:p>
          <a:p>
            <a:r>
              <a:rPr lang="th-TH" smtClean="0"/>
              <a:t>สตริง </a:t>
            </a:r>
            <a:r>
              <a:rPr lang="en-US" smtClean="0"/>
              <a:t>+ </a:t>
            </a:r>
            <a:r>
              <a:rPr lang="th-TH" smtClean="0"/>
              <a:t>จำนวน  หรือ  จำนวน </a:t>
            </a:r>
            <a:r>
              <a:rPr lang="en-US" smtClean="0"/>
              <a:t>+ </a:t>
            </a:r>
            <a:r>
              <a:rPr lang="th-TH" smtClean="0"/>
              <a:t>สตริง</a:t>
            </a:r>
            <a:br>
              <a:rPr lang="th-TH" smtClean="0"/>
            </a:br>
            <a:r>
              <a:rPr lang="th-TH" smtClean="0"/>
              <a:t>จะแปลงจำนวนเป็นสตริงก่อน แล้วต่อ</a:t>
            </a:r>
          </a:p>
          <a:p>
            <a:pPr lvl="1"/>
            <a:r>
              <a:rPr lang="en-US" smtClean="0"/>
              <a:t>"A" + 2  </a:t>
            </a:r>
            <a:r>
              <a:rPr lang="th-TH" smtClean="0"/>
              <a:t>	ได้ </a:t>
            </a:r>
            <a:r>
              <a:rPr lang="en-US" smtClean="0"/>
              <a:t>"A2"</a:t>
            </a:r>
          </a:p>
          <a:p>
            <a:pPr lvl="1"/>
            <a:r>
              <a:rPr lang="en-US" smtClean="0"/>
              <a:t>2.5 + "A" </a:t>
            </a:r>
            <a:r>
              <a:rPr lang="th-TH" smtClean="0"/>
              <a:t>	ได้ </a:t>
            </a:r>
            <a:r>
              <a:rPr lang="en-US" smtClean="0"/>
              <a:t>"2.5A"</a:t>
            </a:r>
          </a:p>
          <a:p>
            <a:pPr lvl="1"/>
            <a:r>
              <a:rPr lang="en-US" smtClean="0"/>
              <a:t>"A" + (4+2) </a:t>
            </a:r>
            <a:r>
              <a:rPr lang="th-TH" smtClean="0"/>
              <a:t>	ได้ </a:t>
            </a:r>
            <a:r>
              <a:rPr lang="en-US" smtClean="0"/>
              <a:t>"A6"</a:t>
            </a:r>
            <a:endParaRPr lang="th-TH" smtClean="0"/>
          </a:p>
          <a:p>
            <a:pPr lvl="1"/>
            <a:r>
              <a:rPr lang="en-US" smtClean="0"/>
              <a:t>"A" + 4 + 2	</a:t>
            </a:r>
            <a:r>
              <a:rPr lang="th-TH" smtClean="0"/>
              <a:t>ได้ </a:t>
            </a:r>
            <a:r>
              <a:rPr lang="en-US" smtClean="0"/>
              <a:t>"A42"</a:t>
            </a:r>
            <a:endParaRPr lang="th-TH" smtClean="0"/>
          </a:p>
          <a:p>
            <a:pPr lvl="1"/>
            <a:r>
              <a:rPr lang="en-US" smtClean="0"/>
              <a:t>2 + "A" + 4	</a:t>
            </a:r>
            <a:r>
              <a:rPr lang="th-TH" smtClean="0"/>
              <a:t>ได้ </a:t>
            </a:r>
            <a:r>
              <a:rPr lang="en-US" smtClean="0"/>
              <a:t>"2A4"</a:t>
            </a:r>
          </a:p>
          <a:p>
            <a:pPr lvl="1"/>
            <a:r>
              <a:rPr lang="en-US" smtClean="0"/>
              <a:t>2 + 4 + A	</a:t>
            </a:r>
            <a:r>
              <a:rPr lang="th-TH" smtClean="0"/>
              <a:t>ได้ </a:t>
            </a:r>
            <a:r>
              <a:rPr lang="en-US" smtClean="0"/>
              <a:t>"6A"</a:t>
            </a:r>
            <a:endParaRPr lang="th-TH" smtClean="0"/>
          </a:p>
          <a:p>
            <a:r>
              <a:rPr lang="en-US" smtClean="0"/>
              <a:t>*  /  –  % </a:t>
            </a:r>
            <a:r>
              <a:rPr lang="th-TH" smtClean="0"/>
              <a:t>ใช้กับสตริงไม่ได้</a:t>
            </a:r>
          </a:p>
          <a:p>
            <a:pPr lvl="1"/>
            <a:r>
              <a:rPr lang="en-US" smtClean="0"/>
              <a:t>"2" * 1 	</a:t>
            </a:r>
            <a:r>
              <a:rPr lang="th-TH" smtClean="0"/>
              <a:t> ผิด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สตริง </a:t>
            </a:r>
            <a:r>
              <a:rPr lang="en-US"/>
              <a:t>= </a:t>
            </a:r>
            <a:r>
              <a:rPr lang="th-TH"/>
              <a:t>ลำดับของอักขระ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084388" y="2852738"/>
            <a:ext cx="5029200" cy="466725"/>
            <a:chOff x="839" y="3033"/>
            <a:chExt cx="3168" cy="294"/>
          </a:xfrm>
        </p:grpSpPr>
        <p:sp>
          <p:nvSpPr>
            <p:cNvPr id="11276" name="Rectangle 5"/>
            <p:cNvSpPr>
              <a:spLocks noChangeArrowheads="1"/>
            </p:cNvSpPr>
            <p:nvPr/>
          </p:nvSpPr>
          <p:spPr bwMode="auto">
            <a:xfrm>
              <a:off x="839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H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77" name="Rectangle 6"/>
            <p:cNvSpPr>
              <a:spLocks noChangeArrowheads="1"/>
            </p:cNvSpPr>
            <p:nvPr/>
          </p:nvSpPr>
          <p:spPr bwMode="auto">
            <a:xfrm>
              <a:off x="1127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E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78" name="Rectangle 7"/>
            <p:cNvSpPr>
              <a:spLocks noChangeArrowheads="1"/>
            </p:cNvSpPr>
            <p:nvPr/>
          </p:nvSpPr>
          <p:spPr bwMode="auto">
            <a:xfrm>
              <a:off x="1415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L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79" name="Rectangle 8"/>
            <p:cNvSpPr>
              <a:spLocks noChangeArrowheads="1"/>
            </p:cNvSpPr>
            <p:nvPr/>
          </p:nvSpPr>
          <p:spPr bwMode="auto">
            <a:xfrm>
              <a:off x="1703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L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80" name="Rectangle 9"/>
            <p:cNvSpPr>
              <a:spLocks noChangeArrowheads="1"/>
            </p:cNvSpPr>
            <p:nvPr/>
          </p:nvSpPr>
          <p:spPr bwMode="auto">
            <a:xfrm>
              <a:off x="1991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O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81" name="Rectangle 10"/>
            <p:cNvSpPr>
              <a:spLocks noChangeArrowheads="1"/>
            </p:cNvSpPr>
            <p:nvPr/>
          </p:nvSpPr>
          <p:spPr bwMode="auto">
            <a:xfrm>
              <a:off x="2567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W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>
              <a:off x="2855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o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>
              <a:off x="3143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r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84" name="Rectangle 13"/>
            <p:cNvSpPr>
              <a:spLocks noChangeArrowheads="1"/>
            </p:cNvSpPr>
            <p:nvPr/>
          </p:nvSpPr>
          <p:spPr bwMode="auto">
            <a:xfrm>
              <a:off x="3431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l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85" name="Rectangle 14"/>
            <p:cNvSpPr>
              <a:spLocks noChangeArrowheads="1"/>
            </p:cNvSpPr>
            <p:nvPr/>
          </p:nvSpPr>
          <p:spPr bwMode="auto">
            <a:xfrm>
              <a:off x="3719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d</a:t>
              </a:r>
              <a:endParaRPr lang="th-TH">
                <a:solidFill>
                  <a:srgbClr val="FF0000"/>
                </a:solidFill>
                <a:latin typeface="Arial Rounded MT Bold" pitchFamily="34" charset="0"/>
                <a:cs typeface="TF Intanon" pitchFamily="2" charset="-34"/>
              </a:endParaRPr>
            </a:p>
          </p:txBody>
        </p:sp>
        <p:sp>
          <p:nvSpPr>
            <p:cNvPr id="11286" name="Rectangle 17"/>
            <p:cNvSpPr>
              <a:spLocks noChangeArrowheads="1"/>
            </p:cNvSpPr>
            <p:nvPr/>
          </p:nvSpPr>
          <p:spPr bwMode="auto">
            <a:xfrm>
              <a:off x="2279" y="3033"/>
              <a:ext cx="2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th-TH" sz="3200">
                  <a:solidFill>
                    <a:srgbClr val="FF0000"/>
                  </a:solidFill>
                  <a:latin typeface="Arial Rounded MT Bold" pitchFamily="34" charset="0"/>
                  <a:cs typeface="TF Intanon" pitchFamily="2" charset="-34"/>
                </a:rPr>
                <a:t> </a:t>
              </a:r>
            </a:p>
          </p:txBody>
        </p:sp>
      </p:grpSp>
      <p:sp>
        <p:nvSpPr>
          <p:cNvPr id="330772" name="Text Box 20"/>
          <p:cNvSpPr txBox="1">
            <a:spLocks noChangeArrowheads="1"/>
          </p:cNvSpPr>
          <p:nvPr/>
        </p:nvSpPr>
        <p:spPr bwMode="auto">
          <a:xfrm>
            <a:off x="2166938" y="2473325"/>
            <a:ext cx="50688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0  1  2  3  4  5  6  7  8  9  10</a:t>
            </a:r>
            <a:endParaRPr lang="th-TH" sz="2000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330773" name="Text Box 21"/>
          <p:cNvSpPr txBox="1">
            <a:spLocks noChangeArrowheads="1"/>
          </p:cNvSpPr>
          <p:nvPr/>
        </p:nvSpPr>
        <p:spPr bwMode="auto">
          <a:xfrm>
            <a:off x="2992438" y="1473200"/>
            <a:ext cx="3179762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b="1">
                <a:solidFill>
                  <a:srgbClr val="FF0000"/>
                </a:solidFill>
                <a:latin typeface="Courier New" pitchFamily="49" charset="0"/>
                <a:cs typeface="Tahoma" pitchFamily="34" charset="0"/>
              </a:rPr>
              <a:t>"HELLO World"</a:t>
            </a:r>
            <a:endParaRPr lang="th-TH" b="1">
              <a:solidFill>
                <a:srgbClr val="FF0000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143000" y="1428750"/>
            <a:ext cx="1152525" cy="1257300"/>
            <a:chOff x="666" y="784"/>
            <a:chExt cx="726" cy="792"/>
          </a:xfrm>
        </p:grpSpPr>
        <p:sp>
          <p:nvSpPr>
            <p:cNvPr id="11274" name="Text Box 22"/>
            <p:cNvSpPr txBox="1">
              <a:spLocks noChangeArrowheads="1"/>
            </p:cNvSpPr>
            <p:nvPr/>
          </p:nvSpPr>
          <p:spPr bwMode="auto">
            <a:xfrm>
              <a:off x="717" y="784"/>
              <a:ext cx="675" cy="641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r"/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ตำแหน่ง</a:t>
              </a:r>
            </a:p>
            <a:p>
              <a:pPr algn="r"/>
              <a:r>
                <a:rPr lang="th-TH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ดัชนี</a:t>
              </a:r>
            </a:p>
            <a:p>
              <a:pPr algn="r"/>
              <a:r>
                <a:rPr lang="en-US" sz="2000">
                  <a:solidFill>
                    <a:schemeClr val="tx2"/>
                  </a:solidFill>
                  <a:latin typeface="Tahoma" pitchFamily="34" charset="0"/>
                  <a:cs typeface="Tahoma" pitchFamily="34" charset="0"/>
                </a:rPr>
                <a:t>index</a:t>
              </a:r>
              <a:endParaRPr lang="th-TH" sz="2000">
                <a:solidFill>
                  <a:schemeClr val="tx2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275" name="Freeform 23"/>
            <p:cNvSpPr>
              <a:spLocks/>
            </p:cNvSpPr>
            <p:nvPr/>
          </p:nvSpPr>
          <p:spPr bwMode="auto">
            <a:xfrm>
              <a:off x="666" y="1245"/>
              <a:ext cx="635" cy="331"/>
            </a:xfrm>
            <a:custGeom>
              <a:avLst/>
              <a:gdLst>
                <a:gd name="T0" fmla="*/ 133 w 635"/>
                <a:gd name="T1" fmla="*/ 0 h 527"/>
                <a:gd name="T2" fmla="*/ 3 w 635"/>
                <a:gd name="T3" fmla="*/ 29 h 527"/>
                <a:gd name="T4" fmla="*/ 114 w 635"/>
                <a:gd name="T5" fmla="*/ 49 h 527"/>
                <a:gd name="T6" fmla="*/ 635 w 635"/>
                <a:gd name="T7" fmla="*/ 44 h 5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7"/>
                <a:gd name="T14" fmla="*/ 635 w 635"/>
                <a:gd name="T15" fmla="*/ 527 h 5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7">
                  <a:moveTo>
                    <a:pt x="133" y="0"/>
                  </a:moveTo>
                  <a:cubicBezTo>
                    <a:pt x="69" y="106"/>
                    <a:pt x="6" y="213"/>
                    <a:pt x="3" y="297"/>
                  </a:cubicBezTo>
                  <a:cubicBezTo>
                    <a:pt x="0" y="381"/>
                    <a:pt x="9" y="477"/>
                    <a:pt x="114" y="502"/>
                  </a:cubicBezTo>
                  <a:cubicBezTo>
                    <a:pt x="219" y="527"/>
                    <a:pt x="548" y="457"/>
                    <a:pt x="635" y="446"/>
                  </a:cubicBez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30777" name="Text Box 25"/>
          <p:cNvSpPr txBox="1">
            <a:spLocks noChangeArrowheads="1"/>
          </p:cNvSpPr>
          <p:nvPr/>
        </p:nvSpPr>
        <p:spPr bwMode="auto">
          <a:xfrm>
            <a:off x="1546225" y="3825875"/>
            <a:ext cx="664845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ดัชนีของอักขระตัว</a:t>
            </a:r>
            <a:r>
              <a:rPr lang="th-TH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ซ้ายสุด</a:t>
            </a: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ในสตริงคือ </a:t>
            </a:r>
            <a:r>
              <a:rPr lang="en-US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เสมอ</a:t>
            </a:r>
          </a:p>
        </p:txBody>
      </p:sp>
      <p:sp>
        <p:nvSpPr>
          <p:cNvPr id="330778" name="Text Box 26"/>
          <p:cNvSpPr txBox="1">
            <a:spLocks noChangeArrowheads="1"/>
          </p:cNvSpPr>
          <p:nvPr/>
        </p:nvSpPr>
        <p:spPr bwMode="auto">
          <a:xfrm>
            <a:off x="1960563" y="4548188"/>
            <a:ext cx="546100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สตริงยาว 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N </a:t>
            </a: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มีดัชนีตั้งแต่ 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0 </a:t>
            </a:r>
            <a:r>
              <a:rPr lang="th-TH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ถึง </a:t>
            </a:r>
            <a:r>
              <a:rPr lang="en-US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N – 1</a:t>
            </a:r>
            <a:endParaRPr lang="th-TH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0779" name="Freeform 27"/>
          <p:cNvSpPr>
            <a:spLocks/>
          </p:cNvSpPr>
          <p:nvPr/>
        </p:nvSpPr>
        <p:spPr bwMode="auto">
          <a:xfrm>
            <a:off x="2255838" y="3392488"/>
            <a:ext cx="2405062" cy="525462"/>
          </a:xfrm>
          <a:custGeom>
            <a:avLst/>
            <a:gdLst>
              <a:gd name="T0" fmla="*/ 2147483647 w 1515"/>
              <a:gd name="T1" fmla="*/ 2147483647 h 316"/>
              <a:gd name="T2" fmla="*/ 2147483647 w 1515"/>
              <a:gd name="T3" fmla="*/ 2147483647 h 316"/>
              <a:gd name="T4" fmla="*/ 2147483647 w 1515"/>
              <a:gd name="T5" fmla="*/ 2147483647 h 316"/>
              <a:gd name="T6" fmla="*/ 2147483647 w 1515"/>
              <a:gd name="T7" fmla="*/ 2147483647 h 316"/>
              <a:gd name="T8" fmla="*/ 2147483647 w 1515"/>
              <a:gd name="T9" fmla="*/ 2147483647 h 316"/>
              <a:gd name="T10" fmla="*/ 0 w 1515"/>
              <a:gd name="T11" fmla="*/ 0 h 3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15"/>
              <a:gd name="T19" fmla="*/ 0 h 316"/>
              <a:gd name="T20" fmla="*/ 1515 w 1515"/>
              <a:gd name="T21" fmla="*/ 316 h 3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15" h="316">
                <a:moveTo>
                  <a:pt x="1515" y="316"/>
                </a:moveTo>
                <a:cubicBezTo>
                  <a:pt x="1462" y="260"/>
                  <a:pt x="1409" y="205"/>
                  <a:pt x="1245" y="186"/>
                </a:cubicBezTo>
                <a:cubicBezTo>
                  <a:pt x="1081" y="167"/>
                  <a:pt x="700" y="193"/>
                  <a:pt x="530" y="204"/>
                </a:cubicBezTo>
                <a:cubicBezTo>
                  <a:pt x="360" y="215"/>
                  <a:pt x="303" y="248"/>
                  <a:pt x="223" y="251"/>
                </a:cubicBezTo>
                <a:cubicBezTo>
                  <a:pt x="143" y="254"/>
                  <a:pt x="84" y="265"/>
                  <a:pt x="47" y="223"/>
                </a:cubicBezTo>
                <a:cubicBezTo>
                  <a:pt x="10" y="181"/>
                  <a:pt x="5" y="90"/>
                  <a:pt x="0" y="0"/>
                </a:cubicBezTo>
              </a:path>
            </a:pathLst>
          </a:cu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3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30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3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72" grpId="0"/>
      <p:bldP spid="330773" grpId="0"/>
      <p:bldP spid="330777" grpId="0"/>
      <p:bldP spid="330778" grpId="0"/>
      <p:bldP spid="3307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2076450" y="3402013"/>
            <a:ext cx="5070475" cy="1801812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</a:rPr>
              <a:t> String s = "12345";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</a:rPr>
              <a:t> int a = s.length();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F NopScript" pitchFamily="2" charset="-34"/>
              </a:rPr>
              <a:t> a = "Hello".length();</a:t>
            </a:r>
            <a:endParaRPr lang="th-TH" b="1">
              <a:solidFill>
                <a:srgbClr val="000066"/>
              </a:solidFill>
              <a:latin typeface="Courier New" pitchFamily="49" charset="0"/>
              <a:cs typeface="TF NopScript" pitchFamily="2" charset="-34"/>
              <a:sym typeface="Symbol" pitchFamily="18" charset="2"/>
            </a:endParaRPr>
          </a:p>
        </p:txBody>
      </p:sp>
      <p:sp>
        <p:nvSpPr>
          <p:cNvPr id="325636" name="Text Box 4"/>
          <p:cNvSpPr txBox="1">
            <a:spLocks noChangeArrowheads="1"/>
          </p:cNvSpPr>
          <p:nvPr/>
        </p:nvSpPr>
        <p:spPr bwMode="auto">
          <a:xfrm>
            <a:off x="2165350" y="1260475"/>
            <a:ext cx="4879975" cy="5889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ชื่อบริการ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( )</a:t>
            </a:r>
            <a:endParaRPr lang="th-TH" sz="3200">
              <a:solidFill>
                <a:srgbClr val="000066"/>
              </a:solidFill>
              <a:latin typeface="Courier New" pitchFamily="49" charset="0"/>
              <a:cs typeface="Courier New" pitchFamily="49" charset="0"/>
              <a:sym typeface="Symbol" pitchFamily="18" charset="2"/>
            </a:endParaRPr>
          </a:p>
        </p:txBody>
      </p:sp>
      <p:sp>
        <p:nvSpPr>
          <p:cNvPr id="325637" name="Text Box 5"/>
          <p:cNvSpPr txBox="1">
            <a:spLocks noChangeArrowheads="1"/>
          </p:cNvSpPr>
          <p:nvPr/>
        </p:nvSpPr>
        <p:spPr bwMode="auto">
          <a:xfrm>
            <a:off x="2697163" y="1982788"/>
            <a:ext cx="3876675" cy="588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length( 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5638" name="Text Box 6"/>
          <p:cNvSpPr txBox="1">
            <a:spLocks noChangeArrowheads="1"/>
          </p:cNvSpPr>
          <p:nvPr/>
        </p:nvSpPr>
        <p:spPr bwMode="auto">
          <a:xfrm>
            <a:off x="2665413" y="2655888"/>
            <a:ext cx="38322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คืนความยาวของสตริง</a:t>
            </a:r>
            <a:endParaRPr lang="th-TH" sz="2400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5639" name="Text Box 7"/>
          <p:cNvSpPr txBox="1">
            <a:spLocks noChangeArrowheads="1"/>
          </p:cNvSpPr>
          <p:nvPr/>
        </p:nvSpPr>
        <p:spPr bwMode="auto">
          <a:xfrm>
            <a:off x="2165350" y="1258888"/>
            <a:ext cx="4879975" cy="5889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ชื่อเมท็อด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( )</a:t>
            </a:r>
            <a:endParaRPr lang="th-TH" sz="3200">
              <a:solidFill>
                <a:srgbClr val="000066"/>
              </a:solidFill>
              <a:latin typeface="Courier New" pitchFamily="49" charset="0"/>
              <a:cs typeface="Courier New" pitchFamily="49" charset="0"/>
              <a:sym typeface="Symbol" pitchFamily="18" charset="2"/>
            </a:endParaRPr>
          </a:p>
        </p:txBody>
      </p:sp>
      <p:sp>
        <p:nvSpPr>
          <p:cNvPr id="325640" name="Text Box 8"/>
          <p:cNvSpPr txBox="1">
            <a:spLocks noChangeArrowheads="1"/>
          </p:cNvSpPr>
          <p:nvPr/>
        </p:nvSpPr>
        <p:spPr bwMode="auto">
          <a:xfrm>
            <a:off x="7180263" y="1289050"/>
            <a:ext cx="1516062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66"/>
                </a:solidFill>
                <a:latin typeface="Arial Rounded MT Bold" pitchFamily="34" charset="0"/>
                <a:cs typeface="Tahoma" pitchFamily="34" charset="0"/>
              </a:rPr>
              <a:t>method</a:t>
            </a:r>
            <a:endParaRPr lang="th-TH">
              <a:solidFill>
                <a:srgbClr val="000066"/>
              </a:solidFill>
              <a:latin typeface="Arial Rounded MT Bold" pitchFamily="34" charset="0"/>
              <a:cs typeface="Tahoma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56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25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build="p" animBg="1"/>
      <p:bldP spid="325636" grpId="0" animBg="1"/>
      <p:bldP spid="325637" grpId="0" animBg="1"/>
      <p:bldP spid="325638" grpId="0"/>
      <p:bldP spid="325639" grpId="0" animBg="1"/>
      <p:bldP spid="3256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26659" name="Text Box 3"/>
          <p:cNvSpPr txBox="1">
            <a:spLocks noChangeArrowheads="1"/>
          </p:cNvSpPr>
          <p:nvPr/>
        </p:nvSpPr>
        <p:spPr bwMode="auto">
          <a:xfrm>
            <a:off x="1928813" y="3571875"/>
            <a:ext cx="5464175" cy="24638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s = "  ab c ";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t = s.trim();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// t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เก็บ </a:t>
            </a: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"ab c", 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// s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ไม่เปลี่ยน</a:t>
            </a:r>
          </a:p>
        </p:txBody>
      </p:sp>
      <p:sp>
        <p:nvSpPr>
          <p:cNvPr id="326661" name="Text Box 5"/>
          <p:cNvSpPr txBox="1">
            <a:spLocks noChangeArrowheads="1"/>
          </p:cNvSpPr>
          <p:nvPr/>
        </p:nvSpPr>
        <p:spPr bwMode="auto">
          <a:xfrm>
            <a:off x="2697163" y="1982788"/>
            <a:ext cx="3876675" cy="588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trim( 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6662" name="Text Box 6"/>
          <p:cNvSpPr txBox="1">
            <a:spLocks noChangeArrowheads="1"/>
          </p:cNvSpPr>
          <p:nvPr/>
        </p:nvSpPr>
        <p:spPr bwMode="auto">
          <a:xfrm>
            <a:off x="806450" y="2627313"/>
            <a:ext cx="7550150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คืนสตริงใหม่เหมือนเก่า</a:t>
            </a:r>
            <a:b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</a:b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แต่ตัดช่องว่าง</a:t>
            </a:r>
            <a:r>
              <a:rPr lang="th-TH" sz="2400">
                <a:solidFill>
                  <a:srgbClr val="FF0000"/>
                </a:solidFill>
                <a:latin typeface="Courier New" pitchFamily="49" charset="0"/>
                <a:cs typeface="Tahoma" pitchFamily="34" charset="0"/>
              </a:rPr>
              <a:t>ซ้ายขวา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ทิ้ง</a:t>
            </a:r>
            <a:endParaRPr lang="th-TH" sz="2400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66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6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2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build="p" animBg="1"/>
      <p:bldP spid="326661" grpId="0" animBg="1"/>
      <p:bldP spid="3266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บริการของ </a:t>
            </a:r>
            <a:r>
              <a:rPr lang="en-US"/>
              <a:t>String</a:t>
            </a:r>
            <a:endParaRPr lang="th-TH"/>
          </a:p>
        </p:txBody>
      </p:sp>
      <p:sp>
        <p:nvSpPr>
          <p:cNvPr id="327685" name="Text Box 5"/>
          <p:cNvSpPr txBox="1">
            <a:spLocks noChangeArrowheads="1"/>
          </p:cNvSpPr>
          <p:nvPr/>
        </p:nvSpPr>
        <p:spPr bwMode="auto">
          <a:xfrm>
            <a:off x="2122488" y="1982788"/>
            <a:ext cx="5026025" cy="588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32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สตริง</a:t>
            </a:r>
            <a:r>
              <a:rPr lang="en-US" sz="3200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3200" b="1">
                <a:solidFill>
                  <a:srgbClr val="000066"/>
                </a:solidFill>
                <a:latin typeface="Courier New" pitchFamily="49" charset="0"/>
                <a:cs typeface="Courier New" pitchFamily="49" charset="0"/>
              </a:rPr>
              <a:t>toUpperCase( )</a:t>
            </a:r>
            <a:endParaRPr lang="th-TH" sz="3200" b="1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7686" name="Text Box 6"/>
          <p:cNvSpPr txBox="1">
            <a:spLocks noChangeArrowheads="1"/>
          </p:cNvSpPr>
          <p:nvPr/>
        </p:nvSpPr>
        <p:spPr bwMode="auto">
          <a:xfrm>
            <a:off x="806450" y="2627313"/>
            <a:ext cx="7550150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คืนสตริงใหม่เหมือนเก่า</a:t>
            </a:r>
            <a:b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</a:b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แต่เปลี่ยนเป็นตัวอังกฤษ</a:t>
            </a:r>
            <a:r>
              <a:rPr lang="th-TH" sz="2400">
                <a:solidFill>
                  <a:srgbClr val="FF0000"/>
                </a:solidFill>
                <a:latin typeface="Courier New" pitchFamily="49" charset="0"/>
                <a:cs typeface="Tahoma" pitchFamily="34" charset="0"/>
              </a:rPr>
              <a:t>ใหญ่</a:t>
            </a:r>
            <a:r>
              <a:rPr lang="th-TH" sz="24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หมด</a:t>
            </a:r>
            <a:endParaRPr lang="th-TH" sz="2400">
              <a:solidFill>
                <a:srgbClr val="000066"/>
              </a:solidFill>
              <a:latin typeface="Courier New" pitchFamily="49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327688" name="Text Box 8"/>
          <p:cNvSpPr txBox="1">
            <a:spLocks noChangeArrowheads="1"/>
          </p:cNvSpPr>
          <p:nvPr/>
        </p:nvSpPr>
        <p:spPr bwMode="auto">
          <a:xfrm>
            <a:off x="1517650" y="3544888"/>
            <a:ext cx="6188075" cy="24638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s = "HeLLo";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String t = s.toUpperCase();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// t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เก็บ </a:t>
            </a: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"HELLO", 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// s </a:t>
            </a:r>
            <a:r>
              <a:rPr lang="th-TH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ไม่เปลี่ยน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6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7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76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76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276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5" grpId="0" animBg="1"/>
      <p:bldP spid="327686" grpId="0"/>
      <p:bldP spid="327688" grpId="0" build="p" animBg="1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4119</TotalTime>
  <Words>2712</Words>
  <Application>Microsoft Office PowerPoint</Application>
  <PresentationFormat>On-screen Show (4:3)</PresentationFormat>
  <Paragraphs>606</Paragraphs>
  <Slides>40</Slides>
  <Notes>40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somchai</vt:lpstr>
      <vt:lpstr>Picture</vt:lpstr>
      <vt:lpstr>Photo Editor Photo</vt:lpstr>
      <vt:lpstr>การประมวลผลข้อความ </vt:lpstr>
      <vt:lpstr>การเข้ารหัสลับ Rot13</vt:lpstr>
      <vt:lpstr>หัวข้อ</vt:lpstr>
      <vt:lpstr>nextLine( ) : อ่าน String จากแป้นพิมพ์</vt:lpstr>
      <vt:lpstr>สตริง + ? ก็ได้สตริง</vt:lpstr>
      <vt:lpstr>สตริง = ลำดับของอักขระ</vt:lpstr>
      <vt:lpstr>บริการของ String</vt:lpstr>
      <vt:lpstr>บริการของ String</vt:lpstr>
      <vt:lpstr>บริการของ String</vt:lpstr>
      <vt:lpstr>บริการของ String</vt:lpstr>
      <vt:lpstr>บริการของ String</vt:lpstr>
      <vt:lpstr>บริการของ String</vt:lpstr>
      <vt:lpstr>บริการของ String</vt:lpstr>
      <vt:lpstr>บริการของ String</vt:lpstr>
      <vt:lpstr>สรุปบริการของ String</vt:lpstr>
      <vt:lpstr>ตัวอย่าง : นับช่องว่างในสตริง</vt:lpstr>
      <vt:lpstr>ตัวอย่าง : นับช่องว่างในสตริง</vt:lpstr>
      <vt:lpstr>วงวนแบบ for</vt:lpstr>
      <vt:lpstr>วงวนแบบ for</vt:lpstr>
      <vt:lpstr>ตัวอย่าง : วงวน for</vt:lpstr>
      <vt:lpstr>ตัวอย่าง : สตริงที่รับมามี "A" กี่ตัว</vt:lpstr>
      <vt:lpstr>Bar code มาตรฐาน EAN-13</vt:lpstr>
      <vt:lpstr>Integer.parseInt(…), Double.parseDouble(…)</vt:lpstr>
      <vt:lpstr>เปลี่ยนตัวเลขเป็นสตริง</vt:lpstr>
      <vt:lpstr>โปรแกรม : EAN-13</vt:lpstr>
      <vt:lpstr>การอ่านเขียนแฟ้มข้อความ (text file)</vt:lpstr>
      <vt:lpstr>การอ่านแฟ้มข้อความ (text file)</vt:lpstr>
      <vt:lpstr>การอ่านจนหมดแฟ้ม</vt:lpstr>
      <vt:lpstr>ตัวอย่าง : โปรแกรมทำสำเนาแฟ้มข้อความ</vt:lpstr>
      <vt:lpstr>ผังงานการหาค่าเฉลี่ยคะแนนที่เก็บในแฟ้ม</vt:lpstr>
      <vt:lpstr>โปรแกรมหาค่าเฉลี่ยคะแนน</vt:lpstr>
      <vt:lpstr>โปรแกรมหาสถิติต่าง ๆ ของคะแนน</vt:lpstr>
      <vt:lpstr>โปรแกรมอ่านคะแนนแล้วให้เกรด</vt:lpstr>
      <vt:lpstr>โปรแกรมตัดเกรดเก็บลงแฟ้ม</vt:lpstr>
      <vt:lpstr>การเข้ารหัสลับ Rot13</vt:lpstr>
      <vt:lpstr>Rotate-13</vt:lpstr>
      <vt:lpstr>โปรแกรมเข้า/ถอดรหัสแฟ้มแบบ Rot-13</vt:lpstr>
      <vt:lpstr>เพิ่มเติม : อักขระหลีก (escape char.)</vt:lpstr>
      <vt:lpstr>อักขระหลีก (escape char.)</vt:lpstr>
      <vt:lpstr>โจทย์ปัญหา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175</cp:revision>
  <dcterms:created xsi:type="dcterms:W3CDTF">2002-04-12T09:05:11Z</dcterms:created>
  <dcterms:modified xsi:type="dcterms:W3CDTF">2011-06-02T08:57:48Z</dcterms:modified>
</cp:coreProperties>
</file>