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2" r:id="rId1"/>
  </p:sldMasterIdLst>
  <p:notesMasterIdLst>
    <p:notesMasterId r:id="rId39"/>
  </p:notesMasterIdLst>
  <p:sldIdLst>
    <p:sldId id="287" r:id="rId2"/>
    <p:sldId id="289" r:id="rId3"/>
    <p:sldId id="317" r:id="rId4"/>
    <p:sldId id="319" r:id="rId5"/>
    <p:sldId id="318" r:id="rId6"/>
    <p:sldId id="290" r:id="rId7"/>
    <p:sldId id="292" r:id="rId8"/>
    <p:sldId id="293" r:id="rId9"/>
    <p:sldId id="321" r:id="rId10"/>
    <p:sldId id="322" r:id="rId11"/>
    <p:sldId id="323" r:id="rId12"/>
    <p:sldId id="341" r:id="rId13"/>
    <p:sldId id="295" r:id="rId14"/>
    <p:sldId id="342" r:id="rId15"/>
    <p:sldId id="343" r:id="rId16"/>
    <p:sldId id="320" r:id="rId17"/>
    <p:sldId id="336" r:id="rId18"/>
    <p:sldId id="324" r:id="rId19"/>
    <p:sldId id="340" r:id="rId20"/>
    <p:sldId id="345" r:id="rId21"/>
    <p:sldId id="344" r:id="rId22"/>
    <p:sldId id="325" r:id="rId23"/>
    <p:sldId id="337" r:id="rId24"/>
    <p:sldId id="310" r:id="rId25"/>
    <p:sldId id="311" r:id="rId26"/>
    <p:sldId id="329" r:id="rId27"/>
    <p:sldId id="313" r:id="rId28"/>
    <p:sldId id="327" r:id="rId29"/>
    <p:sldId id="339" r:id="rId30"/>
    <p:sldId id="331" r:id="rId31"/>
    <p:sldId id="330" r:id="rId32"/>
    <p:sldId id="335" r:id="rId33"/>
    <p:sldId id="332" r:id="rId34"/>
    <p:sldId id="333" r:id="rId35"/>
    <p:sldId id="334" r:id="rId36"/>
    <p:sldId id="328" r:id="rId37"/>
    <p:sldId id="338" r:id="rId38"/>
  </p:sldIdLst>
  <p:sldSz cx="9144000" cy="6858000" type="screen4x3"/>
  <p:notesSz cx="7086600" cy="10223500"/>
  <p:defaultTextStyle>
    <a:defPPr>
      <a:defRPr lang="th-TH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EAEAEA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 snapToGrid="0">
      <p:cViewPr varScale="1">
        <p:scale>
          <a:sx n="83" d="100"/>
          <a:sy n="83" d="100"/>
        </p:scale>
        <p:origin x="-109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22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14788" y="0"/>
            <a:ext cx="307022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fld id="{ECD78FDF-7C55-4F6B-8148-EE4F7B41D3D6}" type="datetimeFigureOut">
              <a:rPr lang="th-TH"/>
              <a:pPr>
                <a:defRPr/>
              </a:pPr>
              <a:t>02/06/54</a:t>
            </a:fld>
            <a:endParaRPr lang="th-TH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87425" y="766763"/>
            <a:ext cx="5111750" cy="38338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th-TH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025" y="4856163"/>
            <a:ext cx="5670550" cy="4600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th-TH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10738"/>
            <a:ext cx="307022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14788" y="9710738"/>
            <a:ext cx="307022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fld id="{4E8EFD29-1CF9-40FF-B2EE-1B6B51D5BC48}" type="slidenum">
              <a:rPr lang="th-TH"/>
              <a:pPr>
                <a:defRPr/>
              </a:pPr>
              <a:t>‹#›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32436366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th-TH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A115095-CA3B-46E2-A78F-41615DF927C2}" type="slidenum">
              <a:rPr lang="th-TH" smtClean="0"/>
              <a:pPr>
                <a:defRPr/>
              </a:pPr>
              <a:t>33</a:t>
            </a:fld>
            <a:endParaRPr lang="th-TH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noFill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th-TH"/>
              <a:t>Click to edit Master title style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029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th-TH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60299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78204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1588"/>
            <a:ext cx="2286000" cy="60118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-3175" y="1588"/>
            <a:ext cx="6708775" cy="60118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527274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-3175" y="1588"/>
            <a:ext cx="9147175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4213" y="908050"/>
            <a:ext cx="3883025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19638" y="908050"/>
            <a:ext cx="3884612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4213" y="3536950"/>
            <a:ext cx="3883025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8" y="3536950"/>
            <a:ext cx="3884612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47602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latin typeface="Tahoma" pitchFamily="34" charset="0"/>
                <a:cs typeface="Tahoma" pitchFamily="34" charset="0"/>
              </a:defRPr>
            </a:lvl1pPr>
            <a:lvl2pPr>
              <a:defRPr baseline="0">
                <a:latin typeface="Tahoma" pitchFamily="34" charset="0"/>
                <a:cs typeface="Tahoma" pitchFamily="34" charset="0"/>
              </a:defRPr>
            </a:lvl2pPr>
            <a:lvl3pPr>
              <a:defRPr baseline="0">
                <a:latin typeface="Tahoma" pitchFamily="34" charset="0"/>
                <a:cs typeface="Tahoma" pitchFamily="34" charset="0"/>
              </a:defRPr>
            </a:lvl3pPr>
            <a:lvl4pPr>
              <a:defRPr baseline="0">
                <a:latin typeface="Tahoma" pitchFamily="34" charset="0"/>
                <a:cs typeface="Tahoma" pitchFamily="34" charset="0"/>
              </a:defRPr>
            </a:lvl4pPr>
            <a:lvl5pPr>
              <a:defRPr baseline="0">
                <a:latin typeface="Tahoma" pitchFamily="34" charset="0"/>
                <a:cs typeface="Tahom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732130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4619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8302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8" y="908050"/>
            <a:ext cx="3884612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715443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54611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91614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2587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74089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h-TH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32066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908050"/>
            <a:ext cx="7920037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h-TH" smtClean="0"/>
              <a:t>Click to edit Master text styles</a:t>
            </a:r>
          </a:p>
          <a:p>
            <a:pPr lvl="1"/>
            <a:r>
              <a:rPr lang="th-TH" smtClean="0"/>
              <a:t>Second level</a:t>
            </a:r>
          </a:p>
          <a:p>
            <a:pPr lvl="2"/>
            <a:r>
              <a:rPr lang="th-TH" smtClean="0"/>
              <a:t>Third level</a:t>
            </a:r>
          </a:p>
          <a:p>
            <a:pPr lvl="3"/>
            <a:r>
              <a:rPr lang="th-TH" smtClean="0"/>
              <a:t>Fourth level</a:t>
            </a:r>
          </a:p>
          <a:p>
            <a:pPr lvl="4"/>
            <a:r>
              <a:rPr lang="th-TH" smtClean="0"/>
              <a:t>Fifth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0" y="6597650"/>
            <a:ext cx="356393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spcBef>
                <a:spcPct val="50000"/>
              </a:spcBef>
            </a:pPr>
            <a:r>
              <a:rPr lang="th-TH" sz="1200">
                <a:latin typeface="Tahoma" pitchFamily="34" charset="0"/>
                <a:cs typeface="Tahoma" pitchFamily="34" charset="0"/>
              </a:rPr>
              <a:t>2110101 วิศวกรรมคอมพิวเตอร์ จุฬาฯ </a:t>
            </a:r>
            <a:r>
              <a:rPr lang="en-US" sz="1200">
                <a:latin typeface="Tahoma" pitchFamily="34" charset="0"/>
                <a:cs typeface="Tahoma" pitchFamily="34" charset="0"/>
              </a:rPr>
              <a:t>(</a:t>
            </a:r>
            <a:fld id="{608A7C53-A6F9-444F-A17B-EBDF7FC12AB1}" type="datetime1">
              <a:rPr lang="th-TH" sz="1200">
                <a:latin typeface="Tahoma" pitchFamily="34" charset="0"/>
                <a:cs typeface="Tahoma" pitchFamily="34" charset="0"/>
              </a:rPr>
              <a:pPr>
                <a:spcBef>
                  <a:spcPct val="50000"/>
                </a:spcBef>
              </a:pPr>
              <a:t>02/06/54</a:t>
            </a:fld>
            <a:r>
              <a:rPr lang="en-US" sz="1200">
                <a:latin typeface="Tahoma" pitchFamily="34" charset="0"/>
                <a:cs typeface="Tahoma" pitchFamily="34" charset="0"/>
              </a:rPr>
              <a:t>)</a:t>
            </a:r>
            <a:endParaRPr lang="th-TH" sz="12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7885113" y="6597650"/>
            <a:ext cx="125888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r">
              <a:spcBef>
                <a:spcPct val="50000"/>
              </a:spcBef>
            </a:pPr>
            <a:fld id="{3412F0EA-AD88-4A5F-BCE4-6F7AE7F9CB70}" type="slidenum">
              <a:rPr lang="en-US" sz="1200">
                <a:latin typeface="Tahoma" pitchFamily="34" charset="0"/>
                <a:cs typeface="Tahoma" pitchFamily="34" charset="0"/>
              </a:rPr>
              <a:pPr algn="r">
                <a:spcBef>
                  <a:spcPct val="50000"/>
                </a:spcBef>
              </a:pPr>
              <a:t>‹#›</a:t>
            </a:fld>
            <a:endParaRPr lang="th-TH" sz="12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-3175" y="1588"/>
            <a:ext cx="9147175" cy="76200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50000">
                <a:srgbClr val="000099"/>
              </a:gs>
              <a:gs pos="100000">
                <a:schemeClr val="tx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h-TH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ea typeface="+mj-ea"/>
          <a:cs typeface="Tahoma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Angsana New" pitchFamily="18" charset="-34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Angsana New" pitchFamily="18" charset="-34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Angsana New" pitchFamily="18" charset="-34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Angsana New" pitchFamily="18" charset="-34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Tahom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Tahom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Tahom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Tahoma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tx1"/>
                    </a:gs>
                    <a:gs pos="50000">
                      <a:srgbClr val="000099"/>
                    </a:gs>
                    <a:gs pos="100000">
                      <a:schemeClr val="tx1"/>
                    </a:gs>
                  </a:gsLst>
                  <a:lin ang="5400000" scaled="1"/>
                </a:gradFill>
              </a14:hiddenFill>
            </a:ext>
          </a:extLst>
        </p:spPr>
        <p:txBody>
          <a:bodyPr/>
          <a:lstStyle/>
          <a:p>
            <a:pPr>
              <a:defRPr/>
            </a:pPr>
            <a:r>
              <a:rPr lang="th-TH" sz="6000" smtClean="0"/>
              <a:t>แถวลำดับ</a:t>
            </a:r>
          </a:p>
        </p:txBody>
      </p:sp>
      <p:sp>
        <p:nvSpPr>
          <p:cNvPr id="3075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/>
              <a:t>โปรแกรมเก็บสถิติคะแนนสอบ </a:t>
            </a:r>
            <a:r>
              <a:rPr lang="en-US" dirty="0" smtClean="0"/>
              <a:t>: </a:t>
            </a:r>
            <a:r>
              <a:rPr lang="th-TH" dirty="0" smtClean="0"/>
              <a:t>ใช้</a:t>
            </a:r>
            <a:r>
              <a:rPr lang="th-TH" dirty="0"/>
              <a:t>ตัวแปร </a:t>
            </a:r>
            <a:r>
              <a:rPr lang="en-US" dirty="0"/>
              <a:t>5 </a:t>
            </a:r>
            <a:r>
              <a:rPr lang="th-TH" dirty="0" smtClean="0"/>
              <a:t>ตัว</a:t>
            </a:r>
            <a:endParaRPr lang="th-TH" dirty="0"/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11188" y="814388"/>
            <a:ext cx="7921625" cy="57419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  public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main(</a:t>
            </a:r>
            <a:r>
              <a:rPr lang="th-TH" sz="18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args) 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             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throws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18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IOException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{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th-TH" sz="18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in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18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18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File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th-TH" sz="18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scores</a:t>
            </a:r>
            <a:r>
              <a:rPr lang="th-TH" sz="18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.txt"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));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0 = 0, 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1 = 0, 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2 = 0, 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3 = 0, 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4 = 0;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while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in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.hasNext()) {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id = in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.next()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      </a:t>
            </a:r>
            <a:r>
              <a:rPr lang="en-US" sz="1800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th-TH" sz="1600" b="1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อ่านรหัส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p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in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.next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Int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()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       </a:t>
            </a:r>
            <a:r>
              <a:rPr lang="en-US" sz="1800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th-TH" sz="1600" b="1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อ่านคะแนน</a:t>
            </a:r>
            <a:endParaRPr lang="th-TH" sz="1800" b="1">
              <a:solidFill>
                <a:srgbClr val="009900"/>
              </a:solidFill>
              <a:latin typeface="Tahoma" pitchFamily="34" charset="0"/>
              <a:cs typeface="Tahoma" pitchFamily="34" charset="0"/>
            </a:endParaRP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p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== 0) 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0++;</a:t>
            </a:r>
          </a:p>
          <a:p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      if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p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== 1) 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1++;</a:t>
            </a:r>
          </a:p>
          <a:p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      if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p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== 2) 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2++;</a:t>
            </a:r>
          </a:p>
          <a:p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      if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p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== 3) 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3++;</a:t>
            </a:r>
          </a:p>
          <a:p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      if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p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== 4) 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4++;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}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in.close();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th-TH" sz="18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c0 + 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 </a:t>
            </a:r>
            <a:r>
              <a:rPr lang="th-TH" sz="18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คนได้</a:t>
            </a:r>
            <a:r>
              <a:rPr lang="th-TH" sz="1800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18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0</a:t>
            </a:r>
            <a:r>
              <a:rPr lang="th-TH" sz="1800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18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คะแนน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th-TH" sz="18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1 + </a:t>
            </a:r>
            <a:r>
              <a:rPr lang="th-TH" sz="18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 </a:t>
            </a:r>
            <a:r>
              <a:rPr lang="th-TH" sz="18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คนได้</a:t>
            </a:r>
            <a:r>
              <a:rPr lang="th-TH" sz="1800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18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th-TH" sz="1800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18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คะแนน</a:t>
            </a:r>
            <a:r>
              <a:rPr lang="th-TH" sz="18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th-TH" sz="18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2 + </a:t>
            </a:r>
            <a:r>
              <a:rPr lang="th-TH" sz="18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 </a:t>
            </a:r>
            <a:r>
              <a:rPr lang="th-TH" sz="18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คนได้</a:t>
            </a:r>
            <a:r>
              <a:rPr lang="th-TH" sz="1800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18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th-TH" sz="1800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18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คะแนน</a:t>
            </a:r>
            <a:r>
              <a:rPr lang="th-TH" sz="18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th-TH" sz="18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3 + </a:t>
            </a:r>
            <a:r>
              <a:rPr lang="th-TH" sz="18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 </a:t>
            </a:r>
            <a:r>
              <a:rPr lang="th-TH" sz="18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คนได้</a:t>
            </a:r>
            <a:r>
              <a:rPr lang="th-TH" sz="1800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18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3</a:t>
            </a:r>
            <a:r>
              <a:rPr lang="th-TH" sz="1800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18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คะแนน</a:t>
            </a:r>
            <a:r>
              <a:rPr lang="th-TH" sz="18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th-TH" sz="18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4 + </a:t>
            </a:r>
            <a:r>
              <a:rPr lang="th-TH" sz="18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 </a:t>
            </a:r>
            <a:r>
              <a:rPr lang="th-TH" sz="18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คนได้</a:t>
            </a:r>
            <a:r>
              <a:rPr lang="th-TH" sz="1800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18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4</a:t>
            </a:r>
            <a:r>
              <a:rPr lang="th-TH" sz="1800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18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คะแนน</a:t>
            </a:r>
            <a:r>
              <a:rPr lang="th-TH" sz="18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5222875" y="2813050"/>
            <a:ext cx="1871663" cy="15700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th-TH" sz="1600" dirty="0">
                <a:latin typeface="Tahoma" pitchFamily="34" charset="0"/>
                <a:cs typeface="Tahoma" pitchFamily="34" charset="0"/>
              </a:rPr>
              <a:t>4531001321      3</a:t>
            </a:r>
          </a:p>
          <a:p>
            <a:pPr>
              <a:spcBef>
                <a:spcPts val="0"/>
              </a:spcBef>
              <a:defRPr/>
            </a:pPr>
            <a:r>
              <a:rPr lang="th-TH" sz="1600" dirty="0">
                <a:latin typeface="Tahoma" pitchFamily="34" charset="0"/>
                <a:cs typeface="Tahoma" pitchFamily="34" charset="0"/>
              </a:rPr>
              <a:t>4531003621      3</a:t>
            </a:r>
          </a:p>
          <a:p>
            <a:pPr>
              <a:spcBef>
                <a:spcPts val="0"/>
              </a:spcBef>
              <a:defRPr/>
            </a:pPr>
            <a:r>
              <a:rPr lang="th-TH" sz="1600" dirty="0">
                <a:latin typeface="Tahoma" pitchFamily="34" charset="0"/>
                <a:cs typeface="Tahoma" pitchFamily="34" charset="0"/>
              </a:rPr>
              <a:t>4531004221      4</a:t>
            </a:r>
          </a:p>
          <a:p>
            <a:pPr>
              <a:spcBef>
                <a:spcPts val="0"/>
              </a:spcBef>
              <a:defRPr/>
            </a:pPr>
            <a:r>
              <a:rPr lang="th-TH" sz="1600" dirty="0">
                <a:latin typeface="Tahoma" pitchFamily="34" charset="0"/>
                <a:cs typeface="Tahoma" pitchFamily="34" charset="0"/>
              </a:rPr>
              <a:t>4531005921      3</a:t>
            </a:r>
          </a:p>
          <a:p>
            <a:pPr>
              <a:spcBef>
                <a:spcPts val="0"/>
              </a:spcBef>
              <a:defRPr/>
            </a:pPr>
            <a:r>
              <a:rPr lang="th-TH" sz="1600" dirty="0">
                <a:latin typeface="Tahoma" pitchFamily="34" charset="0"/>
                <a:cs typeface="Tahoma" pitchFamily="34" charset="0"/>
              </a:rPr>
              <a:t>4531006521      3</a:t>
            </a:r>
          </a:p>
          <a:p>
            <a:pPr>
              <a:spcBef>
                <a:spcPts val="0"/>
              </a:spcBef>
              <a:defRPr/>
            </a:pPr>
            <a:r>
              <a:rPr lang="en-US" sz="1600" dirty="0">
                <a:latin typeface="Tahoma" pitchFamily="34" charset="0"/>
                <a:cs typeface="Tahoma" pitchFamily="34" charset="0"/>
              </a:rPr>
              <a:t>. . . </a:t>
            </a:r>
            <a:endParaRPr lang="th-TH" sz="16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5" name="Rounded Rectangle 4"/>
          <p:cNvSpPr>
            <a:spLocks noChangeArrowheads="1"/>
          </p:cNvSpPr>
          <p:nvPr/>
        </p:nvSpPr>
        <p:spPr bwMode="auto">
          <a:xfrm>
            <a:off x="5132388" y="2773363"/>
            <a:ext cx="1357312" cy="354012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6" name="Rounded Rectangle 5"/>
          <p:cNvSpPr>
            <a:spLocks noChangeArrowheads="1"/>
          </p:cNvSpPr>
          <p:nvPr/>
        </p:nvSpPr>
        <p:spPr bwMode="auto">
          <a:xfrm>
            <a:off x="6621463" y="2773363"/>
            <a:ext cx="576262" cy="354012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229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229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229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122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7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122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1229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1229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1229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6" dur="500"/>
                                        <p:tgtEl>
                                          <p:spTgt spid="1229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0" dur="500"/>
                                        <p:tgtEl>
                                          <p:spTgt spid="1229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4" dur="500"/>
                                        <p:tgtEl>
                                          <p:spTgt spid="12291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 animBg="1"/>
      <p:bldP spid="4" grpId="0" animBg="1"/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/>
              <a:t>โปรแกรมเก็บสถิติคะแนนสอบ </a:t>
            </a:r>
            <a:r>
              <a:rPr lang="en-US" dirty="0" smtClean="0"/>
              <a:t>: </a:t>
            </a:r>
            <a:r>
              <a:rPr lang="th-TH" dirty="0" smtClean="0"/>
              <a:t>ใช้อาเรย์ </a:t>
            </a:r>
            <a:r>
              <a:rPr lang="en-US" dirty="0" smtClean="0"/>
              <a:t>5 </a:t>
            </a:r>
            <a:r>
              <a:rPr lang="th-TH" dirty="0" smtClean="0"/>
              <a:t>ช่อง</a:t>
            </a:r>
            <a:endParaRPr lang="th-TH" dirty="0"/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611188" y="814388"/>
            <a:ext cx="7921625" cy="39703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  public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main(</a:t>
            </a:r>
            <a:r>
              <a:rPr lang="th-TH" sz="18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args) 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             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throws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18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IOException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{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th-TH" sz="18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in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18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th-TH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18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File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th-TH" sz="18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scores</a:t>
            </a:r>
            <a:r>
              <a:rPr lang="th-TH" sz="18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.txt"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[] 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=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[5];   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while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(in.hasNext()) {</a:t>
            </a: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id = in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.next()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      </a:t>
            </a:r>
            <a:r>
              <a:rPr lang="en-US" sz="1800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th-TH" sz="1600" b="1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อ่านรหัส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p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in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.next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Int</a:t>
            </a:r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()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       </a:t>
            </a:r>
            <a:r>
              <a:rPr lang="en-US" sz="1800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th-TH" sz="1600" b="1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อ่านคะแนน</a:t>
            </a:r>
            <a:endParaRPr lang="en-US" sz="1600" b="1">
              <a:solidFill>
                <a:srgbClr val="009900"/>
              </a:solidFill>
              <a:latin typeface="Tahoma" pitchFamily="34" charset="0"/>
              <a:cs typeface="Tahoma" pitchFamily="34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c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[p]++;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}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in.close();</a:t>
            </a:r>
          </a:p>
          <a:p>
            <a:r>
              <a:rPr lang="nn-NO" sz="1800" b="1">
                <a:solidFill>
                  <a:srgbClr val="0000C0"/>
                </a:solidFill>
                <a:latin typeface="Courier New" pitchFamily="49" charset="0"/>
              </a:rPr>
              <a:t>    for</a:t>
            </a:r>
            <a:r>
              <a:rPr lang="nn-NO" sz="18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nn-NO" sz="18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nn-NO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p</a:t>
            </a:r>
            <a:r>
              <a:rPr lang="nn-NO" sz="1800" b="1">
                <a:solidFill>
                  <a:srgbClr val="000000"/>
                </a:solidFill>
                <a:latin typeface="Courier New" pitchFamily="49" charset="0"/>
              </a:rPr>
              <a:t> = 0; 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p</a:t>
            </a:r>
            <a:r>
              <a:rPr lang="nn-NO" sz="1800" b="1">
                <a:solidFill>
                  <a:srgbClr val="000000"/>
                </a:solidFill>
                <a:latin typeface="Courier New" pitchFamily="49" charset="0"/>
              </a:rPr>
              <a:t> &lt; c.length; p++) {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.out.println(c[p] + 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 </a:t>
            </a:r>
            <a:r>
              <a:rPr lang="th-TH" sz="18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คนได้</a:t>
            </a:r>
            <a:r>
              <a:rPr lang="en-US" sz="18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 + 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p + 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 </a:t>
            </a:r>
            <a:r>
              <a:rPr lang="th-TH" sz="18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คะแนน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}</a:t>
            </a:r>
            <a:endParaRPr lang="th-TH" sz="18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th-TH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</p:txBody>
      </p:sp>
      <p:sp>
        <p:nvSpPr>
          <p:cNvPr id="4" name="AutoShape 5"/>
          <p:cNvSpPr>
            <a:spLocks noChangeArrowheads="1"/>
          </p:cNvSpPr>
          <p:nvPr/>
        </p:nvSpPr>
        <p:spPr bwMode="auto">
          <a:xfrm>
            <a:off x="4921250" y="3082925"/>
            <a:ext cx="3089275" cy="444500"/>
          </a:xfrm>
          <a:prstGeom prst="wedgeRoundRectCallout">
            <a:avLst>
              <a:gd name="adj1" fmla="val -60167"/>
              <a:gd name="adj2" fmla="val 46866"/>
              <a:gd name="adj3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90000" tIns="46800" rIns="90000" bIns="46800"/>
          <a:lstStyle/>
          <a:p>
            <a:pPr algn="ctr"/>
            <a:r>
              <a:rPr lang="th-TH" sz="2200">
                <a:latin typeface="Tahoma" pitchFamily="34" charset="0"/>
                <a:cs typeface="Tahoma" pitchFamily="34" charset="0"/>
              </a:rPr>
              <a:t>จำนวนช่องของอาเรย์ </a:t>
            </a:r>
            <a:r>
              <a:rPr lang="en-US" sz="2200">
                <a:latin typeface="Tahoma" pitchFamily="34" charset="0"/>
                <a:cs typeface="Tahoma" pitchFamily="34" charset="0"/>
              </a:rPr>
              <a:t>c</a:t>
            </a:r>
            <a:endParaRPr lang="th-TH" sz="22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019300" y="4891088"/>
            <a:ext cx="5473700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/>
            <a:r>
              <a:rPr lang="en-US" b="1">
                <a:latin typeface="Courier New" pitchFamily="49" charset="0"/>
              </a:rPr>
              <a:t>c[p]</a:t>
            </a:r>
            <a:r>
              <a:rPr lang="th-TH" b="1">
                <a:latin typeface="Courier New" pitchFamily="49" charset="0"/>
              </a:rPr>
              <a:t> </a:t>
            </a:r>
            <a:r>
              <a:rPr lang="th-TH" sz="2000">
                <a:latin typeface="Tahoma" pitchFamily="34" charset="0"/>
                <a:cs typeface="Tahoma" pitchFamily="34" charset="0"/>
              </a:rPr>
              <a:t>แทนจำนวนนักเรียนที่ได้ </a:t>
            </a:r>
            <a:r>
              <a:rPr lang="en-US" sz="2000" b="1">
                <a:latin typeface="Courier New" pitchFamily="49" charset="0"/>
                <a:cs typeface="Courier New" pitchFamily="49" charset="0"/>
              </a:rPr>
              <a:t>p</a:t>
            </a:r>
            <a:r>
              <a:rPr lang="en-US" sz="2000">
                <a:latin typeface="Tahoma" pitchFamily="34" charset="0"/>
                <a:cs typeface="Tahoma" pitchFamily="34" charset="0"/>
              </a:rPr>
              <a:t> </a:t>
            </a:r>
            <a:r>
              <a:rPr lang="th-TH" sz="2000">
                <a:latin typeface="Tahoma" pitchFamily="34" charset="0"/>
                <a:cs typeface="Tahoma" pitchFamily="34" charset="0"/>
              </a:rPr>
              <a:t>คะแนน</a:t>
            </a:r>
          </a:p>
          <a:p>
            <a:pPr algn="ctr"/>
            <a:r>
              <a:rPr lang="en-US" sz="2000" b="1">
                <a:latin typeface="Courier New" pitchFamily="49" charset="0"/>
                <a:cs typeface="Courier New" pitchFamily="49" charset="0"/>
              </a:rPr>
              <a:t>p = 0, 1, 2, 3, 4</a:t>
            </a:r>
          </a:p>
          <a:p>
            <a:pPr algn="ctr"/>
            <a:r>
              <a:rPr lang="en-US" sz="2000" b="1">
                <a:latin typeface="Courier New" pitchFamily="49" charset="0"/>
                <a:cs typeface="Courier New" pitchFamily="49" charset="0"/>
              </a:rPr>
              <a:t>c[0], c[1], c[2], c[3], c[4]</a:t>
            </a:r>
            <a:endParaRPr lang="th-TH" sz="2000" b="1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33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33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133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133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 animBg="1"/>
      <p:bldP spid="4" grpId="0" animBg="1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ประกาศ</a:t>
            </a:r>
            <a:r>
              <a:rPr lang="en-US"/>
              <a:t> +</a:t>
            </a:r>
            <a:r>
              <a:rPr lang="th-TH"/>
              <a:t> สร้าง</a:t>
            </a:r>
            <a:r>
              <a:rPr lang="en-US"/>
              <a:t> +</a:t>
            </a:r>
            <a:r>
              <a:rPr lang="th-TH"/>
              <a:t> ตั้งค่าเริ่มต้น</a:t>
            </a:r>
          </a:p>
        </p:txBody>
      </p:sp>
      <p:sp>
        <p:nvSpPr>
          <p:cNvPr id="502787" name="Text Box 3"/>
          <p:cNvSpPr txBox="1">
            <a:spLocks noChangeArrowheads="1"/>
          </p:cNvSpPr>
          <p:nvPr/>
        </p:nvSpPr>
        <p:spPr bwMode="auto">
          <a:xfrm>
            <a:off x="1323975" y="993775"/>
            <a:ext cx="4135438" cy="1625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data = </a:t>
            </a: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4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th-TH" sz="20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data[0] = 23;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data[1] = 3;</a:t>
            </a:r>
            <a:endParaRPr lang="th-TH" sz="2000" b="1">
              <a:solidFill>
                <a:srgbClr val="FF00FF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data[2] = 21;</a:t>
            </a:r>
            <a:endParaRPr lang="th-TH" sz="2000" b="1">
              <a:solidFill>
                <a:srgbClr val="FF00FF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data[3] = 47;</a:t>
            </a:r>
            <a:endParaRPr lang="th-TH" sz="2000" b="1">
              <a:solidFill>
                <a:srgbClr val="FF00FF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02788" name="Text Box 4"/>
          <p:cNvSpPr txBox="1">
            <a:spLocks noChangeArrowheads="1"/>
          </p:cNvSpPr>
          <p:nvPr/>
        </p:nvSpPr>
        <p:spPr bwMode="auto">
          <a:xfrm>
            <a:off x="1323975" y="3113088"/>
            <a:ext cx="6399213" cy="7715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110000"/>
              </a:lnSpc>
            </a:pP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int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data = </a:t>
            </a:r>
            <a:r>
              <a:rPr lang="en-US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new int</a:t>
            </a:r>
            <a:r>
              <a:rPr lang="en-US" sz="2000" b="1">
                <a:latin typeface="Courier New" pitchFamily="49" charset="0"/>
                <a:cs typeface="Courier New" pitchFamily="49" charset="0"/>
              </a:rPr>
              <a:t>[]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{23, 3, 21, 47};</a:t>
            </a:r>
            <a:endParaRPr lang="th-TH" sz="2000" b="1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110000"/>
              </a:lnSpc>
            </a:pP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data = </a:t>
            </a:r>
            <a:r>
              <a:rPr lang="en-US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new 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[]{23, 3, 21, 47};</a:t>
            </a:r>
            <a:endParaRPr lang="th-TH" sz="2000" b="1">
              <a:solidFill>
                <a:srgbClr val="FF00FF"/>
              </a:solidFill>
              <a:latin typeface="Courier New" pitchFamily="49" charset="0"/>
            </a:endParaRPr>
          </a:p>
        </p:txBody>
      </p:sp>
      <p:sp>
        <p:nvSpPr>
          <p:cNvPr id="502789" name="Text Box 5"/>
          <p:cNvSpPr txBox="1">
            <a:spLocks noChangeArrowheads="1"/>
          </p:cNvSpPr>
          <p:nvPr/>
        </p:nvSpPr>
        <p:spPr bwMode="auto">
          <a:xfrm>
            <a:off x="1323975" y="4413250"/>
            <a:ext cx="6384925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data = {23, 3, 21, 47};</a:t>
            </a:r>
            <a:endParaRPr lang="th-TH" sz="2000" b="1">
              <a:solidFill>
                <a:srgbClr val="FF00FF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02790" name="Text Box 6"/>
          <p:cNvSpPr txBox="1">
            <a:spLocks noChangeArrowheads="1"/>
          </p:cNvSpPr>
          <p:nvPr/>
        </p:nvSpPr>
        <p:spPr bwMode="auto">
          <a:xfrm>
            <a:off x="6264275" y="4038600"/>
            <a:ext cx="15081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 type="none" w="lg" len="med"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r"/>
            <a:r>
              <a:rPr lang="th-TH" sz="200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เขียนแบบสั้น</a:t>
            </a:r>
          </a:p>
        </p:txBody>
      </p:sp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4756150" y="2706688"/>
            <a:ext cx="3024188" cy="576262"/>
            <a:chOff x="3005" y="1834"/>
            <a:chExt cx="1905" cy="363"/>
          </a:xfrm>
        </p:grpSpPr>
        <p:sp>
          <p:nvSpPr>
            <p:cNvPr id="14358" name="Text Box 7"/>
            <p:cNvSpPr txBox="1">
              <a:spLocks noChangeArrowheads="1"/>
            </p:cNvSpPr>
            <p:nvPr/>
          </p:nvSpPr>
          <p:spPr bwMode="auto">
            <a:xfrm>
              <a:off x="3338" y="1834"/>
              <a:ext cx="157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dash"/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th-TH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ไม่ต้องบอกจำนวนช่อง</a:t>
              </a:r>
            </a:p>
          </p:txBody>
        </p:sp>
        <p:sp>
          <p:nvSpPr>
            <p:cNvPr id="14359" name="Freeform 18"/>
            <p:cNvSpPr>
              <a:spLocks/>
            </p:cNvSpPr>
            <p:nvPr/>
          </p:nvSpPr>
          <p:spPr bwMode="auto">
            <a:xfrm flipV="1">
              <a:off x="3005" y="1866"/>
              <a:ext cx="351" cy="331"/>
            </a:xfrm>
            <a:custGeom>
              <a:avLst/>
              <a:gdLst>
                <a:gd name="T0" fmla="*/ 797 w 286"/>
                <a:gd name="T1" fmla="*/ 1003 h 240"/>
                <a:gd name="T2" fmla="*/ 237 w 286"/>
                <a:gd name="T3" fmla="*/ 1185 h 240"/>
                <a:gd name="T4" fmla="*/ 33 w 286"/>
                <a:gd name="T5" fmla="*/ 957 h 240"/>
                <a:gd name="T6" fmla="*/ 33 w 286"/>
                <a:gd name="T7" fmla="*/ 0 h 24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6"/>
                <a:gd name="T13" fmla="*/ 0 h 240"/>
                <a:gd name="T14" fmla="*/ 286 w 286"/>
                <a:gd name="T15" fmla="*/ 240 h 24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6" h="240">
                  <a:moveTo>
                    <a:pt x="286" y="201"/>
                  </a:moveTo>
                  <a:cubicBezTo>
                    <a:pt x="208" y="220"/>
                    <a:pt x="131" y="240"/>
                    <a:pt x="85" y="238"/>
                  </a:cubicBezTo>
                  <a:cubicBezTo>
                    <a:pt x="39" y="236"/>
                    <a:pt x="24" y="231"/>
                    <a:pt x="12" y="192"/>
                  </a:cubicBezTo>
                  <a:cubicBezTo>
                    <a:pt x="0" y="153"/>
                    <a:pt x="6" y="76"/>
                    <a:pt x="12" y="0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</p:grpSp>
      <p:sp>
        <p:nvSpPr>
          <p:cNvPr id="502803" name="Text Box 19"/>
          <p:cNvSpPr txBox="1">
            <a:spLocks noChangeArrowheads="1"/>
          </p:cNvSpPr>
          <p:nvPr/>
        </p:nvSpPr>
        <p:spPr bwMode="auto">
          <a:xfrm>
            <a:off x="1309688" y="5168900"/>
            <a:ext cx="6384925" cy="711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dat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a;</a:t>
            </a:r>
            <a:endParaRPr lang="th-TH" sz="20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data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{23, 3, 21, 47};</a:t>
            </a:r>
            <a:endParaRPr lang="th-TH" sz="2000" b="1">
              <a:solidFill>
                <a:srgbClr val="FF00FF"/>
              </a:solidFill>
              <a:latin typeface="Courier New" pitchFamily="49" charset="0"/>
              <a:cs typeface="Courier New" pitchFamily="49" charset="0"/>
            </a:endParaRPr>
          </a:p>
        </p:txBody>
      </p: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5883275" y="1638300"/>
            <a:ext cx="2438400" cy="406400"/>
            <a:chOff x="5882943" y="1638371"/>
            <a:chExt cx="2438400" cy="406400"/>
          </a:xfrm>
        </p:grpSpPr>
        <p:sp>
          <p:nvSpPr>
            <p:cNvPr id="14354" name="Text Box 22"/>
            <p:cNvSpPr txBox="1">
              <a:spLocks noChangeArrowheads="1"/>
            </p:cNvSpPr>
            <p:nvPr/>
          </p:nvSpPr>
          <p:spPr bwMode="auto">
            <a:xfrm>
              <a:off x="5882943" y="1638371"/>
              <a:ext cx="609600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>
                  <a:latin typeface="Tahoma" pitchFamily="34" charset="0"/>
                  <a:cs typeface="Tahoma" pitchFamily="34" charset="0"/>
                </a:rPr>
                <a:t>0</a:t>
              </a:r>
              <a:endParaRPr lang="th-TH" sz="200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4355" name="Text Box 23"/>
            <p:cNvSpPr txBox="1">
              <a:spLocks noChangeArrowheads="1"/>
            </p:cNvSpPr>
            <p:nvPr/>
          </p:nvSpPr>
          <p:spPr bwMode="auto">
            <a:xfrm>
              <a:off x="6492543" y="1638371"/>
              <a:ext cx="609600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>
                  <a:latin typeface="Tahoma" pitchFamily="34" charset="0"/>
                  <a:cs typeface="Tahoma" pitchFamily="34" charset="0"/>
                </a:rPr>
                <a:t>0</a:t>
              </a:r>
              <a:endParaRPr lang="th-TH" sz="200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4356" name="Text Box 24"/>
            <p:cNvSpPr txBox="1">
              <a:spLocks noChangeArrowheads="1"/>
            </p:cNvSpPr>
            <p:nvPr/>
          </p:nvSpPr>
          <p:spPr bwMode="auto">
            <a:xfrm>
              <a:off x="7102143" y="1638371"/>
              <a:ext cx="609600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>
                  <a:latin typeface="Tahoma" pitchFamily="34" charset="0"/>
                  <a:cs typeface="Tahoma" pitchFamily="34" charset="0"/>
                </a:rPr>
                <a:t>0</a:t>
              </a:r>
              <a:endParaRPr lang="th-TH" sz="200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4357" name="Text Box 25"/>
            <p:cNvSpPr txBox="1">
              <a:spLocks noChangeArrowheads="1"/>
            </p:cNvSpPr>
            <p:nvPr/>
          </p:nvSpPr>
          <p:spPr bwMode="auto">
            <a:xfrm>
              <a:off x="7711743" y="1638371"/>
              <a:ext cx="609600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>
                  <a:latin typeface="Tahoma" pitchFamily="34" charset="0"/>
                  <a:cs typeface="Tahoma" pitchFamily="34" charset="0"/>
                </a:rPr>
                <a:t>0</a:t>
              </a:r>
              <a:endParaRPr lang="th-TH" sz="2000">
                <a:latin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14346" name="Text Box 20"/>
          <p:cNvSpPr txBox="1">
            <a:spLocks noChangeArrowheads="1"/>
          </p:cNvSpPr>
          <p:nvPr/>
        </p:nvSpPr>
        <p:spPr bwMode="auto">
          <a:xfrm>
            <a:off x="5208588" y="5330825"/>
            <a:ext cx="24622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 type="none" w="lg" len="med"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r"/>
            <a:r>
              <a:rPr lang="th-TH" sz="2000">
                <a:solidFill>
                  <a:srgbClr val="CC3300"/>
                </a:solidFill>
                <a:latin typeface="Tahoma" pitchFamily="34" charset="0"/>
                <a:cs typeface="Tahoma" pitchFamily="34" charset="0"/>
              </a:rPr>
              <a:t>เขียนแยกบรรทัดไม่ได้</a:t>
            </a:r>
          </a:p>
        </p:txBody>
      </p:sp>
      <p:grpSp>
        <p:nvGrpSpPr>
          <p:cNvPr id="4" name="Group 30"/>
          <p:cNvGrpSpPr>
            <a:grpSpLocks/>
          </p:cNvGrpSpPr>
          <p:nvPr/>
        </p:nvGrpSpPr>
        <p:grpSpPr bwMode="auto">
          <a:xfrm>
            <a:off x="2090738" y="5021263"/>
            <a:ext cx="1944687" cy="1089025"/>
            <a:chOff x="1335" y="3136"/>
            <a:chExt cx="1225" cy="686"/>
          </a:xfrm>
        </p:grpSpPr>
        <p:sp>
          <p:nvSpPr>
            <p:cNvPr id="14352" name="Line 28"/>
            <p:cNvSpPr>
              <a:spLocks noChangeShapeType="1"/>
            </p:cNvSpPr>
            <p:nvPr/>
          </p:nvSpPr>
          <p:spPr bwMode="auto">
            <a:xfrm>
              <a:off x="1335" y="3136"/>
              <a:ext cx="1225" cy="686"/>
            </a:xfrm>
            <a:prstGeom prst="line">
              <a:avLst/>
            </a:prstGeom>
            <a:noFill/>
            <a:ln w="28575">
              <a:solidFill>
                <a:srgbClr val="CC33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14353" name="Line 29"/>
            <p:cNvSpPr>
              <a:spLocks noChangeShapeType="1"/>
            </p:cNvSpPr>
            <p:nvPr/>
          </p:nvSpPr>
          <p:spPr bwMode="auto">
            <a:xfrm flipV="1">
              <a:off x="1335" y="3136"/>
              <a:ext cx="1225" cy="686"/>
            </a:xfrm>
            <a:prstGeom prst="line">
              <a:avLst/>
            </a:prstGeom>
            <a:noFill/>
            <a:ln w="28575">
              <a:solidFill>
                <a:srgbClr val="CC33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</p:grpSp>
      <p:sp>
        <p:nvSpPr>
          <p:cNvPr id="25" name="Text Box 25"/>
          <p:cNvSpPr txBox="1">
            <a:spLocks noChangeArrowheads="1"/>
          </p:cNvSpPr>
          <p:nvPr/>
        </p:nvSpPr>
        <p:spPr bwMode="auto">
          <a:xfrm>
            <a:off x="5888038" y="1643063"/>
            <a:ext cx="609600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000">
                <a:latin typeface="Tahoma" pitchFamily="34" charset="0"/>
                <a:cs typeface="Tahoma" pitchFamily="34" charset="0"/>
              </a:rPr>
              <a:t>23</a:t>
            </a:r>
            <a:endParaRPr lang="th-TH" sz="20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6" name="Text Box 25"/>
          <p:cNvSpPr txBox="1">
            <a:spLocks noChangeArrowheads="1"/>
          </p:cNvSpPr>
          <p:nvPr/>
        </p:nvSpPr>
        <p:spPr bwMode="auto">
          <a:xfrm>
            <a:off x="6507163" y="1643063"/>
            <a:ext cx="609600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000">
                <a:latin typeface="Tahoma" pitchFamily="34" charset="0"/>
                <a:cs typeface="Tahoma" pitchFamily="34" charset="0"/>
              </a:rPr>
              <a:t>3</a:t>
            </a:r>
            <a:endParaRPr lang="th-TH" sz="20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7" name="Text Box 25"/>
          <p:cNvSpPr txBox="1">
            <a:spLocks noChangeArrowheads="1"/>
          </p:cNvSpPr>
          <p:nvPr/>
        </p:nvSpPr>
        <p:spPr bwMode="auto">
          <a:xfrm>
            <a:off x="7126288" y="1643063"/>
            <a:ext cx="609600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000">
                <a:latin typeface="Tahoma" pitchFamily="34" charset="0"/>
                <a:cs typeface="Tahoma" pitchFamily="34" charset="0"/>
              </a:rPr>
              <a:t>21</a:t>
            </a:r>
            <a:endParaRPr lang="th-TH" sz="20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8" name="Text Box 25"/>
          <p:cNvSpPr txBox="1">
            <a:spLocks noChangeArrowheads="1"/>
          </p:cNvSpPr>
          <p:nvPr/>
        </p:nvSpPr>
        <p:spPr bwMode="auto">
          <a:xfrm>
            <a:off x="7723188" y="1643063"/>
            <a:ext cx="609600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000">
                <a:latin typeface="Tahoma" pitchFamily="34" charset="0"/>
                <a:cs typeface="Tahoma" pitchFamily="34" charset="0"/>
              </a:rPr>
              <a:t>47</a:t>
            </a:r>
            <a:endParaRPr lang="th-TH" sz="2000"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9021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78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0278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02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02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502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502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502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78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50278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502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7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5027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502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502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502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2787" grpId="0" build="p" animBg="1"/>
      <p:bldP spid="502788" grpId="0" build="p" animBg="1"/>
      <p:bldP spid="502789" grpId="0" animBg="1"/>
      <p:bldP spid="502790" grpId="0"/>
      <p:bldP spid="502803" grpId="0" animBg="1"/>
      <p:bldP spid="14346" grpId="0"/>
      <p:bldP spid="25" grpId="0" animBg="1"/>
      <p:bldP spid="26" grpId="0" animBg="1"/>
      <p:bldP spid="27" grpId="0" animBg="1"/>
      <p:bldP spid="2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/>
              <a:t>ประกาศ</a:t>
            </a:r>
            <a:r>
              <a:rPr lang="en-US" dirty="0"/>
              <a:t> +</a:t>
            </a:r>
            <a:r>
              <a:rPr lang="th-TH" dirty="0"/>
              <a:t> สร้าง</a:t>
            </a:r>
            <a:r>
              <a:rPr lang="en-US" dirty="0"/>
              <a:t> +</a:t>
            </a:r>
            <a:r>
              <a:rPr lang="th-TH" dirty="0"/>
              <a:t> ตั้งค่า</a:t>
            </a:r>
            <a:r>
              <a:rPr lang="th-TH" dirty="0" smtClean="0"/>
              <a:t>เริ่มต้น (เลือกแบบไหนดี)</a:t>
            </a:r>
            <a:endParaRPr lang="th-TH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ทุกตัวเป็น 0</a:t>
            </a:r>
          </a:p>
          <a:p>
            <a:endParaRPr lang="th-TH" dirty="0" smtClean="0"/>
          </a:p>
          <a:p>
            <a:endParaRPr lang="th-TH" dirty="0"/>
          </a:p>
          <a:p>
            <a:endParaRPr lang="th-TH" dirty="0"/>
          </a:p>
          <a:p>
            <a:r>
              <a:rPr lang="th-TH" dirty="0" smtClean="0"/>
              <a:t>ทุกตัวเป็น </a:t>
            </a:r>
            <a:r>
              <a:rPr lang="en-US" dirty="0" smtClean="0"/>
              <a:t>k </a:t>
            </a:r>
            <a:r>
              <a:rPr lang="th-TH" dirty="0" smtClean="0"/>
              <a:t>โดยที่ </a:t>
            </a:r>
            <a:r>
              <a:rPr lang="en-US" dirty="0" smtClean="0"/>
              <a:t>k </a:t>
            </a:r>
            <a:r>
              <a:rPr lang="en-US" dirty="0" smtClean="0">
                <a:sym typeface="Symbol"/>
              </a:rPr>
              <a:t> 0</a:t>
            </a:r>
            <a:endParaRPr lang="th-TH" dirty="0" smtClean="0"/>
          </a:p>
        </p:txBody>
      </p:sp>
      <p:sp>
        <p:nvSpPr>
          <p:cNvPr id="29" name="Text Box 3"/>
          <p:cNvSpPr txBox="1">
            <a:spLocks noChangeArrowheads="1"/>
          </p:cNvSpPr>
          <p:nvPr/>
        </p:nvSpPr>
        <p:spPr bwMode="auto">
          <a:xfrm>
            <a:off x="1472564" y="1679575"/>
            <a:ext cx="4242435" cy="40011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data = </a:t>
            </a:r>
            <a:r>
              <a:rPr lang="th-TH" sz="20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th-TH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50</a:t>
            </a:r>
            <a:r>
              <a:rPr lang="th-TH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th-TH" sz="2000" b="1" dirty="0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30" name="Text Box 3"/>
          <p:cNvSpPr txBox="1">
            <a:spLocks noChangeArrowheads="1"/>
          </p:cNvSpPr>
          <p:nvPr/>
        </p:nvSpPr>
        <p:spPr bwMode="auto">
          <a:xfrm>
            <a:off x="1472562" y="3866515"/>
            <a:ext cx="5922647" cy="132343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data = </a:t>
            </a:r>
            <a:r>
              <a:rPr lang="th-TH" sz="20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[50];</a:t>
            </a:r>
            <a:endParaRPr lang="th-TH" sz="2000" b="1" dirty="0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th-TH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for (</a:t>
            </a:r>
            <a:r>
              <a:rPr lang="en-US" sz="2000" b="1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i = 0; i &lt; </a:t>
            </a:r>
            <a:r>
              <a:rPr lang="en-US" sz="2000" b="1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i.length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 i++) {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data[i] = 5;</a:t>
            </a:r>
          </a:p>
          <a:p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}</a:t>
            </a:r>
            <a:r>
              <a:rPr lang="th-TH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build="p" animBg="1"/>
      <p:bldP spid="30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/>
              <a:t>ประกาศ</a:t>
            </a:r>
            <a:r>
              <a:rPr lang="en-US" dirty="0"/>
              <a:t> +</a:t>
            </a:r>
            <a:r>
              <a:rPr lang="th-TH" dirty="0"/>
              <a:t> สร้าง</a:t>
            </a:r>
            <a:r>
              <a:rPr lang="en-US" dirty="0"/>
              <a:t> +</a:t>
            </a:r>
            <a:r>
              <a:rPr lang="th-TH" dirty="0"/>
              <a:t> ตั้งค่า</a:t>
            </a:r>
            <a:r>
              <a:rPr lang="th-TH" dirty="0" smtClean="0"/>
              <a:t>เริ่มต้น (เลือกแบบไหนดี)</a:t>
            </a:r>
            <a:endParaRPr lang="th-TH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แต่ละตัวไม่เหมือนกันแต่หาความสัมพันธ์ของแต่ละตำแหน่งได้ เช่น ตำแหน่งที่ </a:t>
            </a:r>
            <a:r>
              <a:rPr lang="en-US" dirty="0" smtClean="0"/>
              <a:t>i </a:t>
            </a:r>
            <a:r>
              <a:rPr lang="th-TH" dirty="0" smtClean="0"/>
              <a:t>มีค่าเป็น </a:t>
            </a:r>
            <a:r>
              <a:rPr lang="en-US" dirty="0" smtClean="0"/>
              <a:t>i</a:t>
            </a: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417320" y="2182495"/>
            <a:ext cx="6537960" cy="132343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data = </a:t>
            </a:r>
            <a:r>
              <a:rPr lang="th-TH" sz="20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th-TH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50</a:t>
            </a:r>
            <a:r>
              <a:rPr lang="th-TH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th-TH" sz="2000" b="1" dirty="0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for (</a:t>
            </a:r>
            <a:r>
              <a:rPr lang="en-US" sz="2000" b="1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i = 0; i &lt; </a:t>
            </a:r>
            <a:r>
              <a:rPr lang="en-US" sz="2000" b="1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data.length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 i++) {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data[i] = i;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th-TH" sz="2000" b="1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417320" y="4266565"/>
            <a:ext cx="6537960" cy="206210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// </a:t>
            </a:r>
            <a:r>
              <a:rPr lang="th-TH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ค่าที่ตำแหน่ง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 </a:t>
            </a:r>
            <a:r>
              <a:rPr lang="th-TH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ขึ้นอยู่กับค่าของตำแหน่งก่อนหน้า</a:t>
            </a:r>
            <a:r>
              <a:rPr lang="th-TH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th-TH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int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data = </a:t>
            </a:r>
            <a:r>
              <a:rPr lang="th-TH" sz="20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th-TH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50</a:t>
            </a:r>
            <a:r>
              <a:rPr lang="th-TH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];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data[0] = 7;</a:t>
            </a:r>
            <a:endParaRPr lang="th-TH" sz="2000" b="1" dirty="0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for (</a:t>
            </a:r>
            <a:r>
              <a:rPr lang="en-US" sz="2000" b="1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i = 1; i &lt; </a:t>
            </a:r>
            <a:r>
              <a:rPr lang="en-US" sz="2000" b="1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data.length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 i++) {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data[i] = (data[i - 1] * i) - 1;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th-TH" sz="2000" b="1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1597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/>
              <a:t>ประกาศ</a:t>
            </a:r>
            <a:r>
              <a:rPr lang="en-US" dirty="0"/>
              <a:t> +</a:t>
            </a:r>
            <a:r>
              <a:rPr lang="th-TH" dirty="0"/>
              <a:t> สร้าง</a:t>
            </a:r>
            <a:r>
              <a:rPr lang="en-US" dirty="0"/>
              <a:t> +</a:t>
            </a:r>
            <a:r>
              <a:rPr lang="th-TH" dirty="0"/>
              <a:t> ตั้งค่า</a:t>
            </a:r>
            <a:r>
              <a:rPr lang="th-TH" dirty="0" smtClean="0"/>
              <a:t>เริ่มต้น (เลือกแบบไหนดี)</a:t>
            </a:r>
            <a:endParaRPr lang="th-TH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แต่ละตัวไม่เหมือนกันและไม่มีความสัมพันธ์อะไรเลย</a:t>
            </a:r>
          </a:p>
          <a:p>
            <a:pPr lvl="1"/>
            <a:r>
              <a:rPr lang="th-TH" dirty="0" smtClean="0"/>
              <a:t>จำนวนข้อมูลน้อย</a:t>
            </a:r>
          </a:p>
          <a:p>
            <a:pPr lvl="1"/>
            <a:endParaRPr lang="th-TH" dirty="0" smtClean="0"/>
          </a:p>
          <a:p>
            <a:pPr lvl="1"/>
            <a:endParaRPr lang="th-TH" dirty="0" smtClean="0"/>
          </a:p>
          <a:p>
            <a:pPr lvl="1"/>
            <a:r>
              <a:rPr lang="th-TH" dirty="0" smtClean="0"/>
              <a:t>จำนวนข้อมูลเยอะ </a:t>
            </a:r>
          </a:p>
          <a:p>
            <a:pPr lvl="2"/>
            <a:r>
              <a:rPr lang="th-TH" dirty="0" smtClean="0"/>
              <a:t>มีข้อมูลที่เหมือนกันเยอะ</a:t>
            </a:r>
          </a:p>
          <a:p>
            <a:pPr lvl="2"/>
            <a:r>
              <a:rPr lang="th-TH" dirty="0" smtClean="0"/>
              <a:t>มีข้อมูลที่เหมือนกันน้อย</a:t>
            </a:r>
          </a:p>
          <a:p>
            <a:pPr lvl="2"/>
            <a:r>
              <a:rPr lang="th-TH" dirty="0" smtClean="0"/>
              <a:t>จะใช้วิธีอย่างไรจึงจะเหมาะสม</a:t>
            </a: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2194560" y="1864360"/>
            <a:ext cx="5875020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data = {23, 3, 21, 47};</a:t>
            </a:r>
            <a:endParaRPr lang="th-TH" sz="2000" b="1">
              <a:solidFill>
                <a:srgbClr val="FF00FF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6840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โปรแกรมรับเลขเดือน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th-TH" dirty="0" smtClean="0">
                <a:sym typeface="Wingdings" pitchFamily="2" charset="2"/>
              </a:rPr>
              <a:t>แสดงชื่อเดือน</a:t>
            </a:r>
            <a:endParaRPr lang="th-TH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49250" y="947738"/>
            <a:ext cx="8453438" cy="45243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import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java.util.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endParaRPr lang="en-US" sz="18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class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Month {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public static void main(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String[] args) {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kb =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.in);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.out.print(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th-TH" sz="18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เลขเดือน</a:t>
            </a:r>
            <a:r>
              <a:rPr lang="th-TH" sz="18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en-US" sz="18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= 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);</a:t>
            </a:r>
            <a:endParaRPr lang="en-US" sz="1800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int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m = kb.nextInt();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(1 &lt;= m &amp;&amp; m &lt;= 12) {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 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String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[] month = {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"JAN"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, 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"FEB"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, 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"MAR"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, 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"APR"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, 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"MAY"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,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      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"JUN"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, 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"JUL"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, 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"AUG"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, 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"SEP"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, 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"OCT"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, 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"NOV"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, 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"DEC"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};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 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.out.println( month[m - 1] 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}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else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{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 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.out.println(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18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เลขเดือนไม่ถูกต้อง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}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}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}</a:t>
            </a:r>
            <a:endParaRPr lang="th-TH" sz="1800" b="1">
              <a:latin typeface="Courier New" pitchFamily="49" charset="0"/>
            </a:endParaRPr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6626225" y="3876675"/>
            <a:ext cx="1862138" cy="846138"/>
          </a:xfrm>
          <a:prstGeom prst="wedgeRoundRectCallout">
            <a:avLst>
              <a:gd name="adj1" fmla="val -79574"/>
              <a:gd name="adj2" fmla="val -42185"/>
              <a:gd name="adj3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90000" tIns="46800" rIns="90000" bIns="46800"/>
          <a:lstStyle/>
          <a:p>
            <a:pPr algn="ctr"/>
            <a:r>
              <a:rPr lang="th-TH" sz="2200">
                <a:latin typeface="Tahoma" pitchFamily="34" charset="0"/>
                <a:cs typeface="Tahoma" pitchFamily="34" charset="0"/>
              </a:rPr>
              <a:t>เดือน </a:t>
            </a:r>
            <a:r>
              <a:rPr lang="en-US" sz="2200">
                <a:latin typeface="Tahoma" pitchFamily="34" charset="0"/>
                <a:cs typeface="Tahoma" pitchFamily="34" charset="0"/>
              </a:rPr>
              <a:t>m</a:t>
            </a:r>
            <a:r>
              <a:rPr lang="th-TH" sz="2200">
                <a:latin typeface="Tahoma" pitchFamily="34" charset="0"/>
                <a:cs typeface="Tahoma" pitchFamily="34" charset="0"/>
              </a:rPr>
              <a:t> อยู่ที่ช่อง </a:t>
            </a:r>
            <a:r>
              <a:rPr lang="en-US" sz="2200">
                <a:latin typeface="Tahoma" pitchFamily="34" charset="0"/>
                <a:cs typeface="Tahoma" pitchFamily="34" charset="0"/>
              </a:rPr>
              <a:t>m – 1</a:t>
            </a:r>
            <a:endParaRPr lang="th-TH" sz="220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โปรแกรมค้นชื่อจากรหัส</a:t>
            </a:r>
            <a:endParaRPr lang="th-TH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684213" y="908050"/>
            <a:ext cx="7920037" cy="2144713"/>
          </a:xfrm>
        </p:spPr>
        <p:txBody>
          <a:bodyPr/>
          <a:lstStyle/>
          <a:p>
            <a:r>
              <a:rPr lang="th-TH" smtClean="0"/>
              <a:t>แฟ้มข้อมูลเก็บรหัสและชื่อนักเรียน</a:t>
            </a:r>
          </a:p>
          <a:p>
            <a:r>
              <a:rPr lang="th-TH" smtClean="0"/>
              <a:t>เขียนโปรแกรม</a:t>
            </a:r>
          </a:p>
          <a:p>
            <a:pPr lvl="1"/>
            <a:r>
              <a:rPr lang="th-TH" smtClean="0"/>
              <a:t>รับรหัสนักเรียนจากผู้ใช้ (ทางแป้นพิมพ์)</a:t>
            </a:r>
          </a:p>
          <a:p>
            <a:pPr lvl="1"/>
            <a:r>
              <a:rPr lang="th-TH" smtClean="0"/>
              <a:t>แสดงชื่อของนักเรียนที่มีรหัสที่ได้รับ (ทางจอภาพ)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2935288" y="3092450"/>
            <a:ext cx="3111500" cy="2419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defRPr/>
            </a:pPr>
            <a:r>
              <a:rPr lang="en-US" sz="1800" dirty="0">
                <a:latin typeface="Tahoma" pitchFamily="34" charset="0"/>
                <a:cs typeface="Tahoma" pitchFamily="34" charset="0"/>
              </a:rPr>
              <a:t> 3413	</a:t>
            </a:r>
            <a:r>
              <a:rPr lang="th-TH" sz="1800" dirty="0">
                <a:latin typeface="Tahoma" pitchFamily="34" charset="0"/>
                <a:cs typeface="Tahoma" pitchFamily="34" charset="0"/>
              </a:rPr>
              <a:t>นาย จาวา  แซ่ซัน</a:t>
            </a:r>
          </a:p>
          <a:p>
            <a:pPr>
              <a:lnSpc>
                <a:spcPct val="120000"/>
              </a:lnSpc>
              <a:spcBef>
                <a:spcPts val="0"/>
              </a:spcBef>
              <a:defRPr/>
            </a:pPr>
            <a:r>
              <a:rPr lang="en-US" sz="1800" dirty="0">
                <a:latin typeface="Tahoma" pitchFamily="34" charset="0"/>
                <a:cs typeface="Tahoma" pitchFamily="34" charset="0"/>
              </a:rPr>
              <a:t> 1002	</a:t>
            </a:r>
            <a:r>
              <a:rPr lang="th-TH" sz="1800" dirty="0">
                <a:latin typeface="Tahoma" pitchFamily="34" charset="0"/>
                <a:cs typeface="Tahoma" pitchFamily="34" charset="0"/>
              </a:rPr>
              <a:t>นาย หมด  ฤทธิ์เดช</a:t>
            </a: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defRPr/>
            </a:pPr>
            <a:r>
              <a:rPr lang="en-US" sz="1800" dirty="0">
                <a:latin typeface="Tahoma" pitchFamily="34" charset="0"/>
                <a:cs typeface="Tahoma" pitchFamily="34" charset="0"/>
              </a:rPr>
              <a:t> 9821	</a:t>
            </a:r>
            <a:r>
              <a:rPr lang="th-TH" sz="1800" dirty="0">
                <a:latin typeface="Tahoma" pitchFamily="34" charset="0"/>
                <a:cs typeface="Tahoma" pitchFamily="34" charset="0"/>
              </a:rPr>
              <a:t>น.ส. ดวงดี  มากล้น</a:t>
            </a: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defRPr/>
            </a:pPr>
            <a:r>
              <a:rPr lang="th-TH" sz="1800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1800" dirty="0">
                <a:latin typeface="Tahoma" pitchFamily="34" charset="0"/>
                <a:cs typeface="Tahoma" pitchFamily="34" charset="0"/>
              </a:rPr>
              <a:t>2123	</a:t>
            </a:r>
            <a:r>
              <a:rPr lang="th-TH" sz="1800" dirty="0">
                <a:latin typeface="Tahoma" pitchFamily="34" charset="0"/>
                <a:cs typeface="Tahoma" pitchFamily="34" charset="0"/>
              </a:rPr>
              <a:t>นาย ห้าม  ไม่ฟัง</a:t>
            </a: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defRPr/>
            </a:pPr>
            <a:r>
              <a:rPr lang="en-US" sz="1800" dirty="0">
                <a:latin typeface="Tahoma" pitchFamily="34" charset="0"/>
                <a:cs typeface="Tahoma" pitchFamily="34" charset="0"/>
              </a:rPr>
              <a:t> 4225	</a:t>
            </a:r>
            <a:r>
              <a:rPr lang="th-TH" sz="1800" dirty="0">
                <a:latin typeface="Tahoma" pitchFamily="34" charset="0"/>
                <a:cs typeface="Tahoma" pitchFamily="34" charset="0"/>
              </a:rPr>
              <a:t>นาย ลืม  ไปแล้ว</a:t>
            </a:r>
            <a:endParaRPr lang="en-US" sz="1800" dirty="0">
              <a:latin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defRPr/>
            </a:pPr>
            <a:r>
              <a:rPr lang="en-US" sz="1800" dirty="0">
                <a:latin typeface="Tahoma" pitchFamily="34" charset="0"/>
                <a:cs typeface="Tahoma" pitchFamily="34" charset="0"/>
              </a:rPr>
              <a:t> 5421	</a:t>
            </a:r>
            <a:r>
              <a:rPr lang="th-TH" sz="1800" dirty="0">
                <a:latin typeface="Tahoma" pitchFamily="34" charset="0"/>
                <a:cs typeface="Tahoma" pitchFamily="34" charset="0"/>
              </a:rPr>
              <a:t>น.ส. สมหญิง ตัวจริง</a:t>
            </a: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defRPr/>
            </a:pPr>
            <a:r>
              <a:rPr lang="th-TH" sz="1800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1800" dirty="0">
                <a:latin typeface="Tahoma" pitchFamily="34" charset="0"/>
                <a:cs typeface="Tahoma" pitchFamily="34" charset="0"/>
              </a:rPr>
              <a:t>. . .</a:t>
            </a:r>
            <a:endParaRPr lang="th-TH" sz="1800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 bldLvl="2"/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โปรแกรมค้นชื่อจากรหัส </a:t>
            </a:r>
            <a:r>
              <a:rPr lang="en-US" dirty="0" smtClean="0"/>
              <a:t>: </a:t>
            </a:r>
            <a:r>
              <a:rPr lang="th-TH" dirty="0" smtClean="0"/>
              <a:t>ค้นในแฟ้ม</a:t>
            </a:r>
            <a:endParaRPr lang="th-TH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AutoNum type="arabicPeriod"/>
            </a:pPr>
            <a:r>
              <a:rPr lang="th-TH" dirty="0"/>
              <a:t>ให้ผู้ใช้ป้อนรหัสจากแป้นพิมพ์</a:t>
            </a:r>
          </a:p>
          <a:p>
            <a:pPr>
              <a:buFontTx/>
              <a:buAutoNum type="arabicPeriod"/>
            </a:pPr>
            <a:r>
              <a:rPr lang="th-TH" dirty="0"/>
              <a:t>ตรวจทีละบรรทัดจากแฟ้มว่ารหัสตรงหรือไม่ ถ้าตรงก็เก็บชื่อไว้แล้วเลิก</a:t>
            </a:r>
          </a:p>
          <a:p>
            <a:pPr marL="457200" lvl="1" indent="0">
              <a:buNone/>
            </a:pPr>
            <a:r>
              <a:rPr lang="th-TH" dirty="0"/>
              <a:t>2.1 อ่านรหัส</a:t>
            </a:r>
          </a:p>
          <a:p>
            <a:pPr marL="457200" lvl="1" indent="0">
              <a:buNone/>
            </a:pPr>
            <a:r>
              <a:rPr lang="th-TH" dirty="0"/>
              <a:t>2.2 อ่านชื่อ</a:t>
            </a:r>
          </a:p>
          <a:p>
            <a:pPr marL="457200" lvl="1" indent="0">
              <a:buNone/>
            </a:pPr>
            <a:r>
              <a:rPr lang="th-TH" dirty="0"/>
              <a:t>2.3 เปรียบเทียบรหัสกับรหัสที่ป้อนจากแป้นพิมพ์ถ้าไม่เหมือนกันก็ไปอ่านรหัสต่อไป ถ้าเหมือนกันก็เก็บชื่อไว้แล้วเลิกอ่าน</a:t>
            </a:r>
          </a:p>
          <a:p>
            <a:pPr>
              <a:buFontTx/>
              <a:buAutoNum type="arabicPeriod"/>
            </a:pPr>
            <a:r>
              <a:rPr lang="th-TH" dirty="0"/>
              <a:t>แสดงผลลัพธ์</a:t>
            </a:r>
          </a:p>
          <a:p>
            <a:pPr marL="457200" lvl="1" indent="0">
              <a:buNone/>
            </a:pPr>
            <a:r>
              <a:rPr lang="th-TH" dirty="0"/>
              <a:t>3.1 พิมพ์ชื่อที่พบ </a:t>
            </a:r>
          </a:p>
          <a:p>
            <a:pPr marL="457200" lvl="1" indent="0">
              <a:buNone/>
            </a:pPr>
            <a:r>
              <a:rPr lang="th-TH" dirty="0"/>
              <a:t>3.2 ไม่พบก็พิมพ์ว่า “ไม่พบ</a:t>
            </a:r>
            <a:r>
              <a:rPr lang="th-TH" dirty="0" smtClean="0"/>
              <a:t>”</a:t>
            </a:r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โปรแกรมค้นชื่อจากรหัส </a:t>
            </a:r>
            <a:r>
              <a:rPr lang="en-US" dirty="0" smtClean="0"/>
              <a:t>: </a:t>
            </a:r>
            <a:r>
              <a:rPr lang="th-TH" dirty="0" smtClean="0"/>
              <a:t>ค้นในแฟ้ม</a:t>
            </a:r>
            <a:endParaRPr lang="th-TH" dirty="0"/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349250" y="671513"/>
            <a:ext cx="8453438" cy="61864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kb =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.in);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while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true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) {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.out.print(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"ID = 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sid = kb.nextInt();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(sid &lt; 0)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break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in =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File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"id-names.txt"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));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sname = 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while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(in.hasNext()) {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id = in.nextInt();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 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name = in.nextLine();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(id == sid) {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    sname = name.trim();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break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;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// </a:t>
            </a:r>
            <a:r>
              <a:rPr lang="th-TH" sz="18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ออกจากวงวนทันที เมื่อพบ</a:t>
            </a:r>
            <a:endParaRPr lang="en-US" sz="18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  }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}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in.close();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(sname.equals(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)) {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 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.out.println(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"--- </a:t>
            </a:r>
            <a:r>
              <a:rPr lang="th-TH" sz="18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ไม่พบชื่อของรหัส</a:t>
            </a:r>
            <a:r>
              <a:rPr lang="th-TH" sz="18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+ sid);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  }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else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{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   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.out.println(sname);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  }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}</a:t>
            </a:r>
          </a:p>
        </p:txBody>
      </p:sp>
      <p:sp>
        <p:nvSpPr>
          <p:cNvPr id="4" name="AutoShape 5"/>
          <p:cNvSpPr>
            <a:spLocks noChangeArrowheads="1"/>
          </p:cNvSpPr>
          <p:nvPr/>
        </p:nvSpPr>
        <p:spPr bwMode="auto">
          <a:xfrm>
            <a:off x="5508625" y="4352925"/>
            <a:ext cx="2270125" cy="806450"/>
          </a:xfrm>
          <a:prstGeom prst="wedgeRoundRectCallout">
            <a:avLst>
              <a:gd name="adj1" fmla="val -66546"/>
              <a:gd name="adj2" fmla="val -39042"/>
              <a:gd name="adj3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90000" tIns="46800" rIns="90000" bIns="46800"/>
          <a:lstStyle/>
          <a:p>
            <a:pPr algn="ctr"/>
            <a:r>
              <a:rPr lang="th-TH" sz="2000" dirty="0">
                <a:latin typeface="Tahoma" pitchFamily="34" charset="0"/>
                <a:cs typeface="Tahoma" pitchFamily="34" charset="0"/>
              </a:rPr>
              <a:t>ค้นจากแฟ้มทุกครั้ง</a:t>
            </a:r>
          </a:p>
          <a:p>
            <a:pPr algn="ctr"/>
            <a:r>
              <a:rPr lang="th-TH" sz="2000" dirty="0">
                <a:latin typeface="Tahoma" pitchFamily="34" charset="0"/>
                <a:cs typeface="Tahoma" pitchFamily="34" charset="0"/>
              </a:rPr>
              <a:t>ช้า </a:t>
            </a:r>
            <a:r>
              <a:rPr lang="en-US" sz="2000" dirty="0">
                <a:latin typeface="Tahoma" pitchFamily="34" charset="0"/>
                <a:cs typeface="Tahoma" pitchFamily="34" charset="0"/>
              </a:rPr>
              <a:t>!!!</a:t>
            </a:r>
            <a:endParaRPr lang="th-TH" sz="20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719763" y="2698750"/>
            <a:ext cx="2824162" cy="1077913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1600" dirty="0">
                <a:latin typeface="Tahoma" pitchFamily="34" charset="0"/>
                <a:cs typeface="Tahoma" pitchFamily="34" charset="0"/>
              </a:rPr>
              <a:t>3413	</a:t>
            </a:r>
            <a:r>
              <a:rPr lang="th-TH" sz="1600" dirty="0">
                <a:latin typeface="Tahoma" pitchFamily="34" charset="0"/>
                <a:cs typeface="Tahoma" pitchFamily="34" charset="0"/>
              </a:rPr>
              <a:t>นาย จาวา แซ่ซัน</a:t>
            </a:r>
          </a:p>
          <a:p>
            <a:pPr>
              <a:spcBef>
                <a:spcPts val="0"/>
              </a:spcBef>
              <a:defRPr/>
            </a:pPr>
            <a:r>
              <a:rPr lang="en-US" sz="1600" dirty="0">
                <a:latin typeface="Tahoma" pitchFamily="34" charset="0"/>
                <a:cs typeface="Tahoma" pitchFamily="34" charset="0"/>
              </a:rPr>
              <a:t>1002	</a:t>
            </a:r>
            <a:r>
              <a:rPr lang="th-TH" sz="1600" dirty="0">
                <a:latin typeface="Tahoma" pitchFamily="34" charset="0"/>
                <a:cs typeface="Tahoma" pitchFamily="34" charset="0"/>
              </a:rPr>
              <a:t>นาย หมด ฤทธิ์เดช</a:t>
            </a:r>
          </a:p>
          <a:p>
            <a:pPr marL="342900" indent="-342900">
              <a:spcBef>
                <a:spcPts val="0"/>
              </a:spcBef>
              <a:defRPr/>
            </a:pPr>
            <a:r>
              <a:rPr lang="en-US" sz="1600" dirty="0">
                <a:latin typeface="Tahoma" pitchFamily="34" charset="0"/>
                <a:cs typeface="Tahoma" pitchFamily="34" charset="0"/>
              </a:rPr>
              <a:t>9821	</a:t>
            </a:r>
            <a:r>
              <a:rPr lang="th-TH" sz="1600" dirty="0">
                <a:latin typeface="Tahoma" pitchFamily="34" charset="0"/>
                <a:cs typeface="Tahoma" pitchFamily="34" charset="0"/>
              </a:rPr>
              <a:t>น.ส. ดวงดี  มากล้น</a:t>
            </a:r>
          </a:p>
          <a:p>
            <a:pPr marL="342900" indent="-342900">
              <a:spcBef>
                <a:spcPts val="0"/>
              </a:spcBef>
              <a:defRPr/>
            </a:pPr>
            <a:r>
              <a:rPr lang="en-US" sz="1600" dirty="0">
                <a:latin typeface="Tahoma" pitchFamily="34" charset="0"/>
                <a:cs typeface="Tahoma" pitchFamily="34" charset="0"/>
              </a:rPr>
              <a:t>...</a:t>
            </a:r>
            <a:endParaRPr lang="th-TH" sz="1600" dirty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6" name="Group 9"/>
          <p:cNvGrpSpPr>
            <a:grpSpLocks/>
          </p:cNvGrpSpPr>
          <p:nvPr/>
        </p:nvGrpSpPr>
        <p:grpSpPr bwMode="auto">
          <a:xfrm>
            <a:off x="4367213" y="2647950"/>
            <a:ext cx="1924050" cy="368300"/>
            <a:chOff x="4367284" y="2647666"/>
            <a:chExt cx="1924334" cy="368489"/>
          </a:xfrm>
        </p:grpSpPr>
        <p:sp>
          <p:nvSpPr>
            <p:cNvPr id="18442" name="Rounded Rectangle 5"/>
            <p:cNvSpPr>
              <a:spLocks noChangeArrowheads="1"/>
            </p:cNvSpPr>
            <p:nvPr/>
          </p:nvSpPr>
          <p:spPr bwMode="auto">
            <a:xfrm>
              <a:off x="5609230" y="2647666"/>
              <a:ext cx="682388" cy="368489"/>
            </a:xfrm>
            <a:prstGeom prst="roundRect">
              <a:avLst>
                <a:gd name="adj" fmla="val 16667"/>
              </a:avLst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18443" name="Freeform 7"/>
            <p:cNvSpPr>
              <a:spLocks/>
            </p:cNvSpPr>
            <p:nvPr/>
          </p:nvSpPr>
          <p:spPr bwMode="auto">
            <a:xfrm>
              <a:off x="4367284" y="2743201"/>
              <a:ext cx="1228298" cy="191068"/>
            </a:xfrm>
            <a:custGeom>
              <a:avLst/>
              <a:gdLst>
                <a:gd name="T0" fmla="*/ 0 w 1228298"/>
                <a:gd name="T1" fmla="*/ 191068 h 191068"/>
                <a:gd name="T2" fmla="*/ 573206 w 1228298"/>
                <a:gd name="T3" fmla="*/ 27295 h 191068"/>
                <a:gd name="T4" fmla="*/ 1228298 w 1228298"/>
                <a:gd name="T5" fmla="*/ 27295 h 191068"/>
                <a:gd name="T6" fmla="*/ 0 60000 65536"/>
                <a:gd name="T7" fmla="*/ 0 60000 65536"/>
                <a:gd name="T8" fmla="*/ 0 60000 65536"/>
                <a:gd name="T9" fmla="*/ 0 w 1228298"/>
                <a:gd name="T10" fmla="*/ 0 h 191068"/>
                <a:gd name="T11" fmla="*/ 1228298 w 1228298"/>
                <a:gd name="T12" fmla="*/ 191068 h 1910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28298" h="191068">
                  <a:moveTo>
                    <a:pt x="0" y="191068"/>
                  </a:moveTo>
                  <a:cubicBezTo>
                    <a:pt x="184245" y="122829"/>
                    <a:pt x="368490" y="54591"/>
                    <a:pt x="573206" y="27295"/>
                  </a:cubicBezTo>
                  <a:cubicBezTo>
                    <a:pt x="777922" y="0"/>
                    <a:pt x="1228298" y="27295"/>
                    <a:pt x="1228298" y="27295"/>
                  </a:cubicBezTo>
                </a:path>
              </a:pathLst>
            </a:cu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5349875" y="2647950"/>
            <a:ext cx="3248025" cy="738188"/>
            <a:chOff x="5349922" y="2647666"/>
            <a:chExt cx="3248168" cy="739254"/>
          </a:xfrm>
        </p:grpSpPr>
        <p:sp>
          <p:nvSpPr>
            <p:cNvPr id="18440" name="Rounded Rectangle 6"/>
            <p:cNvSpPr>
              <a:spLocks noChangeArrowheads="1"/>
            </p:cNvSpPr>
            <p:nvPr/>
          </p:nvSpPr>
          <p:spPr bwMode="auto">
            <a:xfrm>
              <a:off x="6346210" y="2647666"/>
              <a:ext cx="2251880" cy="368489"/>
            </a:xfrm>
            <a:prstGeom prst="roundRect">
              <a:avLst>
                <a:gd name="adj" fmla="val 16667"/>
              </a:avLst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18441" name="Freeform 8"/>
            <p:cNvSpPr>
              <a:spLocks/>
            </p:cNvSpPr>
            <p:nvPr/>
          </p:nvSpPr>
          <p:spPr bwMode="auto">
            <a:xfrm>
              <a:off x="5349922" y="3016155"/>
              <a:ext cx="1214651" cy="370765"/>
            </a:xfrm>
            <a:custGeom>
              <a:avLst/>
              <a:gdLst>
                <a:gd name="T0" fmla="*/ 0 w 1214651"/>
                <a:gd name="T1" fmla="*/ 341194 h 370765"/>
                <a:gd name="T2" fmla="*/ 696036 w 1214651"/>
                <a:gd name="T3" fmla="*/ 313899 h 370765"/>
                <a:gd name="T4" fmla="*/ 1214651 w 1214651"/>
                <a:gd name="T5" fmla="*/ 0 h 370765"/>
                <a:gd name="T6" fmla="*/ 0 60000 65536"/>
                <a:gd name="T7" fmla="*/ 0 60000 65536"/>
                <a:gd name="T8" fmla="*/ 0 60000 65536"/>
                <a:gd name="T9" fmla="*/ 0 w 1214651"/>
                <a:gd name="T10" fmla="*/ 0 h 370765"/>
                <a:gd name="T11" fmla="*/ 1214651 w 1214651"/>
                <a:gd name="T12" fmla="*/ 370765 h 37076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14651" h="370765">
                  <a:moveTo>
                    <a:pt x="0" y="341194"/>
                  </a:moveTo>
                  <a:cubicBezTo>
                    <a:pt x="246797" y="355979"/>
                    <a:pt x="493594" y="370765"/>
                    <a:pt x="696036" y="313899"/>
                  </a:cubicBezTo>
                  <a:cubicBezTo>
                    <a:pt x="898478" y="257033"/>
                    <a:pt x="1056564" y="128516"/>
                    <a:pt x="1214651" y="0"/>
                  </a:cubicBezTo>
                </a:path>
              </a:pathLst>
            </a:cu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หัวข้อ</a:t>
            </a:r>
          </a:p>
        </p:txBody>
      </p:sp>
      <p:sp>
        <p:nvSpPr>
          <p:cNvPr id="64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th-TH" dirty="0" smtClean="0"/>
              <a:t>การประกาศ สร้าง และใช้แถวลำดับ</a:t>
            </a:r>
          </a:p>
          <a:p>
            <a:pPr>
              <a:lnSpc>
                <a:spcPct val="90000"/>
              </a:lnSpc>
            </a:pPr>
            <a:r>
              <a:rPr lang="th-TH" dirty="0" smtClean="0"/>
              <a:t>การประมวลผลข้อมูลในอาเรย์</a:t>
            </a:r>
          </a:p>
          <a:p>
            <a:pPr lvl="1">
              <a:lnSpc>
                <a:spcPct val="90000"/>
              </a:lnSpc>
            </a:pPr>
            <a:r>
              <a:rPr lang="th-TH" dirty="0" smtClean="0"/>
              <a:t>การค้นข้อมูล การเรียงลำดับข้อมูล </a:t>
            </a:r>
            <a:r>
              <a:rPr lang="en-US" dirty="0" smtClean="0"/>
              <a:t>...</a:t>
            </a:r>
            <a:endParaRPr lang="th-TH" dirty="0" smtClean="0"/>
          </a:p>
          <a:p>
            <a:pPr>
              <a:lnSpc>
                <a:spcPct val="90000"/>
              </a:lnSpc>
            </a:pPr>
            <a:r>
              <a:rPr lang="th-TH" dirty="0" smtClean="0"/>
              <a:t>ตัวอย่าง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4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4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4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4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4099" grpId="0" build="p" bldLvl="2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โปรแกรมค้นชื่อจากรหัส </a:t>
            </a:r>
            <a:r>
              <a:rPr lang="en-US" dirty="0" smtClean="0"/>
              <a:t>: </a:t>
            </a:r>
            <a:r>
              <a:rPr lang="th-TH" dirty="0" smtClean="0"/>
              <a:t>ค้นในแฟ้ม</a:t>
            </a:r>
            <a:endParaRPr lang="th-TH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ค้นในแฟ้มช้า</a:t>
            </a:r>
          </a:p>
          <a:p>
            <a:r>
              <a:rPr lang="th-TH" dirty="0" smtClean="0"/>
              <a:t>เพราะต้องอ่านจาก </a:t>
            </a:r>
            <a:r>
              <a:rPr lang="en-US" dirty="0" err="1" smtClean="0"/>
              <a:t>harddisk</a:t>
            </a:r>
            <a:r>
              <a:rPr lang="en-US" dirty="0" smtClean="0"/>
              <a:t> </a:t>
            </a:r>
            <a:r>
              <a:rPr lang="th-TH" dirty="0" smtClean="0"/>
              <a:t>ซึ่งเป็น </a:t>
            </a:r>
            <a:r>
              <a:rPr lang="en-US" dirty="0" smtClean="0"/>
              <a:t>secondary storage</a:t>
            </a:r>
          </a:p>
          <a:p>
            <a:endParaRPr lang="en-US" dirty="0"/>
          </a:p>
          <a:p>
            <a:r>
              <a:rPr lang="th-TH" dirty="0" smtClean="0"/>
              <a:t>ปรับปรุงโดยการอ่านทั้งหมดมาเก็บไว้ในอาเรย์ (อยู่ในส่วนที่เป็น </a:t>
            </a:r>
            <a:r>
              <a:rPr lang="en-US" dirty="0" smtClean="0"/>
              <a:t>main memory </a:t>
            </a:r>
            <a:r>
              <a:rPr lang="th-TH" dirty="0" smtClean="0"/>
              <a:t>จะเร็วมาก)</a:t>
            </a:r>
            <a:r>
              <a:rPr lang="en-US" dirty="0" smtClean="0"/>
              <a:t> </a:t>
            </a:r>
            <a:r>
              <a:rPr lang="th-TH" dirty="0" smtClean="0"/>
              <a:t>แล้วค่อยมาประมวลผลจากอาเรย์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85759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โปรแกรมค้นชื่อจากรหัส </a:t>
            </a:r>
            <a:r>
              <a:rPr lang="en-US" dirty="0" smtClean="0"/>
              <a:t>: </a:t>
            </a:r>
            <a:r>
              <a:rPr lang="th-TH" dirty="0" smtClean="0"/>
              <a:t>ค้น</a:t>
            </a:r>
            <a:r>
              <a:rPr lang="th-TH" dirty="0" smtClean="0"/>
              <a:t>ในอาเรย์</a:t>
            </a:r>
            <a:endParaRPr lang="th-TH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AutoNum type="arabicPeriod"/>
            </a:pPr>
            <a:r>
              <a:rPr lang="th-TH" dirty="0" smtClean="0"/>
              <a:t>อ่านข้อความจากแฟ้มแล้วนำมาเก็บไว้ในอาเรย์</a:t>
            </a:r>
          </a:p>
          <a:p>
            <a:pPr>
              <a:buFontTx/>
              <a:buAutoNum type="arabicPeriod"/>
            </a:pPr>
            <a:r>
              <a:rPr lang="th-TH" dirty="0" smtClean="0"/>
              <a:t>ให้</a:t>
            </a:r>
            <a:r>
              <a:rPr lang="th-TH" dirty="0"/>
              <a:t>ผู้ใช้ป้อน</a:t>
            </a:r>
            <a:r>
              <a:rPr lang="th-TH" dirty="0" smtClean="0"/>
              <a:t>รหัสที่ต้องการค้นจากแป้นพิมพ์</a:t>
            </a:r>
            <a:endParaRPr lang="th-TH" dirty="0"/>
          </a:p>
          <a:p>
            <a:pPr>
              <a:buFontTx/>
              <a:buAutoNum type="arabicPeriod"/>
            </a:pPr>
            <a:r>
              <a:rPr lang="th-TH" dirty="0" smtClean="0"/>
              <a:t>ตรวจข้อมูลในอาเรย์ทีละตัวว่าส่วนที่เป็นรหัสตรงกับรหัสที่ต้องการค้นหรือไม่ </a:t>
            </a:r>
            <a:r>
              <a:rPr lang="th-TH" dirty="0"/>
              <a:t>ถ้าตรงก็เก็บชื่อไว้แล้วเลิก</a:t>
            </a:r>
          </a:p>
          <a:p>
            <a:pPr marL="457200" lvl="1" indent="0">
              <a:buNone/>
            </a:pPr>
            <a:r>
              <a:rPr lang="th-TH" dirty="0"/>
              <a:t>2.1 อ่านรหัส</a:t>
            </a:r>
          </a:p>
          <a:p>
            <a:pPr marL="457200" lvl="1" indent="0">
              <a:buNone/>
            </a:pPr>
            <a:r>
              <a:rPr lang="th-TH" dirty="0"/>
              <a:t>2.2 อ่านชื่อ</a:t>
            </a:r>
          </a:p>
          <a:p>
            <a:pPr marL="457200" lvl="1" indent="0">
              <a:buNone/>
            </a:pPr>
            <a:r>
              <a:rPr lang="th-TH" dirty="0"/>
              <a:t>2.3 เปรียบเทียบรหัสกับรหัสที่ป้อนจากแป้นพิมพ์ถ้าไม่เหมือนกันก็ไปอ่านรหัสต่อไป ถ้าเหมือนกันก็เก็บชื่อไว้แล้วเลิกอ่าน</a:t>
            </a:r>
          </a:p>
          <a:p>
            <a:pPr>
              <a:buFontTx/>
              <a:buAutoNum type="arabicPeriod"/>
            </a:pPr>
            <a:r>
              <a:rPr lang="th-TH" dirty="0"/>
              <a:t>แสดงผลลัพธ์</a:t>
            </a:r>
          </a:p>
          <a:p>
            <a:pPr marL="457200" lvl="1" indent="0">
              <a:buNone/>
            </a:pPr>
            <a:r>
              <a:rPr lang="th-TH" dirty="0"/>
              <a:t>3.1 พิมพ์ชื่อที่พบ </a:t>
            </a:r>
          </a:p>
          <a:p>
            <a:pPr marL="457200" lvl="1" indent="0">
              <a:buNone/>
            </a:pPr>
            <a:r>
              <a:rPr lang="th-TH" dirty="0"/>
              <a:t>3.2 ไม่พบก็พิมพ์ว่า “ไม่พบ</a:t>
            </a:r>
            <a:r>
              <a:rPr lang="th-TH" dirty="0" smtClean="0"/>
              <a:t>”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782688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โปรแกรมค้นชื่อจากรหัส </a:t>
            </a:r>
            <a:r>
              <a:rPr lang="en-US" dirty="0" smtClean="0"/>
              <a:t>: </a:t>
            </a:r>
            <a:r>
              <a:rPr lang="th-TH" dirty="0" smtClean="0"/>
              <a:t>ค้นในอาเรย์</a:t>
            </a:r>
            <a:endParaRPr lang="th-TH" dirty="0"/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349250" y="754063"/>
            <a:ext cx="8453438" cy="60594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95000"/>
              </a:lnSpc>
            </a:pP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7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in = </a:t>
            </a:r>
            <a:r>
              <a:rPr lang="en-US" sz="17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7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17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700" b="1">
                <a:solidFill>
                  <a:srgbClr val="C00000"/>
                </a:solidFill>
                <a:latin typeface="Courier New" pitchFamily="49" charset="0"/>
              </a:rPr>
              <a:t>File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1700" b="1">
                <a:solidFill>
                  <a:srgbClr val="FF00FF"/>
                </a:solidFill>
                <a:latin typeface="Courier New" pitchFamily="49" charset="0"/>
              </a:rPr>
              <a:t>"id-names.txt"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));</a:t>
            </a:r>
          </a:p>
          <a:p>
            <a:pPr>
              <a:lnSpc>
                <a:spcPct val="95000"/>
              </a:lnSpc>
            </a:pP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7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[] id = </a:t>
            </a:r>
            <a:r>
              <a:rPr lang="en-US" sz="17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7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[1000];</a:t>
            </a:r>
          </a:p>
          <a:p>
            <a:pPr>
              <a:lnSpc>
                <a:spcPct val="95000"/>
              </a:lnSpc>
            </a:pP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7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[] name = </a:t>
            </a:r>
            <a:r>
              <a:rPr lang="en-US" sz="17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7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[1000];</a:t>
            </a:r>
          </a:p>
          <a:p>
            <a:pPr>
              <a:lnSpc>
                <a:spcPct val="95000"/>
              </a:lnSpc>
            </a:pP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7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n = 0;   // </a:t>
            </a:r>
            <a:r>
              <a:rPr lang="th-TH" sz="16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ตัวแปรนับจำนวนนักเรียน</a:t>
            </a:r>
            <a:endParaRPr lang="en-US" sz="160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5000"/>
              </a:lnSpc>
            </a:pP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700" b="1">
                <a:solidFill>
                  <a:srgbClr val="0000C0"/>
                </a:solidFill>
                <a:latin typeface="Courier New" pitchFamily="49" charset="0"/>
              </a:rPr>
              <a:t>while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(in.hasNext()) {</a:t>
            </a:r>
          </a:p>
          <a:p>
            <a:pPr>
              <a:lnSpc>
                <a:spcPct val="95000"/>
              </a:lnSpc>
            </a:pP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     id[n] = in.nextInt(); name[n] = in.nextLine().trim();</a:t>
            </a:r>
          </a:p>
          <a:p>
            <a:pPr>
              <a:lnSpc>
                <a:spcPct val="95000"/>
              </a:lnSpc>
            </a:pP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     n++;</a:t>
            </a:r>
          </a:p>
          <a:p>
            <a:pPr>
              <a:lnSpc>
                <a:spcPct val="95000"/>
              </a:lnSpc>
            </a:pP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   }</a:t>
            </a:r>
            <a:endParaRPr lang="th-TH" sz="1700" b="1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95000"/>
              </a:lnSpc>
            </a:pP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   in.close();    </a:t>
            </a:r>
          </a:p>
          <a:p>
            <a:pPr>
              <a:lnSpc>
                <a:spcPct val="95000"/>
              </a:lnSpc>
            </a:pP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7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kb = </a:t>
            </a:r>
            <a:r>
              <a:rPr lang="en-US" sz="17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7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17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.in);</a:t>
            </a:r>
          </a:p>
          <a:p>
            <a:pPr>
              <a:lnSpc>
                <a:spcPct val="95000"/>
              </a:lnSpc>
            </a:pP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700" b="1">
                <a:solidFill>
                  <a:srgbClr val="0000C0"/>
                </a:solidFill>
                <a:latin typeface="Courier New" pitchFamily="49" charset="0"/>
              </a:rPr>
              <a:t>while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en-US" sz="1700" b="1">
                <a:solidFill>
                  <a:srgbClr val="0000C0"/>
                </a:solidFill>
                <a:latin typeface="Courier New" pitchFamily="49" charset="0"/>
              </a:rPr>
              <a:t>true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) {</a:t>
            </a:r>
          </a:p>
          <a:p>
            <a:pPr>
              <a:lnSpc>
                <a:spcPct val="95000"/>
              </a:lnSpc>
            </a:pP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17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.out.print(</a:t>
            </a:r>
            <a:r>
              <a:rPr lang="en-US" sz="1700" b="1">
                <a:solidFill>
                  <a:srgbClr val="FF00FF"/>
                </a:solidFill>
                <a:latin typeface="Courier New" pitchFamily="49" charset="0"/>
              </a:rPr>
              <a:t>"ID = "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);</a:t>
            </a:r>
          </a:p>
          <a:p>
            <a:pPr>
              <a:lnSpc>
                <a:spcPct val="95000"/>
              </a:lnSpc>
            </a:pP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17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sid = kb.nextInt();</a:t>
            </a:r>
          </a:p>
          <a:p>
            <a:pPr>
              <a:lnSpc>
                <a:spcPct val="95000"/>
              </a:lnSpc>
            </a:pP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17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(sid &lt; 0) </a:t>
            </a:r>
            <a:r>
              <a:rPr lang="en-US" sz="1700" b="1">
                <a:solidFill>
                  <a:srgbClr val="0000C0"/>
                </a:solidFill>
                <a:latin typeface="Courier New" pitchFamily="49" charset="0"/>
              </a:rPr>
              <a:t>break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pPr>
              <a:lnSpc>
                <a:spcPct val="95000"/>
              </a:lnSpc>
            </a:pP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17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i = 0;</a:t>
            </a:r>
          </a:p>
          <a:p>
            <a:pPr>
              <a:lnSpc>
                <a:spcPct val="95000"/>
              </a:lnSpc>
            </a:pPr>
            <a:r>
              <a:rPr lang="nn-NO" sz="17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nn-NO" sz="1700" b="1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nn-NO" sz="1700" b="1">
                <a:solidFill>
                  <a:srgbClr val="000000"/>
                </a:solidFill>
                <a:latin typeface="Courier New" pitchFamily="49" charset="0"/>
              </a:rPr>
              <a:t> (i = 0; i &lt; n; i++) {</a:t>
            </a:r>
          </a:p>
          <a:p>
            <a:pPr>
              <a:lnSpc>
                <a:spcPct val="95000"/>
              </a:lnSpc>
            </a:pP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       </a:t>
            </a:r>
            <a:r>
              <a:rPr lang="en-US" sz="17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(sid == id[i]) </a:t>
            </a:r>
            <a:r>
              <a:rPr lang="en-US" sz="1700" b="1">
                <a:solidFill>
                  <a:srgbClr val="0000C0"/>
                </a:solidFill>
                <a:latin typeface="Courier New" pitchFamily="49" charset="0"/>
              </a:rPr>
              <a:t>break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; </a:t>
            </a:r>
            <a:endParaRPr lang="en-US" sz="160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5000"/>
              </a:lnSpc>
            </a:pP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     }</a:t>
            </a:r>
          </a:p>
          <a:p>
            <a:pPr>
              <a:lnSpc>
                <a:spcPct val="95000"/>
              </a:lnSpc>
            </a:pP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17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(i == n) {</a:t>
            </a:r>
          </a:p>
          <a:p>
            <a:pPr>
              <a:lnSpc>
                <a:spcPct val="95000"/>
              </a:lnSpc>
            </a:pP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       </a:t>
            </a:r>
            <a:r>
              <a:rPr lang="en-US" sz="17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.out.println(</a:t>
            </a:r>
            <a:r>
              <a:rPr lang="en-US" sz="1700" b="1">
                <a:solidFill>
                  <a:srgbClr val="FF00FF"/>
                </a:solidFill>
                <a:latin typeface="Courier New" pitchFamily="49" charset="0"/>
              </a:rPr>
              <a:t>"--- </a:t>
            </a:r>
            <a:r>
              <a:rPr lang="th-TH" sz="17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ไม่พบชื่อของรหัส</a:t>
            </a:r>
            <a:r>
              <a:rPr lang="th-TH" sz="17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en-US" sz="1700" b="1">
                <a:solidFill>
                  <a:srgbClr val="FF00FF"/>
                </a:solidFill>
                <a:latin typeface="Courier New" pitchFamily="49" charset="0"/>
              </a:rPr>
              <a:t>" 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+ sid);</a:t>
            </a:r>
          </a:p>
          <a:p>
            <a:pPr>
              <a:lnSpc>
                <a:spcPct val="95000"/>
              </a:lnSpc>
            </a:pPr>
            <a:r>
              <a:rPr lang="en-US" sz="17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  } </a:t>
            </a:r>
            <a:r>
              <a:rPr lang="en-US" sz="17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else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{</a:t>
            </a:r>
          </a:p>
          <a:p>
            <a:pPr>
              <a:lnSpc>
                <a:spcPct val="95000"/>
              </a:lnSpc>
            </a:pPr>
            <a:r>
              <a:rPr lang="en-US" sz="17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    </a:t>
            </a:r>
            <a:r>
              <a:rPr lang="en-US" sz="17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.out.println(name[i]);</a:t>
            </a:r>
          </a:p>
          <a:p>
            <a:pPr>
              <a:lnSpc>
                <a:spcPct val="95000"/>
              </a:lnSpc>
            </a:pPr>
            <a:r>
              <a:rPr lang="en-US" sz="17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  }</a:t>
            </a:r>
          </a:p>
          <a:p>
            <a:pPr>
              <a:lnSpc>
                <a:spcPct val="95000"/>
              </a:lnSpc>
            </a:pPr>
            <a:r>
              <a:rPr lang="en-US" sz="17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}</a:t>
            </a:r>
          </a:p>
        </p:txBody>
      </p:sp>
      <p:sp>
        <p:nvSpPr>
          <p:cNvPr id="4" name="AutoShape 5"/>
          <p:cNvSpPr>
            <a:spLocks noChangeArrowheads="1"/>
          </p:cNvSpPr>
          <p:nvPr/>
        </p:nvSpPr>
        <p:spPr bwMode="auto">
          <a:xfrm>
            <a:off x="5057775" y="4654550"/>
            <a:ext cx="2747963" cy="763588"/>
          </a:xfrm>
          <a:prstGeom prst="wedgeRoundRectCallout">
            <a:avLst>
              <a:gd name="adj1" fmla="val -67750"/>
              <a:gd name="adj2" fmla="val -18731"/>
              <a:gd name="adj3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90000" tIns="46800" rIns="90000" bIns="46800"/>
          <a:lstStyle/>
          <a:p>
            <a:pPr algn="ctr"/>
            <a:r>
              <a:rPr lang="th-TH" sz="1800">
                <a:latin typeface="Tahoma" pitchFamily="34" charset="0"/>
                <a:cs typeface="Tahoma" pitchFamily="34" charset="0"/>
              </a:rPr>
              <a:t>ไล่เปรียบเทียบทีละช่องในอาเรย์ พบก็ออกนอกวงวน</a:t>
            </a: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6232525" y="2333625"/>
            <a:ext cx="2270125" cy="804863"/>
          </a:xfrm>
          <a:prstGeom prst="wedgeRoundRectCallout">
            <a:avLst>
              <a:gd name="adj1" fmla="val -70153"/>
              <a:gd name="adj2" fmla="val -37384"/>
              <a:gd name="adj3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90000" tIns="46800" rIns="90000" bIns="46800"/>
          <a:lstStyle/>
          <a:p>
            <a:pPr algn="ctr"/>
            <a:r>
              <a:rPr lang="th-TH" sz="2000">
                <a:latin typeface="Tahoma" pitchFamily="34" charset="0"/>
                <a:cs typeface="Tahoma" pitchFamily="34" charset="0"/>
              </a:rPr>
              <a:t>อ่านรหัสและชื่อเก็บใส่อาเรย์ก่อน</a:t>
            </a: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5842000" y="1050925"/>
            <a:ext cx="2797175" cy="750888"/>
          </a:xfrm>
          <a:prstGeom prst="wedgeRoundRectCallout">
            <a:avLst>
              <a:gd name="adj1" fmla="val -70346"/>
              <a:gd name="adj2" fmla="val -13646"/>
              <a:gd name="adj3" fmla="val 16667"/>
            </a:avLst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90000" tIns="46800" rIns="90000" bIns="46800"/>
          <a:lstStyle/>
          <a:p>
            <a:pPr algn="ctr">
              <a:defRPr/>
            </a:pPr>
            <a:r>
              <a:rPr lang="th-TH" sz="1800" dirty="0">
                <a:latin typeface="Tahoma" pitchFamily="34" charset="0"/>
                <a:cs typeface="Tahoma" pitchFamily="34" charset="0"/>
              </a:rPr>
              <a:t>ทำอย่างไรจึงจะสร้างอาเรย์ให้พอดีกับจำนวนนักเรียน</a:t>
            </a:r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4654550" y="3684588"/>
            <a:ext cx="3070225" cy="763587"/>
          </a:xfrm>
          <a:prstGeom prst="wedgeRoundRectCallout">
            <a:avLst>
              <a:gd name="adj1" fmla="val -87861"/>
              <a:gd name="adj2" fmla="val 52755"/>
              <a:gd name="adj3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90000" tIns="46800" rIns="90000" bIns="46800"/>
          <a:lstStyle/>
          <a:p>
            <a:pPr algn="ctr"/>
            <a:r>
              <a:rPr lang="th-TH" sz="1800">
                <a:latin typeface="Tahoma" pitchFamily="34" charset="0"/>
                <a:cs typeface="Tahoma" pitchFamily="34" charset="0"/>
              </a:rPr>
              <a:t>ใช้ </a:t>
            </a:r>
            <a:r>
              <a:rPr lang="en-US" sz="1800" b="1">
                <a:latin typeface="Courier New" pitchFamily="49" charset="0"/>
                <a:cs typeface="Courier New" pitchFamily="49" charset="0"/>
              </a:rPr>
              <a:t>id.length</a:t>
            </a:r>
            <a:r>
              <a:rPr lang="en-US" sz="1800">
                <a:latin typeface="Tahoma" pitchFamily="34" charset="0"/>
                <a:cs typeface="Tahoma" pitchFamily="34" charset="0"/>
              </a:rPr>
              <a:t> </a:t>
            </a:r>
            <a:r>
              <a:rPr lang="th-TH" sz="1800">
                <a:latin typeface="Tahoma" pitchFamily="34" charset="0"/>
                <a:cs typeface="Tahoma" pitchFamily="34" charset="0"/>
              </a:rPr>
              <a:t>ไม่ได้ เพราะข้อมูลเก็บใน </a:t>
            </a:r>
            <a:r>
              <a:rPr lang="en-US" sz="1800" b="1">
                <a:latin typeface="Courier New" pitchFamily="49" charset="0"/>
                <a:cs typeface="Courier New" pitchFamily="49" charset="0"/>
              </a:rPr>
              <a:t>n</a:t>
            </a:r>
            <a:r>
              <a:rPr lang="en-US" sz="1800">
                <a:latin typeface="Tahoma" pitchFamily="34" charset="0"/>
                <a:cs typeface="Tahoma" pitchFamily="34" charset="0"/>
              </a:rPr>
              <a:t> </a:t>
            </a:r>
            <a:r>
              <a:rPr lang="th-TH" sz="1800">
                <a:latin typeface="Tahoma" pitchFamily="34" charset="0"/>
                <a:cs typeface="Tahoma" pitchFamily="34" charset="0"/>
              </a:rPr>
              <a:t>ช่องทางซ้าย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6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0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5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9" dur="5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3" dur="500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 nodeType="clickPar">
                      <p:stCondLst>
                        <p:cond delay="indefinite"/>
                      </p:stCondLst>
                      <p:childTnLst>
                        <p:par>
                          <p:cTn id="1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8" dur="5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3" dur="500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 nodeType="clickPar">
                      <p:stCondLst>
                        <p:cond delay="indefinite"/>
                      </p:stCondLst>
                      <p:childTnLst>
                        <p:par>
                          <p:cTn id="1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  <p:bldP spid="5" grpId="0" animBg="1"/>
      <p:bldP spid="6" grpId="0" animBg="1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การค้นข้อมูลแบบลำดับ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0088" y="1214438"/>
            <a:ext cx="7772400" cy="674687"/>
          </a:xfrm>
        </p:spPr>
        <p:txBody>
          <a:bodyPr/>
          <a:lstStyle/>
          <a:p>
            <a:pPr algn="ctr">
              <a:buFontTx/>
              <a:buNone/>
            </a:pPr>
            <a:r>
              <a:rPr lang="th-TH" smtClean="0"/>
              <a:t>ไล่เปรียบเทียบไปทีละตัวจากซ้ายไปขวา</a:t>
            </a:r>
          </a:p>
        </p:txBody>
      </p:sp>
      <p:sp>
        <p:nvSpPr>
          <p:cNvPr id="540676" name="Text Box 4"/>
          <p:cNvSpPr txBox="1">
            <a:spLocks noChangeArrowheads="1"/>
          </p:cNvSpPr>
          <p:nvPr/>
        </p:nvSpPr>
        <p:spPr bwMode="auto">
          <a:xfrm>
            <a:off x="3609975" y="3706813"/>
            <a:ext cx="16113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/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ค้น</a:t>
            </a:r>
            <a:r>
              <a:rPr lang="en-US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   14</a:t>
            </a:r>
            <a:endParaRPr lang="en-US" sz="2000">
              <a:solidFill>
                <a:srgbClr val="000000"/>
              </a:solidFill>
              <a:latin typeface="Courier New" pitchFamily="49" charset="0"/>
            </a:endParaRPr>
          </a:p>
          <a:p>
            <a:pPr algn="ctr"/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th-TH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ค้น</a:t>
            </a:r>
            <a:r>
              <a:rPr lang="en-US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   11</a:t>
            </a:r>
            <a:endParaRPr lang="th-TH" sz="20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736725" y="2409825"/>
            <a:ext cx="5045075" cy="757238"/>
            <a:chOff x="1076" y="1800"/>
            <a:chExt cx="3178" cy="477"/>
          </a:xfrm>
        </p:grpSpPr>
        <p:grpSp>
          <p:nvGrpSpPr>
            <p:cNvPr id="20499" name="Group 6"/>
            <p:cNvGrpSpPr>
              <a:grpSpLocks/>
            </p:cNvGrpSpPr>
            <p:nvPr/>
          </p:nvGrpSpPr>
          <p:grpSpPr bwMode="auto">
            <a:xfrm>
              <a:off x="1457" y="1800"/>
              <a:ext cx="2797" cy="477"/>
              <a:chOff x="1521" y="1014"/>
              <a:chExt cx="2797" cy="477"/>
            </a:xfrm>
          </p:grpSpPr>
          <p:sp>
            <p:nvSpPr>
              <p:cNvPr id="20501" name="Text Box 7"/>
              <p:cNvSpPr txBox="1">
                <a:spLocks noChangeArrowheads="1"/>
              </p:cNvSpPr>
              <p:nvPr/>
            </p:nvSpPr>
            <p:spPr bwMode="auto">
              <a:xfrm>
                <a:off x="1521" y="1014"/>
                <a:ext cx="2797" cy="2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th-TH" sz="2100">
                    <a:latin typeface="Courier New" pitchFamily="49" charset="0"/>
                    <a:cs typeface="Courier New" pitchFamily="49" charset="0"/>
                  </a:rPr>
                  <a:t> 0   1   2   3   4   5   6 </a:t>
                </a:r>
              </a:p>
            </p:txBody>
          </p:sp>
          <p:sp>
            <p:nvSpPr>
              <p:cNvPr id="20502" name="Text Box 8"/>
              <p:cNvSpPr txBox="1">
                <a:spLocks noChangeArrowheads="1"/>
              </p:cNvSpPr>
              <p:nvPr/>
            </p:nvSpPr>
            <p:spPr bwMode="auto">
              <a:xfrm>
                <a:off x="1521" y="1235"/>
                <a:ext cx="399" cy="25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th-TH" sz="2000" b="1">
                    <a:latin typeface="Courier New" pitchFamily="49" charset="0"/>
                    <a:cs typeface="Courier New" pitchFamily="49" charset="0"/>
                  </a:rPr>
                  <a:t>23</a:t>
                </a:r>
              </a:p>
            </p:txBody>
          </p:sp>
          <p:sp>
            <p:nvSpPr>
              <p:cNvPr id="20503" name="Text Box 9"/>
              <p:cNvSpPr txBox="1">
                <a:spLocks noChangeArrowheads="1"/>
              </p:cNvSpPr>
              <p:nvPr/>
            </p:nvSpPr>
            <p:spPr bwMode="auto">
              <a:xfrm>
                <a:off x="1920" y="1235"/>
                <a:ext cx="399" cy="25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th-TH" sz="2000" b="1">
                    <a:latin typeface="Courier New" pitchFamily="49" charset="0"/>
                    <a:cs typeface="Courier New" pitchFamily="49" charset="0"/>
                  </a:rPr>
                  <a:t>2</a:t>
                </a:r>
              </a:p>
            </p:txBody>
          </p:sp>
          <p:sp>
            <p:nvSpPr>
              <p:cNvPr id="20504" name="Text Box 10"/>
              <p:cNvSpPr txBox="1">
                <a:spLocks noChangeArrowheads="1"/>
              </p:cNvSpPr>
              <p:nvPr/>
            </p:nvSpPr>
            <p:spPr bwMode="auto">
              <a:xfrm>
                <a:off x="2319" y="1235"/>
                <a:ext cx="399" cy="25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th-TH" sz="2000" b="1">
                    <a:latin typeface="Courier New" pitchFamily="49" charset="0"/>
                    <a:cs typeface="Courier New" pitchFamily="49" charset="0"/>
                  </a:rPr>
                  <a:t>3</a:t>
                </a:r>
              </a:p>
            </p:txBody>
          </p:sp>
          <p:sp>
            <p:nvSpPr>
              <p:cNvPr id="20505" name="Text Box 11"/>
              <p:cNvSpPr txBox="1">
                <a:spLocks noChangeArrowheads="1"/>
              </p:cNvSpPr>
              <p:nvPr/>
            </p:nvSpPr>
            <p:spPr bwMode="auto">
              <a:xfrm>
                <a:off x="2718" y="1235"/>
                <a:ext cx="399" cy="25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th-TH" sz="2000" b="1">
                    <a:latin typeface="Courier New" pitchFamily="49" charset="0"/>
                    <a:cs typeface="Courier New" pitchFamily="49" charset="0"/>
                  </a:rPr>
                  <a:t>14</a:t>
                </a:r>
              </a:p>
            </p:txBody>
          </p:sp>
          <p:sp>
            <p:nvSpPr>
              <p:cNvPr id="20506" name="Text Box 12"/>
              <p:cNvSpPr txBox="1">
                <a:spLocks noChangeArrowheads="1"/>
              </p:cNvSpPr>
              <p:nvPr/>
            </p:nvSpPr>
            <p:spPr bwMode="auto">
              <a:xfrm>
                <a:off x="3117" y="1235"/>
                <a:ext cx="398" cy="25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th-TH" sz="2000" b="1">
                    <a:latin typeface="Courier New" pitchFamily="49" charset="0"/>
                    <a:cs typeface="Courier New" pitchFamily="49" charset="0"/>
                  </a:rPr>
                  <a:t>5</a:t>
                </a:r>
              </a:p>
            </p:txBody>
          </p:sp>
          <p:sp>
            <p:nvSpPr>
              <p:cNvPr id="20507" name="Text Box 13"/>
              <p:cNvSpPr txBox="1">
                <a:spLocks noChangeArrowheads="1"/>
              </p:cNvSpPr>
              <p:nvPr/>
            </p:nvSpPr>
            <p:spPr bwMode="auto">
              <a:xfrm>
                <a:off x="3515" y="1235"/>
                <a:ext cx="399" cy="25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th-TH" sz="2000" b="1">
                    <a:latin typeface="Courier New" pitchFamily="49" charset="0"/>
                    <a:cs typeface="Courier New" pitchFamily="49" charset="0"/>
                  </a:rPr>
                  <a:t>99</a:t>
                </a:r>
              </a:p>
            </p:txBody>
          </p:sp>
          <p:sp>
            <p:nvSpPr>
              <p:cNvPr id="20508" name="Text Box 14"/>
              <p:cNvSpPr txBox="1">
                <a:spLocks noChangeArrowheads="1"/>
              </p:cNvSpPr>
              <p:nvPr/>
            </p:nvSpPr>
            <p:spPr bwMode="auto">
              <a:xfrm>
                <a:off x="3914" y="1235"/>
                <a:ext cx="399" cy="25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th-TH" sz="2000" b="1">
                    <a:latin typeface="Courier New" pitchFamily="49" charset="0"/>
                    <a:cs typeface="Courier New" pitchFamily="49" charset="0"/>
                  </a:rPr>
                  <a:t>9</a:t>
                </a:r>
              </a:p>
            </p:txBody>
          </p:sp>
        </p:grpSp>
        <p:sp>
          <p:nvSpPr>
            <p:cNvPr id="20500" name="Text Box 15"/>
            <p:cNvSpPr txBox="1">
              <a:spLocks noChangeArrowheads="1"/>
            </p:cNvSpPr>
            <p:nvPr/>
          </p:nvSpPr>
          <p:spPr bwMode="auto">
            <a:xfrm>
              <a:off x="1076" y="2024"/>
              <a:ext cx="36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th-TH" sz="2000" b="1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 </a:t>
              </a:r>
              <a:r>
                <a:rPr lang="en-US" sz="2000" b="1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d</a:t>
              </a:r>
              <a:endPara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  <p:sp>
        <p:nvSpPr>
          <p:cNvPr id="540688" name="Oval 16"/>
          <p:cNvSpPr>
            <a:spLocks noChangeArrowheads="1"/>
          </p:cNvSpPr>
          <p:nvPr/>
        </p:nvSpPr>
        <p:spPr bwMode="auto">
          <a:xfrm>
            <a:off x="2379663" y="2641600"/>
            <a:ext cx="552450" cy="5810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th-TH"/>
          </a:p>
        </p:txBody>
      </p:sp>
      <p:sp>
        <p:nvSpPr>
          <p:cNvPr id="540690" name="Oval 18"/>
          <p:cNvSpPr>
            <a:spLocks noChangeArrowheads="1"/>
          </p:cNvSpPr>
          <p:nvPr/>
        </p:nvSpPr>
        <p:spPr bwMode="auto">
          <a:xfrm>
            <a:off x="3005138" y="2627313"/>
            <a:ext cx="552450" cy="5810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th-TH"/>
          </a:p>
        </p:txBody>
      </p:sp>
      <p:sp>
        <p:nvSpPr>
          <p:cNvPr id="540691" name="Oval 19"/>
          <p:cNvSpPr>
            <a:spLocks noChangeArrowheads="1"/>
          </p:cNvSpPr>
          <p:nvPr/>
        </p:nvSpPr>
        <p:spPr bwMode="auto">
          <a:xfrm>
            <a:off x="3643313" y="2627313"/>
            <a:ext cx="552450" cy="5810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th-TH"/>
          </a:p>
        </p:txBody>
      </p:sp>
      <p:sp>
        <p:nvSpPr>
          <p:cNvPr id="540692" name="Oval 20"/>
          <p:cNvSpPr>
            <a:spLocks noChangeArrowheads="1"/>
          </p:cNvSpPr>
          <p:nvPr/>
        </p:nvSpPr>
        <p:spPr bwMode="auto">
          <a:xfrm>
            <a:off x="4281488" y="2627313"/>
            <a:ext cx="552450" cy="5810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th-TH"/>
          </a:p>
        </p:txBody>
      </p:sp>
      <p:sp>
        <p:nvSpPr>
          <p:cNvPr id="540693" name="Oval 21"/>
          <p:cNvSpPr>
            <a:spLocks noChangeArrowheads="1"/>
          </p:cNvSpPr>
          <p:nvPr/>
        </p:nvSpPr>
        <p:spPr bwMode="auto">
          <a:xfrm>
            <a:off x="4532313" y="3600450"/>
            <a:ext cx="552450" cy="5810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th-TH"/>
          </a:p>
        </p:txBody>
      </p:sp>
      <p:sp>
        <p:nvSpPr>
          <p:cNvPr id="540694" name="Oval 22"/>
          <p:cNvSpPr>
            <a:spLocks noChangeArrowheads="1"/>
          </p:cNvSpPr>
          <p:nvPr/>
        </p:nvSpPr>
        <p:spPr bwMode="auto">
          <a:xfrm>
            <a:off x="4532313" y="3948113"/>
            <a:ext cx="552450" cy="5810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th-TH"/>
          </a:p>
        </p:txBody>
      </p:sp>
      <p:sp>
        <p:nvSpPr>
          <p:cNvPr id="540695" name="Oval 23"/>
          <p:cNvSpPr>
            <a:spLocks noChangeArrowheads="1"/>
          </p:cNvSpPr>
          <p:nvPr/>
        </p:nvSpPr>
        <p:spPr bwMode="auto">
          <a:xfrm>
            <a:off x="2379663" y="2670175"/>
            <a:ext cx="552450" cy="5810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th-TH"/>
          </a:p>
        </p:txBody>
      </p:sp>
      <p:sp>
        <p:nvSpPr>
          <p:cNvPr id="540696" name="Oval 24"/>
          <p:cNvSpPr>
            <a:spLocks noChangeArrowheads="1"/>
          </p:cNvSpPr>
          <p:nvPr/>
        </p:nvSpPr>
        <p:spPr bwMode="auto">
          <a:xfrm>
            <a:off x="3005138" y="2655888"/>
            <a:ext cx="552450" cy="5810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th-TH"/>
          </a:p>
        </p:txBody>
      </p:sp>
      <p:sp>
        <p:nvSpPr>
          <p:cNvPr id="540697" name="Oval 25"/>
          <p:cNvSpPr>
            <a:spLocks noChangeArrowheads="1"/>
          </p:cNvSpPr>
          <p:nvPr/>
        </p:nvSpPr>
        <p:spPr bwMode="auto">
          <a:xfrm>
            <a:off x="3643313" y="2655888"/>
            <a:ext cx="552450" cy="5810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th-TH"/>
          </a:p>
        </p:txBody>
      </p:sp>
      <p:sp>
        <p:nvSpPr>
          <p:cNvPr id="540698" name="Oval 26"/>
          <p:cNvSpPr>
            <a:spLocks noChangeArrowheads="1"/>
          </p:cNvSpPr>
          <p:nvPr/>
        </p:nvSpPr>
        <p:spPr bwMode="auto">
          <a:xfrm>
            <a:off x="4281488" y="2655888"/>
            <a:ext cx="552450" cy="5810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th-TH"/>
          </a:p>
        </p:txBody>
      </p:sp>
      <p:sp>
        <p:nvSpPr>
          <p:cNvPr id="540699" name="Oval 27"/>
          <p:cNvSpPr>
            <a:spLocks noChangeArrowheads="1"/>
          </p:cNvSpPr>
          <p:nvPr/>
        </p:nvSpPr>
        <p:spPr bwMode="auto">
          <a:xfrm>
            <a:off x="4935538" y="2655888"/>
            <a:ext cx="552450" cy="5810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th-TH"/>
          </a:p>
        </p:txBody>
      </p:sp>
      <p:sp>
        <p:nvSpPr>
          <p:cNvPr id="540700" name="Oval 28"/>
          <p:cNvSpPr>
            <a:spLocks noChangeArrowheads="1"/>
          </p:cNvSpPr>
          <p:nvPr/>
        </p:nvSpPr>
        <p:spPr bwMode="auto">
          <a:xfrm>
            <a:off x="5573713" y="2655888"/>
            <a:ext cx="552450" cy="5810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th-TH"/>
          </a:p>
        </p:txBody>
      </p:sp>
      <p:sp>
        <p:nvSpPr>
          <p:cNvPr id="540701" name="Oval 29"/>
          <p:cNvSpPr>
            <a:spLocks noChangeArrowheads="1"/>
          </p:cNvSpPr>
          <p:nvPr/>
        </p:nvSpPr>
        <p:spPr bwMode="auto">
          <a:xfrm>
            <a:off x="6169025" y="2655888"/>
            <a:ext cx="552450" cy="5810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40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406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406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406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406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406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406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5406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5406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0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406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406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5406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5406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0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406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406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5406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5406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0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6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5406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5406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5406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0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5406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/>
                                        <p:tgtEl>
                                          <p:spTgt spid="5406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0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406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406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406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406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406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406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5406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5406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0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406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406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5406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5406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0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40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40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7" dur="500"/>
                                        <p:tgtEl>
                                          <p:spTgt spid="5406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/>
                                        <p:tgtEl>
                                          <p:spTgt spid="5406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0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 nodeType="clickPar">
                      <p:stCondLst>
                        <p:cond delay="indefinite"/>
                      </p:stCondLst>
                      <p:childTnLst>
                        <p:par>
                          <p:cTn id="1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406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406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540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540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0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 nodeType="clickPar">
                      <p:stCondLst>
                        <p:cond delay="indefinite"/>
                      </p:stCondLst>
                      <p:childTnLst>
                        <p:par>
                          <p:cTn id="1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40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40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5406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/>
                                        <p:tgtEl>
                                          <p:spTgt spid="5406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0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 nodeType="clickPar">
                      <p:stCondLst>
                        <p:cond delay="indefinite"/>
                      </p:stCondLst>
                      <p:childTnLst>
                        <p:par>
                          <p:cTn id="1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40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40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7" dur="500"/>
                                        <p:tgtEl>
                                          <p:spTgt spid="540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/>
                                        <p:tgtEl>
                                          <p:spTgt spid="540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0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 nodeType="clickPar">
                      <p:stCondLst>
                        <p:cond delay="indefinite"/>
                      </p:stCondLst>
                      <p:childTnLst>
                        <p:par>
                          <p:cTn id="1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2" presetID="2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540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/>
                                        <p:tgtEl>
                                          <p:spTgt spid="540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0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7" dur="500"/>
                                        <p:tgtEl>
                                          <p:spTgt spid="5406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/>
                                        <p:tgtEl>
                                          <p:spTgt spid="5406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0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0676" grpId="0" build="p"/>
      <p:bldP spid="540688" grpId="0" animBg="1"/>
      <p:bldP spid="540688" grpId="1" animBg="1"/>
      <p:bldP spid="540690" grpId="0" animBg="1"/>
      <p:bldP spid="540690" grpId="1" animBg="1"/>
      <p:bldP spid="540691" grpId="0" animBg="1"/>
      <p:bldP spid="540691" grpId="1" animBg="1"/>
      <p:bldP spid="540692" grpId="0" animBg="1"/>
      <p:bldP spid="540692" grpId="1" animBg="1"/>
      <p:bldP spid="540693" grpId="0" animBg="1"/>
      <p:bldP spid="540693" grpId="1" animBg="1"/>
      <p:bldP spid="540694" grpId="0" animBg="1"/>
      <p:bldP spid="540694" grpId="1" animBg="1"/>
      <p:bldP spid="540695" grpId="0" animBg="1"/>
      <p:bldP spid="540695" grpId="1" animBg="1"/>
      <p:bldP spid="540696" grpId="0" animBg="1"/>
      <p:bldP spid="540696" grpId="1" animBg="1"/>
      <p:bldP spid="540697" grpId="0" animBg="1"/>
      <p:bldP spid="540697" grpId="1" animBg="1"/>
      <p:bldP spid="540698" grpId="0" animBg="1"/>
      <p:bldP spid="540698" grpId="1" animBg="1"/>
      <p:bldP spid="540699" grpId="0" animBg="1"/>
      <p:bldP spid="540699" grpId="1" animBg="1"/>
      <p:bldP spid="540700" grpId="0" animBg="1"/>
      <p:bldP spid="540700" grpId="1" animBg="1"/>
      <p:bldP spid="540701" grpId="0" animBg="1"/>
      <p:bldP spid="540701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/>
              <a:t>ถ้าข้อมูลในอาเรย์</a:t>
            </a:r>
            <a:r>
              <a:rPr lang="th-TH" dirty="0" smtClean="0"/>
              <a:t>เรียงลำดับ</a:t>
            </a:r>
            <a:endParaRPr lang="th-TH" dirty="0"/>
          </a:p>
        </p:txBody>
      </p:sp>
      <p:sp>
        <p:nvSpPr>
          <p:cNvPr id="544772" name="Text Box 4"/>
          <p:cNvSpPr txBox="1">
            <a:spLocks noChangeArrowheads="1"/>
          </p:cNvSpPr>
          <p:nvPr/>
        </p:nvSpPr>
        <p:spPr bwMode="auto">
          <a:xfrm>
            <a:off x="3213100" y="4344988"/>
            <a:ext cx="2590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/>
            <a:r>
              <a:rPr lang="th-TH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ค้น</a:t>
            </a:r>
            <a:r>
              <a:rPr lang="en-US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   25</a:t>
            </a:r>
          </a:p>
        </p:txBody>
      </p:sp>
      <p:sp>
        <p:nvSpPr>
          <p:cNvPr id="544789" name="Oval 21"/>
          <p:cNvSpPr>
            <a:spLocks noChangeArrowheads="1"/>
          </p:cNvSpPr>
          <p:nvPr/>
        </p:nvSpPr>
        <p:spPr bwMode="auto">
          <a:xfrm>
            <a:off x="4559300" y="4237038"/>
            <a:ext cx="552450" cy="5810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th-TH"/>
          </a:p>
        </p:txBody>
      </p:sp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344488" y="2652713"/>
            <a:ext cx="8186737" cy="757237"/>
            <a:chOff x="217" y="1499"/>
            <a:chExt cx="5157" cy="477"/>
          </a:xfrm>
        </p:grpSpPr>
        <p:sp>
          <p:nvSpPr>
            <p:cNvPr id="21518" name="Text Box 7"/>
            <p:cNvSpPr txBox="1">
              <a:spLocks noChangeArrowheads="1"/>
            </p:cNvSpPr>
            <p:nvPr/>
          </p:nvSpPr>
          <p:spPr bwMode="auto">
            <a:xfrm>
              <a:off x="571" y="1499"/>
              <a:ext cx="4763" cy="2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th-TH" sz="2100">
                  <a:latin typeface="Courier New" pitchFamily="49" charset="0"/>
                  <a:cs typeface="Courier New" pitchFamily="49" charset="0"/>
                </a:rPr>
                <a:t> 0   1   2   3   4   5   6</a:t>
              </a:r>
              <a:r>
                <a:rPr lang="en-US" sz="2100">
                  <a:latin typeface="Courier New" pitchFamily="49" charset="0"/>
                  <a:cs typeface="Courier New" pitchFamily="49" charset="0"/>
                </a:rPr>
                <a:t>   7   8   9  10  11</a:t>
              </a:r>
              <a:r>
                <a:rPr lang="th-TH" sz="2100">
                  <a:latin typeface="Courier New" pitchFamily="49" charset="0"/>
                  <a:cs typeface="Courier New" pitchFamily="49" charset="0"/>
                </a:rPr>
                <a:t> </a:t>
              </a:r>
            </a:p>
          </p:txBody>
        </p:sp>
        <p:sp>
          <p:nvSpPr>
            <p:cNvPr id="21519" name="Text Box 8"/>
            <p:cNvSpPr txBox="1">
              <a:spLocks noChangeArrowheads="1"/>
            </p:cNvSpPr>
            <p:nvPr/>
          </p:nvSpPr>
          <p:spPr bwMode="auto">
            <a:xfrm>
              <a:off x="598" y="1720"/>
              <a:ext cx="399" cy="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2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520" name="Text Box 9"/>
            <p:cNvSpPr txBox="1">
              <a:spLocks noChangeArrowheads="1"/>
            </p:cNvSpPr>
            <p:nvPr/>
          </p:nvSpPr>
          <p:spPr bwMode="auto">
            <a:xfrm>
              <a:off x="997" y="1720"/>
              <a:ext cx="399" cy="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3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521" name="Text Box 10"/>
            <p:cNvSpPr txBox="1">
              <a:spLocks noChangeArrowheads="1"/>
            </p:cNvSpPr>
            <p:nvPr/>
          </p:nvSpPr>
          <p:spPr bwMode="auto">
            <a:xfrm>
              <a:off x="1396" y="1720"/>
              <a:ext cx="399" cy="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5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522" name="Text Box 11"/>
            <p:cNvSpPr txBox="1">
              <a:spLocks noChangeArrowheads="1"/>
            </p:cNvSpPr>
            <p:nvPr/>
          </p:nvSpPr>
          <p:spPr bwMode="auto">
            <a:xfrm>
              <a:off x="1795" y="1720"/>
              <a:ext cx="399" cy="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9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523" name="Text Box 12"/>
            <p:cNvSpPr txBox="1">
              <a:spLocks noChangeArrowheads="1"/>
            </p:cNvSpPr>
            <p:nvPr/>
          </p:nvSpPr>
          <p:spPr bwMode="auto">
            <a:xfrm>
              <a:off x="2194" y="1720"/>
              <a:ext cx="398" cy="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11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524" name="Text Box 13"/>
            <p:cNvSpPr txBox="1">
              <a:spLocks noChangeArrowheads="1"/>
            </p:cNvSpPr>
            <p:nvPr/>
          </p:nvSpPr>
          <p:spPr bwMode="auto">
            <a:xfrm>
              <a:off x="2592" y="1720"/>
              <a:ext cx="399" cy="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20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525" name="Text Box 14"/>
            <p:cNvSpPr txBox="1">
              <a:spLocks noChangeArrowheads="1"/>
            </p:cNvSpPr>
            <p:nvPr/>
          </p:nvSpPr>
          <p:spPr bwMode="auto">
            <a:xfrm>
              <a:off x="2991" y="1720"/>
              <a:ext cx="399" cy="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25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526" name="Text Box 15"/>
            <p:cNvSpPr txBox="1">
              <a:spLocks noChangeArrowheads="1"/>
            </p:cNvSpPr>
            <p:nvPr/>
          </p:nvSpPr>
          <p:spPr bwMode="auto">
            <a:xfrm>
              <a:off x="217" y="1723"/>
              <a:ext cx="36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th-TH" sz="2000" b="1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 </a:t>
              </a:r>
              <a:r>
                <a:rPr lang="en-US" sz="2000" b="1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d</a:t>
              </a:r>
              <a:endPara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527" name="Text Box 28"/>
            <p:cNvSpPr txBox="1">
              <a:spLocks noChangeArrowheads="1"/>
            </p:cNvSpPr>
            <p:nvPr/>
          </p:nvSpPr>
          <p:spPr bwMode="auto">
            <a:xfrm>
              <a:off x="3386" y="1720"/>
              <a:ext cx="399" cy="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39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528" name="Text Box 29"/>
            <p:cNvSpPr txBox="1">
              <a:spLocks noChangeArrowheads="1"/>
            </p:cNvSpPr>
            <p:nvPr/>
          </p:nvSpPr>
          <p:spPr bwMode="auto">
            <a:xfrm>
              <a:off x="3785" y="1720"/>
              <a:ext cx="398" cy="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44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529" name="Text Box 30"/>
            <p:cNvSpPr txBox="1">
              <a:spLocks noChangeArrowheads="1"/>
            </p:cNvSpPr>
            <p:nvPr/>
          </p:nvSpPr>
          <p:spPr bwMode="auto">
            <a:xfrm>
              <a:off x="4183" y="1720"/>
              <a:ext cx="399" cy="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49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530" name="Text Box 31"/>
            <p:cNvSpPr txBox="1">
              <a:spLocks noChangeArrowheads="1"/>
            </p:cNvSpPr>
            <p:nvPr/>
          </p:nvSpPr>
          <p:spPr bwMode="auto">
            <a:xfrm>
              <a:off x="4582" y="1720"/>
              <a:ext cx="399" cy="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52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531" name="Text Box 32"/>
            <p:cNvSpPr txBox="1">
              <a:spLocks noChangeArrowheads="1"/>
            </p:cNvSpPr>
            <p:nvPr/>
          </p:nvSpPr>
          <p:spPr bwMode="auto">
            <a:xfrm>
              <a:off x="4975" y="1720"/>
              <a:ext cx="399" cy="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79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</p:grpSp>
      <p:sp>
        <p:nvSpPr>
          <p:cNvPr id="544802" name="Rectangle 34"/>
          <p:cNvSpPr>
            <a:spLocks noChangeArrowheads="1"/>
          </p:cNvSpPr>
          <p:nvPr/>
        </p:nvSpPr>
        <p:spPr bwMode="auto">
          <a:xfrm>
            <a:off x="914400" y="3016250"/>
            <a:ext cx="3803650" cy="406400"/>
          </a:xfrm>
          <a:prstGeom prst="rect">
            <a:avLst/>
          </a:prstGeom>
          <a:solidFill>
            <a:srgbClr val="FFCCFF">
              <a:alpha val="7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th-TH"/>
          </a:p>
        </p:txBody>
      </p:sp>
      <p:sp>
        <p:nvSpPr>
          <p:cNvPr id="544804" name="Oval 36"/>
          <p:cNvSpPr>
            <a:spLocks noChangeArrowheads="1"/>
          </p:cNvSpPr>
          <p:nvPr/>
        </p:nvSpPr>
        <p:spPr bwMode="auto">
          <a:xfrm>
            <a:off x="4149725" y="2914650"/>
            <a:ext cx="552450" cy="5810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th-TH"/>
          </a:p>
        </p:txBody>
      </p:sp>
      <p:sp>
        <p:nvSpPr>
          <p:cNvPr id="544807" name="Oval 39"/>
          <p:cNvSpPr>
            <a:spLocks noChangeArrowheads="1"/>
          </p:cNvSpPr>
          <p:nvPr/>
        </p:nvSpPr>
        <p:spPr bwMode="auto">
          <a:xfrm>
            <a:off x="6065838" y="2898775"/>
            <a:ext cx="552450" cy="5810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th-TH"/>
          </a:p>
        </p:txBody>
      </p:sp>
      <p:sp>
        <p:nvSpPr>
          <p:cNvPr id="544808" name="Rectangle 40"/>
          <p:cNvSpPr>
            <a:spLocks noChangeArrowheads="1"/>
          </p:cNvSpPr>
          <p:nvPr/>
        </p:nvSpPr>
        <p:spPr bwMode="auto">
          <a:xfrm>
            <a:off x="6010275" y="3016250"/>
            <a:ext cx="2511425" cy="406400"/>
          </a:xfrm>
          <a:prstGeom prst="rect">
            <a:avLst/>
          </a:prstGeom>
          <a:solidFill>
            <a:srgbClr val="FFCCFF">
              <a:alpha val="7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th-TH"/>
          </a:p>
        </p:txBody>
      </p:sp>
      <p:sp>
        <p:nvSpPr>
          <p:cNvPr id="544811" name="Oval 43"/>
          <p:cNvSpPr>
            <a:spLocks noChangeArrowheads="1"/>
          </p:cNvSpPr>
          <p:nvPr/>
        </p:nvSpPr>
        <p:spPr bwMode="auto">
          <a:xfrm>
            <a:off x="4787900" y="2886075"/>
            <a:ext cx="552450" cy="5810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th-TH"/>
          </a:p>
        </p:txBody>
      </p:sp>
      <p:sp>
        <p:nvSpPr>
          <p:cNvPr id="544812" name="AutoShape 44"/>
          <p:cNvSpPr>
            <a:spLocks noChangeArrowheads="1"/>
          </p:cNvSpPr>
          <p:nvPr/>
        </p:nvSpPr>
        <p:spPr bwMode="auto">
          <a:xfrm>
            <a:off x="1073150" y="3538538"/>
            <a:ext cx="334963" cy="377825"/>
          </a:xfrm>
          <a:prstGeom prst="upArrow">
            <a:avLst>
              <a:gd name="adj1" fmla="val 50000"/>
              <a:gd name="adj2" fmla="val 28199"/>
            </a:avLst>
          </a:prstGeom>
          <a:solidFill>
            <a:schemeClr val="accent1"/>
          </a:solidFill>
          <a:ln w="9525">
            <a:solidFill>
              <a:schemeClr val="tx2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>
            <a:spAutoFit/>
          </a:bodyPr>
          <a:lstStyle/>
          <a:p>
            <a:endParaRPr lang="th-TH"/>
          </a:p>
        </p:txBody>
      </p:sp>
      <p:sp>
        <p:nvSpPr>
          <p:cNvPr id="544813" name="AutoShape 45"/>
          <p:cNvSpPr>
            <a:spLocks noChangeArrowheads="1"/>
          </p:cNvSpPr>
          <p:nvPr/>
        </p:nvSpPr>
        <p:spPr bwMode="auto">
          <a:xfrm>
            <a:off x="8054975" y="3552825"/>
            <a:ext cx="334963" cy="377825"/>
          </a:xfrm>
          <a:prstGeom prst="upArrow">
            <a:avLst>
              <a:gd name="adj1" fmla="val 50000"/>
              <a:gd name="adj2" fmla="val 28199"/>
            </a:avLst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>
            <a:spAutoFit/>
          </a:bodyPr>
          <a:lstStyle/>
          <a:p>
            <a:endParaRPr lang="th-TH"/>
          </a:p>
        </p:txBody>
      </p:sp>
      <p:sp>
        <p:nvSpPr>
          <p:cNvPr id="29" name="Rectangle 3"/>
          <p:cNvSpPr txBox="1">
            <a:spLocks noChangeArrowheads="1"/>
          </p:cNvSpPr>
          <p:nvPr/>
        </p:nvSpPr>
        <p:spPr>
          <a:xfrm>
            <a:off x="700088" y="1214438"/>
            <a:ext cx="7772400" cy="1038225"/>
          </a:xfrm>
          <a:prstGeom prst="rect">
            <a:avLst/>
          </a:prstGeom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th-TH" kern="0">
                <a:latin typeface="+mn-lt"/>
                <a:cs typeface="Tahoma" pitchFamily="34" charset="0"/>
              </a:rPr>
              <a:t>ใช้การค้นแบบทวิภาค </a:t>
            </a:r>
            <a:r>
              <a:rPr lang="en-US" kern="0">
                <a:latin typeface="+mn-lt"/>
                <a:cs typeface="Tahoma" pitchFamily="34" charset="0"/>
              </a:rPr>
              <a:t>(binary search)</a:t>
            </a:r>
            <a:endParaRPr lang="th-TH" kern="0">
              <a:latin typeface="+mn-lt"/>
              <a:cs typeface="Tahoma" pitchFamily="34" charset="0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th-TH" kern="0">
                <a:latin typeface="+mn-lt"/>
                <a:cs typeface="Tahoma" pitchFamily="34" charset="0"/>
              </a:rPr>
              <a:t>เร็วกว่า </a:t>
            </a:r>
            <a:endParaRPr lang="th-TH" u="sng" kern="0" dirty="0">
              <a:solidFill>
                <a:schemeClr val="accent2"/>
              </a:solidFill>
              <a:latin typeface="+mn-lt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44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447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447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44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44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448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448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44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5448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5448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4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2.77457E-6 L 0.41753 -2.77457E-6 " pathEditMode="relative" ptsTypes="AA">
                                      <p:cBhvr>
                                        <p:cTn id="43" dur="500" fill="hold"/>
                                        <p:tgtEl>
                                          <p:spTgt spid="5448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448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448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544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5448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5448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4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-2.31214E-6 L -0.27691 -2.31214E-6 " pathEditMode="relative" ptsTypes="AA">
                                      <p:cBhvr>
                                        <p:cTn id="60" dur="500" fill="hold"/>
                                        <p:tgtEl>
                                          <p:spTgt spid="5448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448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448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4772" grpId="0" build="p"/>
      <p:bldP spid="544789" grpId="0" animBg="1"/>
      <p:bldP spid="544802" grpId="0" animBg="1"/>
      <p:bldP spid="544804" grpId="0" animBg="1"/>
      <p:bldP spid="544804" grpId="1" animBg="1"/>
      <p:bldP spid="544807" grpId="0" animBg="1"/>
      <p:bldP spid="544807" grpId="1" animBg="1"/>
      <p:bldP spid="544808" grpId="0" animBg="1"/>
      <p:bldP spid="544811" grpId="0" animBg="1"/>
      <p:bldP spid="544812" grpId="0" animBg="1"/>
      <p:bldP spid="544812" grpId="1" animBg="1"/>
      <p:bldP spid="544813" grpId="0" animBg="1"/>
      <p:bldP spid="544813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ถ้าข้อมูลในอาเรย์เรียงลำดับ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0088" y="1214438"/>
            <a:ext cx="7772400" cy="1038225"/>
          </a:xfrm>
        </p:spPr>
        <p:txBody>
          <a:bodyPr/>
          <a:lstStyle/>
          <a:p>
            <a:pPr algn="ctr">
              <a:buFontTx/>
              <a:buNone/>
            </a:pPr>
            <a:r>
              <a:rPr lang="th-TH" smtClean="0"/>
              <a:t>ใช้การค้นแบบทวิภาค </a:t>
            </a:r>
            <a:r>
              <a:rPr lang="en-US" smtClean="0"/>
              <a:t>(binary search)</a:t>
            </a:r>
            <a:endParaRPr lang="th-TH" smtClean="0"/>
          </a:p>
          <a:p>
            <a:pPr algn="ctr">
              <a:buFontTx/>
              <a:buNone/>
            </a:pPr>
            <a:r>
              <a:rPr lang="th-TH" smtClean="0"/>
              <a:t>เร็วกว่า </a:t>
            </a:r>
            <a:endParaRPr lang="th-TH" u="sng" smtClean="0">
              <a:solidFill>
                <a:schemeClr val="accent2"/>
              </a:solidFill>
            </a:endParaRPr>
          </a:p>
        </p:txBody>
      </p:sp>
      <p:sp>
        <p:nvSpPr>
          <p:cNvPr id="545796" name="Text Box 4"/>
          <p:cNvSpPr txBox="1">
            <a:spLocks noChangeArrowheads="1"/>
          </p:cNvSpPr>
          <p:nvPr/>
        </p:nvSpPr>
        <p:spPr bwMode="auto">
          <a:xfrm>
            <a:off x="3214688" y="4344988"/>
            <a:ext cx="2590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/>
            <a:r>
              <a:rPr lang="th-TH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ค้น</a:t>
            </a:r>
            <a:r>
              <a:rPr lang="en-US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   27</a:t>
            </a:r>
          </a:p>
        </p:txBody>
      </p:sp>
      <p:sp>
        <p:nvSpPr>
          <p:cNvPr id="545797" name="Oval 5"/>
          <p:cNvSpPr>
            <a:spLocks noChangeArrowheads="1"/>
          </p:cNvSpPr>
          <p:nvPr/>
        </p:nvSpPr>
        <p:spPr bwMode="auto">
          <a:xfrm>
            <a:off x="4546600" y="4251325"/>
            <a:ext cx="552450" cy="5810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th-TH"/>
          </a:p>
        </p:txBody>
      </p:sp>
      <p:grpSp>
        <p:nvGrpSpPr>
          <p:cNvPr id="22534" name="Group 6"/>
          <p:cNvGrpSpPr>
            <a:grpSpLocks/>
          </p:cNvGrpSpPr>
          <p:nvPr/>
        </p:nvGrpSpPr>
        <p:grpSpPr bwMode="auto">
          <a:xfrm>
            <a:off x="344488" y="2652713"/>
            <a:ext cx="8186737" cy="757237"/>
            <a:chOff x="217" y="1499"/>
            <a:chExt cx="5157" cy="477"/>
          </a:xfrm>
        </p:grpSpPr>
        <p:sp>
          <p:nvSpPr>
            <p:cNvPr id="22545" name="Text Box 7"/>
            <p:cNvSpPr txBox="1">
              <a:spLocks noChangeArrowheads="1"/>
            </p:cNvSpPr>
            <p:nvPr/>
          </p:nvSpPr>
          <p:spPr bwMode="auto">
            <a:xfrm>
              <a:off x="571" y="1499"/>
              <a:ext cx="4763" cy="2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th-TH" sz="2100">
                  <a:latin typeface="Courier New" pitchFamily="49" charset="0"/>
                  <a:cs typeface="Courier New" pitchFamily="49" charset="0"/>
                </a:rPr>
                <a:t> 0   1   2   3   4   5   6</a:t>
              </a:r>
              <a:r>
                <a:rPr lang="en-US" sz="2100">
                  <a:latin typeface="Courier New" pitchFamily="49" charset="0"/>
                  <a:cs typeface="Courier New" pitchFamily="49" charset="0"/>
                </a:rPr>
                <a:t>   7   8   9  10  11</a:t>
              </a:r>
              <a:r>
                <a:rPr lang="th-TH" sz="2100">
                  <a:latin typeface="Courier New" pitchFamily="49" charset="0"/>
                  <a:cs typeface="Courier New" pitchFamily="49" charset="0"/>
                </a:rPr>
                <a:t> </a:t>
              </a:r>
            </a:p>
          </p:txBody>
        </p:sp>
        <p:sp>
          <p:nvSpPr>
            <p:cNvPr id="22546" name="Text Box 8"/>
            <p:cNvSpPr txBox="1">
              <a:spLocks noChangeArrowheads="1"/>
            </p:cNvSpPr>
            <p:nvPr/>
          </p:nvSpPr>
          <p:spPr bwMode="auto">
            <a:xfrm>
              <a:off x="598" y="1720"/>
              <a:ext cx="399" cy="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2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2547" name="Text Box 9"/>
            <p:cNvSpPr txBox="1">
              <a:spLocks noChangeArrowheads="1"/>
            </p:cNvSpPr>
            <p:nvPr/>
          </p:nvSpPr>
          <p:spPr bwMode="auto">
            <a:xfrm>
              <a:off x="997" y="1720"/>
              <a:ext cx="399" cy="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3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2548" name="Text Box 10"/>
            <p:cNvSpPr txBox="1">
              <a:spLocks noChangeArrowheads="1"/>
            </p:cNvSpPr>
            <p:nvPr/>
          </p:nvSpPr>
          <p:spPr bwMode="auto">
            <a:xfrm>
              <a:off x="1396" y="1720"/>
              <a:ext cx="399" cy="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5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2549" name="Text Box 11"/>
            <p:cNvSpPr txBox="1">
              <a:spLocks noChangeArrowheads="1"/>
            </p:cNvSpPr>
            <p:nvPr/>
          </p:nvSpPr>
          <p:spPr bwMode="auto">
            <a:xfrm>
              <a:off x="1795" y="1720"/>
              <a:ext cx="399" cy="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9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2550" name="Text Box 12"/>
            <p:cNvSpPr txBox="1">
              <a:spLocks noChangeArrowheads="1"/>
            </p:cNvSpPr>
            <p:nvPr/>
          </p:nvSpPr>
          <p:spPr bwMode="auto">
            <a:xfrm>
              <a:off x="2194" y="1720"/>
              <a:ext cx="398" cy="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11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2551" name="Text Box 13"/>
            <p:cNvSpPr txBox="1">
              <a:spLocks noChangeArrowheads="1"/>
            </p:cNvSpPr>
            <p:nvPr/>
          </p:nvSpPr>
          <p:spPr bwMode="auto">
            <a:xfrm>
              <a:off x="2592" y="1720"/>
              <a:ext cx="399" cy="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20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2552" name="Text Box 14"/>
            <p:cNvSpPr txBox="1">
              <a:spLocks noChangeArrowheads="1"/>
            </p:cNvSpPr>
            <p:nvPr/>
          </p:nvSpPr>
          <p:spPr bwMode="auto">
            <a:xfrm>
              <a:off x="2991" y="1720"/>
              <a:ext cx="399" cy="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25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2553" name="Text Box 15"/>
            <p:cNvSpPr txBox="1">
              <a:spLocks noChangeArrowheads="1"/>
            </p:cNvSpPr>
            <p:nvPr/>
          </p:nvSpPr>
          <p:spPr bwMode="auto">
            <a:xfrm>
              <a:off x="217" y="1723"/>
              <a:ext cx="36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th-TH" sz="2000" b="1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 </a:t>
              </a:r>
              <a:r>
                <a:rPr lang="en-US" sz="2000" b="1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d</a:t>
              </a:r>
              <a:endPara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2554" name="Text Box 16"/>
            <p:cNvSpPr txBox="1">
              <a:spLocks noChangeArrowheads="1"/>
            </p:cNvSpPr>
            <p:nvPr/>
          </p:nvSpPr>
          <p:spPr bwMode="auto">
            <a:xfrm>
              <a:off x="3386" y="1720"/>
              <a:ext cx="399" cy="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39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2555" name="Text Box 17"/>
            <p:cNvSpPr txBox="1">
              <a:spLocks noChangeArrowheads="1"/>
            </p:cNvSpPr>
            <p:nvPr/>
          </p:nvSpPr>
          <p:spPr bwMode="auto">
            <a:xfrm>
              <a:off x="3785" y="1720"/>
              <a:ext cx="398" cy="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44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2556" name="Text Box 18"/>
            <p:cNvSpPr txBox="1">
              <a:spLocks noChangeArrowheads="1"/>
            </p:cNvSpPr>
            <p:nvPr/>
          </p:nvSpPr>
          <p:spPr bwMode="auto">
            <a:xfrm>
              <a:off x="4183" y="1720"/>
              <a:ext cx="399" cy="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49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2557" name="Text Box 19"/>
            <p:cNvSpPr txBox="1">
              <a:spLocks noChangeArrowheads="1"/>
            </p:cNvSpPr>
            <p:nvPr/>
          </p:nvSpPr>
          <p:spPr bwMode="auto">
            <a:xfrm>
              <a:off x="4582" y="1720"/>
              <a:ext cx="399" cy="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52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2558" name="Text Box 20"/>
            <p:cNvSpPr txBox="1">
              <a:spLocks noChangeArrowheads="1"/>
            </p:cNvSpPr>
            <p:nvPr/>
          </p:nvSpPr>
          <p:spPr bwMode="auto">
            <a:xfrm>
              <a:off x="4975" y="1720"/>
              <a:ext cx="399" cy="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79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</p:grpSp>
      <p:sp>
        <p:nvSpPr>
          <p:cNvPr id="545813" name="Rectangle 21"/>
          <p:cNvSpPr>
            <a:spLocks noChangeArrowheads="1"/>
          </p:cNvSpPr>
          <p:nvPr/>
        </p:nvSpPr>
        <p:spPr bwMode="auto">
          <a:xfrm>
            <a:off x="928688" y="3001963"/>
            <a:ext cx="3803650" cy="406400"/>
          </a:xfrm>
          <a:prstGeom prst="rect">
            <a:avLst/>
          </a:prstGeom>
          <a:solidFill>
            <a:srgbClr val="FFCCFF">
              <a:alpha val="7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th-TH"/>
          </a:p>
        </p:txBody>
      </p:sp>
      <p:sp>
        <p:nvSpPr>
          <p:cNvPr id="545814" name="Oval 22"/>
          <p:cNvSpPr>
            <a:spLocks noChangeArrowheads="1"/>
          </p:cNvSpPr>
          <p:nvPr/>
        </p:nvSpPr>
        <p:spPr bwMode="auto">
          <a:xfrm>
            <a:off x="4149725" y="2914650"/>
            <a:ext cx="552450" cy="5810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th-TH"/>
          </a:p>
        </p:txBody>
      </p:sp>
      <p:sp>
        <p:nvSpPr>
          <p:cNvPr id="545815" name="Oval 23"/>
          <p:cNvSpPr>
            <a:spLocks noChangeArrowheads="1"/>
          </p:cNvSpPr>
          <p:nvPr/>
        </p:nvSpPr>
        <p:spPr bwMode="auto">
          <a:xfrm>
            <a:off x="6065838" y="2898775"/>
            <a:ext cx="552450" cy="5810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th-TH"/>
          </a:p>
        </p:txBody>
      </p:sp>
      <p:sp>
        <p:nvSpPr>
          <p:cNvPr id="545816" name="Rectangle 24"/>
          <p:cNvSpPr>
            <a:spLocks noChangeArrowheads="1"/>
          </p:cNvSpPr>
          <p:nvPr/>
        </p:nvSpPr>
        <p:spPr bwMode="auto">
          <a:xfrm>
            <a:off x="6024563" y="3001963"/>
            <a:ext cx="2511425" cy="406400"/>
          </a:xfrm>
          <a:prstGeom prst="rect">
            <a:avLst/>
          </a:prstGeom>
          <a:solidFill>
            <a:srgbClr val="FFCCFF">
              <a:alpha val="7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th-TH"/>
          </a:p>
        </p:txBody>
      </p:sp>
      <p:sp>
        <p:nvSpPr>
          <p:cNvPr id="545818" name="AutoShape 26"/>
          <p:cNvSpPr>
            <a:spLocks noChangeArrowheads="1"/>
          </p:cNvSpPr>
          <p:nvPr/>
        </p:nvSpPr>
        <p:spPr bwMode="auto">
          <a:xfrm>
            <a:off x="1073150" y="3538538"/>
            <a:ext cx="334963" cy="377825"/>
          </a:xfrm>
          <a:prstGeom prst="upArrow">
            <a:avLst>
              <a:gd name="adj1" fmla="val 50000"/>
              <a:gd name="adj2" fmla="val 28199"/>
            </a:avLst>
          </a:prstGeom>
          <a:solidFill>
            <a:schemeClr val="accent1"/>
          </a:solidFill>
          <a:ln w="9525">
            <a:solidFill>
              <a:schemeClr val="tx2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>
            <a:spAutoFit/>
          </a:bodyPr>
          <a:lstStyle/>
          <a:p>
            <a:endParaRPr lang="th-TH"/>
          </a:p>
        </p:txBody>
      </p:sp>
      <p:sp>
        <p:nvSpPr>
          <p:cNvPr id="545819" name="AutoShape 27"/>
          <p:cNvSpPr>
            <a:spLocks noChangeArrowheads="1"/>
          </p:cNvSpPr>
          <p:nvPr/>
        </p:nvSpPr>
        <p:spPr bwMode="auto">
          <a:xfrm>
            <a:off x="8054975" y="3552825"/>
            <a:ext cx="334963" cy="377825"/>
          </a:xfrm>
          <a:prstGeom prst="upArrow">
            <a:avLst>
              <a:gd name="adj1" fmla="val 50000"/>
              <a:gd name="adj2" fmla="val 28199"/>
            </a:avLst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>
            <a:spAutoFit/>
          </a:bodyPr>
          <a:lstStyle/>
          <a:p>
            <a:endParaRPr lang="th-TH"/>
          </a:p>
        </p:txBody>
      </p:sp>
      <p:sp>
        <p:nvSpPr>
          <p:cNvPr id="545820" name="Rectangle 28"/>
          <p:cNvSpPr>
            <a:spLocks noChangeArrowheads="1"/>
          </p:cNvSpPr>
          <p:nvPr/>
        </p:nvSpPr>
        <p:spPr bwMode="auto">
          <a:xfrm>
            <a:off x="4745038" y="3003550"/>
            <a:ext cx="639762" cy="406400"/>
          </a:xfrm>
          <a:prstGeom prst="rect">
            <a:avLst/>
          </a:prstGeom>
          <a:solidFill>
            <a:srgbClr val="FFCCFF">
              <a:alpha val="7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th-TH"/>
          </a:p>
        </p:txBody>
      </p:sp>
      <p:sp>
        <p:nvSpPr>
          <p:cNvPr id="545817" name="Oval 25"/>
          <p:cNvSpPr>
            <a:spLocks noChangeArrowheads="1"/>
          </p:cNvSpPr>
          <p:nvPr/>
        </p:nvSpPr>
        <p:spPr bwMode="auto">
          <a:xfrm>
            <a:off x="4787900" y="2886075"/>
            <a:ext cx="552450" cy="5810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th-TH"/>
          </a:p>
        </p:txBody>
      </p:sp>
      <p:sp>
        <p:nvSpPr>
          <p:cNvPr id="545821" name="Oval 29"/>
          <p:cNvSpPr>
            <a:spLocks noChangeArrowheads="1"/>
          </p:cNvSpPr>
          <p:nvPr/>
        </p:nvSpPr>
        <p:spPr bwMode="auto">
          <a:xfrm>
            <a:off x="5411788" y="2886075"/>
            <a:ext cx="552450" cy="5810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th-TH"/>
          </a:p>
        </p:txBody>
      </p:sp>
      <p:sp>
        <p:nvSpPr>
          <p:cNvPr id="545822" name="Rectangle 30"/>
          <p:cNvSpPr>
            <a:spLocks noChangeArrowheads="1"/>
          </p:cNvSpPr>
          <p:nvPr/>
        </p:nvSpPr>
        <p:spPr bwMode="auto">
          <a:xfrm>
            <a:off x="5368925" y="3003550"/>
            <a:ext cx="639763" cy="406400"/>
          </a:xfrm>
          <a:prstGeom prst="rect">
            <a:avLst/>
          </a:prstGeom>
          <a:solidFill>
            <a:srgbClr val="FFCCFF">
              <a:alpha val="7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45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45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45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45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45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458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458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45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5458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5458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5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2.77457E-6 L 0.41753 -2.77457E-6 " pathEditMode="relative" ptsTypes="AA">
                                      <p:cBhvr>
                                        <p:cTn id="38" dur="500" fill="hold"/>
                                        <p:tgtEl>
                                          <p:spTgt spid="5458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458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458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545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5458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5458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5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-2.31214E-6 L -0.27048 -2.31214E-6 " pathEditMode="relative" rAng="0" ptsTypes="AA">
                                      <p:cBhvr>
                                        <p:cTn id="55" dur="500" fill="hold"/>
                                        <p:tgtEl>
                                          <p:spTgt spid="5458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9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458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58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545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1754 -1.38728E-6 L 0.47309 -1.38728E-6 " pathEditMode="relative" ptsTypes="AA">
                                      <p:cBhvr>
                                        <p:cTn id="68" dur="500" fill="hold"/>
                                        <p:tgtEl>
                                          <p:spTgt spid="5458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9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5458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5458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5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458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458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545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048 9.24855E-7 L -0.33871 9.24855E-7 " pathEditMode="relative" ptsTypes="AA">
                                      <p:cBhvr>
                                        <p:cTn id="85" dur="500" fill="hold"/>
                                        <p:tgtEl>
                                          <p:spTgt spid="5458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6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5458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5458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5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5796" grpId="0" build="p"/>
      <p:bldP spid="545797" grpId="0" animBg="1"/>
      <p:bldP spid="545813" grpId="0" animBg="1"/>
      <p:bldP spid="545814" grpId="0" animBg="1"/>
      <p:bldP spid="545814" grpId="1" animBg="1"/>
      <p:bldP spid="545815" grpId="0" animBg="1"/>
      <p:bldP spid="545815" grpId="1" animBg="1"/>
      <p:bldP spid="545816" grpId="0" animBg="1"/>
      <p:bldP spid="545818" grpId="0" animBg="1"/>
      <p:bldP spid="545818" grpId="1" animBg="1"/>
      <p:bldP spid="545818" grpId="2" animBg="1"/>
      <p:bldP spid="545819" grpId="0" animBg="1"/>
      <p:bldP spid="545819" grpId="1" animBg="1"/>
      <p:bldP spid="545819" grpId="2" animBg="1"/>
      <p:bldP spid="545820" grpId="0" animBg="1"/>
      <p:bldP spid="545817" grpId="0" animBg="1"/>
      <p:bldP spid="545817" grpId="1" animBg="1"/>
      <p:bldP spid="545821" grpId="0" animBg="1"/>
      <p:bldP spid="545821" grpId="1" animBg="1"/>
      <p:bldP spid="54582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โปรแกรมค้นชื่อจากรหัส </a:t>
            </a:r>
            <a:r>
              <a:rPr lang="en-US" dirty="0" smtClean="0"/>
              <a:t>: </a:t>
            </a:r>
            <a:r>
              <a:rPr lang="th-TH" dirty="0" smtClean="0"/>
              <a:t>ค้นในอาเรย์แบบทวิภาค</a:t>
            </a:r>
            <a:endParaRPr lang="th-TH" dirty="0"/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349250" y="754063"/>
            <a:ext cx="8453438" cy="61150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92000"/>
              </a:lnSpc>
            </a:pPr>
            <a:r>
              <a:rPr lang="en-US" sz="1700" b="1">
                <a:solidFill>
                  <a:srgbClr val="0000C0"/>
                </a:solidFill>
                <a:latin typeface="Courier New" pitchFamily="49" charset="0"/>
              </a:rPr>
              <a:t>    int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[] id = </a:t>
            </a:r>
            <a:r>
              <a:rPr lang="en-US" sz="17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7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[1000];</a:t>
            </a:r>
          </a:p>
          <a:p>
            <a:pPr>
              <a:lnSpc>
                <a:spcPct val="92000"/>
              </a:lnSpc>
            </a:pP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7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[] name = </a:t>
            </a:r>
            <a:r>
              <a:rPr lang="en-US" sz="17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7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[1000];</a:t>
            </a:r>
          </a:p>
          <a:p>
            <a:pPr>
              <a:lnSpc>
                <a:spcPct val="92000"/>
              </a:lnSpc>
            </a:pP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7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n = 0;   // </a:t>
            </a:r>
            <a:r>
              <a:rPr lang="th-TH" sz="16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ตัวแปรนับจำนวนนักเรียน</a:t>
            </a:r>
            <a:endParaRPr lang="en-US" sz="160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2000"/>
              </a:lnSpc>
            </a:pPr>
            <a:r>
              <a:rPr lang="en-US" sz="1600" b="1">
                <a:solidFill>
                  <a:srgbClr val="C00000"/>
                </a:solidFill>
                <a:latin typeface="Courier New" pitchFamily="49" charset="0"/>
              </a:rPr>
              <a:t>    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// </a:t>
            </a:r>
            <a:r>
              <a:rPr lang="th-TH" sz="16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ขอละคำสั่งตรงนี้ที่อ่านข้อมูลในแฟ้มลงอาเรย์ และเรียงลำดับอาเรย์ตามรหัสแล้ว</a:t>
            </a:r>
          </a:p>
          <a:p>
            <a:pPr>
              <a:lnSpc>
                <a:spcPct val="92000"/>
              </a:lnSpc>
            </a:pPr>
            <a:r>
              <a:rPr lang="en-US" sz="16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        . . .</a:t>
            </a:r>
          </a:p>
          <a:p>
            <a:pPr>
              <a:lnSpc>
                <a:spcPct val="92000"/>
              </a:lnSpc>
            </a:pP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7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kb = </a:t>
            </a:r>
            <a:r>
              <a:rPr lang="en-US" sz="17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7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17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.in);</a:t>
            </a:r>
          </a:p>
          <a:p>
            <a:pPr>
              <a:lnSpc>
                <a:spcPct val="92000"/>
              </a:lnSpc>
            </a:pP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700" b="1">
                <a:solidFill>
                  <a:srgbClr val="0000C0"/>
                </a:solidFill>
                <a:latin typeface="Courier New" pitchFamily="49" charset="0"/>
              </a:rPr>
              <a:t>while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en-US" sz="1700" b="1">
                <a:solidFill>
                  <a:srgbClr val="0000C0"/>
                </a:solidFill>
                <a:latin typeface="Courier New" pitchFamily="49" charset="0"/>
              </a:rPr>
              <a:t>true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) {</a:t>
            </a:r>
          </a:p>
          <a:p>
            <a:pPr>
              <a:lnSpc>
                <a:spcPct val="92000"/>
              </a:lnSpc>
            </a:pP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17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.out.print(</a:t>
            </a:r>
            <a:r>
              <a:rPr lang="en-US" sz="1700" b="1">
                <a:solidFill>
                  <a:srgbClr val="FF00FF"/>
                </a:solidFill>
                <a:latin typeface="Courier New" pitchFamily="49" charset="0"/>
              </a:rPr>
              <a:t>"ID = "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);</a:t>
            </a:r>
          </a:p>
          <a:p>
            <a:pPr>
              <a:lnSpc>
                <a:spcPct val="92000"/>
              </a:lnSpc>
            </a:pP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17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sid = kb.nextInt();</a:t>
            </a:r>
          </a:p>
          <a:p>
            <a:pPr>
              <a:lnSpc>
                <a:spcPct val="92000"/>
              </a:lnSpc>
            </a:pP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17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(sid &lt; 0) </a:t>
            </a:r>
            <a:r>
              <a:rPr lang="en-US" sz="1700" b="1">
                <a:solidFill>
                  <a:srgbClr val="0000C0"/>
                </a:solidFill>
                <a:latin typeface="Courier New" pitchFamily="49" charset="0"/>
              </a:rPr>
              <a:t>break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pPr>
              <a:lnSpc>
                <a:spcPct val="92000"/>
              </a:lnSpc>
            </a:pP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17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left = 0, right = n - 1, mid = 0;</a:t>
            </a:r>
          </a:p>
          <a:p>
            <a:pPr>
              <a:lnSpc>
                <a:spcPct val="92000"/>
              </a:lnSpc>
            </a:pP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1700" b="1">
                <a:solidFill>
                  <a:srgbClr val="0000C0"/>
                </a:solidFill>
                <a:latin typeface="Courier New" pitchFamily="49" charset="0"/>
              </a:rPr>
              <a:t>while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(left &lt;= right) {</a:t>
            </a:r>
          </a:p>
          <a:p>
            <a:pPr>
              <a:lnSpc>
                <a:spcPct val="92000"/>
              </a:lnSpc>
            </a:pP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       mid = (left + right) / 2;</a:t>
            </a:r>
          </a:p>
          <a:p>
            <a:pPr>
              <a:lnSpc>
                <a:spcPct val="92000"/>
              </a:lnSpc>
            </a:pP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       </a:t>
            </a:r>
            <a:r>
              <a:rPr lang="en-US" sz="17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(sid == id[mid]) </a:t>
            </a:r>
            <a:r>
              <a:rPr lang="en-US" sz="1700" b="1">
                <a:solidFill>
                  <a:srgbClr val="0000C0"/>
                </a:solidFill>
                <a:latin typeface="Courier New" pitchFamily="49" charset="0"/>
              </a:rPr>
              <a:t>break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pPr>
              <a:lnSpc>
                <a:spcPct val="92000"/>
              </a:lnSpc>
            </a:pP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       </a:t>
            </a:r>
            <a:r>
              <a:rPr lang="en-US" sz="17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(sid &lt; id[mid])</a:t>
            </a:r>
          </a:p>
          <a:p>
            <a:pPr>
              <a:lnSpc>
                <a:spcPct val="92000"/>
              </a:lnSpc>
            </a:pP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         right = mid - 1;</a:t>
            </a:r>
          </a:p>
          <a:p>
            <a:pPr>
              <a:lnSpc>
                <a:spcPct val="92000"/>
              </a:lnSpc>
            </a:pP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       </a:t>
            </a:r>
            <a:r>
              <a:rPr lang="en-US" sz="1700" b="1">
                <a:solidFill>
                  <a:srgbClr val="0000C0"/>
                </a:solidFill>
                <a:latin typeface="Courier New" pitchFamily="49" charset="0"/>
              </a:rPr>
              <a:t>else</a:t>
            </a:r>
            <a:endParaRPr lang="en-US" sz="1700" b="1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92000"/>
              </a:lnSpc>
            </a:pP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         left = mid + 1;</a:t>
            </a:r>
          </a:p>
          <a:p>
            <a:pPr>
              <a:lnSpc>
                <a:spcPct val="92000"/>
              </a:lnSpc>
            </a:pP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     }</a:t>
            </a:r>
          </a:p>
          <a:p>
            <a:pPr>
              <a:lnSpc>
                <a:spcPct val="92000"/>
              </a:lnSpc>
            </a:pPr>
            <a:r>
              <a:rPr lang="en-US" sz="1700" b="1">
                <a:solidFill>
                  <a:srgbClr val="0000C0"/>
                </a:solidFill>
                <a:latin typeface="Courier New" pitchFamily="49" charset="0"/>
              </a:rPr>
              <a:t>      if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(sid == id[mid]) {</a:t>
            </a:r>
          </a:p>
          <a:p>
            <a:pPr>
              <a:lnSpc>
                <a:spcPct val="92000"/>
              </a:lnSpc>
            </a:pP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       </a:t>
            </a:r>
            <a:r>
              <a:rPr lang="en-US" sz="17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.out.println(name[mid]);</a:t>
            </a:r>
          </a:p>
          <a:p>
            <a:pPr>
              <a:lnSpc>
                <a:spcPct val="92000"/>
              </a:lnSpc>
            </a:pP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     } </a:t>
            </a:r>
            <a:r>
              <a:rPr lang="en-US" sz="1700" b="1">
                <a:solidFill>
                  <a:srgbClr val="0000C0"/>
                </a:solidFill>
                <a:latin typeface="Courier New" pitchFamily="49" charset="0"/>
              </a:rPr>
              <a:t>else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{</a:t>
            </a:r>
          </a:p>
          <a:p>
            <a:pPr>
              <a:lnSpc>
                <a:spcPct val="92000"/>
              </a:lnSpc>
            </a:pP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        </a:t>
            </a:r>
            <a:r>
              <a:rPr lang="en-US" sz="17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</a:rPr>
              <a:t>.out.println(</a:t>
            </a:r>
            <a:r>
              <a:rPr lang="en-US" sz="1700" b="1">
                <a:solidFill>
                  <a:srgbClr val="FF00FF"/>
                </a:solidFill>
                <a:latin typeface="Courier New" pitchFamily="49" charset="0"/>
              </a:rPr>
              <a:t>"--- </a:t>
            </a:r>
            <a:r>
              <a:rPr lang="th-TH" sz="17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ไม่พบชื่อของรหัส</a:t>
            </a:r>
            <a:r>
              <a:rPr lang="th-TH" sz="17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en-US" sz="17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17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+ sid);</a:t>
            </a:r>
          </a:p>
          <a:p>
            <a:pPr>
              <a:lnSpc>
                <a:spcPct val="92000"/>
              </a:lnSpc>
            </a:pPr>
            <a:r>
              <a:rPr lang="en-US" sz="17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  }</a:t>
            </a:r>
          </a:p>
          <a:p>
            <a:pPr>
              <a:lnSpc>
                <a:spcPct val="92000"/>
              </a:lnSpc>
            </a:pPr>
            <a:r>
              <a:rPr lang="en-US" sz="17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}</a:t>
            </a:r>
          </a:p>
        </p:txBody>
      </p:sp>
      <p:sp>
        <p:nvSpPr>
          <p:cNvPr id="6" name="Rounded Rectangle 5"/>
          <p:cNvSpPr>
            <a:spLocks noChangeArrowheads="1"/>
          </p:cNvSpPr>
          <p:nvPr/>
        </p:nvSpPr>
        <p:spPr bwMode="auto">
          <a:xfrm>
            <a:off x="1076325" y="3155950"/>
            <a:ext cx="5162550" cy="2154238"/>
          </a:xfrm>
          <a:prstGeom prst="roundRect">
            <a:avLst>
              <a:gd name="adj" fmla="val 8611"/>
            </a:avLst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6" dur="500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0" dur="500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5" dur="5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 nodeType="clickPar">
                      <p:stCondLst>
                        <p:cond delay="indefinite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0" dur="500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/>
              <a:t>การเรียงลำดับข้อมูลในอาเรย์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386013" y="1609725"/>
            <a:ext cx="4440237" cy="757238"/>
            <a:chOff x="1521" y="1014"/>
            <a:chExt cx="2797" cy="477"/>
          </a:xfrm>
        </p:grpSpPr>
        <p:sp>
          <p:nvSpPr>
            <p:cNvPr id="24593" name="Text Box 4"/>
            <p:cNvSpPr txBox="1">
              <a:spLocks noChangeArrowheads="1"/>
            </p:cNvSpPr>
            <p:nvPr/>
          </p:nvSpPr>
          <p:spPr bwMode="auto">
            <a:xfrm>
              <a:off x="1521" y="1014"/>
              <a:ext cx="2797" cy="2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th-TH" sz="2100">
                  <a:latin typeface="Courier New" pitchFamily="49" charset="0"/>
                  <a:cs typeface="Courier New" pitchFamily="49" charset="0"/>
                </a:rPr>
                <a:t> 0   1   2   3   4   5   6 </a:t>
              </a:r>
            </a:p>
          </p:txBody>
        </p:sp>
        <p:sp>
          <p:nvSpPr>
            <p:cNvPr id="24594" name="Text Box 5"/>
            <p:cNvSpPr txBox="1">
              <a:spLocks noChangeArrowheads="1"/>
            </p:cNvSpPr>
            <p:nvPr/>
          </p:nvSpPr>
          <p:spPr bwMode="auto">
            <a:xfrm>
              <a:off x="1521" y="1235"/>
              <a:ext cx="399" cy="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23</a:t>
              </a:r>
            </a:p>
          </p:txBody>
        </p:sp>
        <p:sp>
          <p:nvSpPr>
            <p:cNvPr id="24595" name="Text Box 6"/>
            <p:cNvSpPr txBox="1">
              <a:spLocks noChangeArrowheads="1"/>
            </p:cNvSpPr>
            <p:nvPr/>
          </p:nvSpPr>
          <p:spPr bwMode="auto">
            <a:xfrm>
              <a:off x="1920" y="1235"/>
              <a:ext cx="399" cy="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2</a:t>
              </a:r>
            </a:p>
          </p:txBody>
        </p:sp>
        <p:sp>
          <p:nvSpPr>
            <p:cNvPr id="24596" name="Text Box 7"/>
            <p:cNvSpPr txBox="1">
              <a:spLocks noChangeArrowheads="1"/>
            </p:cNvSpPr>
            <p:nvPr/>
          </p:nvSpPr>
          <p:spPr bwMode="auto">
            <a:xfrm>
              <a:off x="2319" y="1235"/>
              <a:ext cx="399" cy="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3</a:t>
              </a:r>
            </a:p>
          </p:txBody>
        </p:sp>
        <p:sp>
          <p:nvSpPr>
            <p:cNvPr id="24597" name="Text Box 8"/>
            <p:cNvSpPr txBox="1">
              <a:spLocks noChangeArrowheads="1"/>
            </p:cNvSpPr>
            <p:nvPr/>
          </p:nvSpPr>
          <p:spPr bwMode="auto">
            <a:xfrm>
              <a:off x="2718" y="1235"/>
              <a:ext cx="399" cy="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14</a:t>
              </a:r>
            </a:p>
          </p:txBody>
        </p:sp>
        <p:sp>
          <p:nvSpPr>
            <p:cNvPr id="24598" name="Text Box 9"/>
            <p:cNvSpPr txBox="1">
              <a:spLocks noChangeArrowheads="1"/>
            </p:cNvSpPr>
            <p:nvPr/>
          </p:nvSpPr>
          <p:spPr bwMode="auto">
            <a:xfrm>
              <a:off x="3117" y="1235"/>
              <a:ext cx="398" cy="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5</a:t>
              </a:r>
            </a:p>
          </p:txBody>
        </p:sp>
        <p:sp>
          <p:nvSpPr>
            <p:cNvPr id="24599" name="Text Box 10"/>
            <p:cNvSpPr txBox="1">
              <a:spLocks noChangeArrowheads="1"/>
            </p:cNvSpPr>
            <p:nvPr/>
          </p:nvSpPr>
          <p:spPr bwMode="auto">
            <a:xfrm>
              <a:off x="3515" y="1235"/>
              <a:ext cx="399" cy="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99</a:t>
              </a:r>
            </a:p>
          </p:txBody>
        </p:sp>
        <p:sp>
          <p:nvSpPr>
            <p:cNvPr id="24600" name="Text Box 11"/>
            <p:cNvSpPr txBox="1">
              <a:spLocks noChangeArrowheads="1"/>
            </p:cNvSpPr>
            <p:nvPr/>
          </p:nvSpPr>
          <p:spPr bwMode="auto">
            <a:xfrm>
              <a:off x="3914" y="1235"/>
              <a:ext cx="399" cy="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9</a:t>
              </a:r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2386013" y="3571875"/>
            <a:ext cx="4432300" cy="406400"/>
            <a:chOff x="1503" y="2122"/>
            <a:chExt cx="2792" cy="256"/>
          </a:xfrm>
        </p:grpSpPr>
        <p:sp>
          <p:nvSpPr>
            <p:cNvPr id="24586" name="Text Box 13"/>
            <p:cNvSpPr txBox="1">
              <a:spLocks noChangeArrowheads="1"/>
            </p:cNvSpPr>
            <p:nvPr/>
          </p:nvSpPr>
          <p:spPr bwMode="auto">
            <a:xfrm>
              <a:off x="1503" y="2122"/>
              <a:ext cx="399" cy="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2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4587" name="Text Box 14"/>
            <p:cNvSpPr txBox="1">
              <a:spLocks noChangeArrowheads="1"/>
            </p:cNvSpPr>
            <p:nvPr/>
          </p:nvSpPr>
          <p:spPr bwMode="auto">
            <a:xfrm>
              <a:off x="1902" y="2122"/>
              <a:ext cx="399" cy="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3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4588" name="Text Box 15"/>
            <p:cNvSpPr txBox="1">
              <a:spLocks noChangeArrowheads="1"/>
            </p:cNvSpPr>
            <p:nvPr/>
          </p:nvSpPr>
          <p:spPr bwMode="auto">
            <a:xfrm>
              <a:off x="2301" y="2122"/>
              <a:ext cx="399" cy="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5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4589" name="Text Box 16"/>
            <p:cNvSpPr txBox="1">
              <a:spLocks noChangeArrowheads="1"/>
            </p:cNvSpPr>
            <p:nvPr/>
          </p:nvSpPr>
          <p:spPr bwMode="auto">
            <a:xfrm>
              <a:off x="2700" y="2122"/>
              <a:ext cx="399" cy="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9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4590" name="Text Box 17"/>
            <p:cNvSpPr txBox="1">
              <a:spLocks noChangeArrowheads="1"/>
            </p:cNvSpPr>
            <p:nvPr/>
          </p:nvSpPr>
          <p:spPr bwMode="auto">
            <a:xfrm>
              <a:off x="3099" y="2122"/>
              <a:ext cx="398" cy="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14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4591" name="Text Box 18"/>
            <p:cNvSpPr txBox="1">
              <a:spLocks noChangeArrowheads="1"/>
            </p:cNvSpPr>
            <p:nvPr/>
          </p:nvSpPr>
          <p:spPr bwMode="auto">
            <a:xfrm>
              <a:off x="3497" y="2122"/>
              <a:ext cx="399" cy="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23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4592" name="Text Box 19"/>
            <p:cNvSpPr txBox="1">
              <a:spLocks noChangeArrowheads="1"/>
            </p:cNvSpPr>
            <p:nvPr/>
          </p:nvSpPr>
          <p:spPr bwMode="auto">
            <a:xfrm>
              <a:off x="3896" y="2122"/>
              <a:ext cx="399" cy="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9</a:t>
              </a: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9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</p:grpSp>
      <p:sp>
        <p:nvSpPr>
          <p:cNvPr id="539668" name="AutoShape 20"/>
          <p:cNvSpPr>
            <a:spLocks noChangeArrowheads="1"/>
          </p:cNvSpPr>
          <p:nvPr/>
        </p:nvSpPr>
        <p:spPr bwMode="auto">
          <a:xfrm>
            <a:off x="4194175" y="2613025"/>
            <a:ext cx="900113" cy="798513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CCCFF"/>
          </a:solidFill>
          <a:ln w="9525">
            <a:solidFill>
              <a:schemeClr val="tx2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>
            <a:spAutoFit/>
          </a:bodyPr>
          <a:lstStyle/>
          <a:p>
            <a:endParaRPr lang="th-TH"/>
          </a:p>
        </p:txBody>
      </p:sp>
      <p:grpSp>
        <p:nvGrpSpPr>
          <p:cNvPr id="4" name="Group 21"/>
          <p:cNvGrpSpPr>
            <a:grpSpLocks/>
          </p:cNvGrpSpPr>
          <p:nvPr/>
        </p:nvGrpSpPr>
        <p:grpSpPr bwMode="auto">
          <a:xfrm>
            <a:off x="2408238" y="4108450"/>
            <a:ext cx="4384675" cy="463550"/>
            <a:chOff x="1517" y="2588"/>
            <a:chExt cx="2762" cy="292"/>
          </a:xfrm>
        </p:grpSpPr>
        <p:sp>
          <p:nvSpPr>
            <p:cNvPr id="24583" name="Text Box 22"/>
            <p:cNvSpPr txBox="1">
              <a:spLocks noChangeArrowheads="1"/>
            </p:cNvSpPr>
            <p:nvPr/>
          </p:nvSpPr>
          <p:spPr bwMode="auto">
            <a:xfrm>
              <a:off x="2155" y="2588"/>
              <a:ext cx="1679" cy="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/>
              <a:r>
                <a:rPr lang="th-TH" sz="2400">
                  <a:latin typeface="Tahoma" pitchFamily="34" charset="0"/>
                  <a:cs typeface="Tahoma" pitchFamily="34" charset="0"/>
                </a:rPr>
                <a:t>เรียงจากน้อยไปมาก</a:t>
              </a:r>
            </a:p>
          </p:txBody>
        </p:sp>
        <p:sp>
          <p:nvSpPr>
            <p:cNvPr id="24584" name="Line 23"/>
            <p:cNvSpPr>
              <a:spLocks noChangeShapeType="1"/>
            </p:cNvSpPr>
            <p:nvPr/>
          </p:nvSpPr>
          <p:spPr bwMode="auto">
            <a:xfrm>
              <a:off x="3849" y="2743"/>
              <a:ext cx="430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24585" name="Line 24"/>
            <p:cNvSpPr>
              <a:spLocks noChangeShapeType="1"/>
            </p:cNvSpPr>
            <p:nvPr/>
          </p:nvSpPr>
          <p:spPr bwMode="auto">
            <a:xfrm>
              <a:off x="1517" y="2743"/>
              <a:ext cx="503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39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966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การ</a:t>
            </a:r>
            <a:r>
              <a:rPr lang="th-TH" dirty="0"/>
              <a:t>เรียงลำดับ</a:t>
            </a:r>
            <a:r>
              <a:rPr lang="th-TH" dirty="0" smtClean="0"/>
              <a:t>ข้อมูลแบบเลือก</a:t>
            </a:r>
            <a:endParaRPr lang="th-TH" dirty="0"/>
          </a:p>
        </p:txBody>
      </p:sp>
      <p:grpSp>
        <p:nvGrpSpPr>
          <p:cNvPr id="2" name="Group 71"/>
          <p:cNvGrpSpPr>
            <a:grpSpLocks/>
          </p:cNvGrpSpPr>
          <p:nvPr/>
        </p:nvGrpSpPr>
        <p:grpSpPr bwMode="auto">
          <a:xfrm>
            <a:off x="2371725" y="968375"/>
            <a:ext cx="4454525" cy="757238"/>
            <a:chOff x="2371725" y="968375"/>
            <a:chExt cx="4454525" cy="757238"/>
          </a:xfrm>
        </p:grpSpPr>
        <p:sp>
          <p:nvSpPr>
            <p:cNvPr id="25664" name="Text Box 4"/>
            <p:cNvSpPr txBox="1">
              <a:spLocks noChangeArrowheads="1"/>
            </p:cNvSpPr>
            <p:nvPr/>
          </p:nvSpPr>
          <p:spPr bwMode="auto">
            <a:xfrm>
              <a:off x="2386013" y="968375"/>
              <a:ext cx="4440237" cy="412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th-TH" sz="2100">
                  <a:latin typeface="Courier New" pitchFamily="49" charset="0"/>
                  <a:cs typeface="Courier New" pitchFamily="49" charset="0"/>
                </a:rPr>
                <a:t> 0   1   2   3   4   5   6 </a:t>
              </a:r>
            </a:p>
          </p:txBody>
        </p:sp>
        <p:grpSp>
          <p:nvGrpSpPr>
            <p:cNvPr id="25665" name="Group 97"/>
            <p:cNvGrpSpPr>
              <a:grpSpLocks/>
            </p:cNvGrpSpPr>
            <p:nvPr/>
          </p:nvGrpSpPr>
          <p:grpSpPr bwMode="auto">
            <a:xfrm>
              <a:off x="2371725" y="1319213"/>
              <a:ext cx="4432300" cy="406400"/>
              <a:chOff x="2003875" y="1564778"/>
              <a:chExt cx="4432299" cy="406400"/>
            </a:xfrm>
          </p:grpSpPr>
          <p:sp>
            <p:nvSpPr>
              <p:cNvPr id="25666" name="Text Box 5"/>
              <p:cNvSpPr txBox="1">
                <a:spLocks noChangeArrowheads="1"/>
              </p:cNvSpPr>
              <p:nvPr/>
            </p:nvSpPr>
            <p:spPr bwMode="auto">
              <a:xfrm>
                <a:off x="2003875" y="1564778"/>
                <a:ext cx="633412" cy="4064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th-TH" sz="2000" b="1">
                    <a:latin typeface="Courier New" pitchFamily="49" charset="0"/>
                    <a:cs typeface="Courier New" pitchFamily="49" charset="0"/>
                  </a:rPr>
                  <a:t>23</a:t>
                </a:r>
              </a:p>
            </p:txBody>
          </p:sp>
          <p:sp>
            <p:nvSpPr>
              <p:cNvPr id="25667" name="Text Box 6"/>
              <p:cNvSpPr txBox="1">
                <a:spLocks noChangeArrowheads="1"/>
              </p:cNvSpPr>
              <p:nvPr/>
            </p:nvSpPr>
            <p:spPr bwMode="auto">
              <a:xfrm>
                <a:off x="2637287" y="1564778"/>
                <a:ext cx="633412" cy="4064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th-TH" sz="2000" b="1">
                    <a:latin typeface="Courier New" pitchFamily="49" charset="0"/>
                    <a:cs typeface="Courier New" pitchFamily="49" charset="0"/>
                  </a:rPr>
                  <a:t>2</a:t>
                </a:r>
              </a:p>
            </p:txBody>
          </p:sp>
          <p:sp>
            <p:nvSpPr>
              <p:cNvPr id="25668" name="Text Box 7"/>
              <p:cNvSpPr txBox="1">
                <a:spLocks noChangeArrowheads="1"/>
              </p:cNvSpPr>
              <p:nvPr/>
            </p:nvSpPr>
            <p:spPr bwMode="auto">
              <a:xfrm>
                <a:off x="3270700" y="1564778"/>
                <a:ext cx="633412" cy="4064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th-TH" sz="2000" b="1">
                    <a:latin typeface="Courier New" pitchFamily="49" charset="0"/>
                    <a:cs typeface="Courier New" pitchFamily="49" charset="0"/>
                  </a:rPr>
                  <a:t>3</a:t>
                </a:r>
              </a:p>
            </p:txBody>
          </p:sp>
          <p:sp>
            <p:nvSpPr>
              <p:cNvPr id="25669" name="Text Box 8"/>
              <p:cNvSpPr txBox="1">
                <a:spLocks noChangeArrowheads="1"/>
              </p:cNvSpPr>
              <p:nvPr/>
            </p:nvSpPr>
            <p:spPr bwMode="auto">
              <a:xfrm>
                <a:off x="3904112" y="1564778"/>
                <a:ext cx="633412" cy="4064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th-TH" sz="2000" b="1">
                    <a:latin typeface="Courier New" pitchFamily="49" charset="0"/>
                    <a:cs typeface="Courier New" pitchFamily="49" charset="0"/>
                  </a:rPr>
                  <a:t>14</a:t>
                </a:r>
              </a:p>
            </p:txBody>
          </p:sp>
          <p:sp>
            <p:nvSpPr>
              <p:cNvPr id="25670" name="Text Box 9"/>
              <p:cNvSpPr txBox="1">
                <a:spLocks noChangeArrowheads="1"/>
              </p:cNvSpPr>
              <p:nvPr/>
            </p:nvSpPr>
            <p:spPr bwMode="auto">
              <a:xfrm>
                <a:off x="4537525" y="1564778"/>
                <a:ext cx="631825" cy="4064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th-TH" sz="2000" b="1">
                    <a:latin typeface="Courier New" pitchFamily="49" charset="0"/>
                    <a:cs typeface="Courier New" pitchFamily="49" charset="0"/>
                  </a:rPr>
                  <a:t>5</a:t>
                </a:r>
              </a:p>
            </p:txBody>
          </p:sp>
          <p:sp>
            <p:nvSpPr>
              <p:cNvPr id="25671" name="Text Box 10"/>
              <p:cNvSpPr txBox="1">
                <a:spLocks noChangeArrowheads="1"/>
              </p:cNvSpPr>
              <p:nvPr/>
            </p:nvSpPr>
            <p:spPr bwMode="auto">
              <a:xfrm>
                <a:off x="5169350" y="1564778"/>
                <a:ext cx="633412" cy="4064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th-TH" sz="2000" b="1">
                    <a:latin typeface="Courier New" pitchFamily="49" charset="0"/>
                    <a:cs typeface="Courier New" pitchFamily="49" charset="0"/>
                  </a:rPr>
                  <a:t>99</a:t>
                </a:r>
              </a:p>
            </p:txBody>
          </p:sp>
          <p:sp>
            <p:nvSpPr>
              <p:cNvPr id="25672" name="Text Box 11"/>
              <p:cNvSpPr txBox="1">
                <a:spLocks noChangeArrowheads="1"/>
              </p:cNvSpPr>
              <p:nvPr/>
            </p:nvSpPr>
            <p:spPr bwMode="auto">
              <a:xfrm>
                <a:off x="5802762" y="1564778"/>
                <a:ext cx="633412" cy="4064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th-TH" sz="2000" b="1">
                    <a:latin typeface="Courier New" pitchFamily="49" charset="0"/>
                    <a:cs typeface="Courier New" pitchFamily="49" charset="0"/>
                  </a:rPr>
                  <a:t>9</a:t>
                </a:r>
              </a:p>
            </p:txBody>
          </p:sp>
        </p:grpSp>
      </p:grpSp>
      <p:grpSp>
        <p:nvGrpSpPr>
          <p:cNvPr id="4" name="Group 98"/>
          <p:cNvGrpSpPr>
            <a:grpSpLocks/>
          </p:cNvGrpSpPr>
          <p:nvPr/>
        </p:nvGrpSpPr>
        <p:grpSpPr bwMode="auto">
          <a:xfrm>
            <a:off x="2371725" y="1960563"/>
            <a:ext cx="4432300" cy="406400"/>
            <a:chOff x="2003875" y="1564778"/>
            <a:chExt cx="4432299" cy="406400"/>
          </a:xfrm>
        </p:grpSpPr>
        <p:sp>
          <p:nvSpPr>
            <p:cNvPr id="25657" name="Text Box 5"/>
            <p:cNvSpPr txBox="1">
              <a:spLocks noChangeArrowheads="1"/>
            </p:cNvSpPr>
            <p:nvPr/>
          </p:nvSpPr>
          <p:spPr bwMode="auto">
            <a:xfrm>
              <a:off x="2003875" y="1564778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23</a:t>
              </a:r>
            </a:p>
          </p:txBody>
        </p:sp>
        <p:sp>
          <p:nvSpPr>
            <p:cNvPr id="25658" name="Text Box 6"/>
            <p:cNvSpPr txBox="1">
              <a:spLocks noChangeArrowheads="1"/>
            </p:cNvSpPr>
            <p:nvPr/>
          </p:nvSpPr>
          <p:spPr bwMode="auto">
            <a:xfrm>
              <a:off x="2637287" y="1564778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2</a:t>
              </a:r>
            </a:p>
          </p:txBody>
        </p:sp>
        <p:sp>
          <p:nvSpPr>
            <p:cNvPr id="25659" name="Text Box 7"/>
            <p:cNvSpPr txBox="1">
              <a:spLocks noChangeArrowheads="1"/>
            </p:cNvSpPr>
            <p:nvPr/>
          </p:nvSpPr>
          <p:spPr bwMode="auto">
            <a:xfrm>
              <a:off x="3270700" y="1564778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3</a:t>
              </a:r>
            </a:p>
          </p:txBody>
        </p:sp>
        <p:sp>
          <p:nvSpPr>
            <p:cNvPr id="25660" name="Text Box 8"/>
            <p:cNvSpPr txBox="1">
              <a:spLocks noChangeArrowheads="1"/>
            </p:cNvSpPr>
            <p:nvPr/>
          </p:nvSpPr>
          <p:spPr bwMode="auto">
            <a:xfrm>
              <a:off x="3904112" y="1564778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14</a:t>
              </a:r>
            </a:p>
          </p:txBody>
        </p:sp>
        <p:sp>
          <p:nvSpPr>
            <p:cNvPr id="25661" name="Text Box 9"/>
            <p:cNvSpPr txBox="1">
              <a:spLocks noChangeArrowheads="1"/>
            </p:cNvSpPr>
            <p:nvPr/>
          </p:nvSpPr>
          <p:spPr bwMode="auto">
            <a:xfrm>
              <a:off x="4537525" y="1564778"/>
              <a:ext cx="631825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5</a:t>
              </a:r>
            </a:p>
          </p:txBody>
        </p:sp>
        <p:sp>
          <p:nvSpPr>
            <p:cNvPr id="25662" name="Text Box 10"/>
            <p:cNvSpPr txBox="1">
              <a:spLocks noChangeArrowheads="1"/>
            </p:cNvSpPr>
            <p:nvPr/>
          </p:nvSpPr>
          <p:spPr bwMode="auto">
            <a:xfrm>
              <a:off x="5169350" y="1564778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9</a:t>
              </a:r>
            </a:p>
          </p:txBody>
        </p:sp>
        <p:sp>
          <p:nvSpPr>
            <p:cNvPr id="25663" name="Text Box 11"/>
            <p:cNvSpPr txBox="1">
              <a:spLocks noChangeArrowheads="1"/>
            </p:cNvSpPr>
            <p:nvPr/>
          </p:nvSpPr>
          <p:spPr bwMode="auto">
            <a:xfrm>
              <a:off x="5802762" y="1564778"/>
              <a:ext cx="633412" cy="40011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9</a:t>
              </a: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9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</p:grpSp>
      <p:grpSp>
        <p:nvGrpSpPr>
          <p:cNvPr id="5" name="Group 106"/>
          <p:cNvGrpSpPr>
            <a:grpSpLocks/>
          </p:cNvGrpSpPr>
          <p:nvPr/>
        </p:nvGrpSpPr>
        <p:grpSpPr bwMode="auto">
          <a:xfrm>
            <a:off x="2371725" y="2601913"/>
            <a:ext cx="4432300" cy="406400"/>
            <a:chOff x="2003875" y="1564778"/>
            <a:chExt cx="4432299" cy="406400"/>
          </a:xfrm>
        </p:grpSpPr>
        <p:sp>
          <p:nvSpPr>
            <p:cNvPr id="25650" name="Text Box 5"/>
            <p:cNvSpPr txBox="1">
              <a:spLocks noChangeArrowheads="1"/>
            </p:cNvSpPr>
            <p:nvPr/>
          </p:nvSpPr>
          <p:spPr bwMode="auto">
            <a:xfrm>
              <a:off x="2003875" y="1564778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9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5651" name="Text Box 6"/>
            <p:cNvSpPr txBox="1">
              <a:spLocks noChangeArrowheads="1"/>
            </p:cNvSpPr>
            <p:nvPr/>
          </p:nvSpPr>
          <p:spPr bwMode="auto">
            <a:xfrm>
              <a:off x="2637287" y="1564778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2</a:t>
              </a:r>
            </a:p>
          </p:txBody>
        </p:sp>
        <p:sp>
          <p:nvSpPr>
            <p:cNvPr id="25652" name="Text Box 7"/>
            <p:cNvSpPr txBox="1">
              <a:spLocks noChangeArrowheads="1"/>
            </p:cNvSpPr>
            <p:nvPr/>
          </p:nvSpPr>
          <p:spPr bwMode="auto">
            <a:xfrm>
              <a:off x="3270700" y="1564778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3</a:t>
              </a:r>
            </a:p>
          </p:txBody>
        </p:sp>
        <p:sp>
          <p:nvSpPr>
            <p:cNvPr id="25653" name="Text Box 8"/>
            <p:cNvSpPr txBox="1">
              <a:spLocks noChangeArrowheads="1"/>
            </p:cNvSpPr>
            <p:nvPr/>
          </p:nvSpPr>
          <p:spPr bwMode="auto">
            <a:xfrm>
              <a:off x="3904112" y="1564778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14</a:t>
              </a:r>
            </a:p>
          </p:txBody>
        </p:sp>
        <p:sp>
          <p:nvSpPr>
            <p:cNvPr id="25654" name="Text Box 9"/>
            <p:cNvSpPr txBox="1">
              <a:spLocks noChangeArrowheads="1"/>
            </p:cNvSpPr>
            <p:nvPr/>
          </p:nvSpPr>
          <p:spPr bwMode="auto">
            <a:xfrm>
              <a:off x="4537525" y="1564778"/>
              <a:ext cx="631825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5</a:t>
              </a:r>
            </a:p>
          </p:txBody>
        </p:sp>
        <p:sp>
          <p:nvSpPr>
            <p:cNvPr id="25655" name="Text Box 10"/>
            <p:cNvSpPr txBox="1">
              <a:spLocks noChangeArrowheads="1"/>
            </p:cNvSpPr>
            <p:nvPr/>
          </p:nvSpPr>
          <p:spPr bwMode="auto">
            <a:xfrm>
              <a:off x="5169350" y="1564778"/>
              <a:ext cx="633412" cy="40640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23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5656" name="Text Box 11"/>
            <p:cNvSpPr txBox="1">
              <a:spLocks noChangeArrowheads="1"/>
            </p:cNvSpPr>
            <p:nvPr/>
          </p:nvSpPr>
          <p:spPr bwMode="auto">
            <a:xfrm>
              <a:off x="5802762" y="1564778"/>
              <a:ext cx="633412" cy="40640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9</a:t>
              </a: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9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</p:grpSp>
      <p:grpSp>
        <p:nvGrpSpPr>
          <p:cNvPr id="6" name="Group 114"/>
          <p:cNvGrpSpPr>
            <a:grpSpLocks/>
          </p:cNvGrpSpPr>
          <p:nvPr/>
        </p:nvGrpSpPr>
        <p:grpSpPr bwMode="auto">
          <a:xfrm>
            <a:off x="2371725" y="3243263"/>
            <a:ext cx="4432300" cy="406400"/>
            <a:chOff x="2003875" y="1564778"/>
            <a:chExt cx="4432299" cy="406400"/>
          </a:xfrm>
        </p:grpSpPr>
        <p:sp>
          <p:nvSpPr>
            <p:cNvPr id="25643" name="Text Box 5"/>
            <p:cNvSpPr txBox="1">
              <a:spLocks noChangeArrowheads="1"/>
            </p:cNvSpPr>
            <p:nvPr/>
          </p:nvSpPr>
          <p:spPr bwMode="auto">
            <a:xfrm>
              <a:off x="2003875" y="1564778"/>
              <a:ext cx="633412" cy="40011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9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5644" name="Text Box 6"/>
            <p:cNvSpPr txBox="1">
              <a:spLocks noChangeArrowheads="1"/>
            </p:cNvSpPr>
            <p:nvPr/>
          </p:nvSpPr>
          <p:spPr bwMode="auto">
            <a:xfrm>
              <a:off x="2637287" y="1564778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2</a:t>
              </a:r>
            </a:p>
          </p:txBody>
        </p:sp>
        <p:sp>
          <p:nvSpPr>
            <p:cNvPr id="25645" name="Text Box 7"/>
            <p:cNvSpPr txBox="1">
              <a:spLocks noChangeArrowheads="1"/>
            </p:cNvSpPr>
            <p:nvPr/>
          </p:nvSpPr>
          <p:spPr bwMode="auto">
            <a:xfrm>
              <a:off x="3270700" y="1564778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3</a:t>
              </a:r>
            </a:p>
          </p:txBody>
        </p:sp>
        <p:sp>
          <p:nvSpPr>
            <p:cNvPr id="25646" name="Text Box 8"/>
            <p:cNvSpPr txBox="1">
              <a:spLocks noChangeArrowheads="1"/>
            </p:cNvSpPr>
            <p:nvPr/>
          </p:nvSpPr>
          <p:spPr bwMode="auto">
            <a:xfrm>
              <a:off x="3904112" y="1564778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5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5647" name="Text Box 9"/>
            <p:cNvSpPr txBox="1">
              <a:spLocks noChangeArrowheads="1"/>
            </p:cNvSpPr>
            <p:nvPr/>
          </p:nvSpPr>
          <p:spPr bwMode="auto">
            <a:xfrm>
              <a:off x="4537525" y="1564778"/>
              <a:ext cx="631825" cy="40640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14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5648" name="Text Box 10"/>
            <p:cNvSpPr txBox="1">
              <a:spLocks noChangeArrowheads="1"/>
            </p:cNvSpPr>
            <p:nvPr/>
          </p:nvSpPr>
          <p:spPr bwMode="auto">
            <a:xfrm>
              <a:off x="5169350" y="1564778"/>
              <a:ext cx="633412" cy="40640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23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5649" name="Text Box 11"/>
            <p:cNvSpPr txBox="1">
              <a:spLocks noChangeArrowheads="1"/>
            </p:cNvSpPr>
            <p:nvPr/>
          </p:nvSpPr>
          <p:spPr bwMode="auto">
            <a:xfrm>
              <a:off x="5802762" y="1564778"/>
              <a:ext cx="633412" cy="40640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9</a:t>
              </a: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9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</p:grpSp>
      <p:grpSp>
        <p:nvGrpSpPr>
          <p:cNvPr id="7" name="Group 122"/>
          <p:cNvGrpSpPr>
            <a:grpSpLocks/>
          </p:cNvGrpSpPr>
          <p:nvPr/>
        </p:nvGrpSpPr>
        <p:grpSpPr bwMode="auto">
          <a:xfrm>
            <a:off x="2371725" y="3884613"/>
            <a:ext cx="4432300" cy="406400"/>
            <a:chOff x="2003875" y="1564778"/>
            <a:chExt cx="4432299" cy="406400"/>
          </a:xfrm>
        </p:grpSpPr>
        <p:sp>
          <p:nvSpPr>
            <p:cNvPr id="25636" name="Text Box 5"/>
            <p:cNvSpPr txBox="1">
              <a:spLocks noChangeArrowheads="1"/>
            </p:cNvSpPr>
            <p:nvPr/>
          </p:nvSpPr>
          <p:spPr bwMode="auto">
            <a:xfrm>
              <a:off x="2003875" y="1564778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5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5637" name="Text Box 6"/>
            <p:cNvSpPr txBox="1">
              <a:spLocks noChangeArrowheads="1"/>
            </p:cNvSpPr>
            <p:nvPr/>
          </p:nvSpPr>
          <p:spPr bwMode="auto">
            <a:xfrm>
              <a:off x="2637287" y="1564778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2</a:t>
              </a:r>
            </a:p>
          </p:txBody>
        </p:sp>
        <p:sp>
          <p:nvSpPr>
            <p:cNvPr id="25638" name="Text Box 7"/>
            <p:cNvSpPr txBox="1">
              <a:spLocks noChangeArrowheads="1"/>
            </p:cNvSpPr>
            <p:nvPr/>
          </p:nvSpPr>
          <p:spPr bwMode="auto">
            <a:xfrm>
              <a:off x="3270700" y="1564778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3</a:t>
              </a:r>
            </a:p>
          </p:txBody>
        </p:sp>
        <p:sp>
          <p:nvSpPr>
            <p:cNvPr id="25639" name="Text Box 8"/>
            <p:cNvSpPr txBox="1">
              <a:spLocks noChangeArrowheads="1"/>
            </p:cNvSpPr>
            <p:nvPr/>
          </p:nvSpPr>
          <p:spPr bwMode="auto">
            <a:xfrm>
              <a:off x="3904112" y="1564778"/>
              <a:ext cx="633412" cy="40011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9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5640" name="Text Box 9"/>
            <p:cNvSpPr txBox="1">
              <a:spLocks noChangeArrowheads="1"/>
            </p:cNvSpPr>
            <p:nvPr/>
          </p:nvSpPr>
          <p:spPr bwMode="auto">
            <a:xfrm>
              <a:off x="4537525" y="1564778"/>
              <a:ext cx="631825" cy="40640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14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5641" name="Text Box 10"/>
            <p:cNvSpPr txBox="1">
              <a:spLocks noChangeArrowheads="1"/>
            </p:cNvSpPr>
            <p:nvPr/>
          </p:nvSpPr>
          <p:spPr bwMode="auto">
            <a:xfrm>
              <a:off x="5169350" y="1564778"/>
              <a:ext cx="633412" cy="40640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23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5642" name="Text Box 11"/>
            <p:cNvSpPr txBox="1">
              <a:spLocks noChangeArrowheads="1"/>
            </p:cNvSpPr>
            <p:nvPr/>
          </p:nvSpPr>
          <p:spPr bwMode="auto">
            <a:xfrm>
              <a:off x="5802762" y="1564778"/>
              <a:ext cx="633412" cy="40640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9</a:t>
              </a: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9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</p:grpSp>
      <p:grpSp>
        <p:nvGrpSpPr>
          <p:cNvPr id="8" name="Group 130"/>
          <p:cNvGrpSpPr>
            <a:grpSpLocks/>
          </p:cNvGrpSpPr>
          <p:nvPr/>
        </p:nvGrpSpPr>
        <p:grpSpPr bwMode="auto">
          <a:xfrm>
            <a:off x="2371725" y="4525963"/>
            <a:ext cx="4432300" cy="406400"/>
            <a:chOff x="2003875" y="1564778"/>
            <a:chExt cx="4432299" cy="406400"/>
          </a:xfrm>
        </p:grpSpPr>
        <p:sp>
          <p:nvSpPr>
            <p:cNvPr id="25629" name="Text Box 5"/>
            <p:cNvSpPr txBox="1">
              <a:spLocks noChangeArrowheads="1"/>
            </p:cNvSpPr>
            <p:nvPr/>
          </p:nvSpPr>
          <p:spPr bwMode="auto">
            <a:xfrm>
              <a:off x="2003875" y="1564778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3</a:t>
              </a:r>
            </a:p>
          </p:txBody>
        </p:sp>
        <p:sp>
          <p:nvSpPr>
            <p:cNvPr id="25630" name="Text Box 6"/>
            <p:cNvSpPr txBox="1">
              <a:spLocks noChangeArrowheads="1"/>
            </p:cNvSpPr>
            <p:nvPr/>
          </p:nvSpPr>
          <p:spPr bwMode="auto">
            <a:xfrm>
              <a:off x="2637287" y="1564778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2</a:t>
              </a:r>
            </a:p>
          </p:txBody>
        </p:sp>
        <p:sp>
          <p:nvSpPr>
            <p:cNvPr id="25631" name="Text Box 7"/>
            <p:cNvSpPr txBox="1">
              <a:spLocks noChangeArrowheads="1"/>
            </p:cNvSpPr>
            <p:nvPr/>
          </p:nvSpPr>
          <p:spPr bwMode="auto">
            <a:xfrm>
              <a:off x="3270700" y="1564778"/>
              <a:ext cx="633412" cy="40640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5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5632" name="Text Box 8"/>
            <p:cNvSpPr txBox="1">
              <a:spLocks noChangeArrowheads="1"/>
            </p:cNvSpPr>
            <p:nvPr/>
          </p:nvSpPr>
          <p:spPr bwMode="auto">
            <a:xfrm>
              <a:off x="3904112" y="1564778"/>
              <a:ext cx="633412" cy="40640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9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5633" name="Text Box 9"/>
            <p:cNvSpPr txBox="1">
              <a:spLocks noChangeArrowheads="1"/>
            </p:cNvSpPr>
            <p:nvPr/>
          </p:nvSpPr>
          <p:spPr bwMode="auto">
            <a:xfrm>
              <a:off x="4537525" y="1564778"/>
              <a:ext cx="631825" cy="40640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14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5634" name="Text Box 10"/>
            <p:cNvSpPr txBox="1">
              <a:spLocks noChangeArrowheads="1"/>
            </p:cNvSpPr>
            <p:nvPr/>
          </p:nvSpPr>
          <p:spPr bwMode="auto">
            <a:xfrm>
              <a:off x="5169350" y="1564778"/>
              <a:ext cx="633412" cy="40640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23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5635" name="Text Box 11"/>
            <p:cNvSpPr txBox="1">
              <a:spLocks noChangeArrowheads="1"/>
            </p:cNvSpPr>
            <p:nvPr/>
          </p:nvSpPr>
          <p:spPr bwMode="auto">
            <a:xfrm>
              <a:off x="5802762" y="1564778"/>
              <a:ext cx="633412" cy="40640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9</a:t>
              </a: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9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</p:grpSp>
      <p:grpSp>
        <p:nvGrpSpPr>
          <p:cNvPr id="9" name="Group 138"/>
          <p:cNvGrpSpPr>
            <a:grpSpLocks/>
          </p:cNvGrpSpPr>
          <p:nvPr/>
        </p:nvGrpSpPr>
        <p:grpSpPr bwMode="auto">
          <a:xfrm>
            <a:off x="2371725" y="5167313"/>
            <a:ext cx="4432300" cy="406400"/>
            <a:chOff x="2003875" y="1564778"/>
            <a:chExt cx="4432299" cy="406400"/>
          </a:xfrm>
        </p:grpSpPr>
        <p:sp>
          <p:nvSpPr>
            <p:cNvPr id="25622" name="Text Box 5"/>
            <p:cNvSpPr txBox="1">
              <a:spLocks noChangeArrowheads="1"/>
            </p:cNvSpPr>
            <p:nvPr/>
          </p:nvSpPr>
          <p:spPr bwMode="auto">
            <a:xfrm>
              <a:off x="2003875" y="1564778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2</a:t>
              </a:r>
            </a:p>
          </p:txBody>
        </p:sp>
        <p:sp>
          <p:nvSpPr>
            <p:cNvPr id="25623" name="Text Box 6"/>
            <p:cNvSpPr txBox="1">
              <a:spLocks noChangeArrowheads="1"/>
            </p:cNvSpPr>
            <p:nvPr/>
          </p:nvSpPr>
          <p:spPr bwMode="auto">
            <a:xfrm>
              <a:off x="2637287" y="1564778"/>
              <a:ext cx="633412" cy="40640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3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5624" name="Text Box 7"/>
            <p:cNvSpPr txBox="1">
              <a:spLocks noChangeArrowheads="1"/>
            </p:cNvSpPr>
            <p:nvPr/>
          </p:nvSpPr>
          <p:spPr bwMode="auto">
            <a:xfrm>
              <a:off x="3270700" y="1564778"/>
              <a:ext cx="633412" cy="40640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5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5625" name="Text Box 8"/>
            <p:cNvSpPr txBox="1">
              <a:spLocks noChangeArrowheads="1"/>
            </p:cNvSpPr>
            <p:nvPr/>
          </p:nvSpPr>
          <p:spPr bwMode="auto">
            <a:xfrm>
              <a:off x="3904112" y="1564778"/>
              <a:ext cx="633412" cy="40640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9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5626" name="Text Box 9"/>
            <p:cNvSpPr txBox="1">
              <a:spLocks noChangeArrowheads="1"/>
            </p:cNvSpPr>
            <p:nvPr/>
          </p:nvSpPr>
          <p:spPr bwMode="auto">
            <a:xfrm>
              <a:off x="4537525" y="1564778"/>
              <a:ext cx="631825" cy="40640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14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5627" name="Text Box 10"/>
            <p:cNvSpPr txBox="1">
              <a:spLocks noChangeArrowheads="1"/>
            </p:cNvSpPr>
            <p:nvPr/>
          </p:nvSpPr>
          <p:spPr bwMode="auto">
            <a:xfrm>
              <a:off x="5169350" y="1564778"/>
              <a:ext cx="633412" cy="40640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23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5628" name="Text Box 11"/>
            <p:cNvSpPr txBox="1">
              <a:spLocks noChangeArrowheads="1"/>
            </p:cNvSpPr>
            <p:nvPr/>
          </p:nvSpPr>
          <p:spPr bwMode="auto">
            <a:xfrm>
              <a:off x="5802762" y="1564778"/>
              <a:ext cx="633412" cy="40640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Courier New" pitchFamily="49" charset="0"/>
                </a:rPr>
                <a:t>9</a:t>
              </a: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9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</p:grpSp>
      <p:sp>
        <p:nvSpPr>
          <p:cNvPr id="21515" name="Oval 146"/>
          <p:cNvSpPr>
            <a:spLocks noChangeArrowheads="1"/>
          </p:cNvSpPr>
          <p:nvPr/>
        </p:nvSpPr>
        <p:spPr bwMode="auto">
          <a:xfrm>
            <a:off x="5581650" y="1338263"/>
            <a:ext cx="560388" cy="327025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21516" name="Oval 148"/>
          <p:cNvSpPr>
            <a:spLocks noChangeArrowheads="1"/>
          </p:cNvSpPr>
          <p:nvPr/>
        </p:nvSpPr>
        <p:spPr bwMode="auto">
          <a:xfrm>
            <a:off x="2401888" y="1979613"/>
            <a:ext cx="560387" cy="327025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21517" name="Freeform 149"/>
          <p:cNvSpPr>
            <a:spLocks/>
          </p:cNvSpPr>
          <p:nvPr/>
        </p:nvSpPr>
        <p:spPr bwMode="auto">
          <a:xfrm>
            <a:off x="2894013" y="2252663"/>
            <a:ext cx="2933700" cy="228600"/>
          </a:xfrm>
          <a:custGeom>
            <a:avLst/>
            <a:gdLst>
              <a:gd name="T0" fmla="*/ 0 w 2934269"/>
              <a:gd name="T1" fmla="*/ 0 h 229738"/>
              <a:gd name="T2" fmla="*/ 913515 w 2934269"/>
              <a:gd name="T3" fmla="*/ 186384 h 229738"/>
              <a:gd name="T4" fmla="*/ 2358774 w 2934269"/>
              <a:gd name="T5" fmla="*/ 199697 h 229738"/>
              <a:gd name="T6" fmla="*/ 2931427 w 2934269"/>
              <a:gd name="T7" fmla="*/ 39939 h 229738"/>
              <a:gd name="T8" fmla="*/ 0 60000 65536"/>
              <a:gd name="T9" fmla="*/ 0 60000 65536"/>
              <a:gd name="T10" fmla="*/ 0 60000 65536"/>
              <a:gd name="T11" fmla="*/ 0 60000 65536"/>
              <a:gd name="T12" fmla="*/ 0 w 2934269"/>
              <a:gd name="T13" fmla="*/ 0 h 229738"/>
              <a:gd name="T14" fmla="*/ 2934269 w 2934269"/>
              <a:gd name="T15" fmla="*/ 229738 h 2297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34269" h="229738">
                <a:moveTo>
                  <a:pt x="0" y="0"/>
                </a:moveTo>
                <a:cubicBezTo>
                  <a:pt x="260445" y="78475"/>
                  <a:pt x="520890" y="156950"/>
                  <a:pt x="914400" y="191069"/>
                </a:cubicBezTo>
                <a:cubicBezTo>
                  <a:pt x="1307911" y="225189"/>
                  <a:pt x="2024418" y="229738"/>
                  <a:pt x="2361063" y="204717"/>
                </a:cubicBezTo>
                <a:cubicBezTo>
                  <a:pt x="2697708" y="179696"/>
                  <a:pt x="2815988" y="110320"/>
                  <a:pt x="2934269" y="40944"/>
                </a:cubicBezTo>
              </a:path>
            </a:pathLst>
          </a:custGeom>
          <a:noFill/>
          <a:ln w="28575" algn="ctr">
            <a:solidFill>
              <a:srgbClr val="FF0000"/>
            </a:solidFill>
            <a:round/>
            <a:headEnd type="triangle"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21518" name="Freeform 150"/>
          <p:cNvSpPr>
            <a:spLocks/>
          </p:cNvSpPr>
          <p:nvPr/>
        </p:nvSpPr>
        <p:spPr bwMode="auto">
          <a:xfrm>
            <a:off x="6045200" y="1609725"/>
            <a:ext cx="614363" cy="176213"/>
          </a:xfrm>
          <a:custGeom>
            <a:avLst/>
            <a:gdLst>
              <a:gd name="T0" fmla="*/ 0 w 2934269"/>
              <a:gd name="T1" fmla="*/ 0 h 229738"/>
              <a:gd name="T2" fmla="*/ 77 w 2934269"/>
              <a:gd name="T3" fmla="*/ 38671 h 229738"/>
              <a:gd name="T4" fmla="*/ 199 w 2934269"/>
              <a:gd name="T5" fmla="*/ 41434 h 229738"/>
              <a:gd name="T6" fmla="*/ 247 w 2934269"/>
              <a:gd name="T7" fmla="*/ 8287 h 229738"/>
              <a:gd name="T8" fmla="*/ 0 60000 65536"/>
              <a:gd name="T9" fmla="*/ 0 60000 65536"/>
              <a:gd name="T10" fmla="*/ 0 60000 65536"/>
              <a:gd name="T11" fmla="*/ 0 60000 65536"/>
              <a:gd name="T12" fmla="*/ 0 w 2934269"/>
              <a:gd name="T13" fmla="*/ 0 h 229738"/>
              <a:gd name="T14" fmla="*/ 2934269 w 2934269"/>
              <a:gd name="T15" fmla="*/ 229738 h 2297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34269" h="229738">
                <a:moveTo>
                  <a:pt x="0" y="0"/>
                </a:moveTo>
                <a:cubicBezTo>
                  <a:pt x="260445" y="78475"/>
                  <a:pt x="520890" y="156950"/>
                  <a:pt x="914400" y="191069"/>
                </a:cubicBezTo>
                <a:cubicBezTo>
                  <a:pt x="1307911" y="225189"/>
                  <a:pt x="2024418" y="229738"/>
                  <a:pt x="2361063" y="204717"/>
                </a:cubicBezTo>
                <a:cubicBezTo>
                  <a:pt x="2697708" y="179696"/>
                  <a:pt x="2815988" y="110320"/>
                  <a:pt x="2934269" y="40944"/>
                </a:cubicBezTo>
              </a:path>
            </a:pathLst>
          </a:custGeom>
          <a:noFill/>
          <a:ln w="28575" algn="ctr">
            <a:solidFill>
              <a:srgbClr val="FF0000"/>
            </a:solidFill>
            <a:round/>
            <a:headEnd type="triangle"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21519" name="Oval 151"/>
          <p:cNvSpPr>
            <a:spLocks noChangeArrowheads="1"/>
          </p:cNvSpPr>
          <p:nvPr/>
        </p:nvSpPr>
        <p:spPr bwMode="auto">
          <a:xfrm>
            <a:off x="4313238" y="2620963"/>
            <a:ext cx="558800" cy="327025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21520" name="Freeform 152"/>
          <p:cNvSpPr>
            <a:spLocks/>
          </p:cNvSpPr>
          <p:nvPr/>
        </p:nvSpPr>
        <p:spPr bwMode="auto">
          <a:xfrm>
            <a:off x="4722813" y="2894013"/>
            <a:ext cx="612775" cy="174625"/>
          </a:xfrm>
          <a:custGeom>
            <a:avLst/>
            <a:gdLst>
              <a:gd name="T0" fmla="*/ 0 w 2934269"/>
              <a:gd name="T1" fmla="*/ 0 h 229738"/>
              <a:gd name="T2" fmla="*/ 76 w 2934269"/>
              <a:gd name="T3" fmla="*/ 36959 h 229738"/>
              <a:gd name="T4" fmla="*/ 196 w 2934269"/>
              <a:gd name="T5" fmla="*/ 39600 h 229738"/>
              <a:gd name="T6" fmla="*/ 244 w 2934269"/>
              <a:gd name="T7" fmla="*/ 7920 h 229738"/>
              <a:gd name="T8" fmla="*/ 0 60000 65536"/>
              <a:gd name="T9" fmla="*/ 0 60000 65536"/>
              <a:gd name="T10" fmla="*/ 0 60000 65536"/>
              <a:gd name="T11" fmla="*/ 0 60000 65536"/>
              <a:gd name="T12" fmla="*/ 0 w 2934269"/>
              <a:gd name="T13" fmla="*/ 0 h 229738"/>
              <a:gd name="T14" fmla="*/ 2934269 w 2934269"/>
              <a:gd name="T15" fmla="*/ 229738 h 2297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34269" h="229738">
                <a:moveTo>
                  <a:pt x="0" y="0"/>
                </a:moveTo>
                <a:cubicBezTo>
                  <a:pt x="260445" y="78475"/>
                  <a:pt x="520890" y="156950"/>
                  <a:pt x="914400" y="191069"/>
                </a:cubicBezTo>
                <a:cubicBezTo>
                  <a:pt x="1307911" y="225189"/>
                  <a:pt x="2024418" y="229738"/>
                  <a:pt x="2361063" y="204717"/>
                </a:cubicBezTo>
                <a:cubicBezTo>
                  <a:pt x="2697708" y="179696"/>
                  <a:pt x="2815988" y="110320"/>
                  <a:pt x="2934269" y="40944"/>
                </a:cubicBezTo>
              </a:path>
            </a:pathLst>
          </a:custGeom>
          <a:noFill/>
          <a:ln w="28575" algn="ctr">
            <a:solidFill>
              <a:srgbClr val="FF0000"/>
            </a:solidFill>
            <a:round/>
            <a:headEnd type="triangle"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21521" name="Oval 153"/>
          <p:cNvSpPr>
            <a:spLocks noChangeArrowheads="1"/>
          </p:cNvSpPr>
          <p:nvPr/>
        </p:nvSpPr>
        <p:spPr bwMode="auto">
          <a:xfrm>
            <a:off x="2416175" y="3262313"/>
            <a:ext cx="558800" cy="327025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21522" name="Freeform 154"/>
          <p:cNvSpPr>
            <a:spLocks/>
          </p:cNvSpPr>
          <p:nvPr/>
        </p:nvSpPr>
        <p:spPr bwMode="auto">
          <a:xfrm>
            <a:off x="2894013" y="3521075"/>
            <a:ext cx="1814512" cy="230188"/>
          </a:xfrm>
          <a:custGeom>
            <a:avLst/>
            <a:gdLst>
              <a:gd name="T0" fmla="*/ 0 w 2934269"/>
              <a:gd name="T1" fmla="*/ 0 h 229738"/>
              <a:gd name="T2" fmla="*/ 51150 w 2934269"/>
              <a:gd name="T3" fmla="*/ 192947 h 229738"/>
              <a:gd name="T4" fmla="*/ 132075 w 2934269"/>
              <a:gd name="T5" fmla="*/ 206730 h 229738"/>
              <a:gd name="T6" fmla="*/ 164140 w 2934269"/>
              <a:gd name="T7" fmla="*/ 41347 h 229738"/>
              <a:gd name="T8" fmla="*/ 0 60000 65536"/>
              <a:gd name="T9" fmla="*/ 0 60000 65536"/>
              <a:gd name="T10" fmla="*/ 0 60000 65536"/>
              <a:gd name="T11" fmla="*/ 0 60000 65536"/>
              <a:gd name="T12" fmla="*/ 0 w 2934269"/>
              <a:gd name="T13" fmla="*/ 0 h 229738"/>
              <a:gd name="T14" fmla="*/ 2934269 w 2934269"/>
              <a:gd name="T15" fmla="*/ 229738 h 2297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34269" h="229738">
                <a:moveTo>
                  <a:pt x="0" y="0"/>
                </a:moveTo>
                <a:cubicBezTo>
                  <a:pt x="260445" y="78475"/>
                  <a:pt x="520890" y="156950"/>
                  <a:pt x="914400" y="191069"/>
                </a:cubicBezTo>
                <a:cubicBezTo>
                  <a:pt x="1307911" y="225189"/>
                  <a:pt x="2024418" y="229738"/>
                  <a:pt x="2361063" y="204717"/>
                </a:cubicBezTo>
                <a:cubicBezTo>
                  <a:pt x="2697708" y="179696"/>
                  <a:pt x="2815988" y="110320"/>
                  <a:pt x="2934269" y="40944"/>
                </a:cubicBezTo>
              </a:path>
            </a:pathLst>
          </a:custGeom>
          <a:noFill/>
          <a:ln w="28575" algn="ctr">
            <a:solidFill>
              <a:srgbClr val="FF0000"/>
            </a:solidFill>
            <a:round/>
            <a:headEnd type="triangle"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21523" name="Oval 155"/>
          <p:cNvSpPr>
            <a:spLocks noChangeArrowheads="1"/>
          </p:cNvSpPr>
          <p:nvPr/>
        </p:nvSpPr>
        <p:spPr bwMode="auto">
          <a:xfrm>
            <a:off x="2416175" y="3916363"/>
            <a:ext cx="558800" cy="328612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21524" name="Freeform 156"/>
          <p:cNvSpPr>
            <a:spLocks/>
          </p:cNvSpPr>
          <p:nvPr/>
        </p:nvSpPr>
        <p:spPr bwMode="auto">
          <a:xfrm>
            <a:off x="2865438" y="4176713"/>
            <a:ext cx="1106487" cy="257175"/>
          </a:xfrm>
          <a:custGeom>
            <a:avLst/>
            <a:gdLst>
              <a:gd name="T0" fmla="*/ 0 w 2934269"/>
              <a:gd name="T1" fmla="*/ 0 h 229738"/>
              <a:gd name="T2" fmla="*/ 2627 w 2934269"/>
              <a:gd name="T3" fmla="*/ 375773 h 229738"/>
              <a:gd name="T4" fmla="*/ 6782 w 2934269"/>
              <a:gd name="T5" fmla="*/ 402612 h 229738"/>
              <a:gd name="T6" fmla="*/ 8429 w 2934269"/>
              <a:gd name="T7" fmla="*/ 80523 h 229738"/>
              <a:gd name="T8" fmla="*/ 0 60000 65536"/>
              <a:gd name="T9" fmla="*/ 0 60000 65536"/>
              <a:gd name="T10" fmla="*/ 0 60000 65536"/>
              <a:gd name="T11" fmla="*/ 0 60000 65536"/>
              <a:gd name="T12" fmla="*/ 0 w 2934269"/>
              <a:gd name="T13" fmla="*/ 0 h 229738"/>
              <a:gd name="T14" fmla="*/ 2934269 w 2934269"/>
              <a:gd name="T15" fmla="*/ 229738 h 2297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34269" h="229738">
                <a:moveTo>
                  <a:pt x="0" y="0"/>
                </a:moveTo>
                <a:cubicBezTo>
                  <a:pt x="260445" y="78475"/>
                  <a:pt x="520890" y="156950"/>
                  <a:pt x="914400" y="191069"/>
                </a:cubicBezTo>
                <a:cubicBezTo>
                  <a:pt x="1307911" y="225189"/>
                  <a:pt x="2024418" y="229738"/>
                  <a:pt x="2361063" y="204717"/>
                </a:cubicBezTo>
                <a:cubicBezTo>
                  <a:pt x="2697708" y="179696"/>
                  <a:pt x="2815988" y="110320"/>
                  <a:pt x="2934269" y="40944"/>
                </a:cubicBezTo>
              </a:path>
            </a:pathLst>
          </a:custGeom>
          <a:noFill/>
          <a:ln w="28575" algn="ctr">
            <a:solidFill>
              <a:srgbClr val="FF0000"/>
            </a:solidFill>
            <a:round/>
            <a:headEnd type="triangle"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21525" name="Oval 157"/>
          <p:cNvSpPr>
            <a:spLocks noChangeArrowheads="1"/>
          </p:cNvSpPr>
          <p:nvPr/>
        </p:nvSpPr>
        <p:spPr bwMode="auto">
          <a:xfrm>
            <a:off x="2416175" y="4557713"/>
            <a:ext cx="558800" cy="328612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21526" name="Freeform 158"/>
          <p:cNvSpPr>
            <a:spLocks/>
          </p:cNvSpPr>
          <p:nvPr/>
        </p:nvSpPr>
        <p:spPr bwMode="auto">
          <a:xfrm>
            <a:off x="2825750" y="4830763"/>
            <a:ext cx="612775" cy="176212"/>
          </a:xfrm>
          <a:custGeom>
            <a:avLst/>
            <a:gdLst>
              <a:gd name="T0" fmla="*/ 0 w 2934269"/>
              <a:gd name="T1" fmla="*/ 0 h 229738"/>
              <a:gd name="T2" fmla="*/ 76 w 2934269"/>
              <a:gd name="T3" fmla="*/ 38670 h 229738"/>
              <a:gd name="T4" fmla="*/ 196 w 2934269"/>
              <a:gd name="T5" fmla="*/ 41433 h 229738"/>
              <a:gd name="T6" fmla="*/ 244 w 2934269"/>
              <a:gd name="T7" fmla="*/ 8286 h 229738"/>
              <a:gd name="T8" fmla="*/ 0 60000 65536"/>
              <a:gd name="T9" fmla="*/ 0 60000 65536"/>
              <a:gd name="T10" fmla="*/ 0 60000 65536"/>
              <a:gd name="T11" fmla="*/ 0 60000 65536"/>
              <a:gd name="T12" fmla="*/ 0 w 2934269"/>
              <a:gd name="T13" fmla="*/ 0 h 229738"/>
              <a:gd name="T14" fmla="*/ 2934269 w 2934269"/>
              <a:gd name="T15" fmla="*/ 229738 h 2297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34269" h="229738">
                <a:moveTo>
                  <a:pt x="0" y="0"/>
                </a:moveTo>
                <a:cubicBezTo>
                  <a:pt x="260445" y="78475"/>
                  <a:pt x="520890" y="156950"/>
                  <a:pt x="914400" y="191069"/>
                </a:cubicBezTo>
                <a:cubicBezTo>
                  <a:pt x="1307911" y="225189"/>
                  <a:pt x="2024418" y="229738"/>
                  <a:pt x="2361063" y="204717"/>
                </a:cubicBezTo>
                <a:cubicBezTo>
                  <a:pt x="2697708" y="179696"/>
                  <a:pt x="2815988" y="110320"/>
                  <a:pt x="2934269" y="40944"/>
                </a:cubicBezTo>
              </a:path>
            </a:pathLst>
          </a:custGeom>
          <a:noFill/>
          <a:ln w="28575" algn="ctr">
            <a:solidFill>
              <a:srgbClr val="FF0000"/>
            </a:solidFill>
            <a:round/>
            <a:headEnd type="triangle"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th-TH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1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1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1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1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1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21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5" grpId="0" animBg="1"/>
      <p:bldP spid="21516" grpId="0" animBg="1"/>
      <p:bldP spid="21517" grpId="0" animBg="1"/>
      <p:bldP spid="21518" grpId="0" animBg="1"/>
      <p:bldP spid="21519" grpId="0" animBg="1"/>
      <p:bldP spid="21520" grpId="0" animBg="1"/>
      <p:bldP spid="21521" grpId="0" animBg="1"/>
      <p:bldP spid="21522" grpId="0" animBg="1"/>
      <p:bldP spid="21523" grpId="0" animBg="1"/>
      <p:bldP spid="21524" grpId="0" animBg="1"/>
      <p:bldP spid="21525" grpId="0" animBg="1"/>
      <p:bldP spid="2152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การเรียงลำดับแบบเลือก</a:t>
            </a:r>
          </a:p>
        </p:txBody>
      </p:sp>
      <p:pic>
        <p:nvPicPr>
          <p:cNvPr id="536580" name="Picture 4" descr="selectionsort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1200" y="2143125"/>
            <a:ext cx="7740650" cy="1614488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750888" y="742950"/>
            <a:ext cx="7654925" cy="56324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import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jlab.graphics.DWindow;</a:t>
            </a:r>
          </a:p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class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Ball1 {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void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main(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[] args) {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DWindow w =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DWindow(250, 200);</a:t>
            </a:r>
          </a:p>
          <a:p>
            <a:r>
              <a:rPr lang="fr-FR" sz="18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fr-FR" sz="18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fr-FR" sz="1800" b="1">
                <a:solidFill>
                  <a:srgbClr val="000000"/>
                </a:solidFill>
                <a:latin typeface="Courier New" pitchFamily="49" charset="0"/>
              </a:rPr>
              <a:t> x = 125, y = 100;</a:t>
            </a:r>
          </a:p>
          <a:p>
            <a:r>
              <a:rPr lang="fr-FR" sz="18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fr-FR" sz="18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fr-FR" sz="1800" b="1">
                <a:solidFill>
                  <a:srgbClr val="000000"/>
                </a:solidFill>
                <a:latin typeface="Courier New" pitchFamily="49" charset="0"/>
              </a:rPr>
              <a:t> r = 5;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dx = -4 + 8*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Math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.random()'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dy = -4 + 8*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Math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.random();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while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true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) {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w.fade(0.3);     // </a:t>
            </a:r>
            <a:r>
              <a:rPr lang="th-TH" sz="16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ทำวินโดว์ให้จางลง </a:t>
            </a:r>
            <a:r>
              <a:rPr lang="en-US" sz="16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30%</a:t>
            </a:r>
            <a:endParaRPr lang="en-US" sz="180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r>
              <a:rPr lang="pt-BR" sz="1800" b="1">
                <a:solidFill>
                  <a:srgbClr val="000000"/>
                </a:solidFill>
                <a:latin typeface="Courier New" pitchFamily="49" charset="0"/>
              </a:rPr>
              <a:t>      w.fillEllipse(x, y, 2 * r, 2 * r); // </a:t>
            </a:r>
            <a:r>
              <a:rPr lang="th-TH" sz="16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วาดวงกลม</a:t>
            </a:r>
            <a:endParaRPr lang="pt-BR" sz="160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x = x + dx; y = y + dy;     // </a:t>
            </a:r>
            <a:r>
              <a:rPr lang="th-TH" sz="16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ปรับตำแหน่งในรอบต่อไป</a:t>
            </a:r>
            <a:endParaRPr lang="en-US" sz="160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(x + r &gt; 250) dx = -dx;  // </a:t>
            </a:r>
            <a:r>
              <a:rPr lang="th-TH" sz="16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ชนขอบขวา </a:t>
            </a:r>
            <a:r>
              <a:rPr lang="en-US" sz="16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?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(x - r &lt;   0) dx = -dx;  // </a:t>
            </a:r>
            <a:r>
              <a:rPr lang="th-TH" sz="16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ชนขอบซ้าย </a:t>
            </a:r>
            <a:r>
              <a:rPr lang="en-US" sz="16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?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(y + r &gt; 200) dy = -dy;  // </a:t>
            </a:r>
            <a:r>
              <a:rPr lang="th-TH" sz="16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ชนขอบล่าง </a:t>
            </a:r>
            <a:r>
              <a:rPr lang="en-US" sz="16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?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(y - r &lt;   0) dy = -dy;  // </a:t>
            </a:r>
            <a:r>
              <a:rPr lang="th-TH" sz="16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ชนขอบบน </a:t>
            </a:r>
            <a:r>
              <a:rPr lang="en-US" sz="16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?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w.sleep(30);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}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}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}</a:t>
            </a:r>
            <a:endParaRPr lang="th-TH" sz="1800" b="1">
              <a:latin typeface="Courier New" pitchFamily="49" charset="0"/>
            </a:endParaRPr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3525" y="1296988"/>
            <a:ext cx="2457450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ลูกบอลหนึ่งลูก</a:t>
            </a:r>
            <a:endParaRPr lang="th-TH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7438" y="2417763"/>
            <a:ext cx="523875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การหาค่ามากสุดในอาเรย์</a:t>
            </a:r>
            <a:endParaRPr lang="th-TH" dirty="0"/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839788" y="965200"/>
            <a:ext cx="7448550" cy="25542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    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[]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d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=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...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;   // </a:t>
            </a:r>
            <a:r>
              <a:rPr lang="th-TH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มีอาเรย์ของจำนวนเต็ม</a:t>
            </a:r>
            <a:endParaRPr lang="en-US" sz="2000">
              <a:solidFill>
                <a:srgbClr val="000000"/>
              </a:solidFill>
              <a:latin typeface="Courier New" pitchFamily="49" charset="0"/>
            </a:endParaRPr>
          </a:p>
          <a:p>
            <a:endParaRPr lang="en-US" sz="20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// ...</a:t>
            </a:r>
          </a:p>
          <a:p>
            <a:endParaRPr lang="en-US" sz="20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max = d[0];   // </a:t>
            </a:r>
            <a:r>
              <a:rPr lang="en-US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max </a:t>
            </a:r>
            <a:r>
              <a:rPr lang="th-TH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เก็บค่ามากสุด</a:t>
            </a:r>
            <a:endParaRPr lang="en-US" sz="2000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nn-NO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nn-NO" sz="2000" b="1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nn-NO" sz="20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nn-NO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nn-NO" sz="2000" b="1">
                <a:solidFill>
                  <a:srgbClr val="000000"/>
                </a:solidFill>
                <a:latin typeface="Courier New" pitchFamily="49" charset="0"/>
              </a:rPr>
              <a:t> i = 1; i &lt; d.length; i++)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(d[i] &gt; max) max = d[i];</a:t>
            </a:r>
            <a:endParaRPr lang="en-US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}</a:t>
            </a:r>
            <a:endParaRPr lang="en-US" sz="2000" b="1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39788" y="3749675"/>
            <a:ext cx="7448550" cy="19399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...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maxIndex = 0; // </a:t>
            </a:r>
            <a:r>
              <a:rPr lang="en-US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maxIndex </a:t>
            </a:r>
            <a:r>
              <a:rPr lang="th-TH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เก็บหมายเลขช่อง</a:t>
            </a:r>
          </a:p>
          <a:p>
            <a:r>
              <a:rPr lang="en-US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                                               </a:t>
            </a:r>
            <a:r>
              <a:rPr lang="th-TH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ที่เก็บค่ามากสุด</a:t>
            </a:r>
            <a:endParaRPr lang="en-US" sz="20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nn-NO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nn-NO" sz="2000" b="1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nn-NO" sz="20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nn-NO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nn-NO" sz="2000" b="1">
                <a:solidFill>
                  <a:srgbClr val="000000"/>
                </a:solidFill>
                <a:latin typeface="Courier New" pitchFamily="49" charset="0"/>
              </a:rPr>
              <a:t> i = 1; i &lt; d.length; i++)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(d[i] &gt; d[maxIndex]) maxIndex = i;</a:t>
            </a:r>
            <a:endParaRPr lang="en-US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}</a:t>
            </a:r>
            <a:endParaRPr lang="en-US" sz="2000" b="1">
              <a:solidFill>
                <a:srgbClr val="000000"/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 animBg="1"/>
      <p:bldP spid="5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โปรแกรมการเรียงลำดับข้อมูลแบบเลือก</a:t>
            </a:r>
            <a:endParaRPr lang="th-TH" dirty="0"/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349250" y="901700"/>
            <a:ext cx="8574088" cy="53863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  </a:t>
            </a:r>
            <a:r>
              <a:rPr lang="en-US" sz="2000" b="1" dirty="0" err="1">
                <a:solidFill>
                  <a:srgbClr val="0000C0"/>
                </a:solidFill>
                <a:latin typeface="Courier New"/>
              </a:rPr>
              <a:t>int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[] d = { 1, 4, 2, 6, 3, 7, 8, 9, 0 };</a:t>
            </a:r>
          </a:p>
          <a:p>
            <a:pPr>
              <a:defRPr/>
            </a:pP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latin typeface="Courier New"/>
              </a:rPr>
              <a:t>   //------------------------------------------------</a:t>
            </a:r>
          </a:p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  </a:t>
            </a:r>
            <a:r>
              <a:rPr lang="en-US" sz="2000" b="1" dirty="0">
                <a:solidFill>
                  <a:srgbClr val="0000C0"/>
                </a:solidFill>
                <a:latin typeface="Courier New"/>
              </a:rPr>
              <a:t>for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(</a:t>
            </a:r>
            <a:r>
              <a:rPr lang="en-US" sz="2000" b="1" dirty="0" err="1">
                <a:solidFill>
                  <a:srgbClr val="0000C0"/>
                </a:solidFill>
                <a:latin typeface="Courier New"/>
              </a:rPr>
              <a:t>int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lastIndex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= 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d.length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- 1; 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lastIndex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&gt;= 1;</a:t>
            </a:r>
          </a:p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                                     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lastIndex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--) {</a:t>
            </a:r>
          </a:p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    </a:t>
            </a:r>
            <a:r>
              <a:rPr lang="en-US" sz="2000" b="1" dirty="0" err="1">
                <a:solidFill>
                  <a:srgbClr val="0000C0"/>
                </a:solidFill>
                <a:latin typeface="Courier New"/>
              </a:rPr>
              <a:t>int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maxIndex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= 0;</a:t>
            </a:r>
          </a:p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    </a:t>
            </a:r>
            <a:r>
              <a:rPr lang="en-US" sz="2000" b="1" dirty="0">
                <a:solidFill>
                  <a:srgbClr val="0000C0"/>
                </a:solidFill>
                <a:latin typeface="Courier New"/>
              </a:rPr>
              <a:t>for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(</a:t>
            </a:r>
            <a:r>
              <a:rPr lang="en-US" sz="2000" b="1" dirty="0" err="1">
                <a:solidFill>
                  <a:srgbClr val="0000C0"/>
                </a:solidFill>
                <a:latin typeface="Courier New"/>
              </a:rPr>
              <a:t>int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i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= 1; 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i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&lt;= 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lastIndex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; 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i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++) {</a:t>
            </a:r>
          </a:p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      </a:t>
            </a:r>
            <a:r>
              <a:rPr lang="en-US" sz="2000" b="1" dirty="0">
                <a:solidFill>
                  <a:srgbClr val="0000C0"/>
                </a:solidFill>
                <a:latin typeface="Courier New"/>
              </a:rPr>
              <a:t>if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(d[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i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] &gt; d[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maxIndex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]) 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maxIndex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= 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i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    }</a:t>
            </a:r>
            <a:endParaRPr lang="th-TH" sz="2000" b="1" dirty="0">
              <a:solidFill>
                <a:srgbClr val="000000"/>
              </a:solidFill>
              <a:latin typeface="Courier New"/>
            </a:endParaRPr>
          </a:p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    </a:t>
            </a:r>
            <a:r>
              <a:rPr lang="en-US" sz="2000" b="1" dirty="0" err="1">
                <a:solidFill>
                  <a:srgbClr val="0000C0"/>
                </a:solidFill>
                <a:latin typeface="Courier New"/>
              </a:rPr>
              <a:t>int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t = d[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maxIndex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];        // </a:t>
            </a:r>
            <a:r>
              <a:rPr lang="th-TH" sz="20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สลับข้อมูลตัวที่ 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maxIndex</a:t>
            </a:r>
            <a:endParaRPr lang="en-US" sz="2000" b="1" dirty="0">
              <a:solidFill>
                <a:srgbClr val="000000"/>
              </a:solidFill>
              <a:latin typeface="Courier New"/>
            </a:endParaRPr>
          </a:p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    d[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maxIndex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] = d[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lastIndex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]; // </a:t>
            </a:r>
            <a:r>
              <a:rPr lang="th-TH" sz="20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กับ 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lastIndex</a:t>
            </a:r>
            <a:endParaRPr lang="en-US" sz="2000" b="1" dirty="0">
              <a:solidFill>
                <a:srgbClr val="000000"/>
              </a:solidFill>
              <a:latin typeface="Courier New"/>
            </a:endParaRPr>
          </a:p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    d[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lastIndex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] = t;</a:t>
            </a:r>
          </a:p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  }</a:t>
            </a:r>
          </a:p>
          <a:p>
            <a:pPr>
              <a:defRPr/>
            </a:pP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latin typeface="Courier New"/>
              </a:rPr>
              <a:t>   //------------------------------------------------</a:t>
            </a:r>
            <a:endParaRPr lang="th-TH" sz="2000" b="1" dirty="0">
              <a:solidFill>
                <a:srgbClr val="000000"/>
              </a:solidFill>
              <a:latin typeface="Courier New"/>
            </a:endParaRPr>
          </a:p>
          <a:p>
            <a:pPr>
              <a:defRPr/>
            </a:pPr>
            <a:r>
              <a:rPr lang="nn-NO" sz="2000" b="1" dirty="0">
                <a:solidFill>
                  <a:srgbClr val="000000"/>
                </a:solidFill>
                <a:latin typeface="Courier New"/>
              </a:rPr>
              <a:t>   </a:t>
            </a:r>
            <a:r>
              <a:rPr lang="nn-NO" sz="2000" b="1" dirty="0">
                <a:solidFill>
                  <a:srgbClr val="0000C0"/>
                </a:solidFill>
                <a:latin typeface="Courier New"/>
              </a:rPr>
              <a:t>for</a:t>
            </a:r>
            <a:r>
              <a:rPr lang="nn-NO" sz="2000" b="1" dirty="0">
                <a:solidFill>
                  <a:srgbClr val="000000"/>
                </a:solidFill>
                <a:latin typeface="Courier New"/>
              </a:rPr>
              <a:t> (</a:t>
            </a:r>
            <a:r>
              <a:rPr lang="nn-NO" sz="2000" b="1" dirty="0">
                <a:solidFill>
                  <a:srgbClr val="0000C0"/>
                </a:solidFill>
                <a:latin typeface="Courier New"/>
              </a:rPr>
              <a:t>int</a:t>
            </a:r>
            <a:r>
              <a:rPr lang="nn-NO" sz="2000" b="1" dirty="0">
                <a:solidFill>
                  <a:srgbClr val="000000"/>
                </a:solidFill>
                <a:latin typeface="Courier New"/>
              </a:rPr>
              <a:t> i = 0; i &lt; d.length; i++) {</a:t>
            </a:r>
          </a:p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    </a:t>
            </a:r>
            <a:r>
              <a:rPr lang="en-US" sz="2000" b="1" dirty="0" err="1">
                <a:solidFill>
                  <a:srgbClr val="C00000"/>
                </a:solidFill>
                <a:latin typeface="Courier New"/>
              </a:rPr>
              <a:t>System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.out.print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(d[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i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] + </a:t>
            </a:r>
            <a:r>
              <a:rPr lang="en-US" sz="2000" b="1" dirty="0">
                <a:solidFill>
                  <a:srgbClr val="FF00FF"/>
                </a:solidFill>
                <a:latin typeface="Courier New"/>
              </a:rPr>
              <a:t>" "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);</a:t>
            </a:r>
            <a:r>
              <a:rPr lang="en-US" sz="2400" b="1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//</a:t>
            </a:r>
            <a:r>
              <a:rPr lang="en-US" sz="1800" b="1" dirty="0">
                <a:solidFill>
                  <a:srgbClr val="000000"/>
                </a:solidFill>
                <a:latin typeface="Courier New"/>
              </a:rPr>
              <a:t>  0 1 2 3 4 6 7 8 9</a:t>
            </a:r>
            <a:endParaRPr lang="en-US" sz="2000" b="1" dirty="0">
              <a:solidFill>
                <a:srgbClr val="000000"/>
              </a:solidFill>
              <a:latin typeface="Courier New"/>
            </a:endParaRPr>
          </a:p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  }</a:t>
            </a:r>
            <a:endParaRPr lang="th-TH" sz="2000" b="1" dirty="0">
              <a:solidFill>
                <a:srgbClr val="000000"/>
              </a:solidFill>
              <a:latin typeface="Courier New"/>
            </a:endParaRPr>
          </a:p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  </a:t>
            </a:r>
            <a:r>
              <a:rPr lang="en-US" sz="2000" b="1" dirty="0" err="1">
                <a:solidFill>
                  <a:srgbClr val="C00000"/>
                </a:solidFill>
                <a:latin typeface="Courier New"/>
              </a:rPr>
              <a:t>System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.out.println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();  </a:t>
            </a:r>
            <a:endParaRPr lang="en-US" sz="1800" b="1" dirty="0">
              <a:solidFill>
                <a:srgbClr val="000000"/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7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โปรแกรมค้นชื่อจากรหัส </a:t>
            </a:r>
            <a:r>
              <a:rPr lang="en-US" dirty="0" smtClean="0"/>
              <a:t> (</a:t>
            </a:r>
            <a:r>
              <a:rPr lang="th-TH" dirty="0" smtClean="0"/>
              <a:t>อีกครั้ง)</a:t>
            </a:r>
            <a:endParaRPr lang="th-TH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684213" y="908050"/>
            <a:ext cx="7920037" cy="2476500"/>
          </a:xfrm>
        </p:spPr>
        <p:txBody>
          <a:bodyPr/>
          <a:lstStyle/>
          <a:p>
            <a:pPr marL="514350" indent="-514350">
              <a:buFont typeface="Tahoma" pitchFamily="34" charset="0"/>
              <a:buAutoNum type="arabicPeriod"/>
            </a:pPr>
            <a:r>
              <a:rPr lang="th-TH" smtClean="0"/>
              <a:t>อ่านรหัส </a:t>
            </a:r>
            <a:r>
              <a:rPr lang="en-US" smtClean="0"/>
              <a:t>+ </a:t>
            </a:r>
            <a:r>
              <a:rPr lang="th-TH" smtClean="0"/>
              <a:t>ชื่อจากแฟ้มเก็บใส่อาเรย์</a:t>
            </a:r>
            <a:br>
              <a:rPr lang="th-TH" smtClean="0"/>
            </a:br>
            <a:r>
              <a:rPr lang="th-TH" smtClean="0"/>
              <a:t>(สร้างอาเรย์ตามจำนวนนักเรียน)</a:t>
            </a:r>
          </a:p>
          <a:p>
            <a:pPr marL="514350" indent="-514350">
              <a:buFont typeface="Tahoma" pitchFamily="34" charset="0"/>
              <a:buAutoNum type="arabicPeriod"/>
            </a:pPr>
            <a:r>
              <a:rPr lang="th-TH" smtClean="0"/>
              <a:t>เรียงลำดับอาเรย์ตามรหัส</a:t>
            </a:r>
          </a:p>
          <a:p>
            <a:pPr marL="514350" indent="-514350">
              <a:buFont typeface="Tahoma" pitchFamily="34" charset="0"/>
              <a:buAutoNum type="arabicPeriod"/>
            </a:pPr>
            <a:r>
              <a:rPr lang="th-TH" smtClean="0"/>
              <a:t>ค้นรหัสด้วย </a:t>
            </a:r>
            <a:r>
              <a:rPr lang="en-US" smtClean="0"/>
              <a:t>binary search</a:t>
            </a:r>
            <a:endParaRPr lang="th-TH" smtClean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06375" y="3122613"/>
            <a:ext cx="2782888" cy="18637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defRPr/>
            </a:pPr>
            <a:r>
              <a:rPr lang="en-US" sz="1600" dirty="0">
                <a:latin typeface="Tahoma" pitchFamily="34" charset="0"/>
                <a:cs typeface="Tahoma" pitchFamily="34" charset="0"/>
              </a:rPr>
              <a:t> 3413	</a:t>
            </a:r>
            <a:r>
              <a:rPr lang="th-TH" sz="1600" dirty="0">
                <a:latin typeface="Tahoma" pitchFamily="34" charset="0"/>
                <a:cs typeface="Tahoma" pitchFamily="34" charset="0"/>
              </a:rPr>
              <a:t>นาย จาวา  แซ่ซัน</a:t>
            </a:r>
          </a:p>
          <a:p>
            <a:pPr>
              <a:lnSpc>
                <a:spcPct val="120000"/>
              </a:lnSpc>
              <a:spcBef>
                <a:spcPts val="0"/>
              </a:spcBef>
              <a:defRPr/>
            </a:pPr>
            <a:r>
              <a:rPr lang="en-US" sz="1600" dirty="0">
                <a:latin typeface="Tahoma" pitchFamily="34" charset="0"/>
                <a:cs typeface="Tahoma" pitchFamily="34" charset="0"/>
              </a:rPr>
              <a:t> 1002	</a:t>
            </a:r>
            <a:r>
              <a:rPr lang="th-TH" sz="1600" dirty="0">
                <a:latin typeface="Tahoma" pitchFamily="34" charset="0"/>
                <a:cs typeface="Tahoma" pitchFamily="34" charset="0"/>
              </a:rPr>
              <a:t>นาย หมด  ฤทธิ์เดช</a:t>
            </a: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defRPr/>
            </a:pPr>
            <a:r>
              <a:rPr lang="en-US" sz="1600" dirty="0">
                <a:latin typeface="Tahoma" pitchFamily="34" charset="0"/>
                <a:cs typeface="Tahoma" pitchFamily="34" charset="0"/>
              </a:rPr>
              <a:t> 9821	</a:t>
            </a:r>
            <a:r>
              <a:rPr lang="th-TH" sz="1600" dirty="0">
                <a:latin typeface="Tahoma" pitchFamily="34" charset="0"/>
                <a:cs typeface="Tahoma" pitchFamily="34" charset="0"/>
              </a:rPr>
              <a:t>น.ส. ดวงดี  มากล้น</a:t>
            </a: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defRPr/>
            </a:pPr>
            <a:r>
              <a:rPr lang="th-TH" sz="1600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1600" dirty="0">
                <a:latin typeface="Tahoma" pitchFamily="34" charset="0"/>
                <a:cs typeface="Tahoma" pitchFamily="34" charset="0"/>
              </a:rPr>
              <a:t>2123	</a:t>
            </a:r>
            <a:r>
              <a:rPr lang="th-TH" sz="1600" dirty="0">
                <a:latin typeface="Tahoma" pitchFamily="34" charset="0"/>
                <a:cs typeface="Tahoma" pitchFamily="34" charset="0"/>
              </a:rPr>
              <a:t>นาย ห้าม  ไม่ฟัง</a:t>
            </a: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defRPr/>
            </a:pPr>
            <a:r>
              <a:rPr lang="en-US" sz="1600" dirty="0">
                <a:latin typeface="Tahoma" pitchFamily="34" charset="0"/>
                <a:cs typeface="Tahoma" pitchFamily="34" charset="0"/>
              </a:rPr>
              <a:t> 4225	</a:t>
            </a:r>
            <a:r>
              <a:rPr lang="th-TH" sz="1600" dirty="0">
                <a:latin typeface="Tahoma" pitchFamily="34" charset="0"/>
                <a:cs typeface="Tahoma" pitchFamily="34" charset="0"/>
              </a:rPr>
              <a:t>นาย ลืม  ไปแล้ว</a:t>
            </a:r>
            <a:endParaRPr lang="en-US" sz="1600" dirty="0">
              <a:latin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defRPr/>
            </a:pPr>
            <a:r>
              <a:rPr lang="en-US" sz="1600" dirty="0">
                <a:latin typeface="Tahoma" pitchFamily="34" charset="0"/>
                <a:cs typeface="Tahoma" pitchFamily="34" charset="0"/>
              </a:rPr>
              <a:t> 5421	</a:t>
            </a:r>
            <a:r>
              <a:rPr lang="th-TH" sz="1600" dirty="0">
                <a:latin typeface="Tahoma" pitchFamily="34" charset="0"/>
                <a:cs typeface="Tahoma" pitchFamily="34" charset="0"/>
              </a:rPr>
              <a:t>น.ส. สมหญิง ตัวจริง</a:t>
            </a:r>
          </a:p>
        </p:txBody>
      </p:sp>
      <p:grpSp>
        <p:nvGrpSpPr>
          <p:cNvPr id="3" name="Group 55"/>
          <p:cNvGrpSpPr>
            <a:grpSpLocks/>
          </p:cNvGrpSpPr>
          <p:nvPr/>
        </p:nvGrpSpPr>
        <p:grpSpPr bwMode="auto">
          <a:xfrm>
            <a:off x="3208338" y="3122613"/>
            <a:ext cx="2674937" cy="1863725"/>
            <a:chOff x="3208573" y="3121831"/>
            <a:chExt cx="2674515" cy="1865126"/>
          </a:xfrm>
        </p:grpSpPr>
        <p:sp>
          <p:nvSpPr>
            <p:cNvPr id="14" name="Text Box 4"/>
            <p:cNvSpPr txBox="1">
              <a:spLocks noChangeArrowheads="1"/>
            </p:cNvSpPr>
            <p:nvPr/>
          </p:nvSpPr>
          <p:spPr bwMode="auto">
            <a:xfrm>
              <a:off x="3208573" y="3121831"/>
              <a:ext cx="649185" cy="1865126"/>
            </a:xfrm>
            <a:prstGeom prst="rect">
              <a:avLst/>
            </a:prstGeom>
            <a:solidFill>
              <a:srgbClr val="EAEA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defRPr/>
              </a:pPr>
              <a:r>
                <a:rPr lang="en-US" sz="1600" dirty="0">
                  <a:latin typeface="Tahoma" pitchFamily="34" charset="0"/>
                  <a:cs typeface="Tahoma" pitchFamily="34" charset="0"/>
                </a:rPr>
                <a:t>3413</a:t>
              </a:r>
            </a:p>
            <a:p>
              <a:pPr>
                <a:lnSpc>
                  <a:spcPct val="120000"/>
                </a:lnSpc>
                <a:spcBef>
                  <a:spcPts val="0"/>
                </a:spcBef>
                <a:defRPr/>
              </a:pPr>
              <a:r>
                <a:rPr lang="en-US" sz="1600" dirty="0">
                  <a:latin typeface="Tahoma" pitchFamily="34" charset="0"/>
                  <a:cs typeface="Tahoma" pitchFamily="34" charset="0"/>
                </a:rPr>
                <a:t>1002</a:t>
              </a:r>
              <a:endParaRPr lang="th-TH" sz="1600" dirty="0">
                <a:latin typeface="Tahoma" pitchFamily="34" charset="0"/>
                <a:cs typeface="Tahoma" pitchFamily="34" charset="0"/>
              </a:endParaRPr>
            </a:p>
            <a:p>
              <a:pPr marL="342900" indent="-342900">
                <a:lnSpc>
                  <a:spcPct val="120000"/>
                </a:lnSpc>
                <a:spcBef>
                  <a:spcPts val="0"/>
                </a:spcBef>
                <a:defRPr/>
              </a:pPr>
              <a:r>
                <a:rPr lang="en-US" sz="1600" dirty="0">
                  <a:latin typeface="Tahoma" pitchFamily="34" charset="0"/>
                  <a:cs typeface="Tahoma" pitchFamily="34" charset="0"/>
                </a:rPr>
                <a:t>9821</a:t>
              </a:r>
              <a:endParaRPr lang="th-TH" sz="1600" dirty="0">
                <a:latin typeface="Tahoma" pitchFamily="34" charset="0"/>
                <a:cs typeface="Tahoma" pitchFamily="34" charset="0"/>
              </a:endParaRPr>
            </a:p>
            <a:p>
              <a:pPr marL="342900" indent="-342900">
                <a:lnSpc>
                  <a:spcPct val="120000"/>
                </a:lnSpc>
                <a:spcBef>
                  <a:spcPts val="0"/>
                </a:spcBef>
                <a:defRPr/>
              </a:pPr>
              <a:r>
                <a:rPr lang="en-US" sz="1600" dirty="0">
                  <a:latin typeface="Tahoma" pitchFamily="34" charset="0"/>
                  <a:cs typeface="Tahoma" pitchFamily="34" charset="0"/>
                </a:rPr>
                <a:t>2123</a:t>
              </a:r>
              <a:endParaRPr lang="th-TH" sz="1600" dirty="0">
                <a:latin typeface="Tahoma" pitchFamily="34" charset="0"/>
                <a:cs typeface="Tahoma" pitchFamily="34" charset="0"/>
              </a:endParaRPr>
            </a:p>
            <a:p>
              <a:pPr marL="342900" indent="-342900">
                <a:lnSpc>
                  <a:spcPct val="120000"/>
                </a:lnSpc>
                <a:spcBef>
                  <a:spcPts val="0"/>
                </a:spcBef>
                <a:defRPr/>
              </a:pPr>
              <a:r>
                <a:rPr lang="en-US" sz="1600" dirty="0">
                  <a:latin typeface="Tahoma" pitchFamily="34" charset="0"/>
                  <a:cs typeface="Tahoma" pitchFamily="34" charset="0"/>
                </a:rPr>
                <a:t>4225</a:t>
              </a:r>
            </a:p>
            <a:p>
              <a:pPr marL="342900" indent="-342900">
                <a:lnSpc>
                  <a:spcPct val="120000"/>
                </a:lnSpc>
                <a:spcBef>
                  <a:spcPts val="0"/>
                </a:spcBef>
                <a:defRPr/>
              </a:pPr>
              <a:r>
                <a:rPr lang="en-US" sz="1600" dirty="0">
                  <a:latin typeface="Tahoma" pitchFamily="34" charset="0"/>
                  <a:cs typeface="Tahoma" pitchFamily="34" charset="0"/>
                </a:rPr>
                <a:t>5421</a:t>
              </a:r>
              <a:endParaRPr lang="th-TH" sz="16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6" name="Text Box 4"/>
            <p:cNvSpPr txBox="1">
              <a:spLocks noChangeArrowheads="1"/>
            </p:cNvSpPr>
            <p:nvPr/>
          </p:nvSpPr>
          <p:spPr bwMode="auto">
            <a:xfrm>
              <a:off x="4000610" y="3121831"/>
              <a:ext cx="1880891" cy="1865126"/>
            </a:xfrm>
            <a:prstGeom prst="rect">
              <a:avLst/>
            </a:prstGeom>
            <a:solidFill>
              <a:srgbClr val="EAEA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defRPr/>
              </a:pPr>
              <a:r>
                <a:rPr lang="th-TH" sz="1600" dirty="0">
                  <a:latin typeface="Tahoma" pitchFamily="34" charset="0"/>
                  <a:cs typeface="Tahoma" pitchFamily="34" charset="0"/>
                </a:rPr>
                <a:t>นาย จาวา  แซ่ซัน</a:t>
              </a:r>
            </a:p>
            <a:p>
              <a:pPr>
                <a:lnSpc>
                  <a:spcPct val="120000"/>
                </a:lnSpc>
                <a:spcBef>
                  <a:spcPts val="0"/>
                </a:spcBef>
                <a:defRPr/>
              </a:pPr>
              <a:r>
                <a:rPr lang="th-TH" sz="1600" dirty="0">
                  <a:latin typeface="Tahoma" pitchFamily="34" charset="0"/>
                  <a:cs typeface="Tahoma" pitchFamily="34" charset="0"/>
                </a:rPr>
                <a:t>นาย หมด  ฤทธิ์เดช</a:t>
              </a:r>
            </a:p>
            <a:p>
              <a:pPr marL="342900" indent="-342900">
                <a:lnSpc>
                  <a:spcPct val="120000"/>
                </a:lnSpc>
                <a:spcBef>
                  <a:spcPts val="0"/>
                </a:spcBef>
                <a:defRPr/>
              </a:pPr>
              <a:r>
                <a:rPr lang="th-TH" sz="1600" dirty="0">
                  <a:latin typeface="Tahoma" pitchFamily="34" charset="0"/>
                  <a:cs typeface="Tahoma" pitchFamily="34" charset="0"/>
                </a:rPr>
                <a:t>น.ส. ดวงดี  มากล้น</a:t>
              </a:r>
            </a:p>
            <a:p>
              <a:pPr marL="342900" indent="-342900">
                <a:lnSpc>
                  <a:spcPct val="120000"/>
                </a:lnSpc>
                <a:spcBef>
                  <a:spcPts val="0"/>
                </a:spcBef>
                <a:defRPr/>
              </a:pPr>
              <a:r>
                <a:rPr lang="th-TH" sz="1600" dirty="0">
                  <a:latin typeface="Tahoma" pitchFamily="34" charset="0"/>
                  <a:cs typeface="Tahoma" pitchFamily="34" charset="0"/>
                </a:rPr>
                <a:t>นาย ห้าม  ไม่ฟัง</a:t>
              </a:r>
            </a:p>
            <a:p>
              <a:pPr marL="342900" indent="-342900">
                <a:lnSpc>
                  <a:spcPct val="120000"/>
                </a:lnSpc>
                <a:spcBef>
                  <a:spcPts val="0"/>
                </a:spcBef>
                <a:defRPr/>
              </a:pPr>
              <a:r>
                <a:rPr lang="th-TH" sz="1600" dirty="0">
                  <a:latin typeface="Tahoma" pitchFamily="34" charset="0"/>
                  <a:cs typeface="Tahoma" pitchFamily="34" charset="0"/>
                </a:rPr>
                <a:t>นาย ลืม  ไปแล้ว</a:t>
              </a:r>
              <a:endParaRPr lang="en-US" sz="1600" dirty="0">
                <a:latin typeface="Tahoma" pitchFamily="34" charset="0"/>
                <a:cs typeface="Tahoma" pitchFamily="34" charset="0"/>
              </a:endParaRPr>
            </a:p>
            <a:p>
              <a:pPr marL="342900" indent="-342900">
                <a:lnSpc>
                  <a:spcPct val="120000"/>
                </a:lnSpc>
                <a:spcBef>
                  <a:spcPts val="0"/>
                </a:spcBef>
                <a:defRPr/>
              </a:pPr>
              <a:r>
                <a:rPr lang="th-TH" sz="1600" dirty="0">
                  <a:latin typeface="Tahoma" pitchFamily="34" charset="0"/>
                  <a:cs typeface="Tahoma" pitchFamily="34" charset="0"/>
                </a:rPr>
                <a:t>น.ส. สมหญิง ตัวจริง</a:t>
              </a:r>
            </a:p>
          </p:txBody>
        </p:sp>
        <p:grpSp>
          <p:nvGrpSpPr>
            <p:cNvPr id="29731" name="Group 28"/>
            <p:cNvGrpSpPr>
              <a:grpSpLocks/>
            </p:cNvGrpSpPr>
            <p:nvPr/>
          </p:nvGrpSpPr>
          <p:grpSpPr bwMode="auto">
            <a:xfrm>
              <a:off x="3209925" y="3448050"/>
              <a:ext cx="2673163" cy="1187823"/>
              <a:chOff x="3209925" y="3448050"/>
              <a:chExt cx="2673163" cy="1187823"/>
            </a:xfrm>
          </p:grpSpPr>
          <p:cxnSp>
            <p:nvCxnSpPr>
              <p:cNvPr id="29732" name="Straight Connector 17"/>
              <p:cNvCxnSpPr>
                <a:cxnSpLocks noChangeShapeType="1"/>
              </p:cNvCxnSpPr>
              <p:nvPr/>
            </p:nvCxnSpPr>
            <p:spPr bwMode="auto">
              <a:xfrm>
                <a:off x="3209925" y="3448050"/>
                <a:ext cx="6477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733" name="Straight Connector 18"/>
              <p:cNvCxnSpPr>
                <a:cxnSpLocks noChangeShapeType="1"/>
              </p:cNvCxnSpPr>
              <p:nvPr/>
            </p:nvCxnSpPr>
            <p:spPr bwMode="auto">
              <a:xfrm>
                <a:off x="3209925" y="3750608"/>
                <a:ext cx="6477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734" name="Straight Connector 19"/>
              <p:cNvCxnSpPr>
                <a:cxnSpLocks noChangeShapeType="1"/>
              </p:cNvCxnSpPr>
              <p:nvPr/>
            </p:nvCxnSpPr>
            <p:spPr bwMode="auto">
              <a:xfrm>
                <a:off x="3209925" y="4039720"/>
                <a:ext cx="6477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735" name="Straight Connector 20"/>
              <p:cNvCxnSpPr>
                <a:cxnSpLocks noChangeShapeType="1"/>
              </p:cNvCxnSpPr>
              <p:nvPr/>
            </p:nvCxnSpPr>
            <p:spPr bwMode="auto">
              <a:xfrm>
                <a:off x="3209925" y="4335555"/>
                <a:ext cx="6477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736" name="Straight Connector 21"/>
              <p:cNvCxnSpPr>
                <a:cxnSpLocks noChangeShapeType="1"/>
              </p:cNvCxnSpPr>
              <p:nvPr/>
            </p:nvCxnSpPr>
            <p:spPr bwMode="auto">
              <a:xfrm>
                <a:off x="3209925" y="4631391"/>
                <a:ext cx="6477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29737" name="Group 27"/>
              <p:cNvGrpSpPr>
                <a:grpSpLocks/>
              </p:cNvGrpSpPr>
              <p:nvPr/>
            </p:nvGrpSpPr>
            <p:grpSpPr bwMode="auto">
              <a:xfrm>
                <a:off x="4001060" y="3452532"/>
                <a:ext cx="1882028" cy="1183341"/>
                <a:chOff x="3362325" y="3600450"/>
                <a:chExt cx="647700" cy="1183341"/>
              </a:xfrm>
            </p:grpSpPr>
            <p:cxnSp>
              <p:nvCxnSpPr>
                <p:cNvPr id="29738" name="Straight Connector 22"/>
                <p:cNvCxnSpPr>
                  <a:cxnSpLocks noChangeShapeType="1"/>
                </p:cNvCxnSpPr>
                <p:nvPr/>
              </p:nvCxnSpPr>
              <p:spPr bwMode="auto">
                <a:xfrm>
                  <a:off x="3362325" y="3600450"/>
                  <a:ext cx="647700" cy="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9739" name="Straight Connector 23"/>
                <p:cNvCxnSpPr>
                  <a:cxnSpLocks noChangeShapeType="1"/>
                </p:cNvCxnSpPr>
                <p:nvPr/>
              </p:nvCxnSpPr>
              <p:spPr bwMode="auto">
                <a:xfrm>
                  <a:off x="3362325" y="3903008"/>
                  <a:ext cx="647700" cy="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9740" name="Straight Connector 24"/>
                <p:cNvCxnSpPr>
                  <a:cxnSpLocks noChangeShapeType="1"/>
                </p:cNvCxnSpPr>
                <p:nvPr/>
              </p:nvCxnSpPr>
              <p:spPr bwMode="auto">
                <a:xfrm>
                  <a:off x="3362325" y="4192120"/>
                  <a:ext cx="647700" cy="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9741" name="Straight Connector 25"/>
                <p:cNvCxnSpPr>
                  <a:cxnSpLocks noChangeShapeType="1"/>
                </p:cNvCxnSpPr>
                <p:nvPr/>
              </p:nvCxnSpPr>
              <p:spPr bwMode="auto">
                <a:xfrm>
                  <a:off x="3362325" y="4487955"/>
                  <a:ext cx="647700" cy="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9742" name="Straight Connector 26"/>
                <p:cNvCxnSpPr>
                  <a:cxnSpLocks noChangeShapeType="1"/>
                </p:cNvCxnSpPr>
                <p:nvPr/>
              </p:nvCxnSpPr>
              <p:spPr bwMode="auto">
                <a:xfrm>
                  <a:off x="3362325" y="4783791"/>
                  <a:ext cx="647700" cy="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</p:grpSp>
      </p:grpSp>
      <p:grpSp>
        <p:nvGrpSpPr>
          <p:cNvPr id="7" name="Group 56"/>
          <p:cNvGrpSpPr>
            <a:grpSpLocks/>
          </p:cNvGrpSpPr>
          <p:nvPr/>
        </p:nvGrpSpPr>
        <p:grpSpPr bwMode="auto">
          <a:xfrm>
            <a:off x="6129338" y="3122613"/>
            <a:ext cx="2674937" cy="1863725"/>
            <a:chOff x="6129194" y="3121831"/>
            <a:chExt cx="2674515" cy="1865126"/>
          </a:xfrm>
        </p:grpSpPr>
        <p:sp>
          <p:nvSpPr>
            <p:cNvPr id="29715" name="Text Box 4"/>
            <p:cNvSpPr txBox="1">
              <a:spLocks noChangeArrowheads="1"/>
            </p:cNvSpPr>
            <p:nvPr/>
          </p:nvSpPr>
          <p:spPr bwMode="auto">
            <a:xfrm>
              <a:off x="6129194" y="3121831"/>
              <a:ext cx="649052" cy="1865126"/>
            </a:xfrm>
            <a:prstGeom prst="rect">
              <a:avLst/>
            </a:prstGeom>
            <a:solidFill>
              <a:srgbClr val="EAEA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sz="1600">
                  <a:latin typeface="Tahoma" pitchFamily="34" charset="0"/>
                  <a:cs typeface="Tahoma" pitchFamily="34" charset="0"/>
                </a:rPr>
                <a:t>1002</a:t>
              </a:r>
            </a:p>
            <a:p>
              <a:pPr>
                <a:lnSpc>
                  <a:spcPct val="120000"/>
                </a:lnSpc>
              </a:pPr>
              <a:r>
                <a:rPr lang="en-US" sz="1600">
                  <a:latin typeface="Tahoma" pitchFamily="34" charset="0"/>
                  <a:cs typeface="Tahoma" pitchFamily="34" charset="0"/>
                </a:rPr>
                <a:t>2123</a:t>
              </a:r>
            </a:p>
            <a:p>
              <a:pPr>
                <a:lnSpc>
                  <a:spcPct val="120000"/>
                </a:lnSpc>
              </a:pPr>
              <a:r>
                <a:rPr lang="en-US" sz="1600">
                  <a:latin typeface="Tahoma" pitchFamily="34" charset="0"/>
                  <a:cs typeface="Tahoma" pitchFamily="34" charset="0"/>
                </a:rPr>
                <a:t>3413</a:t>
              </a:r>
            </a:p>
            <a:p>
              <a:pPr>
                <a:lnSpc>
                  <a:spcPct val="120000"/>
                </a:lnSpc>
              </a:pPr>
              <a:r>
                <a:rPr lang="en-US" sz="1600">
                  <a:latin typeface="Tahoma" pitchFamily="34" charset="0"/>
                  <a:cs typeface="Tahoma" pitchFamily="34" charset="0"/>
                </a:rPr>
                <a:t>4225</a:t>
              </a:r>
            </a:p>
            <a:p>
              <a:pPr>
                <a:lnSpc>
                  <a:spcPct val="120000"/>
                </a:lnSpc>
              </a:pPr>
              <a:r>
                <a:rPr lang="en-US" sz="1600">
                  <a:latin typeface="Tahoma" pitchFamily="34" charset="0"/>
                  <a:cs typeface="Tahoma" pitchFamily="34" charset="0"/>
                </a:rPr>
                <a:t>5421</a:t>
              </a:r>
            </a:p>
            <a:p>
              <a:pPr>
                <a:lnSpc>
                  <a:spcPct val="120000"/>
                </a:lnSpc>
              </a:pPr>
              <a:r>
                <a:rPr lang="en-US" sz="1600">
                  <a:latin typeface="Tahoma" pitchFamily="34" charset="0"/>
                  <a:cs typeface="Tahoma" pitchFamily="34" charset="0"/>
                </a:rPr>
                <a:t>9821</a:t>
              </a:r>
              <a:endParaRPr lang="th-TH" sz="160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29716" name="Text Box 4"/>
            <p:cNvSpPr txBox="1">
              <a:spLocks noChangeArrowheads="1"/>
            </p:cNvSpPr>
            <p:nvPr/>
          </p:nvSpPr>
          <p:spPr bwMode="auto">
            <a:xfrm>
              <a:off x="6920765" y="3121831"/>
              <a:ext cx="1882042" cy="1865126"/>
            </a:xfrm>
            <a:prstGeom prst="rect">
              <a:avLst/>
            </a:prstGeom>
            <a:solidFill>
              <a:srgbClr val="EAEA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th-TH" sz="1600">
                  <a:latin typeface="Tahoma" pitchFamily="34" charset="0"/>
                  <a:cs typeface="Tahoma" pitchFamily="34" charset="0"/>
                </a:rPr>
                <a:t>นาย หมด  ฤทธิ์เดช</a:t>
              </a:r>
            </a:p>
            <a:p>
              <a:pPr>
                <a:lnSpc>
                  <a:spcPct val="120000"/>
                </a:lnSpc>
              </a:pPr>
              <a:r>
                <a:rPr lang="th-TH" sz="1600">
                  <a:latin typeface="Tahoma" pitchFamily="34" charset="0"/>
                  <a:cs typeface="Tahoma" pitchFamily="34" charset="0"/>
                </a:rPr>
                <a:t>นาย ห้าม  ไม่ฟัง</a:t>
              </a:r>
            </a:p>
            <a:p>
              <a:pPr>
                <a:lnSpc>
                  <a:spcPct val="120000"/>
                </a:lnSpc>
              </a:pPr>
              <a:r>
                <a:rPr lang="th-TH" sz="1600">
                  <a:latin typeface="Tahoma" pitchFamily="34" charset="0"/>
                  <a:cs typeface="Tahoma" pitchFamily="34" charset="0"/>
                </a:rPr>
                <a:t>นาย จาวา  แซ่ซัน</a:t>
              </a:r>
            </a:p>
            <a:p>
              <a:pPr>
                <a:lnSpc>
                  <a:spcPct val="120000"/>
                </a:lnSpc>
              </a:pPr>
              <a:r>
                <a:rPr lang="th-TH" sz="1600">
                  <a:latin typeface="Tahoma" pitchFamily="34" charset="0"/>
                  <a:cs typeface="Tahoma" pitchFamily="34" charset="0"/>
                </a:rPr>
                <a:t>นาย ลืม  ไปแล้ว</a:t>
              </a:r>
              <a:endParaRPr lang="en-US" sz="1600">
                <a:latin typeface="Tahoma" pitchFamily="34" charset="0"/>
                <a:cs typeface="Tahoma" pitchFamily="34" charset="0"/>
              </a:endParaRPr>
            </a:p>
            <a:p>
              <a:pPr>
                <a:lnSpc>
                  <a:spcPct val="120000"/>
                </a:lnSpc>
              </a:pPr>
              <a:r>
                <a:rPr lang="th-TH" sz="1600">
                  <a:latin typeface="Tahoma" pitchFamily="34" charset="0"/>
                  <a:cs typeface="Tahoma" pitchFamily="34" charset="0"/>
                </a:rPr>
                <a:t>น.ส. สมหญิง ตัวจริง</a:t>
              </a:r>
            </a:p>
            <a:p>
              <a:pPr>
                <a:lnSpc>
                  <a:spcPct val="120000"/>
                </a:lnSpc>
              </a:pPr>
              <a:r>
                <a:rPr lang="th-TH" sz="1600">
                  <a:latin typeface="Tahoma" pitchFamily="34" charset="0"/>
                  <a:cs typeface="Tahoma" pitchFamily="34" charset="0"/>
                </a:rPr>
                <a:t>น.ส. ดวงดี  มากล้น</a:t>
              </a:r>
            </a:p>
          </p:txBody>
        </p:sp>
        <p:grpSp>
          <p:nvGrpSpPr>
            <p:cNvPr id="29717" name="Group 31"/>
            <p:cNvGrpSpPr>
              <a:grpSpLocks/>
            </p:cNvGrpSpPr>
            <p:nvPr/>
          </p:nvGrpSpPr>
          <p:grpSpPr bwMode="auto">
            <a:xfrm>
              <a:off x="6130546" y="3448050"/>
              <a:ext cx="2673163" cy="1187823"/>
              <a:chOff x="3209925" y="3448050"/>
              <a:chExt cx="2673163" cy="1187823"/>
            </a:xfrm>
          </p:grpSpPr>
          <p:cxnSp>
            <p:nvCxnSpPr>
              <p:cNvPr id="29718" name="Straight Connector 32"/>
              <p:cNvCxnSpPr>
                <a:cxnSpLocks noChangeShapeType="1"/>
              </p:cNvCxnSpPr>
              <p:nvPr/>
            </p:nvCxnSpPr>
            <p:spPr bwMode="auto">
              <a:xfrm>
                <a:off x="3209925" y="3448050"/>
                <a:ext cx="6477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719" name="Straight Connector 33"/>
              <p:cNvCxnSpPr>
                <a:cxnSpLocks noChangeShapeType="1"/>
              </p:cNvCxnSpPr>
              <p:nvPr/>
            </p:nvCxnSpPr>
            <p:spPr bwMode="auto">
              <a:xfrm>
                <a:off x="3209925" y="3750608"/>
                <a:ext cx="6477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720" name="Straight Connector 34"/>
              <p:cNvCxnSpPr>
                <a:cxnSpLocks noChangeShapeType="1"/>
              </p:cNvCxnSpPr>
              <p:nvPr/>
            </p:nvCxnSpPr>
            <p:spPr bwMode="auto">
              <a:xfrm>
                <a:off x="3209925" y="4039720"/>
                <a:ext cx="6477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721" name="Straight Connector 35"/>
              <p:cNvCxnSpPr>
                <a:cxnSpLocks noChangeShapeType="1"/>
              </p:cNvCxnSpPr>
              <p:nvPr/>
            </p:nvCxnSpPr>
            <p:spPr bwMode="auto">
              <a:xfrm>
                <a:off x="3209925" y="4335555"/>
                <a:ext cx="6477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722" name="Straight Connector 36"/>
              <p:cNvCxnSpPr>
                <a:cxnSpLocks noChangeShapeType="1"/>
              </p:cNvCxnSpPr>
              <p:nvPr/>
            </p:nvCxnSpPr>
            <p:spPr bwMode="auto">
              <a:xfrm>
                <a:off x="3209925" y="4631391"/>
                <a:ext cx="6477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29723" name="Group 37"/>
              <p:cNvGrpSpPr>
                <a:grpSpLocks/>
              </p:cNvGrpSpPr>
              <p:nvPr/>
            </p:nvGrpSpPr>
            <p:grpSpPr bwMode="auto">
              <a:xfrm>
                <a:off x="4001060" y="3452532"/>
                <a:ext cx="1882028" cy="1183341"/>
                <a:chOff x="3362325" y="3600450"/>
                <a:chExt cx="647700" cy="1183341"/>
              </a:xfrm>
            </p:grpSpPr>
            <p:cxnSp>
              <p:nvCxnSpPr>
                <p:cNvPr id="29724" name="Straight Connector 38"/>
                <p:cNvCxnSpPr>
                  <a:cxnSpLocks noChangeShapeType="1"/>
                </p:cNvCxnSpPr>
                <p:nvPr/>
              </p:nvCxnSpPr>
              <p:spPr bwMode="auto">
                <a:xfrm>
                  <a:off x="3362325" y="3600450"/>
                  <a:ext cx="647700" cy="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9725" name="Straight Connector 39"/>
                <p:cNvCxnSpPr>
                  <a:cxnSpLocks noChangeShapeType="1"/>
                </p:cNvCxnSpPr>
                <p:nvPr/>
              </p:nvCxnSpPr>
              <p:spPr bwMode="auto">
                <a:xfrm>
                  <a:off x="3362325" y="3903008"/>
                  <a:ext cx="647700" cy="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9726" name="Straight Connector 40"/>
                <p:cNvCxnSpPr>
                  <a:cxnSpLocks noChangeShapeType="1"/>
                </p:cNvCxnSpPr>
                <p:nvPr/>
              </p:nvCxnSpPr>
              <p:spPr bwMode="auto">
                <a:xfrm>
                  <a:off x="3362325" y="4192120"/>
                  <a:ext cx="647700" cy="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9727" name="Straight Connector 41"/>
                <p:cNvCxnSpPr>
                  <a:cxnSpLocks noChangeShapeType="1"/>
                </p:cNvCxnSpPr>
                <p:nvPr/>
              </p:nvCxnSpPr>
              <p:spPr bwMode="auto">
                <a:xfrm>
                  <a:off x="3362325" y="4487955"/>
                  <a:ext cx="647700" cy="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9728" name="Straight Connector 42"/>
                <p:cNvCxnSpPr>
                  <a:cxnSpLocks noChangeShapeType="1"/>
                </p:cNvCxnSpPr>
                <p:nvPr/>
              </p:nvCxnSpPr>
              <p:spPr bwMode="auto">
                <a:xfrm>
                  <a:off x="3362325" y="4783791"/>
                  <a:ext cx="647700" cy="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</p:grpSp>
      </p:grpSp>
      <p:grpSp>
        <p:nvGrpSpPr>
          <p:cNvPr id="10" name="Group 53"/>
          <p:cNvGrpSpPr>
            <a:grpSpLocks/>
          </p:cNvGrpSpPr>
          <p:nvPr/>
        </p:nvGrpSpPr>
        <p:grpSpPr bwMode="auto">
          <a:xfrm>
            <a:off x="1746250" y="5118100"/>
            <a:ext cx="2674938" cy="1365250"/>
            <a:chOff x="1746917" y="5117910"/>
            <a:chExt cx="2674958" cy="1364776"/>
          </a:xfrm>
        </p:grpSpPr>
        <p:grpSp>
          <p:nvGrpSpPr>
            <p:cNvPr id="29710" name="Group 49"/>
            <p:cNvGrpSpPr>
              <a:grpSpLocks/>
            </p:cNvGrpSpPr>
            <p:nvPr/>
          </p:nvGrpSpPr>
          <p:grpSpPr bwMode="auto">
            <a:xfrm>
              <a:off x="1746917" y="5117910"/>
              <a:ext cx="2674958" cy="936338"/>
              <a:chOff x="1746917" y="5117910"/>
              <a:chExt cx="2674958" cy="936338"/>
            </a:xfrm>
          </p:grpSpPr>
          <p:sp>
            <p:nvSpPr>
              <p:cNvPr id="29712" name="Text Box 4"/>
              <p:cNvSpPr txBox="1">
                <a:spLocks noChangeArrowheads="1"/>
              </p:cNvSpPr>
              <p:nvPr/>
            </p:nvSpPr>
            <p:spPr bwMode="auto">
              <a:xfrm>
                <a:off x="2034867" y="5332768"/>
                <a:ext cx="2141348" cy="7214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th-TH" sz="1800">
                    <a:latin typeface="Tahoma" pitchFamily="34" charset="0"/>
                    <a:cs typeface="Tahoma" pitchFamily="34" charset="0"/>
                  </a:rPr>
                  <a:t>อ่านรหัส </a:t>
                </a:r>
                <a:r>
                  <a:rPr lang="en-US" sz="1800">
                    <a:latin typeface="Tahoma" pitchFamily="34" charset="0"/>
                    <a:cs typeface="Tahoma" pitchFamily="34" charset="0"/>
                  </a:rPr>
                  <a:t>+ </a:t>
                </a:r>
                <a:r>
                  <a:rPr lang="th-TH" sz="1800">
                    <a:latin typeface="Tahoma" pitchFamily="34" charset="0"/>
                    <a:cs typeface="Tahoma" pitchFamily="34" charset="0"/>
                  </a:rPr>
                  <a:t>ชื่อจากแฟ้มเก็บใส่อาเรย์</a:t>
                </a:r>
              </a:p>
            </p:txBody>
          </p:sp>
          <p:sp>
            <p:nvSpPr>
              <p:cNvPr id="29713" name="Freeform 45"/>
              <p:cNvSpPr>
                <a:spLocks/>
              </p:cNvSpPr>
              <p:nvPr/>
            </p:nvSpPr>
            <p:spPr bwMode="auto">
              <a:xfrm>
                <a:off x="1746917" y="5117910"/>
                <a:ext cx="382138" cy="545911"/>
              </a:xfrm>
              <a:custGeom>
                <a:avLst/>
                <a:gdLst>
                  <a:gd name="T0" fmla="*/ 0 w 573206"/>
                  <a:gd name="T1" fmla="*/ 0 h 545911"/>
                  <a:gd name="T2" fmla="*/ 0 w 573206"/>
                  <a:gd name="T3" fmla="*/ 545911 h 545911"/>
                  <a:gd name="T4" fmla="*/ 75485 w 573206"/>
                  <a:gd name="T5" fmla="*/ 545911 h 545911"/>
                  <a:gd name="T6" fmla="*/ 0 60000 65536"/>
                  <a:gd name="T7" fmla="*/ 0 60000 65536"/>
                  <a:gd name="T8" fmla="*/ 0 60000 65536"/>
                  <a:gd name="T9" fmla="*/ 0 w 573206"/>
                  <a:gd name="T10" fmla="*/ 0 h 545911"/>
                  <a:gd name="T11" fmla="*/ 573206 w 573206"/>
                  <a:gd name="T12" fmla="*/ 545911 h 5459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73206" h="545911">
                    <a:moveTo>
                      <a:pt x="0" y="0"/>
                    </a:moveTo>
                    <a:lnTo>
                      <a:pt x="0" y="545911"/>
                    </a:lnTo>
                    <a:lnTo>
                      <a:pt x="573206" y="545911"/>
                    </a:lnTo>
                  </a:path>
                </a:pathLst>
              </a:custGeom>
              <a:noFill/>
              <a:ln w="28575" algn="ctr">
                <a:solidFill>
                  <a:srgbClr val="C00000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th-TH"/>
              </a:p>
            </p:txBody>
          </p:sp>
          <p:sp>
            <p:nvSpPr>
              <p:cNvPr id="29714" name="Freeform 47"/>
              <p:cNvSpPr>
                <a:spLocks/>
              </p:cNvSpPr>
              <p:nvPr/>
            </p:nvSpPr>
            <p:spPr bwMode="auto">
              <a:xfrm flipH="1">
                <a:off x="4026091" y="5145205"/>
                <a:ext cx="395784" cy="545911"/>
              </a:xfrm>
              <a:custGeom>
                <a:avLst/>
                <a:gdLst>
                  <a:gd name="T0" fmla="*/ 0 w 573206"/>
                  <a:gd name="T1" fmla="*/ 0 h 545911"/>
                  <a:gd name="T2" fmla="*/ 0 w 573206"/>
                  <a:gd name="T3" fmla="*/ 545911 h 545911"/>
                  <a:gd name="T4" fmla="*/ 89960 w 573206"/>
                  <a:gd name="T5" fmla="*/ 545911 h 545911"/>
                  <a:gd name="T6" fmla="*/ 0 60000 65536"/>
                  <a:gd name="T7" fmla="*/ 0 60000 65536"/>
                  <a:gd name="T8" fmla="*/ 0 60000 65536"/>
                  <a:gd name="T9" fmla="*/ 0 w 573206"/>
                  <a:gd name="T10" fmla="*/ 0 h 545911"/>
                  <a:gd name="T11" fmla="*/ 573206 w 573206"/>
                  <a:gd name="T12" fmla="*/ 545911 h 5459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73206" h="545911">
                    <a:moveTo>
                      <a:pt x="0" y="0"/>
                    </a:moveTo>
                    <a:lnTo>
                      <a:pt x="0" y="545911"/>
                    </a:lnTo>
                    <a:lnTo>
                      <a:pt x="573206" y="545911"/>
                    </a:lnTo>
                  </a:path>
                </a:pathLst>
              </a:custGeom>
              <a:noFill/>
              <a:ln w="28575" algn="ctr">
                <a:solidFill>
                  <a:srgbClr val="C00000"/>
                </a:solidFill>
                <a:round/>
                <a:headEnd type="triangle" w="lg" len="lg"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th-TH"/>
              </a:p>
            </p:txBody>
          </p:sp>
        </p:grpSp>
        <p:sp>
          <p:nvSpPr>
            <p:cNvPr id="29711" name="Oval 51"/>
            <p:cNvSpPr>
              <a:spLocks noChangeArrowheads="1"/>
            </p:cNvSpPr>
            <p:nvPr/>
          </p:nvSpPr>
          <p:spPr bwMode="auto">
            <a:xfrm>
              <a:off x="2852382" y="6045958"/>
              <a:ext cx="436728" cy="436728"/>
            </a:xfrm>
            <a:prstGeom prst="ellipse">
              <a:avLst/>
            </a:prstGeom>
            <a:solidFill>
              <a:srgbClr val="FFCC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80000"/>
                </a:lnSpc>
              </a:pPr>
              <a:r>
                <a:rPr lang="en-US" sz="2000">
                  <a:latin typeface="Tahoma" pitchFamily="34" charset="0"/>
                  <a:cs typeface="Tahoma" pitchFamily="34" charset="0"/>
                </a:rPr>
                <a:t>1</a:t>
              </a:r>
              <a:endParaRPr lang="th-TH">
                <a:latin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13" name="Group 54"/>
          <p:cNvGrpSpPr>
            <a:grpSpLocks/>
          </p:cNvGrpSpPr>
          <p:nvPr/>
        </p:nvGrpSpPr>
        <p:grpSpPr bwMode="auto">
          <a:xfrm>
            <a:off x="4981575" y="5130800"/>
            <a:ext cx="2087563" cy="1338263"/>
            <a:chOff x="4981439" y="5131557"/>
            <a:chExt cx="2088101" cy="1337481"/>
          </a:xfrm>
        </p:grpSpPr>
        <p:grpSp>
          <p:nvGrpSpPr>
            <p:cNvPr id="29705" name="Group 50"/>
            <p:cNvGrpSpPr>
              <a:grpSpLocks/>
            </p:cNvGrpSpPr>
            <p:nvPr/>
          </p:nvGrpSpPr>
          <p:grpSpPr bwMode="auto">
            <a:xfrm>
              <a:off x="4981439" y="5131557"/>
              <a:ext cx="2088101" cy="944694"/>
              <a:chOff x="4981439" y="5131557"/>
              <a:chExt cx="2088101" cy="944694"/>
            </a:xfrm>
          </p:grpSpPr>
          <p:sp>
            <p:nvSpPr>
              <p:cNvPr id="29707" name="Text Box 4"/>
              <p:cNvSpPr txBox="1">
                <a:spLocks noChangeArrowheads="1"/>
              </p:cNvSpPr>
              <p:nvPr/>
            </p:nvSpPr>
            <p:spPr bwMode="auto">
              <a:xfrm>
                <a:off x="5214796" y="5319121"/>
                <a:ext cx="1622733" cy="7571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th-TH" sz="1800">
                    <a:latin typeface="Tahoma" pitchFamily="34" charset="0"/>
                    <a:cs typeface="Tahoma" pitchFamily="34" charset="0"/>
                  </a:rPr>
                  <a:t>เรียงลำดับอาเรย์ตามรหัส</a:t>
                </a:r>
              </a:p>
            </p:txBody>
          </p:sp>
          <p:sp>
            <p:nvSpPr>
              <p:cNvPr id="29708" name="Freeform 46"/>
              <p:cNvSpPr>
                <a:spLocks/>
              </p:cNvSpPr>
              <p:nvPr/>
            </p:nvSpPr>
            <p:spPr bwMode="auto">
              <a:xfrm>
                <a:off x="4981439" y="5145205"/>
                <a:ext cx="395784" cy="545911"/>
              </a:xfrm>
              <a:custGeom>
                <a:avLst/>
                <a:gdLst>
                  <a:gd name="T0" fmla="*/ 0 w 573206"/>
                  <a:gd name="T1" fmla="*/ 0 h 545911"/>
                  <a:gd name="T2" fmla="*/ 0 w 573206"/>
                  <a:gd name="T3" fmla="*/ 545911 h 545911"/>
                  <a:gd name="T4" fmla="*/ 89960 w 573206"/>
                  <a:gd name="T5" fmla="*/ 545911 h 545911"/>
                  <a:gd name="T6" fmla="*/ 0 60000 65536"/>
                  <a:gd name="T7" fmla="*/ 0 60000 65536"/>
                  <a:gd name="T8" fmla="*/ 0 60000 65536"/>
                  <a:gd name="T9" fmla="*/ 0 w 573206"/>
                  <a:gd name="T10" fmla="*/ 0 h 545911"/>
                  <a:gd name="T11" fmla="*/ 573206 w 573206"/>
                  <a:gd name="T12" fmla="*/ 545911 h 5459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73206" h="545911">
                    <a:moveTo>
                      <a:pt x="0" y="0"/>
                    </a:moveTo>
                    <a:lnTo>
                      <a:pt x="0" y="545911"/>
                    </a:lnTo>
                    <a:lnTo>
                      <a:pt x="573206" y="545911"/>
                    </a:lnTo>
                  </a:path>
                </a:pathLst>
              </a:custGeom>
              <a:noFill/>
              <a:ln w="28575" algn="ctr">
                <a:solidFill>
                  <a:srgbClr val="C00000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th-TH"/>
              </a:p>
            </p:txBody>
          </p:sp>
          <p:sp>
            <p:nvSpPr>
              <p:cNvPr id="29709" name="Freeform 48"/>
              <p:cNvSpPr>
                <a:spLocks/>
              </p:cNvSpPr>
              <p:nvPr/>
            </p:nvSpPr>
            <p:spPr bwMode="auto">
              <a:xfrm flipH="1">
                <a:off x="6673756" y="5131557"/>
                <a:ext cx="395784" cy="545911"/>
              </a:xfrm>
              <a:custGeom>
                <a:avLst/>
                <a:gdLst>
                  <a:gd name="T0" fmla="*/ 0 w 573206"/>
                  <a:gd name="T1" fmla="*/ 0 h 545911"/>
                  <a:gd name="T2" fmla="*/ 0 w 573206"/>
                  <a:gd name="T3" fmla="*/ 545911 h 545911"/>
                  <a:gd name="T4" fmla="*/ 89960 w 573206"/>
                  <a:gd name="T5" fmla="*/ 545911 h 545911"/>
                  <a:gd name="T6" fmla="*/ 0 60000 65536"/>
                  <a:gd name="T7" fmla="*/ 0 60000 65536"/>
                  <a:gd name="T8" fmla="*/ 0 60000 65536"/>
                  <a:gd name="T9" fmla="*/ 0 w 573206"/>
                  <a:gd name="T10" fmla="*/ 0 h 545911"/>
                  <a:gd name="T11" fmla="*/ 573206 w 573206"/>
                  <a:gd name="T12" fmla="*/ 545911 h 5459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73206" h="545911">
                    <a:moveTo>
                      <a:pt x="0" y="0"/>
                    </a:moveTo>
                    <a:lnTo>
                      <a:pt x="0" y="545911"/>
                    </a:lnTo>
                    <a:lnTo>
                      <a:pt x="573206" y="545911"/>
                    </a:lnTo>
                  </a:path>
                </a:pathLst>
              </a:custGeom>
              <a:noFill/>
              <a:ln w="28575" algn="ctr">
                <a:solidFill>
                  <a:srgbClr val="C00000"/>
                </a:solidFill>
                <a:round/>
                <a:headEnd type="triangle" w="lg" len="lg"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th-TH"/>
              </a:p>
            </p:txBody>
          </p:sp>
        </p:grpSp>
        <p:sp>
          <p:nvSpPr>
            <p:cNvPr id="29706" name="Oval 52"/>
            <p:cNvSpPr>
              <a:spLocks noChangeArrowheads="1"/>
            </p:cNvSpPr>
            <p:nvPr/>
          </p:nvSpPr>
          <p:spPr bwMode="auto">
            <a:xfrm>
              <a:off x="5841242" y="6032310"/>
              <a:ext cx="436728" cy="436728"/>
            </a:xfrm>
            <a:prstGeom prst="ellipse">
              <a:avLst/>
            </a:prstGeom>
            <a:solidFill>
              <a:srgbClr val="FFCC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80000"/>
                </a:lnSpc>
              </a:pPr>
              <a:r>
                <a:rPr lang="en-US" sz="2000">
                  <a:latin typeface="Tahoma" pitchFamily="34" charset="0"/>
                  <a:cs typeface="Tahoma" pitchFamily="34" charset="0"/>
                </a:rPr>
                <a:t>2</a:t>
              </a:r>
              <a:endParaRPr lang="th-TH">
                <a:latin typeface="Tahoma" pitchFamily="34" charset="0"/>
                <a:cs typeface="Tahoma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1. </a:t>
            </a:r>
            <a:r>
              <a:rPr lang="th-TH" dirty="0" smtClean="0"/>
              <a:t>อ่านรหัส</a:t>
            </a:r>
            <a:r>
              <a:rPr lang="en-US" dirty="0" smtClean="0"/>
              <a:t> +</a:t>
            </a:r>
            <a:r>
              <a:rPr lang="th-TH" dirty="0" smtClean="0"/>
              <a:t> ชื่อเก็บใส่อาเรย์</a:t>
            </a:r>
            <a:endParaRPr lang="th-TH" dirty="0"/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334963" y="917575"/>
            <a:ext cx="8453437" cy="4800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in =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File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"id-names.txt"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));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n = 0;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while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(in.hasNext()) {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in.nextLine(); 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n++;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}</a:t>
            </a:r>
            <a:endParaRPr lang="th-TH" sz="18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in.close();</a:t>
            </a:r>
          </a:p>
          <a:p>
            <a:endParaRPr lang="en-US" sz="18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  int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[] id =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[n];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[] name =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[n];</a:t>
            </a:r>
          </a:p>
          <a:p>
            <a:endParaRPr lang="en-US" sz="18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in =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File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"id-names.txt"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));</a:t>
            </a:r>
          </a:p>
          <a:p>
            <a:r>
              <a:rPr lang="nn-NO" sz="18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nn-NO" sz="1800" b="1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nn-NO" sz="18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nn-NO" sz="18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nn-NO" sz="1800" b="1">
                <a:solidFill>
                  <a:srgbClr val="000000"/>
                </a:solidFill>
                <a:latin typeface="Courier New" pitchFamily="49" charset="0"/>
              </a:rPr>
              <a:t> i = 0; i &lt; id.length; i++) {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id[i] = in.nextInt(); 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name[i] = in.nextLine().trim();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}</a:t>
            </a:r>
            <a:endParaRPr lang="th-TH" sz="18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in.close();</a:t>
            </a:r>
            <a:endParaRPr lang="en-US" sz="17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4130675" y="1419225"/>
            <a:ext cx="2284413" cy="723900"/>
          </a:xfrm>
          <a:prstGeom prst="wedgeRoundRectCallout">
            <a:avLst>
              <a:gd name="adj1" fmla="val -73560"/>
              <a:gd name="adj2" fmla="val -15343"/>
              <a:gd name="adj3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90000" tIns="46800" rIns="90000" bIns="46800"/>
          <a:lstStyle/>
          <a:p>
            <a:pPr algn="ctr"/>
            <a:r>
              <a:rPr lang="th-TH" sz="1800">
                <a:latin typeface="Tahoma" pitchFamily="34" charset="0"/>
                <a:cs typeface="Tahoma" pitchFamily="34" charset="0"/>
              </a:rPr>
              <a:t>อ่านแฟ้มรอบแรกเพื่อนับจำนวนนักเรียน</a:t>
            </a:r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4997450" y="2806700"/>
            <a:ext cx="3116263" cy="504825"/>
          </a:xfrm>
          <a:prstGeom prst="wedgeRoundRectCallout">
            <a:avLst>
              <a:gd name="adj1" fmla="val -63051"/>
              <a:gd name="adj2" fmla="val -15343"/>
              <a:gd name="adj3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90000" tIns="46800" rIns="90000" bIns="46800"/>
          <a:lstStyle/>
          <a:p>
            <a:pPr algn="ctr"/>
            <a:r>
              <a:rPr lang="th-TH" sz="1800">
                <a:latin typeface="Tahoma" pitchFamily="34" charset="0"/>
                <a:cs typeface="Tahoma" pitchFamily="34" charset="0"/>
              </a:rPr>
              <a:t>สร้างอาเรย์ตามจำนวนนักเรียน</a:t>
            </a:r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5637213" y="4283075"/>
            <a:ext cx="2051050" cy="723900"/>
          </a:xfrm>
          <a:prstGeom prst="wedgeRoundRectCallout">
            <a:avLst>
              <a:gd name="adj1" fmla="val -71028"/>
              <a:gd name="adj2" fmla="val -31356"/>
              <a:gd name="adj3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90000" tIns="46800" rIns="90000" bIns="46800"/>
          <a:lstStyle/>
          <a:p>
            <a:pPr algn="ctr"/>
            <a:r>
              <a:rPr lang="th-TH" sz="1800">
                <a:latin typeface="Tahoma" pitchFamily="34" charset="0"/>
                <a:cs typeface="Tahoma" pitchFamily="34" charset="0"/>
              </a:rPr>
              <a:t>อ่านแฟ้มอีกรอบ เก็บข้อมูลใส่อาเรย์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7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7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8" grpId="0" animBg="1"/>
      <p:bldP spid="9" grpId="0" animBg="1"/>
      <p:bldP spid="10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2. </a:t>
            </a:r>
            <a:r>
              <a:rPr lang="th-TH" dirty="0" smtClean="0"/>
              <a:t>เรียงลำดับอาเรย์ตามรหัส</a:t>
            </a:r>
            <a:endParaRPr lang="th-TH" dirty="0"/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334963" y="917575"/>
            <a:ext cx="8453437" cy="45243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lastIndex = id.length - 1; lastIndex &gt;= 1; 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                               lastIndex--) {</a:t>
            </a:r>
          </a:p>
          <a:p>
            <a:endParaRPr lang="en-US" sz="18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maxIndex = 0;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i = 1; i &lt;= lastIndex; i++) {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(id[i] &gt; id[maxIndex]) maxIndex = i;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}</a:t>
            </a:r>
          </a:p>
          <a:p>
            <a:endParaRPr lang="th-TH" sz="18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tid = id[maxIndex];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id[maxIndex] = id[lastIndex];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id[lastIndex] = tid;</a:t>
            </a:r>
          </a:p>
          <a:p>
            <a:endParaRPr lang="en-US" sz="18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tname = name[maxIndex];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name[maxIndex] = name[lastIndex];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name[lastIndex] = tname;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3. </a:t>
            </a:r>
            <a:r>
              <a:rPr lang="th-TH" dirty="0" smtClean="0"/>
              <a:t>ค้นรหัสแบบ </a:t>
            </a:r>
            <a:r>
              <a:rPr lang="en-US" dirty="0" smtClean="0"/>
              <a:t>binary search</a:t>
            </a:r>
            <a:endParaRPr lang="th-TH" dirty="0"/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334963" y="917575"/>
            <a:ext cx="8453437" cy="56324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kb =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.in);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while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true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) {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.out.print(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"ID = 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sid = kb.nextInt();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(sid &lt; 0)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break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left = 0, right = n - 1, mid = 0;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while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(left &lt;= right) {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mid = (left + right) / 2;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(sid == id[mid])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break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(sid &lt; id[mid])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  right = mid - 1;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else</a:t>
            </a:r>
            <a:endParaRPr lang="en-US" sz="18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  left = mid + 1;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}</a:t>
            </a:r>
            <a:endParaRPr lang="th-TH" sz="18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(sid == id[mid]) {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.out.println(name[mid]);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}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else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{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.out.println(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"--- </a:t>
            </a:r>
            <a:r>
              <a:rPr lang="th-TH" sz="18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ไม่พบชื่อของรหัส</a:t>
            </a:r>
            <a:r>
              <a:rPr lang="th-TH" sz="18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+ sid);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}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}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ข้อควรระวัง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908050"/>
            <a:ext cx="7920037" cy="1725613"/>
          </a:xfrm>
        </p:spPr>
        <p:txBody>
          <a:bodyPr/>
          <a:lstStyle/>
          <a:p>
            <a:r>
              <a:rPr lang="en-US" smtClean="0"/>
              <a:t>index </a:t>
            </a:r>
            <a:r>
              <a:rPr lang="th-TH" smtClean="0"/>
              <a:t>ของอาเรย์ต้องเป็นจำนวนเต็ม </a:t>
            </a:r>
            <a:r>
              <a:rPr lang="en-US" smtClean="0"/>
              <a:t>int</a:t>
            </a:r>
          </a:p>
          <a:p>
            <a:r>
              <a:rPr lang="th-TH" smtClean="0"/>
              <a:t>ถ้าอาเรย์มี </a:t>
            </a:r>
            <a:r>
              <a:rPr lang="en-US" smtClean="0"/>
              <a:t>n </a:t>
            </a:r>
            <a:r>
              <a:rPr lang="th-TH" smtClean="0"/>
              <a:t>ช่อง</a:t>
            </a:r>
            <a:r>
              <a:rPr lang="en-US" smtClean="0"/>
              <a:t>,   0 </a:t>
            </a:r>
            <a:r>
              <a:rPr lang="en-US" smtClean="0">
                <a:sym typeface="Symbol" pitchFamily="18" charset="2"/>
              </a:rPr>
              <a:t></a:t>
            </a:r>
            <a:r>
              <a:rPr lang="en-US" smtClean="0"/>
              <a:t> index </a:t>
            </a:r>
            <a:r>
              <a:rPr lang="en-US" smtClean="0">
                <a:sym typeface="Symbol" pitchFamily="18" charset="2"/>
              </a:rPr>
              <a:t></a:t>
            </a:r>
            <a:r>
              <a:rPr lang="en-US" smtClean="0"/>
              <a:t> (n – 1)</a:t>
            </a:r>
          </a:p>
          <a:p>
            <a:r>
              <a:rPr lang="th-TH" smtClean="0"/>
              <a:t>เกิดข้อผิดพลาด เมื่อใช้ช่องที่นอกช่วงของอาเรย์</a:t>
            </a:r>
          </a:p>
        </p:txBody>
      </p:sp>
      <p:sp>
        <p:nvSpPr>
          <p:cNvPr id="305157" name="Text Box 5"/>
          <p:cNvSpPr txBox="1">
            <a:spLocks noChangeArrowheads="1"/>
          </p:cNvSpPr>
          <p:nvPr/>
        </p:nvSpPr>
        <p:spPr bwMode="auto">
          <a:xfrm>
            <a:off x="852488" y="2733675"/>
            <a:ext cx="7162800" cy="19383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Array3 {</a:t>
            </a:r>
            <a:b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main(</a:t>
            </a:r>
            <a:r>
              <a:rPr lang="th-TH" sz="2000" b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[] args) {</a:t>
            </a:r>
            <a:b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data = </a:t>
            </a: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[100];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th-TH" sz="2000" b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 data[100] );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}</a:t>
            </a:r>
            <a:b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</p:txBody>
      </p:sp>
      <p:sp>
        <p:nvSpPr>
          <p:cNvPr id="305158" name="Text Box 6"/>
          <p:cNvSpPr txBox="1">
            <a:spLocks noChangeArrowheads="1"/>
          </p:cNvSpPr>
          <p:nvPr/>
        </p:nvSpPr>
        <p:spPr bwMode="auto">
          <a:xfrm>
            <a:off x="1931988" y="4286250"/>
            <a:ext cx="6692900" cy="1476375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18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JLab&gt;java Array3</a:t>
            </a:r>
          </a:p>
          <a:p>
            <a:r>
              <a:rPr lang="th-TH" sz="1800" b="1">
                <a:solidFill>
                  <a:srgbClr val="FF3300"/>
                </a:solidFill>
                <a:latin typeface="Courier New" pitchFamily="49" charset="0"/>
                <a:cs typeface="Courier New" pitchFamily="49" charset="0"/>
              </a:rPr>
              <a:t>java.lang.ArrayIndexOutOfBoundsException</a:t>
            </a:r>
          </a:p>
          <a:p>
            <a:r>
              <a:rPr lang="th-TH" sz="1800" b="1">
                <a:solidFill>
                  <a:srgbClr val="FF3300"/>
                </a:solidFill>
                <a:latin typeface="Courier New" pitchFamily="49" charset="0"/>
                <a:cs typeface="Courier New" pitchFamily="49" charset="0"/>
              </a:rPr>
              <a:t>	at Array3.main(Array3.java:4)</a:t>
            </a:r>
          </a:p>
          <a:p>
            <a:r>
              <a:rPr lang="th-TH" sz="1800" b="1">
                <a:solidFill>
                  <a:srgbClr val="FF3300"/>
                </a:solidFill>
                <a:latin typeface="Courier New" pitchFamily="49" charset="0"/>
                <a:cs typeface="Courier New" pitchFamily="49" charset="0"/>
              </a:rPr>
              <a:t>Exception in thread "main"</a:t>
            </a:r>
            <a:r>
              <a:rPr lang="th-TH" sz="18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th-TH" sz="18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JLab&gt;</a:t>
            </a:r>
            <a:endParaRPr lang="th-TH" sz="3200" b="1"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05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05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  <p:bldP spid="305157" grpId="0" animBg="1"/>
      <p:bldP spid="305158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ฝึกเติมค่าในอาเรย์</a:t>
            </a:r>
            <a:endParaRPr lang="th-TH" dirty="0"/>
          </a:p>
        </p:txBody>
      </p:sp>
      <p:grpSp>
        <p:nvGrpSpPr>
          <p:cNvPr id="34819" name="Group 23"/>
          <p:cNvGrpSpPr>
            <a:grpSpLocks/>
          </p:cNvGrpSpPr>
          <p:nvPr/>
        </p:nvGrpSpPr>
        <p:grpSpPr bwMode="auto">
          <a:xfrm>
            <a:off x="358775" y="1087438"/>
            <a:ext cx="8186738" cy="758825"/>
            <a:chOff x="358343" y="1087149"/>
            <a:chExt cx="8186737" cy="758986"/>
          </a:xfrm>
        </p:grpSpPr>
        <p:sp>
          <p:nvSpPr>
            <p:cNvPr id="34897" name="Text Box 7"/>
            <p:cNvSpPr txBox="1">
              <a:spLocks noChangeArrowheads="1"/>
            </p:cNvSpPr>
            <p:nvPr/>
          </p:nvSpPr>
          <p:spPr bwMode="auto">
            <a:xfrm>
              <a:off x="920318" y="1087149"/>
              <a:ext cx="7561262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th-TH" sz="2100">
                  <a:latin typeface="Courier New" pitchFamily="49" charset="0"/>
                  <a:cs typeface="Courier New" pitchFamily="49" charset="0"/>
                </a:rPr>
                <a:t> 0   1   2   3   4  </a:t>
              </a:r>
              <a:r>
                <a:rPr lang="en-US" sz="2100">
                  <a:latin typeface="Courier New" pitchFamily="49" charset="0"/>
                  <a:cs typeface="Courier New" pitchFamily="49" charset="0"/>
                </a:rPr>
                <a:t>...</a:t>
              </a:r>
              <a:r>
                <a:rPr lang="th-TH" sz="2100">
                  <a:latin typeface="Courier New" pitchFamily="49" charset="0"/>
                  <a:cs typeface="Courier New" pitchFamily="49" charset="0"/>
                </a:rPr>
                <a:t> </a:t>
              </a:r>
              <a:r>
                <a:rPr lang="en-US" sz="2100">
                  <a:latin typeface="Courier New" pitchFamily="49" charset="0"/>
                  <a:cs typeface="Courier New" pitchFamily="49" charset="0"/>
                </a:rPr>
                <a:t>94  95  96  97  98  99</a:t>
              </a:r>
              <a:r>
                <a:rPr lang="th-TH" sz="2100">
                  <a:latin typeface="Courier New" pitchFamily="49" charset="0"/>
                  <a:cs typeface="Courier New" pitchFamily="49" charset="0"/>
                </a:rPr>
                <a:t> </a:t>
              </a:r>
            </a:p>
          </p:txBody>
        </p:sp>
        <p:sp>
          <p:nvSpPr>
            <p:cNvPr id="34898" name="Text Box 8"/>
            <p:cNvSpPr txBox="1">
              <a:spLocks noChangeArrowheads="1"/>
            </p:cNvSpPr>
            <p:nvPr/>
          </p:nvSpPr>
          <p:spPr bwMode="auto">
            <a:xfrm>
              <a:off x="963180" y="1437986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0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899" name="Text Box 9"/>
            <p:cNvSpPr txBox="1">
              <a:spLocks noChangeArrowheads="1"/>
            </p:cNvSpPr>
            <p:nvPr/>
          </p:nvSpPr>
          <p:spPr bwMode="auto">
            <a:xfrm>
              <a:off x="1596593" y="1437986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1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900" name="Text Box 10"/>
            <p:cNvSpPr txBox="1">
              <a:spLocks noChangeArrowheads="1"/>
            </p:cNvSpPr>
            <p:nvPr/>
          </p:nvSpPr>
          <p:spPr bwMode="auto">
            <a:xfrm>
              <a:off x="2230005" y="1437986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2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901" name="Text Box 11"/>
            <p:cNvSpPr txBox="1">
              <a:spLocks noChangeArrowheads="1"/>
            </p:cNvSpPr>
            <p:nvPr/>
          </p:nvSpPr>
          <p:spPr bwMode="auto">
            <a:xfrm>
              <a:off x="2863418" y="1437986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3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902" name="Text Box 12"/>
            <p:cNvSpPr txBox="1">
              <a:spLocks noChangeArrowheads="1"/>
            </p:cNvSpPr>
            <p:nvPr/>
          </p:nvSpPr>
          <p:spPr bwMode="auto">
            <a:xfrm>
              <a:off x="3496830" y="1437986"/>
              <a:ext cx="631825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4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903" name="Text Box 14"/>
            <p:cNvSpPr txBox="1">
              <a:spLocks noChangeArrowheads="1"/>
            </p:cNvSpPr>
            <p:nvPr/>
          </p:nvSpPr>
          <p:spPr bwMode="auto">
            <a:xfrm>
              <a:off x="4762068" y="1437986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94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904" name="Text Box 15"/>
            <p:cNvSpPr txBox="1">
              <a:spLocks noChangeArrowheads="1"/>
            </p:cNvSpPr>
            <p:nvPr/>
          </p:nvSpPr>
          <p:spPr bwMode="auto">
            <a:xfrm>
              <a:off x="358343" y="1442749"/>
              <a:ext cx="585787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th-TH" sz="2000" b="1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 </a:t>
              </a:r>
              <a:r>
                <a:rPr lang="en-US" sz="2000" b="1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d</a:t>
              </a:r>
              <a:endPara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905" name="Text Box 28"/>
            <p:cNvSpPr txBox="1">
              <a:spLocks noChangeArrowheads="1"/>
            </p:cNvSpPr>
            <p:nvPr/>
          </p:nvSpPr>
          <p:spPr bwMode="auto">
            <a:xfrm>
              <a:off x="5389130" y="1437986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95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906" name="Text Box 29"/>
            <p:cNvSpPr txBox="1">
              <a:spLocks noChangeArrowheads="1"/>
            </p:cNvSpPr>
            <p:nvPr/>
          </p:nvSpPr>
          <p:spPr bwMode="auto">
            <a:xfrm>
              <a:off x="6022543" y="1437986"/>
              <a:ext cx="631825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96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907" name="Text Box 30"/>
            <p:cNvSpPr txBox="1">
              <a:spLocks noChangeArrowheads="1"/>
            </p:cNvSpPr>
            <p:nvPr/>
          </p:nvSpPr>
          <p:spPr bwMode="auto">
            <a:xfrm>
              <a:off x="6654368" y="1437986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97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908" name="Text Box 31"/>
            <p:cNvSpPr txBox="1">
              <a:spLocks noChangeArrowheads="1"/>
            </p:cNvSpPr>
            <p:nvPr/>
          </p:nvSpPr>
          <p:spPr bwMode="auto">
            <a:xfrm>
              <a:off x="7287780" y="1437986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98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909" name="Text Box 32"/>
            <p:cNvSpPr txBox="1">
              <a:spLocks noChangeArrowheads="1"/>
            </p:cNvSpPr>
            <p:nvPr/>
          </p:nvSpPr>
          <p:spPr bwMode="auto">
            <a:xfrm>
              <a:off x="7911668" y="1437986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99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cxnSp>
          <p:nvCxnSpPr>
            <p:cNvPr id="34910" name="Straight Connector 18"/>
            <p:cNvCxnSpPr>
              <a:cxnSpLocks noChangeShapeType="1"/>
            </p:cNvCxnSpPr>
            <p:nvPr/>
          </p:nvCxnSpPr>
          <p:spPr bwMode="auto">
            <a:xfrm>
              <a:off x="4129968" y="1438772"/>
              <a:ext cx="173346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4911" name="Straight Connector 19"/>
            <p:cNvCxnSpPr>
              <a:cxnSpLocks noChangeShapeType="1"/>
            </p:cNvCxnSpPr>
            <p:nvPr/>
          </p:nvCxnSpPr>
          <p:spPr bwMode="auto">
            <a:xfrm>
              <a:off x="4129968" y="1846135"/>
              <a:ext cx="173346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4912" name="Straight Connector 20"/>
            <p:cNvCxnSpPr>
              <a:cxnSpLocks noChangeShapeType="1"/>
            </p:cNvCxnSpPr>
            <p:nvPr/>
          </p:nvCxnSpPr>
          <p:spPr bwMode="auto">
            <a:xfrm>
              <a:off x="4598002" y="1846134"/>
              <a:ext cx="173346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4913" name="Straight Connector 21"/>
            <p:cNvCxnSpPr>
              <a:cxnSpLocks noChangeShapeType="1"/>
            </p:cNvCxnSpPr>
            <p:nvPr/>
          </p:nvCxnSpPr>
          <p:spPr bwMode="auto">
            <a:xfrm>
              <a:off x="4593668" y="1438771"/>
              <a:ext cx="173346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4914" name="Text Box 14"/>
            <p:cNvSpPr txBox="1">
              <a:spLocks noChangeArrowheads="1"/>
            </p:cNvSpPr>
            <p:nvPr/>
          </p:nvSpPr>
          <p:spPr bwMode="auto">
            <a:xfrm>
              <a:off x="4094682" y="1442319"/>
              <a:ext cx="711331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...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</p:grpSp>
      <p:grpSp>
        <p:nvGrpSpPr>
          <p:cNvPr id="34820" name="Group 24"/>
          <p:cNvGrpSpPr>
            <a:grpSpLocks/>
          </p:cNvGrpSpPr>
          <p:nvPr/>
        </p:nvGrpSpPr>
        <p:grpSpPr bwMode="auto">
          <a:xfrm>
            <a:off x="358775" y="2016125"/>
            <a:ext cx="8186738" cy="758825"/>
            <a:chOff x="358343" y="1087149"/>
            <a:chExt cx="8186737" cy="758986"/>
          </a:xfrm>
        </p:grpSpPr>
        <p:sp>
          <p:nvSpPr>
            <p:cNvPr id="34879" name="Text Box 7"/>
            <p:cNvSpPr txBox="1">
              <a:spLocks noChangeArrowheads="1"/>
            </p:cNvSpPr>
            <p:nvPr/>
          </p:nvSpPr>
          <p:spPr bwMode="auto">
            <a:xfrm>
              <a:off x="920318" y="1087149"/>
              <a:ext cx="7561262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th-TH" sz="2100">
                  <a:latin typeface="Courier New" pitchFamily="49" charset="0"/>
                  <a:cs typeface="Courier New" pitchFamily="49" charset="0"/>
                </a:rPr>
                <a:t> 0   1   2   3   4  </a:t>
              </a:r>
              <a:r>
                <a:rPr lang="en-US" sz="2100">
                  <a:latin typeface="Courier New" pitchFamily="49" charset="0"/>
                  <a:cs typeface="Courier New" pitchFamily="49" charset="0"/>
                </a:rPr>
                <a:t>...</a:t>
              </a:r>
              <a:r>
                <a:rPr lang="th-TH" sz="2100">
                  <a:latin typeface="Courier New" pitchFamily="49" charset="0"/>
                  <a:cs typeface="Courier New" pitchFamily="49" charset="0"/>
                </a:rPr>
                <a:t> </a:t>
              </a:r>
              <a:r>
                <a:rPr lang="en-US" sz="2100">
                  <a:latin typeface="Courier New" pitchFamily="49" charset="0"/>
                  <a:cs typeface="Courier New" pitchFamily="49" charset="0"/>
                </a:rPr>
                <a:t>94  95  96  97  98  99</a:t>
              </a:r>
              <a:r>
                <a:rPr lang="th-TH" sz="2100">
                  <a:latin typeface="Courier New" pitchFamily="49" charset="0"/>
                  <a:cs typeface="Courier New" pitchFamily="49" charset="0"/>
                </a:rPr>
                <a:t> </a:t>
              </a:r>
            </a:p>
          </p:txBody>
        </p:sp>
        <p:sp>
          <p:nvSpPr>
            <p:cNvPr id="34880" name="Text Box 8"/>
            <p:cNvSpPr txBox="1">
              <a:spLocks noChangeArrowheads="1"/>
            </p:cNvSpPr>
            <p:nvPr/>
          </p:nvSpPr>
          <p:spPr bwMode="auto">
            <a:xfrm>
              <a:off x="963180" y="1437986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1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881" name="Text Box 9"/>
            <p:cNvSpPr txBox="1">
              <a:spLocks noChangeArrowheads="1"/>
            </p:cNvSpPr>
            <p:nvPr/>
          </p:nvSpPr>
          <p:spPr bwMode="auto">
            <a:xfrm>
              <a:off x="1596593" y="1437986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2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882" name="Text Box 10"/>
            <p:cNvSpPr txBox="1">
              <a:spLocks noChangeArrowheads="1"/>
            </p:cNvSpPr>
            <p:nvPr/>
          </p:nvSpPr>
          <p:spPr bwMode="auto">
            <a:xfrm>
              <a:off x="2230005" y="1437986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3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883" name="Text Box 11"/>
            <p:cNvSpPr txBox="1">
              <a:spLocks noChangeArrowheads="1"/>
            </p:cNvSpPr>
            <p:nvPr/>
          </p:nvSpPr>
          <p:spPr bwMode="auto">
            <a:xfrm>
              <a:off x="2863418" y="1437986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4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884" name="Text Box 12"/>
            <p:cNvSpPr txBox="1">
              <a:spLocks noChangeArrowheads="1"/>
            </p:cNvSpPr>
            <p:nvPr/>
          </p:nvSpPr>
          <p:spPr bwMode="auto">
            <a:xfrm>
              <a:off x="3496830" y="1437986"/>
              <a:ext cx="631825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5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885" name="Text Box 14"/>
            <p:cNvSpPr txBox="1">
              <a:spLocks noChangeArrowheads="1"/>
            </p:cNvSpPr>
            <p:nvPr/>
          </p:nvSpPr>
          <p:spPr bwMode="auto">
            <a:xfrm>
              <a:off x="4762068" y="1437986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95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886" name="Text Box 15"/>
            <p:cNvSpPr txBox="1">
              <a:spLocks noChangeArrowheads="1"/>
            </p:cNvSpPr>
            <p:nvPr/>
          </p:nvSpPr>
          <p:spPr bwMode="auto">
            <a:xfrm>
              <a:off x="358343" y="1442749"/>
              <a:ext cx="585787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th-TH" sz="2000" b="1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 </a:t>
              </a:r>
              <a:r>
                <a:rPr lang="en-US" sz="2000" b="1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d</a:t>
              </a:r>
              <a:endPara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887" name="Text Box 28"/>
            <p:cNvSpPr txBox="1">
              <a:spLocks noChangeArrowheads="1"/>
            </p:cNvSpPr>
            <p:nvPr/>
          </p:nvSpPr>
          <p:spPr bwMode="auto">
            <a:xfrm>
              <a:off x="5389130" y="1437986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96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888" name="Text Box 29"/>
            <p:cNvSpPr txBox="1">
              <a:spLocks noChangeArrowheads="1"/>
            </p:cNvSpPr>
            <p:nvPr/>
          </p:nvSpPr>
          <p:spPr bwMode="auto">
            <a:xfrm>
              <a:off x="6022543" y="1437986"/>
              <a:ext cx="631825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97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889" name="Text Box 30"/>
            <p:cNvSpPr txBox="1">
              <a:spLocks noChangeArrowheads="1"/>
            </p:cNvSpPr>
            <p:nvPr/>
          </p:nvSpPr>
          <p:spPr bwMode="auto">
            <a:xfrm>
              <a:off x="6654368" y="1437986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98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890" name="Text Box 31"/>
            <p:cNvSpPr txBox="1">
              <a:spLocks noChangeArrowheads="1"/>
            </p:cNvSpPr>
            <p:nvPr/>
          </p:nvSpPr>
          <p:spPr bwMode="auto">
            <a:xfrm>
              <a:off x="7287780" y="1437986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99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891" name="Text Box 32"/>
            <p:cNvSpPr txBox="1">
              <a:spLocks noChangeArrowheads="1"/>
            </p:cNvSpPr>
            <p:nvPr/>
          </p:nvSpPr>
          <p:spPr bwMode="auto">
            <a:xfrm>
              <a:off x="7911668" y="1437986"/>
              <a:ext cx="633412" cy="40011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rIns="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100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cxnSp>
          <p:nvCxnSpPr>
            <p:cNvPr id="34892" name="Straight Connector 38"/>
            <p:cNvCxnSpPr>
              <a:cxnSpLocks noChangeShapeType="1"/>
            </p:cNvCxnSpPr>
            <p:nvPr/>
          </p:nvCxnSpPr>
          <p:spPr bwMode="auto">
            <a:xfrm>
              <a:off x="4129968" y="1438772"/>
              <a:ext cx="173346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4893" name="Straight Connector 39"/>
            <p:cNvCxnSpPr>
              <a:cxnSpLocks noChangeShapeType="1"/>
            </p:cNvCxnSpPr>
            <p:nvPr/>
          </p:nvCxnSpPr>
          <p:spPr bwMode="auto">
            <a:xfrm>
              <a:off x="4129968" y="1846135"/>
              <a:ext cx="173346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4894" name="Straight Connector 40"/>
            <p:cNvCxnSpPr>
              <a:cxnSpLocks noChangeShapeType="1"/>
            </p:cNvCxnSpPr>
            <p:nvPr/>
          </p:nvCxnSpPr>
          <p:spPr bwMode="auto">
            <a:xfrm>
              <a:off x="4598002" y="1846134"/>
              <a:ext cx="173346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4895" name="Straight Connector 41"/>
            <p:cNvCxnSpPr>
              <a:cxnSpLocks noChangeShapeType="1"/>
            </p:cNvCxnSpPr>
            <p:nvPr/>
          </p:nvCxnSpPr>
          <p:spPr bwMode="auto">
            <a:xfrm>
              <a:off x="4593668" y="1438771"/>
              <a:ext cx="173346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4896" name="Text Box 14"/>
            <p:cNvSpPr txBox="1">
              <a:spLocks noChangeArrowheads="1"/>
            </p:cNvSpPr>
            <p:nvPr/>
          </p:nvSpPr>
          <p:spPr bwMode="auto">
            <a:xfrm>
              <a:off x="4094682" y="1442319"/>
              <a:ext cx="711331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...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</p:grpSp>
      <p:grpSp>
        <p:nvGrpSpPr>
          <p:cNvPr id="34821" name="Group 43"/>
          <p:cNvGrpSpPr>
            <a:grpSpLocks/>
          </p:cNvGrpSpPr>
          <p:nvPr/>
        </p:nvGrpSpPr>
        <p:grpSpPr bwMode="auto">
          <a:xfrm>
            <a:off x="358775" y="2943225"/>
            <a:ext cx="8186738" cy="758825"/>
            <a:chOff x="358343" y="1087149"/>
            <a:chExt cx="8186737" cy="758986"/>
          </a:xfrm>
        </p:grpSpPr>
        <p:sp>
          <p:nvSpPr>
            <p:cNvPr id="34861" name="Text Box 7"/>
            <p:cNvSpPr txBox="1">
              <a:spLocks noChangeArrowheads="1"/>
            </p:cNvSpPr>
            <p:nvPr/>
          </p:nvSpPr>
          <p:spPr bwMode="auto">
            <a:xfrm>
              <a:off x="920318" y="1087149"/>
              <a:ext cx="7561262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th-TH" sz="2100">
                  <a:latin typeface="Courier New" pitchFamily="49" charset="0"/>
                  <a:cs typeface="Courier New" pitchFamily="49" charset="0"/>
                </a:rPr>
                <a:t> 0   1   2   3   4  </a:t>
              </a:r>
              <a:r>
                <a:rPr lang="en-US" sz="2100">
                  <a:latin typeface="Courier New" pitchFamily="49" charset="0"/>
                  <a:cs typeface="Courier New" pitchFamily="49" charset="0"/>
                </a:rPr>
                <a:t>...</a:t>
              </a:r>
              <a:r>
                <a:rPr lang="th-TH" sz="2100">
                  <a:latin typeface="Courier New" pitchFamily="49" charset="0"/>
                  <a:cs typeface="Courier New" pitchFamily="49" charset="0"/>
                </a:rPr>
                <a:t> </a:t>
              </a:r>
              <a:r>
                <a:rPr lang="en-US" sz="2100">
                  <a:latin typeface="Courier New" pitchFamily="49" charset="0"/>
                  <a:cs typeface="Courier New" pitchFamily="49" charset="0"/>
                </a:rPr>
                <a:t>94  95  96  97  98  99</a:t>
              </a:r>
              <a:r>
                <a:rPr lang="th-TH" sz="2100">
                  <a:latin typeface="Courier New" pitchFamily="49" charset="0"/>
                  <a:cs typeface="Courier New" pitchFamily="49" charset="0"/>
                </a:rPr>
                <a:t> </a:t>
              </a:r>
            </a:p>
          </p:txBody>
        </p:sp>
        <p:sp>
          <p:nvSpPr>
            <p:cNvPr id="34862" name="Text Box 8"/>
            <p:cNvSpPr txBox="1">
              <a:spLocks noChangeArrowheads="1"/>
            </p:cNvSpPr>
            <p:nvPr/>
          </p:nvSpPr>
          <p:spPr bwMode="auto">
            <a:xfrm>
              <a:off x="963180" y="1437986"/>
              <a:ext cx="633412" cy="40011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rIns="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100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863" name="Text Box 9"/>
            <p:cNvSpPr txBox="1">
              <a:spLocks noChangeArrowheads="1"/>
            </p:cNvSpPr>
            <p:nvPr/>
          </p:nvSpPr>
          <p:spPr bwMode="auto">
            <a:xfrm>
              <a:off x="1596593" y="1437986"/>
              <a:ext cx="633412" cy="40011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rIns="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99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864" name="Text Box 10"/>
            <p:cNvSpPr txBox="1">
              <a:spLocks noChangeArrowheads="1"/>
            </p:cNvSpPr>
            <p:nvPr/>
          </p:nvSpPr>
          <p:spPr bwMode="auto">
            <a:xfrm>
              <a:off x="2230005" y="1437986"/>
              <a:ext cx="633412" cy="40011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rIns="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98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865" name="Text Box 11"/>
            <p:cNvSpPr txBox="1">
              <a:spLocks noChangeArrowheads="1"/>
            </p:cNvSpPr>
            <p:nvPr/>
          </p:nvSpPr>
          <p:spPr bwMode="auto">
            <a:xfrm>
              <a:off x="2863418" y="1437986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97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866" name="Text Box 12"/>
            <p:cNvSpPr txBox="1">
              <a:spLocks noChangeArrowheads="1"/>
            </p:cNvSpPr>
            <p:nvPr/>
          </p:nvSpPr>
          <p:spPr bwMode="auto">
            <a:xfrm>
              <a:off x="3496830" y="1437986"/>
              <a:ext cx="631825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96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867" name="Text Box 14"/>
            <p:cNvSpPr txBox="1">
              <a:spLocks noChangeArrowheads="1"/>
            </p:cNvSpPr>
            <p:nvPr/>
          </p:nvSpPr>
          <p:spPr bwMode="auto">
            <a:xfrm>
              <a:off x="4762068" y="1437986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6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868" name="Text Box 15"/>
            <p:cNvSpPr txBox="1">
              <a:spLocks noChangeArrowheads="1"/>
            </p:cNvSpPr>
            <p:nvPr/>
          </p:nvSpPr>
          <p:spPr bwMode="auto">
            <a:xfrm>
              <a:off x="358343" y="1442749"/>
              <a:ext cx="585787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th-TH" sz="2000" b="1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 </a:t>
              </a:r>
              <a:r>
                <a:rPr lang="en-US" sz="2000" b="1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d</a:t>
              </a:r>
              <a:endPara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869" name="Text Box 28"/>
            <p:cNvSpPr txBox="1">
              <a:spLocks noChangeArrowheads="1"/>
            </p:cNvSpPr>
            <p:nvPr/>
          </p:nvSpPr>
          <p:spPr bwMode="auto">
            <a:xfrm>
              <a:off x="5389130" y="1437986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5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870" name="Text Box 29"/>
            <p:cNvSpPr txBox="1">
              <a:spLocks noChangeArrowheads="1"/>
            </p:cNvSpPr>
            <p:nvPr/>
          </p:nvSpPr>
          <p:spPr bwMode="auto">
            <a:xfrm>
              <a:off x="6022543" y="1437986"/>
              <a:ext cx="631825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4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871" name="Text Box 30"/>
            <p:cNvSpPr txBox="1">
              <a:spLocks noChangeArrowheads="1"/>
            </p:cNvSpPr>
            <p:nvPr/>
          </p:nvSpPr>
          <p:spPr bwMode="auto">
            <a:xfrm>
              <a:off x="6654368" y="1437986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3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872" name="Text Box 31"/>
            <p:cNvSpPr txBox="1">
              <a:spLocks noChangeArrowheads="1"/>
            </p:cNvSpPr>
            <p:nvPr/>
          </p:nvSpPr>
          <p:spPr bwMode="auto">
            <a:xfrm>
              <a:off x="7287780" y="1437986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2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873" name="Text Box 32"/>
            <p:cNvSpPr txBox="1">
              <a:spLocks noChangeArrowheads="1"/>
            </p:cNvSpPr>
            <p:nvPr/>
          </p:nvSpPr>
          <p:spPr bwMode="auto">
            <a:xfrm>
              <a:off x="7911668" y="1437986"/>
              <a:ext cx="633412" cy="40011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rIns="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1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cxnSp>
          <p:nvCxnSpPr>
            <p:cNvPr id="34874" name="Straight Connector 57"/>
            <p:cNvCxnSpPr>
              <a:cxnSpLocks noChangeShapeType="1"/>
            </p:cNvCxnSpPr>
            <p:nvPr/>
          </p:nvCxnSpPr>
          <p:spPr bwMode="auto">
            <a:xfrm>
              <a:off x="4129968" y="1438772"/>
              <a:ext cx="173346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4875" name="Straight Connector 58"/>
            <p:cNvCxnSpPr>
              <a:cxnSpLocks noChangeShapeType="1"/>
            </p:cNvCxnSpPr>
            <p:nvPr/>
          </p:nvCxnSpPr>
          <p:spPr bwMode="auto">
            <a:xfrm>
              <a:off x="4129968" y="1846135"/>
              <a:ext cx="173346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4876" name="Straight Connector 59"/>
            <p:cNvCxnSpPr>
              <a:cxnSpLocks noChangeShapeType="1"/>
            </p:cNvCxnSpPr>
            <p:nvPr/>
          </p:nvCxnSpPr>
          <p:spPr bwMode="auto">
            <a:xfrm>
              <a:off x="4598002" y="1846134"/>
              <a:ext cx="173346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4877" name="Straight Connector 60"/>
            <p:cNvCxnSpPr>
              <a:cxnSpLocks noChangeShapeType="1"/>
            </p:cNvCxnSpPr>
            <p:nvPr/>
          </p:nvCxnSpPr>
          <p:spPr bwMode="auto">
            <a:xfrm>
              <a:off x="4593668" y="1438771"/>
              <a:ext cx="173346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4878" name="Text Box 14"/>
            <p:cNvSpPr txBox="1">
              <a:spLocks noChangeArrowheads="1"/>
            </p:cNvSpPr>
            <p:nvPr/>
          </p:nvSpPr>
          <p:spPr bwMode="auto">
            <a:xfrm>
              <a:off x="4094682" y="1442319"/>
              <a:ext cx="711331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...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</p:grpSp>
      <p:grpSp>
        <p:nvGrpSpPr>
          <p:cNvPr id="34822" name="Group 62"/>
          <p:cNvGrpSpPr>
            <a:grpSpLocks/>
          </p:cNvGrpSpPr>
          <p:nvPr/>
        </p:nvGrpSpPr>
        <p:grpSpPr bwMode="auto">
          <a:xfrm>
            <a:off x="358775" y="3871913"/>
            <a:ext cx="8186738" cy="758825"/>
            <a:chOff x="358343" y="1087149"/>
            <a:chExt cx="8186737" cy="758986"/>
          </a:xfrm>
        </p:grpSpPr>
        <p:sp>
          <p:nvSpPr>
            <p:cNvPr id="34843" name="Text Box 7"/>
            <p:cNvSpPr txBox="1">
              <a:spLocks noChangeArrowheads="1"/>
            </p:cNvSpPr>
            <p:nvPr/>
          </p:nvSpPr>
          <p:spPr bwMode="auto">
            <a:xfrm>
              <a:off x="920318" y="1087149"/>
              <a:ext cx="7561262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th-TH" sz="2100">
                  <a:latin typeface="Courier New" pitchFamily="49" charset="0"/>
                  <a:cs typeface="Courier New" pitchFamily="49" charset="0"/>
                </a:rPr>
                <a:t> 0   1   2   3   4  </a:t>
              </a:r>
              <a:r>
                <a:rPr lang="en-US" sz="2100">
                  <a:latin typeface="Courier New" pitchFamily="49" charset="0"/>
                  <a:cs typeface="Courier New" pitchFamily="49" charset="0"/>
                </a:rPr>
                <a:t>...</a:t>
              </a:r>
              <a:r>
                <a:rPr lang="th-TH" sz="2100">
                  <a:latin typeface="Courier New" pitchFamily="49" charset="0"/>
                  <a:cs typeface="Courier New" pitchFamily="49" charset="0"/>
                </a:rPr>
                <a:t> </a:t>
              </a:r>
              <a:r>
                <a:rPr lang="en-US" sz="2100">
                  <a:latin typeface="Courier New" pitchFamily="49" charset="0"/>
                  <a:cs typeface="Courier New" pitchFamily="49" charset="0"/>
                </a:rPr>
                <a:t>94  95  96  97  98  99</a:t>
              </a:r>
              <a:r>
                <a:rPr lang="th-TH" sz="2100">
                  <a:latin typeface="Courier New" pitchFamily="49" charset="0"/>
                  <a:cs typeface="Courier New" pitchFamily="49" charset="0"/>
                </a:rPr>
                <a:t> </a:t>
              </a:r>
            </a:p>
          </p:txBody>
        </p:sp>
        <p:sp>
          <p:nvSpPr>
            <p:cNvPr id="34844" name="Text Box 8"/>
            <p:cNvSpPr txBox="1">
              <a:spLocks noChangeArrowheads="1"/>
            </p:cNvSpPr>
            <p:nvPr/>
          </p:nvSpPr>
          <p:spPr bwMode="auto">
            <a:xfrm>
              <a:off x="963180" y="1437986"/>
              <a:ext cx="633412" cy="40011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rIns="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1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845" name="Text Box 9"/>
            <p:cNvSpPr txBox="1">
              <a:spLocks noChangeArrowheads="1"/>
            </p:cNvSpPr>
            <p:nvPr/>
          </p:nvSpPr>
          <p:spPr bwMode="auto">
            <a:xfrm>
              <a:off x="1596593" y="1437986"/>
              <a:ext cx="633412" cy="40011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rIns="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-1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846" name="Text Box 10"/>
            <p:cNvSpPr txBox="1">
              <a:spLocks noChangeArrowheads="1"/>
            </p:cNvSpPr>
            <p:nvPr/>
          </p:nvSpPr>
          <p:spPr bwMode="auto">
            <a:xfrm>
              <a:off x="2230005" y="1437986"/>
              <a:ext cx="633412" cy="40011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rIns="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2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847" name="Text Box 11"/>
            <p:cNvSpPr txBox="1">
              <a:spLocks noChangeArrowheads="1"/>
            </p:cNvSpPr>
            <p:nvPr/>
          </p:nvSpPr>
          <p:spPr bwMode="auto">
            <a:xfrm>
              <a:off x="2863418" y="1437986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-2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848" name="Text Box 12"/>
            <p:cNvSpPr txBox="1">
              <a:spLocks noChangeArrowheads="1"/>
            </p:cNvSpPr>
            <p:nvPr/>
          </p:nvSpPr>
          <p:spPr bwMode="auto">
            <a:xfrm>
              <a:off x="3496830" y="1437986"/>
              <a:ext cx="631825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3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849" name="Text Box 14"/>
            <p:cNvSpPr txBox="1">
              <a:spLocks noChangeArrowheads="1"/>
            </p:cNvSpPr>
            <p:nvPr/>
          </p:nvSpPr>
          <p:spPr bwMode="auto">
            <a:xfrm>
              <a:off x="4762068" y="1437986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48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850" name="Text Box 15"/>
            <p:cNvSpPr txBox="1">
              <a:spLocks noChangeArrowheads="1"/>
            </p:cNvSpPr>
            <p:nvPr/>
          </p:nvSpPr>
          <p:spPr bwMode="auto">
            <a:xfrm>
              <a:off x="358343" y="1442749"/>
              <a:ext cx="585787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th-TH" sz="2000" b="1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 </a:t>
              </a:r>
              <a:r>
                <a:rPr lang="en-US" sz="2000" b="1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d</a:t>
              </a:r>
              <a:endPara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851" name="Text Box 28"/>
            <p:cNvSpPr txBox="1">
              <a:spLocks noChangeArrowheads="1"/>
            </p:cNvSpPr>
            <p:nvPr/>
          </p:nvSpPr>
          <p:spPr bwMode="auto">
            <a:xfrm>
              <a:off x="5389130" y="1437986"/>
              <a:ext cx="633412" cy="40011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rIns="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-48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852" name="Text Box 29"/>
            <p:cNvSpPr txBox="1">
              <a:spLocks noChangeArrowheads="1"/>
            </p:cNvSpPr>
            <p:nvPr/>
          </p:nvSpPr>
          <p:spPr bwMode="auto">
            <a:xfrm>
              <a:off x="6022543" y="1437986"/>
              <a:ext cx="631825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49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853" name="Text Box 30"/>
            <p:cNvSpPr txBox="1">
              <a:spLocks noChangeArrowheads="1"/>
            </p:cNvSpPr>
            <p:nvPr/>
          </p:nvSpPr>
          <p:spPr bwMode="auto">
            <a:xfrm>
              <a:off x="6654368" y="1437986"/>
              <a:ext cx="633412" cy="40011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rIns="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-49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854" name="Text Box 31"/>
            <p:cNvSpPr txBox="1">
              <a:spLocks noChangeArrowheads="1"/>
            </p:cNvSpPr>
            <p:nvPr/>
          </p:nvSpPr>
          <p:spPr bwMode="auto">
            <a:xfrm>
              <a:off x="7287780" y="1437986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50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855" name="Text Box 32"/>
            <p:cNvSpPr txBox="1">
              <a:spLocks noChangeArrowheads="1"/>
            </p:cNvSpPr>
            <p:nvPr/>
          </p:nvSpPr>
          <p:spPr bwMode="auto">
            <a:xfrm>
              <a:off x="7911668" y="1437986"/>
              <a:ext cx="633412" cy="40011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rIns="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-50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cxnSp>
          <p:nvCxnSpPr>
            <p:cNvPr id="34856" name="Straight Connector 76"/>
            <p:cNvCxnSpPr>
              <a:cxnSpLocks noChangeShapeType="1"/>
            </p:cNvCxnSpPr>
            <p:nvPr/>
          </p:nvCxnSpPr>
          <p:spPr bwMode="auto">
            <a:xfrm>
              <a:off x="4129968" y="1438772"/>
              <a:ext cx="173346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4857" name="Straight Connector 77"/>
            <p:cNvCxnSpPr>
              <a:cxnSpLocks noChangeShapeType="1"/>
            </p:cNvCxnSpPr>
            <p:nvPr/>
          </p:nvCxnSpPr>
          <p:spPr bwMode="auto">
            <a:xfrm>
              <a:off x="4129968" y="1846135"/>
              <a:ext cx="173346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4858" name="Straight Connector 78"/>
            <p:cNvCxnSpPr>
              <a:cxnSpLocks noChangeShapeType="1"/>
            </p:cNvCxnSpPr>
            <p:nvPr/>
          </p:nvCxnSpPr>
          <p:spPr bwMode="auto">
            <a:xfrm>
              <a:off x="4598002" y="1846134"/>
              <a:ext cx="173346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4859" name="Straight Connector 79"/>
            <p:cNvCxnSpPr>
              <a:cxnSpLocks noChangeShapeType="1"/>
            </p:cNvCxnSpPr>
            <p:nvPr/>
          </p:nvCxnSpPr>
          <p:spPr bwMode="auto">
            <a:xfrm>
              <a:off x="4593668" y="1438771"/>
              <a:ext cx="173346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4860" name="Text Box 14"/>
            <p:cNvSpPr txBox="1">
              <a:spLocks noChangeArrowheads="1"/>
            </p:cNvSpPr>
            <p:nvPr/>
          </p:nvSpPr>
          <p:spPr bwMode="auto">
            <a:xfrm>
              <a:off x="4094682" y="1442319"/>
              <a:ext cx="711331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...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</p:grpSp>
      <p:grpSp>
        <p:nvGrpSpPr>
          <p:cNvPr id="34823" name="Group 101"/>
          <p:cNvGrpSpPr>
            <a:grpSpLocks/>
          </p:cNvGrpSpPr>
          <p:nvPr/>
        </p:nvGrpSpPr>
        <p:grpSpPr bwMode="auto">
          <a:xfrm>
            <a:off x="358775" y="4800600"/>
            <a:ext cx="8186738" cy="758825"/>
            <a:chOff x="358343" y="4800167"/>
            <a:chExt cx="8186737" cy="758986"/>
          </a:xfrm>
        </p:grpSpPr>
        <p:sp>
          <p:nvSpPr>
            <p:cNvPr id="34824" name="Text Box 7"/>
            <p:cNvSpPr txBox="1">
              <a:spLocks noChangeArrowheads="1"/>
            </p:cNvSpPr>
            <p:nvPr/>
          </p:nvSpPr>
          <p:spPr bwMode="auto">
            <a:xfrm>
              <a:off x="920318" y="4800167"/>
              <a:ext cx="7561262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th-TH" sz="2100">
                  <a:latin typeface="Courier New" pitchFamily="49" charset="0"/>
                  <a:cs typeface="Courier New" pitchFamily="49" charset="0"/>
                </a:rPr>
                <a:t> 0   1   2   3   4  </a:t>
              </a:r>
              <a:r>
                <a:rPr lang="en-US" sz="2100">
                  <a:latin typeface="Courier New" pitchFamily="49" charset="0"/>
                  <a:cs typeface="Courier New" pitchFamily="49" charset="0"/>
                </a:rPr>
                <a:t> 5   6   7   8   9  ... 99</a:t>
              </a:r>
              <a:endParaRPr lang="th-TH" sz="21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825" name="Text Box 8"/>
            <p:cNvSpPr txBox="1">
              <a:spLocks noChangeArrowheads="1"/>
            </p:cNvSpPr>
            <p:nvPr/>
          </p:nvSpPr>
          <p:spPr bwMode="auto">
            <a:xfrm>
              <a:off x="963180" y="5151004"/>
              <a:ext cx="633412" cy="40011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rIns="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0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826" name="Text Box 9"/>
            <p:cNvSpPr txBox="1">
              <a:spLocks noChangeArrowheads="1"/>
            </p:cNvSpPr>
            <p:nvPr/>
          </p:nvSpPr>
          <p:spPr bwMode="auto">
            <a:xfrm>
              <a:off x="1596593" y="5151004"/>
              <a:ext cx="633412" cy="40011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rIns="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1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827" name="Text Box 10"/>
            <p:cNvSpPr txBox="1">
              <a:spLocks noChangeArrowheads="1"/>
            </p:cNvSpPr>
            <p:nvPr/>
          </p:nvSpPr>
          <p:spPr bwMode="auto">
            <a:xfrm>
              <a:off x="2230005" y="5151004"/>
              <a:ext cx="633412" cy="40011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rIns="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3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828" name="Text Box 11"/>
            <p:cNvSpPr txBox="1">
              <a:spLocks noChangeArrowheads="1"/>
            </p:cNvSpPr>
            <p:nvPr/>
          </p:nvSpPr>
          <p:spPr bwMode="auto">
            <a:xfrm>
              <a:off x="2863418" y="5151004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6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829" name="Text Box 12"/>
            <p:cNvSpPr txBox="1">
              <a:spLocks noChangeArrowheads="1"/>
            </p:cNvSpPr>
            <p:nvPr/>
          </p:nvSpPr>
          <p:spPr bwMode="auto">
            <a:xfrm>
              <a:off x="3496830" y="5151004"/>
              <a:ext cx="631825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10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830" name="Text Box 14"/>
            <p:cNvSpPr txBox="1">
              <a:spLocks noChangeArrowheads="1"/>
            </p:cNvSpPr>
            <p:nvPr/>
          </p:nvSpPr>
          <p:spPr bwMode="auto">
            <a:xfrm>
              <a:off x="4124738" y="5151004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15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831" name="Text Box 15"/>
            <p:cNvSpPr txBox="1">
              <a:spLocks noChangeArrowheads="1"/>
            </p:cNvSpPr>
            <p:nvPr/>
          </p:nvSpPr>
          <p:spPr bwMode="auto">
            <a:xfrm>
              <a:off x="358343" y="5155767"/>
              <a:ext cx="585787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th-TH" sz="2000" b="1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 </a:t>
              </a:r>
              <a:r>
                <a:rPr lang="en-US" sz="2000" b="1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d</a:t>
              </a:r>
              <a:endPara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832" name="Text Box 28"/>
            <p:cNvSpPr txBox="1">
              <a:spLocks noChangeArrowheads="1"/>
            </p:cNvSpPr>
            <p:nvPr/>
          </p:nvSpPr>
          <p:spPr bwMode="auto">
            <a:xfrm>
              <a:off x="4751800" y="5151004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21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833" name="Text Box 29"/>
            <p:cNvSpPr txBox="1">
              <a:spLocks noChangeArrowheads="1"/>
            </p:cNvSpPr>
            <p:nvPr/>
          </p:nvSpPr>
          <p:spPr bwMode="auto">
            <a:xfrm>
              <a:off x="5385213" y="5151004"/>
              <a:ext cx="631825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28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834" name="Text Box 30"/>
            <p:cNvSpPr txBox="1">
              <a:spLocks noChangeArrowheads="1"/>
            </p:cNvSpPr>
            <p:nvPr/>
          </p:nvSpPr>
          <p:spPr bwMode="auto">
            <a:xfrm>
              <a:off x="6017038" y="5151004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36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835" name="Text Box 31"/>
            <p:cNvSpPr txBox="1">
              <a:spLocks noChangeArrowheads="1"/>
            </p:cNvSpPr>
            <p:nvPr/>
          </p:nvSpPr>
          <p:spPr bwMode="auto">
            <a:xfrm>
              <a:off x="6650450" y="5151004"/>
              <a:ext cx="633412" cy="406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45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836" name="Text Box 32"/>
            <p:cNvSpPr txBox="1">
              <a:spLocks noChangeArrowheads="1"/>
            </p:cNvSpPr>
            <p:nvPr/>
          </p:nvSpPr>
          <p:spPr bwMode="auto">
            <a:xfrm>
              <a:off x="7911668" y="5151004"/>
              <a:ext cx="633412" cy="40011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rIns="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Courier New" pitchFamily="49" charset="0"/>
                  <a:cs typeface="Courier New" pitchFamily="49" charset="0"/>
                </a:rPr>
                <a:t>4950</a:t>
              </a:r>
              <a:endParaRPr lang="th-TH" sz="2000" b="1">
                <a:latin typeface="Courier New" pitchFamily="49" charset="0"/>
                <a:cs typeface="Courier New" pitchFamily="49" charset="0"/>
              </a:endParaRPr>
            </a:p>
          </p:txBody>
        </p:sp>
        <p:grpSp>
          <p:nvGrpSpPr>
            <p:cNvPr id="34837" name="Group 100"/>
            <p:cNvGrpSpPr>
              <a:grpSpLocks/>
            </p:cNvGrpSpPr>
            <p:nvPr/>
          </p:nvGrpSpPr>
          <p:grpSpPr bwMode="auto">
            <a:xfrm>
              <a:off x="7239664" y="5151789"/>
              <a:ext cx="711331" cy="407364"/>
              <a:chOff x="4094682" y="5151789"/>
              <a:chExt cx="711331" cy="407364"/>
            </a:xfrm>
          </p:grpSpPr>
          <p:cxnSp>
            <p:nvCxnSpPr>
              <p:cNvPr id="34838" name="Straight Connector 95"/>
              <p:cNvCxnSpPr>
                <a:cxnSpLocks noChangeShapeType="1"/>
              </p:cNvCxnSpPr>
              <p:nvPr/>
            </p:nvCxnSpPr>
            <p:spPr bwMode="auto">
              <a:xfrm>
                <a:off x="4129968" y="5151790"/>
                <a:ext cx="173346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4839" name="Straight Connector 96"/>
              <p:cNvCxnSpPr>
                <a:cxnSpLocks noChangeShapeType="1"/>
              </p:cNvCxnSpPr>
              <p:nvPr/>
            </p:nvCxnSpPr>
            <p:spPr bwMode="auto">
              <a:xfrm>
                <a:off x="4129968" y="5559153"/>
                <a:ext cx="173346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4840" name="Straight Connector 97"/>
              <p:cNvCxnSpPr>
                <a:cxnSpLocks noChangeShapeType="1"/>
              </p:cNvCxnSpPr>
              <p:nvPr/>
            </p:nvCxnSpPr>
            <p:spPr bwMode="auto">
              <a:xfrm>
                <a:off x="4598002" y="5559152"/>
                <a:ext cx="173346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4841" name="Straight Connector 98"/>
              <p:cNvCxnSpPr>
                <a:cxnSpLocks noChangeShapeType="1"/>
              </p:cNvCxnSpPr>
              <p:nvPr/>
            </p:nvCxnSpPr>
            <p:spPr bwMode="auto">
              <a:xfrm>
                <a:off x="4593668" y="5151789"/>
                <a:ext cx="173346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4842" name="Text Box 14"/>
              <p:cNvSpPr txBox="1">
                <a:spLocks noChangeArrowheads="1"/>
              </p:cNvSpPr>
              <p:nvPr/>
            </p:nvSpPr>
            <p:spPr bwMode="auto">
              <a:xfrm>
                <a:off x="4094682" y="5155337"/>
                <a:ext cx="711331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2000" b="1">
                    <a:latin typeface="Courier New" pitchFamily="49" charset="0"/>
                    <a:cs typeface="Courier New" pitchFamily="49" charset="0"/>
                  </a:rPr>
                  <a:t>...</a:t>
                </a:r>
                <a:endParaRPr lang="th-TH" sz="2000" b="1">
                  <a:latin typeface="Courier New" pitchFamily="49" charset="0"/>
                  <a:cs typeface="Courier New" pitchFamily="49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ลูกบอล </a:t>
            </a:r>
            <a:r>
              <a:rPr lang="en-US" dirty="0" smtClean="0"/>
              <a:t>50 </a:t>
            </a:r>
            <a:r>
              <a:rPr lang="th-TH" dirty="0" smtClean="0"/>
              <a:t>ลูก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908050"/>
            <a:ext cx="8120062" cy="3471863"/>
          </a:xfrm>
        </p:spPr>
        <p:txBody>
          <a:bodyPr/>
          <a:lstStyle/>
          <a:p>
            <a:pPr>
              <a:defRPr/>
            </a:pPr>
            <a:r>
              <a:rPr lang="th-TH" dirty="0" smtClean="0"/>
              <a:t>หนึ่งลูกใช้ </a:t>
            </a:r>
            <a:r>
              <a:rPr lang="en-US" dirty="0" smtClean="0"/>
              <a:t>5 </a:t>
            </a:r>
            <a:r>
              <a:rPr lang="th-TH" dirty="0" smtClean="0"/>
              <a:t>ตัวแปร </a:t>
            </a:r>
            <a:r>
              <a:rPr lang="en-US" dirty="0" smtClean="0"/>
              <a:t>: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x, y,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dx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dy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, r</a:t>
            </a: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th-TH" dirty="0" smtClean="0"/>
              <a:t>ต้องการ </a:t>
            </a:r>
            <a:r>
              <a:rPr lang="en-US" dirty="0" smtClean="0"/>
              <a:t>50 </a:t>
            </a:r>
            <a:r>
              <a:rPr lang="th-TH" dirty="0" smtClean="0"/>
              <a:t>ลูก </a:t>
            </a:r>
            <a:r>
              <a:rPr lang="en-US" dirty="0" smtClean="0"/>
              <a:t>: 250 </a:t>
            </a:r>
            <a:r>
              <a:rPr lang="th-TH" dirty="0" smtClean="0"/>
              <a:t>ตัวแปร </a:t>
            </a:r>
            <a:r>
              <a:rPr lang="en-US" dirty="0" smtClean="0"/>
              <a:t>!</a:t>
            </a:r>
          </a:p>
          <a:p>
            <a:pPr lvl="1">
              <a:defRPr/>
            </a:pPr>
            <a:r>
              <a:rPr lang="en-US" b="1" dirty="0" smtClean="0">
                <a:latin typeface="Courier New" pitchFamily="49" charset="0"/>
                <a:ea typeface="+mn-ea"/>
                <a:cs typeface="Courier New" pitchFamily="49" charset="0"/>
              </a:rPr>
              <a:t>x1, y1, dx1, dy1, r1</a:t>
            </a:r>
          </a:p>
          <a:p>
            <a:pPr lvl="1">
              <a:defRPr/>
            </a:pPr>
            <a:r>
              <a:rPr lang="en-US" b="1" dirty="0" smtClean="0">
                <a:latin typeface="Courier New" pitchFamily="49" charset="0"/>
                <a:ea typeface="+mn-ea"/>
                <a:cs typeface="Courier New" pitchFamily="49" charset="0"/>
              </a:rPr>
              <a:t>x2, y2, dx2, dy2, r2</a:t>
            </a:r>
          </a:p>
          <a:p>
            <a:pPr lvl="1">
              <a:defRPr/>
            </a:pPr>
            <a:r>
              <a:rPr lang="en-US" b="1" dirty="0" smtClean="0">
                <a:latin typeface="Courier New" pitchFamily="49" charset="0"/>
                <a:ea typeface="+mn-ea"/>
                <a:cs typeface="Courier New" pitchFamily="49" charset="0"/>
              </a:rPr>
              <a:t>...</a:t>
            </a:r>
          </a:p>
          <a:p>
            <a:pPr lvl="1">
              <a:defRPr/>
            </a:pPr>
            <a:r>
              <a:rPr lang="en-US" b="1" dirty="0" smtClean="0">
                <a:latin typeface="Courier New" pitchFamily="49" charset="0"/>
                <a:ea typeface="+mn-ea"/>
                <a:cs typeface="Courier New" pitchFamily="49" charset="0"/>
              </a:rPr>
              <a:t>x50, y50, dx50, dy50, r50</a:t>
            </a:r>
          </a:p>
          <a:p>
            <a:pPr>
              <a:defRPr/>
            </a:pPr>
            <a:r>
              <a:rPr lang="th-TH" dirty="0" smtClean="0"/>
              <a:t>ทางออกที่ง่ายกว่า </a:t>
            </a:r>
            <a:r>
              <a:rPr lang="en-US" dirty="0" smtClean="0"/>
              <a:t>: </a:t>
            </a:r>
            <a:r>
              <a:rPr lang="th-TH" dirty="0" smtClean="0"/>
              <a:t>ใช้แถวลำดับเก็บข้อมูล (อาเรย์)</a:t>
            </a:r>
            <a:endParaRPr lang="en-US" dirty="0" smtClean="0"/>
          </a:p>
        </p:txBody>
      </p:sp>
      <p:grpSp>
        <p:nvGrpSpPr>
          <p:cNvPr id="4" name="Group 100"/>
          <p:cNvGrpSpPr>
            <a:grpSpLocks/>
          </p:cNvGrpSpPr>
          <p:nvPr/>
        </p:nvGrpSpPr>
        <p:grpSpPr bwMode="auto">
          <a:xfrm>
            <a:off x="1576388" y="4217988"/>
            <a:ext cx="5464175" cy="2333625"/>
            <a:chOff x="1576113" y="4217726"/>
            <a:chExt cx="5464726" cy="2333658"/>
          </a:xfrm>
        </p:grpSpPr>
        <p:grpSp>
          <p:nvGrpSpPr>
            <p:cNvPr id="6150" name="Group 4"/>
            <p:cNvGrpSpPr>
              <a:grpSpLocks/>
            </p:cNvGrpSpPr>
            <p:nvPr/>
          </p:nvGrpSpPr>
          <p:grpSpPr bwMode="auto">
            <a:xfrm>
              <a:off x="1679012" y="4915084"/>
              <a:ext cx="5361827" cy="353191"/>
              <a:chOff x="838" y="2671"/>
              <a:chExt cx="3856" cy="254"/>
            </a:xfrm>
          </p:grpSpPr>
          <p:sp>
            <p:nvSpPr>
              <p:cNvPr id="5" name="Text Box 5"/>
              <p:cNvSpPr txBox="1">
                <a:spLocks noChangeArrowheads="1"/>
              </p:cNvSpPr>
              <p:nvPr/>
            </p:nvSpPr>
            <p:spPr bwMode="auto">
              <a:xfrm>
                <a:off x="1065" y="2671"/>
                <a:ext cx="363" cy="22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 type="none" w="lg" len="med"/>
              </a:ln>
              <a:effectLst/>
            </p:spPr>
            <p:txBody>
              <a:bodyPr lIns="36000" tIns="36000" rIns="36000" bIns="36000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1600">
                    <a:solidFill>
                      <a:schemeClr val="tx2"/>
                    </a:solidFill>
                    <a:latin typeface="+mn-lt"/>
                  </a:rPr>
                  <a:t>30</a:t>
                </a:r>
                <a:endParaRPr lang="th-TH" sz="1600">
                  <a:solidFill>
                    <a:schemeClr val="tx2"/>
                  </a:solidFill>
                  <a:latin typeface="+mn-lt"/>
                </a:endParaRPr>
              </a:p>
            </p:txBody>
          </p:sp>
          <p:sp>
            <p:nvSpPr>
              <p:cNvPr id="6" name="Text Box 6"/>
              <p:cNvSpPr txBox="1">
                <a:spLocks noChangeArrowheads="1"/>
              </p:cNvSpPr>
              <p:nvPr/>
            </p:nvSpPr>
            <p:spPr bwMode="auto">
              <a:xfrm>
                <a:off x="1430" y="2671"/>
                <a:ext cx="362" cy="22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 type="none" w="lg" len="med"/>
              </a:ln>
              <a:effectLst/>
            </p:spPr>
            <p:txBody>
              <a:bodyPr lIns="36000" tIns="36000" rIns="36000" bIns="36000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1600">
                    <a:solidFill>
                      <a:schemeClr val="tx2"/>
                    </a:solidFill>
                    <a:latin typeface="+mn-lt"/>
                  </a:rPr>
                  <a:t>110</a:t>
                </a:r>
                <a:endParaRPr lang="th-TH" sz="1600">
                  <a:solidFill>
                    <a:schemeClr val="tx2"/>
                  </a:solidFill>
                  <a:latin typeface="+mn-lt"/>
                </a:endParaRPr>
              </a:p>
            </p:txBody>
          </p:sp>
          <p:sp>
            <p:nvSpPr>
              <p:cNvPr id="7" name="Text Box 7"/>
              <p:cNvSpPr txBox="1">
                <a:spLocks noChangeArrowheads="1"/>
              </p:cNvSpPr>
              <p:nvPr/>
            </p:nvSpPr>
            <p:spPr bwMode="auto">
              <a:xfrm>
                <a:off x="1792" y="2671"/>
                <a:ext cx="363" cy="22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 type="none" w="lg" len="med"/>
              </a:ln>
              <a:effectLst/>
            </p:spPr>
            <p:txBody>
              <a:bodyPr lIns="36000" tIns="36000" rIns="36000" bIns="36000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1600">
                    <a:solidFill>
                      <a:schemeClr val="tx2"/>
                    </a:solidFill>
                    <a:latin typeface="+mn-lt"/>
                  </a:rPr>
                  <a:t>115</a:t>
                </a:r>
                <a:endParaRPr lang="th-TH" sz="1600">
                  <a:solidFill>
                    <a:schemeClr val="tx2"/>
                  </a:solidFill>
                  <a:latin typeface="+mn-lt"/>
                </a:endParaRPr>
              </a:p>
            </p:txBody>
          </p:sp>
          <p:sp>
            <p:nvSpPr>
              <p:cNvPr id="8" name="Text Box 8"/>
              <p:cNvSpPr txBox="1">
                <a:spLocks noChangeArrowheads="1"/>
              </p:cNvSpPr>
              <p:nvPr/>
            </p:nvSpPr>
            <p:spPr bwMode="auto">
              <a:xfrm>
                <a:off x="2155" y="2671"/>
                <a:ext cx="362" cy="22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 type="none" w="lg" len="med"/>
              </a:ln>
              <a:effectLst/>
            </p:spPr>
            <p:txBody>
              <a:bodyPr lIns="36000" tIns="36000" rIns="36000" bIns="36000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1600">
                    <a:solidFill>
                      <a:schemeClr val="tx2"/>
                    </a:solidFill>
                    <a:latin typeface="+mn-lt"/>
                  </a:rPr>
                  <a:t>83</a:t>
                </a:r>
                <a:endParaRPr lang="th-TH" sz="1600">
                  <a:solidFill>
                    <a:schemeClr val="tx2"/>
                  </a:solidFill>
                  <a:latin typeface="+mn-lt"/>
                </a:endParaRPr>
              </a:p>
            </p:txBody>
          </p:sp>
          <p:sp>
            <p:nvSpPr>
              <p:cNvPr id="11" name="Text Box 11"/>
              <p:cNvSpPr txBox="1">
                <a:spLocks noChangeArrowheads="1"/>
              </p:cNvSpPr>
              <p:nvPr/>
            </p:nvSpPr>
            <p:spPr bwMode="auto">
              <a:xfrm>
                <a:off x="3243" y="2671"/>
                <a:ext cx="363" cy="22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 type="none" w="lg" len="med"/>
              </a:ln>
              <a:effectLst/>
            </p:spPr>
            <p:txBody>
              <a:bodyPr lIns="36000" tIns="36000" rIns="36000" bIns="36000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1600">
                    <a:solidFill>
                      <a:schemeClr val="tx2"/>
                    </a:solidFill>
                    <a:latin typeface="+mn-lt"/>
                  </a:rPr>
                  <a:t>30</a:t>
                </a:r>
                <a:endParaRPr lang="th-TH" sz="1600">
                  <a:solidFill>
                    <a:schemeClr val="tx2"/>
                  </a:solidFill>
                  <a:latin typeface="+mn-lt"/>
                </a:endParaRPr>
              </a:p>
            </p:txBody>
          </p:sp>
          <p:sp>
            <p:nvSpPr>
              <p:cNvPr id="12" name="Text Box 12"/>
              <p:cNvSpPr txBox="1">
                <a:spLocks noChangeArrowheads="1"/>
              </p:cNvSpPr>
              <p:nvPr/>
            </p:nvSpPr>
            <p:spPr bwMode="auto">
              <a:xfrm>
                <a:off x="3606" y="2671"/>
                <a:ext cx="363" cy="22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 type="none" w="lg" len="med"/>
              </a:ln>
              <a:effectLst/>
            </p:spPr>
            <p:txBody>
              <a:bodyPr lIns="36000" tIns="36000" rIns="36000" bIns="36000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1600">
                    <a:solidFill>
                      <a:schemeClr val="tx2"/>
                    </a:solidFill>
                    <a:latin typeface="+mn-lt"/>
                  </a:rPr>
                  <a:t>40</a:t>
                </a:r>
                <a:endParaRPr lang="th-TH" sz="1600">
                  <a:solidFill>
                    <a:schemeClr val="tx2"/>
                  </a:solidFill>
                  <a:latin typeface="+mn-lt"/>
                </a:endParaRPr>
              </a:p>
            </p:txBody>
          </p:sp>
          <p:sp>
            <p:nvSpPr>
              <p:cNvPr id="13" name="Text Box 13"/>
              <p:cNvSpPr txBox="1">
                <a:spLocks noChangeArrowheads="1"/>
              </p:cNvSpPr>
              <p:nvPr/>
            </p:nvSpPr>
            <p:spPr bwMode="auto">
              <a:xfrm>
                <a:off x="3968" y="2671"/>
                <a:ext cx="363" cy="22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 type="none" w="lg" len="med"/>
              </a:ln>
              <a:effectLst/>
            </p:spPr>
            <p:txBody>
              <a:bodyPr lIns="36000" tIns="36000" rIns="36000" bIns="36000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1600">
                    <a:solidFill>
                      <a:schemeClr val="tx2"/>
                    </a:solidFill>
                    <a:latin typeface="+mn-lt"/>
                  </a:rPr>
                  <a:t>20</a:t>
                </a:r>
                <a:endParaRPr lang="th-TH" sz="1600">
                  <a:solidFill>
                    <a:schemeClr val="tx2"/>
                  </a:solidFill>
                  <a:latin typeface="+mn-lt"/>
                </a:endParaRPr>
              </a:p>
            </p:txBody>
          </p:sp>
          <p:sp>
            <p:nvSpPr>
              <p:cNvPr id="14" name="Text Box 14"/>
              <p:cNvSpPr txBox="1">
                <a:spLocks noChangeArrowheads="1"/>
              </p:cNvSpPr>
              <p:nvPr/>
            </p:nvSpPr>
            <p:spPr bwMode="auto">
              <a:xfrm>
                <a:off x="4331" y="2671"/>
                <a:ext cx="363" cy="22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 type="none" w="lg" len="med"/>
              </a:ln>
              <a:effectLst/>
            </p:spPr>
            <p:txBody>
              <a:bodyPr lIns="36000" tIns="36000" rIns="36000" bIns="36000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1600">
                    <a:solidFill>
                      <a:schemeClr val="tx2"/>
                    </a:solidFill>
                    <a:latin typeface="+mn-lt"/>
                  </a:rPr>
                  <a:t>80</a:t>
                </a:r>
                <a:endParaRPr lang="th-TH" sz="1600">
                  <a:solidFill>
                    <a:schemeClr val="tx2"/>
                  </a:solidFill>
                  <a:latin typeface="+mn-lt"/>
                </a:endParaRPr>
              </a:p>
            </p:txBody>
          </p:sp>
          <p:sp>
            <p:nvSpPr>
              <p:cNvPr id="6238" name="Text Box 15"/>
              <p:cNvSpPr txBox="1">
                <a:spLocks noChangeArrowheads="1"/>
              </p:cNvSpPr>
              <p:nvPr/>
            </p:nvSpPr>
            <p:spPr bwMode="auto">
              <a:xfrm>
                <a:off x="838" y="2682"/>
                <a:ext cx="222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dash"/>
                    <a:miter lim="800000"/>
                    <a:headEnd/>
                    <a:tailEnd type="none" w="lg" len="med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r>
                  <a:rPr lang="en-US" sz="1600" b="1">
                    <a:solidFill>
                      <a:schemeClr val="tx2"/>
                    </a:solidFill>
                    <a:latin typeface="Courier New" pitchFamily="49" charset="0"/>
                    <a:cs typeface="Courier New" pitchFamily="49" charset="0"/>
                  </a:rPr>
                  <a:t>y</a:t>
                </a:r>
                <a:endParaRPr lang="th-TH" sz="1600" b="1">
                  <a:solidFill>
                    <a:schemeClr val="tx2"/>
                  </a:solidFill>
                  <a:latin typeface="Courier New" pitchFamily="49" charset="0"/>
                </a:endParaRPr>
              </a:p>
            </p:txBody>
          </p:sp>
        </p:grpSp>
        <p:grpSp>
          <p:nvGrpSpPr>
            <p:cNvPr id="6151" name="Group 69"/>
            <p:cNvGrpSpPr>
              <a:grpSpLocks/>
            </p:cNvGrpSpPr>
            <p:nvPr/>
          </p:nvGrpSpPr>
          <p:grpSpPr bwMode="auto">
            <a:xfrm>
              <a:off x="1679012" y="4446279"/>
              <a:ext cx="5361827" cy="365706"/>
              <a:chOff x="838" y="2249"/>
              <a:chExt cx="3856" cy="263"/>
            </a:xfrm>
          </p:grpSpPr>
          <p:sp>
            <p:nvSpPr>
              <p:cNvPr id="17" name="Text Box 17"/>
              <p:cNvSpPr txBox="1">
                <a:spLocks noChangeArrowheads="1"/>
              </p:cNvSpPr>
              <p:nvPr/>
            </p:nvSpPr>
            <p:spPr bwMode="auto">
              <a:xfrm>
                <a:off x="1065" y="2283"/>
                <a:ext cx="363" cy="225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 type="none" w="lg" len="med"/>
              </a:ln>
              <a:effectLst/>
            </p:spPr>
            <p:txBody>
              <a:bodyPr lIns="36000" tIns="36000" rIns="36000" bIns="36000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1600">
                    <a:solidFill>
                      <a:schemeClr val="tx2"/>
                    </a:solidFill>
                    <a:latin typeface="+mn-lt"/>
                  </a:rPr>
                  <a:t>100</a:t>
                </a:r>
                <a:endParaRPr lang="th-TH" sz="1600">
                  <a:solidFill>
                    <a:schemeClr val="tx2"/>
                  </a:solidFill>
                  <a:latin typeface="+mn-lt"/>
                </a:endParaRPr>
              </a:p>
            </p:txBody>
          </p:sp>
          <p:sp>
            <p:nvSpPr>
              <p:cNvPr id="18" name="Text Box 18"/>
              <p:cNvSpPr txBox="1">
                <a:spLocks noChangeArrowheads="1"/>
              </p:cNvSpPr>
              <p:nvPr/>
            </p:nvSpPr>
            <p:spPr bwMode="auto">
              <a:xfrm>
                <a:off x="1430" y="2283"/>
                <a:ext cx="362" cy="225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 type="none" w="lg" len="med"/>
              </a:ln>
              <a:effectLst/>
            </p:spPr>
            <p:txBody>
              <a:bodyPr lIns="36000" tIns="36000" rIns="36000" bIns="36000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1600">
                    <a:solidFill>
                      <a:schemeClr val="tx2"/>
                    </a:solidFill>
                    <a:latin typeface="+mn-lt"/>
                  </a:rPr>
                  <a:t>10</a:t>
                </a:r>
                <a:endParaRPr lang="th-TH" sz="1600">
                  <a:solidFill>
                    <a:schemeClr val="tx2"/>
                  </a:solidFill>
                  <a:latin typeface="+mn-lt"/>
                </a:endParaRPr>
              </a:p>
            </p:txBody>
          </p:sp>
          <p:sp>
            <p:nvSpPr>
              <p:cNvPr id="19" name="Text Box 19"/>
              <p:cNvSpPr txBox="1">
                <a:spLocks noChangeArrowheads="1"/>
              </p:cNvSpPr>
              <p:nvPr/>
            </p:nvSpPr>
            <p:spPr bwMode="auto">
              <a:xfrm>
                <a:off x="1792" y="2283"/>
                <a:ext cx="363" cy="225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 type="none" w="lg" len="med"/>
              </a:ln>
              <a:effectLst/>
            </p:spPr>
            <p:txBody>
              <a:bodyPr lIns="36000" tIns="36000" rIns="36000" bIns="36000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1600">
                    <a:solidFill>
                      <a:schemeClr val="tx2"/>
                    </a:solidFill>
                    <a:latin typeface="+mn-lt"/>
                  </a:rPr>
                  <a:t>15</a:t>
                </a:r>
                <a:endParaRPr lang="th-TH" sz="1600">
                  <a:solidFill>
                    <a:schemeClr val="tx2"/>
                  </a:solidFill>
                  <a:latin typeface="+mn-lt"/>
                </a:endParaRPr>
              </a:p>
            </p:txBody>
          </p:sp>
          <p:sp>
            <p:nvSpPr>
              <p:cNvPr id="20" name="Text Box 20"/>
              <p:cNvSpPr txBox="1">
                <a:spLocks noChangeArrowheads="1"/>
              </p:cNvSpPr>
              <p:nvPr/>
            </p:nvSpPr>
            <p:spPr bwMode="auto">
              <a:xfrm>
                <a:off x="2155" y="2283"/>
                <a:ext cx="362" cy="225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 type="none" w="lg" len="med"/>
              </a:ln>
              <a:effectLst/>
            </p:spPr>
            <p:txBody>
              <a:bodyPr lIns="36000" tIns="36000" rIns="36000" bIns="36000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1600">
                    <a:solidFill>
                      <a:schemeClr val="tx2"/>
                    </a:solidFill>
                    <a:latin typeface="+mn-lt"/>
                  </a:rPr>
                  <a:t>30</a:t>
                </a:r>
                <a:endParaRPr lang="th-TH" sz="1600">
                  <a:solidFill>
                    <a:schemeClr val="tx2"/>
                  </a:solidFill>
                  <a:latin typeface="+mn-lt"/>
                </a:endParaRPr>
              </a:p>
            </p:txBody>
          </p:sp>
          <p:sp>
            <p:nvSpPr>
              <p:cNvPr id="23" name="Text Box 23"/>
              <p:cNvSpPr txBox="1">
                <a:spLocks noChangeArrowheads="1"/>
              </p:cNvSpPr>
              <p:nvPr/>
            </p:nvSpPr>
            <p:spPr bwMode="auto">
              <a:xfrm>
                <a:off x="3243" y="2283"/>
                <a:ext cx="363" cy="225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 type="none" w="lg" len="med"/>
              </a:ln>
              <a:effectLst/>
            </p:spPr>
            <p:txBody>
              <a:bodyPr lIns="36000" tIns="36000" rIns="36000" bIns="36000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1600">
                    <a:solidFill>
                      <a:schemeClr val="tx2"/>
                    </a:solidFill>
                    <a:latin typeface="+mn-lt"/>
                  </a:rPr>
                  <a:t>173</a:t>
                </a:r>
                <a:endParaRPr lang="th-TH" sz="1600">
                  <a:solidFill>
                    <a:schemeClr val="tx2"/>
                  </a:solidFill>
                  <a:latin typeface="+mn-lt"/>
                </a:endParaRPr>
              </a:p>
            </p:txBody>
          </p:sp>
          <p:sp>
            <p:nvSpPr>
              <p:cNvPr id="24" name="Text Box 24"/>
              <p:cNvSpPr txBox="1">
                <a:spLocks noChangeArrowheads="1"/>
              </p:cNvSpPr>
              <p:nvPr/>
            </p:nvSpPr>
            <p:spPr bwMode="auto">
              <a:xfrm>
                <a:off x="3606" y="2283"/>
                <a:ext cx="363" cy="225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 type="none" w="lg" len="med"/>
              </a:ln>
              <a:effectLst/>
            </p:spPr>
            <p:txBody>
              <a:bodyPr lIns="36000" tIns="36000" rIns="36000" bIns="36000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1600">
                    <a:solidFill>
                      <a:schemeClr val="tx2"/>
                    </a:solidFill>
                    <a:latin typeface="+mn-lt"/>
                  </a:rPr>
                  <a:t>40</a:t>
                </a:r>
                <a:endParaRPr lang="th-TH" sz="1600">
                  <a:solidFill>
                    <a:schemeClr val="tx2"/>
                  </a:solidFill>
                  <a:latin typeface="+mn-lt"/>
                </a:endParaRPr>
              </a:p>
            </p:txBody>
          </p:sp>
          <p:sp>
            <p:nvSpPr>
              <p:cNvPr id="25" name="Text Box 25"/>
              <p:cNvSpPr txBox="1">
                <a:spLocks noChangeArrowheads="1"/>
              </p:cNvSpPr>
              <p:nvPr/>
            </p:nvSpPr>
            <p:spPr bwMode="auto">
              <a:xfrm>
                <a:off x="3968" y="2283"/>
                <a:ext cx="363" cy="225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 type="none" w="lg" len="med"/>
              </a:ln>
              <a:effectLst/>
            </p:spPr>
            <p:txBody>
              <a:bodyPr lIns="36000" tIns="36000" rIns="36000" bIns="36000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1600">
                    <a:solidFill>
                      <a:schemeClr val="tx2"/>
                    </a:solidFill>
                    <a:latin typeface="+mn-lt"/>
                  </a:rPr>
                  <a:t>45</a:t>
                </a:r>
                <a:endParaRPr lang="th-TH" sz="1600">
                  <a:solidFill>
                    <a:schemeClr val="tx2"/>
                  </a:solidFill>
                  <a:latin typeface="+mn-lt"/>
                </a:endParaRPr>
              </a:p>
            </p:txBody>
          </p:sp>
          <p:sp>
            <p:nvSpPr>
              <p:cNvPr id="26" name="Text Box 26"/>
              <p:cNvSpPr txBox="1">
                <a:spLocks noChangeArrowheads="1"/>
              </p:cNvSpPr>
              <p:nvPr/>
            </p:nvSpPr>
            <p:spPr bwMode="auto">
              <a:xfrm>
                <a:off x="4331" y="2283"/>
                <a:ext cx="363" cy="225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 type="none" w="lg" len="med"/>
              </a:ln>
              <a:effectLst/>
            </p:spPr>
            <p:txBody>
              <a:bodyPr lIns="36000" tIns="36000" rIns="36000" bIns="36000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1600">
                    <a:solidFill>
                      <a:schemeClr val="tx2"/>
                    </a:solidFill>
                    <a:latin typeface="+mn-lt"/>
                  </a:rPr>
                  <a:t>180</a:t>
                </a:r>
                <a:endParaRPr lang="th-TH" sz="1600">
                  <a:solidFill>
                    <a:schemeClr val="tx2"/>
                  </a:solidFill>
                  <a:latin typeface="+mn-lt"/>
                </a:endParaRPr>
              </a:p>
            </p:txBody>
          </p:sp>
          <p:sp>
            <p:nvSpPr>
              <p:cNvPr id="6229" name="Text Box 27"/>
              <p:cNvSpPr txBox="1">
                <a:spLocks noChangeArrowheads="1"/>
              </p:cNvSpPr>
              <p:nvPr/>
            </p:nvSpPr>
            <p:spPr bwMode="auto">
              <a:xfrm>
                <a:off x="838" y="2249"/>
                <a:ext cx="222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dash"/>
                    <a:miter lim="800000"/>
                    <a:headEnd/>
                    <a:tailEnd type="none" w="lg" len="med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r>
                  <a:rPr lang="en-US" sz="1600" b="1">
                    <a:solidFill>
                      <a:schemeClr val="tx2"/>
                    </a:solidFill>
                    <a:latin typeface="Courier New" pitchFamily="49" charset="0"/>
                    <a:cs typeface="Courier New" pitchFamily="49" charset="0"/>
                  </a:rPr>
                  <a:t>x</a:t>
                </a:r>
                <a:endParaRPr lang="th-TH" sz="1600" b="1">
                  <a:solidFill>
                    <a:schemeClr val="tx2"/>
                  </a:solidFill>
                  <a:latin typeface="Courier New" pitchFamily="49" charset="0"/>
                </a:endParaRPr>
              </a:p>
            </p:txBody>
          </p:sp>
        </p:grpSp>
        <p:grpSp>
          <p:nvGrpSpPr>
            <p:cNvPr id="6152" name="Group 68"/>
            <p:cNvGrpSpPr>
              <a:grpSpLocks/>
            </p:cNvGrpSpPr>
            <p:nvPr/>
          </p:nvGrpSpPr>
          <p:grpSpPr bwMode="auto">
            <a:xfrm>
              <a:off x="2058875" y="4217726"/>
              <a:ext cx="4957187" cy="307304"/>
              <a:chOff x="1143" y="2021"/>
              <a:chExt cx="3565" cy="221"/>
            </a:xfrm>
          </p:grpSpPr>
          <p:sp>
            <p:nvSpPr>
              <p:cNvPr id="6213" name="Text Box 28"/>
              <p:cNvSpPr txBox="1">
                <a:spLocks noChangeArrowheads="1"/>
              </p:cNvSpPr>
              <p:nvPr/>
            </p:nvSpPr>
            <p:spPr bwMode="auto">
              <a:xfrm>
                <a:off x="1143" y="2021"/>
                <a:ext cx="210" cy="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dash"/>
                    <a:miter lim="800000"/>
                    <a:headEnd/>
                    <a:tailEnd type="none" w="lg" len="med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r>
                  <a:rPr lang="en-US" sz="1400">
                    <a:solidFill>
                      <a:schemeClr val="tx2"/>
                    </a:solidFill>
                    <a:latin typeface="Courier New" pitchFamily="49" charset="0"/>
                    <a:cs typeface="Courier New" pitchFamily="49" charset="0"/>
                  </a:rPr>
                  <a:t>0</a:t>
                </a:r>
                <a:endParaRPr lang="th-TH" sz="1400">
                  <a:solidFill>
                    <a:schemeClr val="tx2"/>
                  </a:solidFill>
                  <a:latin typeface="Courier New" pitchFamily="49" charset="0"/>
                </a:endParaRPr>
              </a:p>
            </p:txBody>
          </p:sp>
          <p:sp>
            <p:nvSpPr>
              <p:cNvPr id="6214" name="Text Box 29"/>
              <p:cNvSpPr txBox="1">
                <a:spLocks noChangeArrowheads="1"/>
              </p:cNvSpPr>
              <p:nvPr/>
            </p:nvSpPr>
            <p:spPr bwMode="auto">
              <a:xfrm>
                <a:off x="1507" y="2021"/>
                <a:ext cx="210" cy="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dash"/>
                    <a:miter lim="800000"/>
                    <a:headEnd/>
                    <a:tailEnd type="none" w="lg" len="med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r>
                  <a:rPr lang="en-US" sz="1400">
                    <a:solidFill>
                      <a:schemeClr val="tx2"/>
                    </a:solidFill>
                    <a:latin typeface="Courier New" pitchFamily="49" charset="0"/>
                    <a:cs typeface="Courier New" pitchFamily="49" charset="0"/>
                  </a:rPr>
                  <a:t>1</a:t>
                </a:r>
                <a:endParaRPr lang="th-TH" sz="1400">
                  <a:solidFill>
                    <a:schemeClr val="tx2"/>
                  </a:solidFill>
                  <a:latin typeface="Courier New" pitchFamily="49" charset="0"/>
                </a:endParaRPr>
              </a:p>
            </p:txBody>
          </p:sp>
          <p:sp>
            <p:nvSpPr>
              <p:cNvPr id="6215" name="Text Box 30"/>
              <p:cNvSpPr txBox="1">
                <a:spLocks noChangeArrowheads="1"/>
              </p:cNvSpPr>
              <p:nvPr/>
            </p:nvSpPr>
            <p:spPr bwMode="auto">
              <a:xfrm>
                <a:off x="1871" y="2021"/>
                <a:ext cx="210" cy="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dash"/>
                    <a:miter lim="800000"/>
                    <a:headEnd/>
                    <a:tailEnd type="none" w="lg" len="med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r>
                  <a:rPr lang="en-US" sz="1400">
                    <a:solidFill>
                      <a:schemeClr val="tx2"/>
                    </a:solidFill>
                    <a:latin typeface="Courier New" pitchFamily="49" charset="0"/>
                    <a:cs typeface="Courier New" pitchFamily="49" charset="0"/>
                  </a:rPr>
                  <a:t>2</a:t>
                </a:r>
                <a:endParaRPr lang="th-TH" sz="1400">
                  <a:solidFill>
                    <a:schemeClr val="tx2"/>
                  </a:solidFill>
                  <a:latin typeface="Courier New" pitchFamily="49" charset="0"/>
                </a:endParaRPr>
              </a:p>
            </p:txBody>
          </p:sp>
          <p:sp>
            <p:nvSpPr>
              <p:cNvPr id="6216" name="Text Box 31"/>
              <p:cNvSpPr txBox="1">
                <a:spLocks noChangeArrowheads="1"/>
              </p:cNvSpPr>
              <p:nvPr/>
            </p:nvSpPr>
            <p:spPr bwMode="auto">
              <a:xfrm>
                <a:off x="2235" y="2021"/>
                <a:ext cx="210" cy="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dash"/>
                    <a:miter lim="800000"/>
                    <a:headEnd/>
                    <a:tailEnd type="none" w="lg" len="med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r>
                  <a:rPr lang="en-US" sz="1400">
                    <a:solidFill>
                      <a:schemeClr val="tx2"/>
                    </a:solidFill>
                    <a:latin typeface="Courier New" pitchFamily="49" charset="0"/>
                    <a:cs typeface="Courier New" pitchFamily="49" charset="0"/>
                  </a:rPr>
                  <a:t>3</a:t>
                </a:r>
                <a:endParaRPr lang="th-TH" sz="1400">
                  <a:solidFill>
                    <a:schemeClr val="tx2"/>
                  </a:solidFill>
                  <a:latin typeface="Courier New" pitchFamily="49" charset="0"/>
                </a:endParaRPr>
              </a:p>
            </p:txBody>
          </p:sp>
          <p:sp>
            <p:nvSpPr>
              <p:cNvPr id="6217" name="Text Box 34"/>
              <p:cNvSpPr txBox="1">
                <a:spLocks noChangeArrowheads="1"/>
              </p:cNvSpPr>
              <p:nvPr/>
            </p:nvSpPr>
            <p:spPr bwMode="auto">
              <a:xfrm>
                <a:off x="3328" y="2021"/>
                <a:ext cx="287" cy="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dash"/>
                    <a:miter lim="800000"/>
                    <a:headEnd/>
                    <a:tailEnd type="none" w="lg" len="med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r>
                  <a:rPr lang="en-US" sz="1400">
                    <a:solidFill>
                      <a:schemeClr val="tx2"/>
                    </a:solidFill>
                    <a:latin typeface="Courier New" pitchFamily="49" charset="0"/>
                    <a:cs typeface="Courier New" pitchFamily="49" charset="0"/>
                  </a:rPr>
                  <a:t>46</a:t>
                </a:r>
                <a:endParaRPr lang="th-TH" sz="1400">
                  <a:solidFill>
                    <a:schemeClr val="tx2"/>
                  </a:solidFill>
                  <a:latin typeface="Courier New" pitchFamily="49" charset="0"/>
                </a:endParaRPr>
              </a:p>
            </p:txBody>
          </p:sp>
          <p:sp>
            <p:nvSpPr>
              <p:cNvPr id="6218" name="Text Box 35"/>
              <p:cNvSpPr txBox="1">
                <a:spLocks noChangeArrowheads="1"/>
              </p:cNvSpPr>
              <p:nvPr/>
            </p:nvSpPr>
            <p:spPr bwMode="auto">
              <a:xfrm>
                <a:off x="3692" y="2021"/>
                <a:ext cx="287" cy="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dash"/>
                    <a:miter lim="800000"/>
                    <a:headEnd/>
                    <a:tailEnd type="none" w="lg" len="med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r>
                  <a:rPr lang="en-US" sz="1400">
                    <a:solidFill>
                      <a:schemeClr val="tx2"/>
                    </a:solidFill>
                    <a:latin typeface="Courier New" pitchFamily="49" charset="0"/>
                    <a:cs typeface="Courier New" pitchFamily="49" charset="0"/>
                  </a:rPr>
                  <a:t>47</a:t>
                </a:r>
                <a:endParaRPr lang="th-TH" sz="1400">
                  <a:solidFill>
                    <a:schemeClr val="tx2"/>
                  </a:solidFill>
                  <a:latin typeface="Courier New" pitchFamily="49" charset="0"/>
                </a:endParaRPr>
              </a:p>
            </p:txBody>
          </p:sp>
          <p:sp>
            <p:nvSpPr>
              <p:cNvPr id="6219" name="Text Box 36"/>
              <p:cNvSpPr txBox="1">
                <a:spLocks noChangeArrowheads="1"/>
              </p:cNvSpPr>
              <p:nvPr/>
            </p:nvSpPr>
            <p:spPr bwMode="auto">
              <a:xfrm>
                <a:off x="4056" y="2021"/>
                <a:ext cx="287" cy="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dash"/>
                    <a:miter lim="800000"/>
                    <a:headEnd/>
                    <a:tailEnd type="none" w="lg" len="med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r>
                  <a:rPr lang="en-US" sz="1400">
                    <a:solidFill>
                      <a:schemeClr val="tx2"/>
                    </a:solidFill>
                    <a:latin typeface="Courier New" pitchFamily="49" charset="0"/>
                    <a:cs typeface="Courier New" pitchFamily="49" charset="0"/>
                  </a:rPr>
                  <a:t>48</a:t>
                </a:r>
                <a:endParaRPr lang="th-TH" sz="1400">
                  <a:solidFill>
                    <a:schemeClr val="tx2"/>
                  </a:solidFill>
                  <a:latin typeface="Courier New" pitchFamily="49" charset="0"/>
                </a:endParaRPr>
              </a:p>
            </p:txBody>
          </p:sp>
          <p:sp>
            <p:nvSpPr>
              <p:cNvPr id="6220" name="Text Box 37"/>
              <p:cNvSpPr txBox="1">
                <a:spLocks noChangeArrowheads="1"/>
              </p:cNvSpPr>
              <p:nvPr/>
            </p:nvSpPr>
            <p:spPr bwMode="auto">
              <a:xfrm>
                <a:off x="4421" y="2021"/>
                <a:ext cx="287" cy="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dash"/>
                    <a:miter lim="800000"/>
                    <a:headEnd/>
                    <a:tailEnd type="none" w="lg" len="med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r>
                  <a:rPr lang="en-US" sz="1400">
                    <a:solidFill>
                      <a:schemeClr val="tx2"/>
                    </a:solidFill>
                    <a:latin typeface="Courier New" pitchFamily="49" charset="0"/>
                    <a:cs typeface="Courier New" pitchFamily="49" charset="0"/>
                  </a:rPr>
                  <a:t>49</a:t>
                </a:r>
                <a:endParaRPr lang="th-TH" sz="1400">
                  <a:solidFill>
                    <a:schemeClr val="tx2"/>
                  </a:solidFill>
                  <a:latin typeface="Courier New" pitchFamily="49" charset="0"/>
                </a:endParaRPr>
              </a:p>
            </p:txBody>
          </p:sp>
        </p:grpSp>
        <p:grpSp>
          <p:nvGrpSpPr>
            <p:cNvPr id="6153" name="Group 45"/>
            <p:cNvGrpSpPr>
              <a:grpSpLocks/>
            </p:cNvGrpSpPr>
            <p:nvPr/>
          </p:nvGrpSpPr>
          <p:grpSpPr bwMode="auto">
            <a:xfrm>
              <a:off x="4013687" y="4901945"/>
              <a:ext cx="1003952" cy="327980"/>
              <a:chOff x="4013687" y="4901945"/>
              <a:chExt cx="1003952" cy="327980"/>
            </a:xfrm>
          </p:grpSpPr>
          <p:cxnSp>
            <p:nvCxnSpPr>
              <p:cNvPr id="6208" name="Straight Connector 55"/>
              <p:cNvCxnSpPr>
                <a:cxnSpLocks noChangeShapeType="1"/>
              </p:cNvCxnSpPr>
              <p:nvPr/>
            </p:nvCxnSpPr>
            <p:spPr bwMode="auto">
              <a:xfrm>
                <a:off x="4013687" y="4916324"/>
                <a:ext cx="209271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209" name="Straight Connector 56"/>
              <p:cNvCxnSpPr>
                <a:cxnSpLocks noChangeShapeType="1"/>
              </p:cNvCxnSpPr>
              <p:nvPr/>
            </p:nvCxnSpPr>
            <p:spPr bwMode="auto">
              <a:xfrm>
                <a:off x="4013687" y="5229925"/>
                <a:ext cx="209271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210" name="Straight Connector 57"/>
              <p:cNvCxnSpPr>
                <a:cxnSpLocks noChangeShapeType="1"/>
              </p:cNvCxnSpPr>
              <p:nvPr/>
            </p:nvCxnSpPr>
            <p:spPr bwMode="auto">
              <a:xfrm>
                <a:off x="4808368" y="4916324"/>
                <a:ext cx="209271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211" name="Straight Connector 58"/>
              <p:cNvCxnSpPr>
                <a:cxnSpLocks noChangeShapeType="1"/>
              </p:cNvCxnSpPr>
              <p:nvPr/>
            </p:nvCxnSpPr>
            <p:spPr bwMode="auto">
              <a:xfrm>
                <a:off x="4808368" y="5229925"/>
                <a:ext cx="209271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6212" name="Text Box 31"/>
              <p:cNvSpPr txBox="1">
                <a:spLocks noChangeArrowheads="1"/>
              </p:cNvSpPr>
              <p:nvPr/>
            </p:nvSpPr>
            <p:spPr bwMode="auto">
              <a:xfrm>
                <a:off x="4137366" y="4901945"/>
                <a:ext cx="721672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dash"/>
                    <a:miter lim="800000"/>
                    <a:headEnd/>
                    <a:tailEnd type="none" w="lg" len="med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r>
                  <a:rPr lang="en-US" sz="1400" b="1">
                    <a:solidFill>
                      <a:schemeClr val="tx2"/>
                    </a:solidFill>
                    <a:latin typeface="Courier New" pitchFamily="49" charset="0"/>
                    <a:cs typeface="Courier New" pitchFamily="49" charset="0"/>
                  </a:rPr>
                  <a:t>. . .</a:t>
                </a:r>
                <a:endParaRPr lang="th-TH" sz="1400" b="1">
                  <a:solidFill>
                    <a:schemeClr val="tx2"/>
                  </a:solidFill>
                  <a:latin typeface="Courier New" pitchFamily="49" charset="0"/>
                </a:endParaRPr>
              </a:p>
            </p:txBody>
          </p:sp>
        </p:grpSp>
        <p:grpSp>
          <p:nvGrpSpPr>
            <p:cNvPr id="6154" name="Group 46"/>
            <p:cNvGrpSpPr>
              <a:grpSpLocks/>
            </p:cNvGrpSpPr>
            <p:nvPr/>
          </p:nvGrpSpPr>
          <p:grpSpPr bwMode="auto">
            <a:xfrm>
              <a:off x="4013687" y="4477739"/>
              <a:ext cx="1003952" cy="327980"/>
              <a:chOff x="4013687" y="4901945"/>
              <a:chExt cx="1003952" cy="327980"/>
            </a:xfrm>
          </p:grpSpPr>
          <p:cxnSp>
            <p:nvCxnSpPr>
              <p:cNvPr id="6203" name="Straight Connector 55"/>
              <p:cNvCxnSpPr>
                <a:cxnSpLocks noChangeShapeType="1"/>
              </p:cNvCxnSpPr>
              <p:nvPr/>
            </p:nvCxnSpPr>
            <p:spPr bwMode="auto">
              <a:xfrm>
                <a:off x="4013687" y="4916324"/>
                <a:ext cx="209271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204" name="Straight Connector 56"/>
              <p:cNvCxnSpPr>
                <a:cxnSpLocks noChangeShapeType="1"/>
              </p:cNvCxnSpPr>
              <p:nvPr/>
            </p:nvCxnSpPr>
            <p:spPr bwMode="auto">
              <a:xfrm>
                <a:off x="4013687" y="5229925"/>
                <a:ext cx="209271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205" name="Straight Connector 57"/>
              <p:cNvCxnSpPr>
                <a:cxnSpLocks noChangeShapeType="1"/>
              </p:cNvCxnSpPr>
              <p:nvPr/>
            </p:nvCxnSpPr>
            <p:spPr bwMode="auto">
              <a:xfrm>
                <a:off x="4808368" y="4916324"/>
                <a:ext cx="209271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206" name="Straight Connector 58"/>
              <p:cNvCxnSpPr>
                <a:cxnSpLocks noChangeShapeType="1"/>
              </p:cNvCxnSpPr>
              <p:nvPr/>
            </p:nvCxnSpPr>
            <p:spPr bwMode="auto">
              <a:xfrm>
                <a:off x="4808368" y="5229925"/>
                <a:ext cx="209271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6207" name="Text Box 31"/>
              <p:cNvSpPr txBox="1">
                <a:spLocks noChangeArrowheads="1"/>
              </p:cNvSpPr>
              <p:nvPr/>
            </p:nvSpPr>
            <p:spPr bwMode="auto">
              <a:xfrm>
                <a:off x="4137366" y="4901945"/>
                <a:ext cx="721672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dash"/>
                    <a:miter lim="800000"/>
                    <a:headEnd/>
                    <a:tailEnd type="none" w="lg" len="med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r>
                  <a:rPr lang="en-US" sz="1400" b="1">
                    <a:solidFill>
                      <a:schemeClr val="tx2"/>
                    </a:solidFill>
                    <a:latin typeface="Courier New" pitchFamily="49" charset="0"/>
                    <a:cs typeface="Courier New" pitchFamily="49" charset="0"/>
                  </a:rPr>
                  <a:t>. . .</a:t>
                </a:r>
                <a:endParaRPr lang="th-TH" sz="1400" b="1">
                  <a:solidFill>
                    <a:schemeClr val="tx2"/>
                  </a:solidFill>
                  <a:latin typeface="Courier New" pitchFamily="49" charset="0"/>
                </a:endParaRPr>
              </a:p>
            </p:txBody>
          </p:sp>
        </p:grpSp>
        <p:grpSp>
          <p:nvGrpSpPr>
            <p:cNvPr id="6155" name="Group 4"/>
            <p:cNvGrpSpPr>
              <a:grpSpLocks/>
            </p:cNvGrpSpPr>
            <p:nvPr/>
          </p:nvGrpSpPr>
          <p:grpSpPr bwMode="auto">
            <a:xfrm>
              <a:off x="1576113" y="5755742"/>
              <a:ext cx="5464726" cy="353191"/>
              <a:chOff x="764" y="2671"/>
              <a:chExt cx="3930" cy="254"/>
            </a:xfrm>
          </p:grpSpPr>
          <p:sp>
            <p:nvSpPr>
              <p:cNvPr id="54" name="Text Box 5"/>
              <p:cNvSpPr txBox="1">
                <a:spLocks noChangeArrowheads="1"/>
              </p:cNvSpPr>
              <p:nvPr/>
            </p:nvSpPr>
            <p:spPr bwMode="auto">
              <a:xfrm>
                <a:off x="1065" y="2671"/>
                <a:ext cx="363" cy="22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 type="none" w="lg" len="med"/>
              </a:ln>
              <a:effectLst/>
            </p:spPr>
            <p:txBody>
              <a:bodyPr lIns="36000" tIns="36000" rIns="36000" bIns="36000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1600" dirty="0">
                    <a:solidFill>
                      <a:schemeClr val="tx2"/>
                    </a:solidFill>
                    <a:latin typeface="+mn-lt"/>
                  </a:rPr>
                  <a:t>-2</a:t>
                </a:r>
                <a:endParaRPr lang="th-TH" sz="1600" dirty="0">
                  <a:solidFill>
                    <a:schemeClr val="tx2"/>
                  </a:solidFill>
                  <a:latin typeface="+mn-lt"/>
                </a:endParaRPr>
              </a:p>
            </p:txBody>
          </p:sp>
          <p:sp>
            <p:nvSpPr>
              <p:cNvPr id="55" name="Text Box 6"/>
              <p:cNvSpPr txBox="1">
                <a:spLocks noChangeArrowheads="1"/>
              </p:cNvSpPr>
              <p:nvPr/>
            </p:nvSpPr>
            <p:spPr bwMode="auto">
              <a:xfrm>
                <a:off x="1429" y="2671"/>
                <a:ext cx="362" cy="22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 type="none" w="lg" len="med"/>
              </a:ln>
              <a:effectLst/>
            </p:spPr>
            <p:txBody>
              <a:bodyPr lIns="36000" tIns="36000" rIns="36000" bIns="36000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1600" dirty="0">
                    <a:solidFill>
                      <a:schemeClr val="tx2"/>
                    </a:solidFill>
                    <a:latin typeface="+mn-lt"/>
                  </a:rPr>
                  <a:t>-3</a:t>
                </a:r>
                <a:endParaRPr lang="th-TH" sz="1600" dirty="0">
                  <a:solidFill>
                    <a:schemeClr val="tx2"/>
                  </a:solidFill>
                  <a:latin typeface="+mn-lt"/>
                </a:endParaRPr>
              </a:p>
            </p:txBody>
          </p:sp>
          <p:sp>
            <p:nvSpPr>
              <p:cNvPr id="56" name="Text Box 7"/>
              <p:cNvSpPr txBox="1">
                <a:spLocks noChangeArrowheads="1"/>
              </p:cNvSpPr>
              <p:nvPr/>
            </p:nvSpPr>
            <p:spPr bwMode="auto">
              <a:xfrm>
                <a:off x="1790" y="2671"/>
                <a:ext cx="363" cy="22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 type="none" w="lg" len="med"/>
              </a:ln>
              <a:effectLst/>
            </p:spPr>
            <p:txBody>
              <a:bodyPr lIns="36000" tIns="36000" rIns="36000" bIns="36000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1600" dirty="0">
                    <a:solidFill>
                      <a:schemeClr val="tx2"/>
                    </a:solidFill>
                    <a:latin typeface="+mn-lt"/>
                  </a:rPr>
                  <a:t>3</a:t>
                </a:r>
                <a:endParaRPr lang="th-TH" sz="1600" dirty="0">
                  <a:solidFill>
                    <a:schemeClr val="tx2"/>
                  </a:solidFill>
                  <a:latin typeface="+mn-lt"/>
                </a:endParaRPr>
              </a:p>
            </p:txBody>
          </p:sp>
          <p:sp>
            <p:nvSpPr>
              <p:cNvPr id="57" name="Text Box 8"/>
              <p:cNvSpPr txBox="1">
                <a:spLocks noChangeArrowheads="1"/>
              </p:cNvSpPr>
              <p:nvPr/>
            </p:nvSpPr>
            <p:spPr bwMode="auto">
              <a:xfrm>
                <a:off x="2154" y="2671"/>
                <a:ext cx="362" cy="22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 type="none" w="lg" len="med"/>
              </a:ln>
              <a:effectLst/>
            </p:spPr>
            <p:txBody>
              <a:bodyPr lIns="36000" tIns="36000" rIns="36000" bIns="36000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1600" dirty="0">
                    <a:solidFill>
                      <a:schemeClr val="tx2"/>
                    </a:solidFill>
                    <a:latin typeface="+mn-lt"/>
                  </a:rPr>
                  <a:t>0</a:t>
                </a:r>
                <a:endParaRPr lang="th-TH" sz="1600" dirty="0">
                  <a:solidFill>
                    <a:schemeClr val="tx2"/>
                  </a:solidFill>
                  <a:latin typeface="+mn-lt"/>
                </a:endParaRPr>
              </a:p>
            </p:txBody>
          </p:sp>
          <p:sp>
            <p:nvSpPr>
              <p:cNvPr id="58" name="Text Box 11"/>
              <p:cNvSpPr txBox="1">
                <a:spLocks noChangeArrowheads="1"/>
              </p:cNvSpPr>
              <p:nvPr/>
            </p:nvSpPr>
            <p:spPr bwMode="auto">
              <a:xfrm>
                <a:off x="3243" y="2671"/>
                <a:ext cx="363" cy="22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 type="none" w="lg" len="med"/>
              </a:ln>
              <a:effectLst/>
            </p:spPr>
            <p:txBody>
              <a:bodyPr lIns="36000" tIns="36000" rIns="36000" bIns="36000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1600" dirty="0">
                    <a:solidFill>
                      <a:schemeClr val="tx2"/>
                    </a:solidFill>
                    <a:latin typeface="+mn-lt"/>
                  </a:rPr>
                  <a:t>-1</a:t>
                </a:r>
                <a:endParaRPr lang="th-TH" sz="1600" dirty="0">
                  <a:solidFill>
                    <a:schemeClr val="tx2"/>
                  </a:solidFill>
                  <a:latin typeface="+mn-lt"/>
                </a:endParaRPr>
              </a:p>
            </p:txBody>
          </p:sp>
          <p:sp>
            <p:nvSpPr>
              <p:cNvPr id="59" name="Text Box 12"/>
              <p:cNvSpPr txBox="1">
                <a:spLocks noChangeArrowheads="1"/>
              </p:cNvSpPr>
              <p:nvPr/>
            </p:nvSpPr>
            <p:spPr bwMode="auto">
              <a:xfrm>
                <a:off x="3606" y="2671"/>
                <a:ext cx="363" cy="22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 type="none" w="lg" len="med"/>
              </a:ln>
              <a:effectLst/>
            </p:spPr>
            <p:txBody>
              <a:bodyPr lIns="36000" tIns="36000" rIns="36000" bIns="36000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1600" dirty="0">
                    <a:solidFill>
                      <a:schemeClr val="tx2"/>
                    </a:solidFill>
                    <a:latin typeface="+mn-lt"/>
                  </a:rPr>
                  <a:t>2</a:t>
                </a:r>
                <a:endParaRPr lang="th-TH" sz="1600" dirty="0">
                  <a:solidFill>
                    <a:schemeClr val="tx2"/>
                  </a:solidFill>
                  <a:latin typeface="+mn-lt"/>
                </a:endParaRPr>
              </a:p>
            </p:txBody>
          </p:sp>
          <p:sp>
            <p:nvSpPr>
              <p:cNvPr id="60" name="Text Box 13"/>
              <p:cNvSpPr txBox="1">
                <a:spLocks noChangeArrowheads="1"/>
              </p:cNvSpPr>
              <p:nvPr/>
            </p:nvSpPr>
            <p:spPr bwMode="auto">
              <a:xfrm>
                <a:off x="3968" y="2671"/>
                <a:ext cx="363" cy="22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 type="none" w="lg" len="med"/>
              </a:ln>
              <a:effectLst/>
            </p:spPr>
            <p:txBody>
              <a:bodyPr lIns="36000" tIns="36000" rIns="36000" bIns="36000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1600" dirty="0">
                    <a:solidFill>
                      <a:schemeClr val="tx2"/>
                    </a:solidFill>
                    <a:latin typeface="+mn-lt"/>
                  </a:rPr>
                  <a:t>1</a:t>
                </a:r>
                <a:endParaRPr lang="th-TH" sz="1600" dirty="0">
                  <a:solidFill>
                    <a:schemeClr val="tx2"/>
                  </a:solidFill>
                  <a:latin typeface="+mn-lt"/>
                </a:endParaRPr>
              </a:p>
            </p:txBody>
          </p:sp>
          <p:sp>
            <p:nvSpPr>
              <p:cNvPr id="61" name="Text Box 14"/>
              <p:cNvSpPr txBox="1">
                <a:spLocks noChangeArrowheads="1"/>
              </p:cNvSpPr>
              <p:nvPr/>
            </p:nvSpPr>
            <p:spPr bwMode="auto">
              <a:xfrm>
                <a:off x="4331" y="2671"/>
                <a:ext cx="363" cy="22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 type="none" w="lg" len="med"/>
              </a:ln>
              <a:effectLst/>
            </p:spPr>
            <p:txBody>
              <a:bodyPr lIns="36000" tIns="36000" rIns="36000" bIns="36000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1600" dirty="0">
                    <a:solidFill>
                      <a:schemeClr val="tx2"/>
                    </a:solidFill>
                    <a:latin typeface="+mn-lt"/>
                  </a:rPr>
                  <a:t>3</a:t>
                </a:r>
                <a:endParaRPr lang="th-TH" sz="1600" dirty="0">
                  <a:solidFill>
                    <a:schemeClr val="tx2"/>
                  </a:solidFill>
                  <a:latin typeface="+mn-lt"/>
                </a:endParaRPr>
              </a:p>
            </p:txBody>
          </p:sp>
          <p:sp>
            <p:nvSpPr>
              <p:cNvPr id="6202" name="Text Box 15"/>
              <p:cNvSpPr txBox="1">
                <a:spLocks noChangeArrowheads="1"/>
              </p:cNvSpPr>
              <p:nvPr/>
            </p:nvSpPr>
            <p:spPr bwMode="auto">
              <a:xfrm>
                <a:off x="764" y="2682"/>
                <a:ext cx="310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dash"/>
                    <a:miter lim="800000"/>
                    <a:headEnd/>
                    <a:tailEnd type="none" w="lg" len="med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r>
                  <a:rPr lang="en-US" sz="1600" b="1">
                    <a:solidFill>
                      <a:schemeClr val="tx2"/>
                    </a:solidFill>
                    <a:latin typeface="Courier New" pitchFamily="49" charset="0"/>
                    <a:cs typeface="Courier New" pitchFamily="49" charset="0"/>
                  </a:rPr>
                  <a:t>dy</a:t>
                </a:r>
                <a:endParaRPr lang="th-TH" sz="1600" b="1">
                  <a:solidFill>
                    <a:schemeClr val="tx2"/>
                  </a:solidFill>
                  <a:latin typeface="Courier New" pitchFamily="49" charset="0"/>
                </a:endParaRPr>
              </a:p>
            </p:txBody>
          </p:sp>
        </p:grpSp>
        <p:grpSp>
          <p:nvGrpSpPr>
            <p:cNvPr id="6156" name="Group 69"/>
            <p:cNvGrpSpPr>
              <a:grpSpLocks/>
            </p:cNvGrpSpPr>
            <p:nvPr/>
          </p:nvGrpSpPr>
          <p:grpSpPr bwMode="auto">
            <a:xfrm>
              <a:off x="1576113" y="5286937"/>
              <a:ext cx="5464726" cy="365706"/>
              <a:chOff x="764" y="2249"/>
              <a:chExt cx="3930" cy="263"/>
            </a:xfrm>
          </p:grpSpPr>
          <p:sp>
            <p:nvSpPr>
              <p:cNvPr id="64" name="Text Box 17"/>
              <p:cNvSpPr txBox="1">
                <a:spLocks noChangeArrowheads="1"/>
              </p:cNvSpPr>
              <p:nvPr/>
            </p:nvSpPr>
            <p:spPr bwMode="auto">
              <a:xfrm>
                <a:off x="1065" y="2285"/>
                <a:ext cx="363" cy="22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 type="none" w="lg" len="med"/>
              </a:ln>
              <a:effectLst/>
            </p:spPr>
            <p:txBody>
              <a:bodyPr lIns="36000" tIns="36000" rIns="36000" bIns="36000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1600" dirty="0">
                    <a:solidFill>
                      <a:schemeClr val="tx2"/>
                    </a:solidFill>
                    <a:latin typeface="+mn-lt"/>
                  </a:rPr>
                  <a:t>1</a:t>
                </a:r>
                <a:endParaRPr lang="th-TH" sz="1600" dirty="0">
                  <a:solidFill>
                    <a:schemeClr val="tx2"/>
                  </a:solidFill>
                  <a:latin typeface="+mn-lt"/>
                </a:endParaRPr>
              </a:p>
            </p:txBody>
          </p:sp>
          <p:sp>
            <p:nvSpPr>
              <p:cNvPr id="65" name="Text Box 18"/>
              <p:cNvSpPr txBox="1">
                <a:spLocks noChangeArrowheads="1"/>
              </p:cNvSpPr>
              <p:nvPr/>
            </p:nvSpPr>
            <p:spPr bwMode="auto">
              <a:xfrm>
                <a:off x="1429" y="2285"/>
                <a:ext cx="362" cy="22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 type="none" w="lg" len="med"/>
              </a:ln>
              <a:effectLst/>
            </p:spPr>
            <p:txBody>
              <a:bodyPr lIns="36000" tIns="36000" rIns="36000" bIns="36000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1600" dirty="0">
                    <a:solidFill>
                      <a:schemeClr val="tx2"/>
                    </a:solidFill>
                    <a:latin typeface="+mn-lt"/>
                  </a:rPr>
                  <a:t>2</a:t>
                </a:r>
                <a:endParaRPr lang="th-TH" sz="1600" dirty="0">
                  <a:solidFill>
                    <a:schemeClr val="tx2"/>
                  </a:solidFill>
                  <a:latin typeface="+mn-lt"/>
                </a:endParaRPr>
              </a:p>
            </p:txBody>
          </p:sp>
          <p:sp>
            <p:nvSpPr>
              <p:cNvPr id="66" name="Text Box 19"/>
              <p:cNvSpPr txBox="1">
                <a:spLocks noChangeArrowheads="1"/>
              </p:cNvSpPr>
              <p:nvPr/>
            </p:nvSpPr>
            <p:spPr bwMode="auto">
              <a:xfrm>
                <a:off x="1790" y="2285"/>
                <a:ext cx="363" cy="22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 type="none" w="lg" len="med"/>
              </a:ln>
              <a:effectLst/>
            </p:spPr>
            <p:txBody>
              <a:bodyPr lIns="36000" tIns="36000" rIns="36000" bIns="36000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1600" dirty="0">
                    <a:solidFill>
                      <a:schemeClr val="tx2"/>
                    </a:solidFill>
                    <a:latin typeface="+mn-lt"/>
                  </a:rPr>
                  <a:t>3</a:t>
                </a:r>
                <a:endParaRPr lang="th-TH" sz="1600" dirty="0">
                  <a:solidFill>
                    <a:schemeClr val="tx2"/>
                  </a:solidFill>
                  <a:latin typeface="+mn-lt"/>
                </a:endParaRPr>
              </a:p>
            </p:txBody>
          </p:sp>
          <p:sp>
            <p:nvSpPr>
              <p:cNvPr id="67" name="Text Box 20"/>
              <p:cNvSpPr txBox="1">
                <a:spLocks noChangeArrowheads="1"/>
              </p:cNvSpPr>
              <p:nvPr/>
            </p:nvSpPr>
            <p:spPr bwMode="auto">
              <a:xfrm>
                <a:off x="2154" y="2285"/>
                <a:ext cx="362" cy="22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 type="none" w="lg" len="med"/>
              </a:ln>
              <a:effectLst/>
            </p:spPr>
            <p:txBody>
              <a:bodyPr lIns="36000" tIns="36000" rIns="36000" bIns="36000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1600" dirty="0">
                    <a:solidFill>
                      <a:schemeClr val="tx2"/>
                    </a:solidFill>
                    <a:latin typeface="+mn-lt"/>
                  </a:rPr>
                  <a:t>-2</a:t>
                </a:r>
                <a:endParaRPr lang="th-TH" sz="1600" dirty="0">
                  <a:solidFill>
                    <a:schemeClr val="tx2"/>
                  </a:solidFill>
                  <a:latin typeface="+mn-lt"/>
                </a:endParaRPr>
              </a:p>
            </p:txBody>
          </p:sp>
          <p:sp>
            <p:nvSpPr>
              <p:cNvPr id="68" name="Text Box 23"/>
              <p:cNvSpPr txBox="1">
                <a:spLocks noChangeArrowheads="1"/>
              </p:cNvSpPr>
              <p:nvPr/>
            </p:nvSpPr>
            <p:spPr bwMode="auto">
              <a:xfrm>
                <a:off x="3243" y="2285"/>
                <a:ext cx="363" cy="22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 type="none" w="lg" len="med"/>
              </a:ln>
              <a:effectLst/>
            </p:spPr>
            <p:txBody>
              <a:bodyPr lIns="36000" tIns="36000" rIns="36000" bIns="36000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1600" dirty="0">
                    <a:solidFill>
                      <a:schemeClr val="tx2"/>
                    </a:solidFill>
                    <a:latin typeface="+mn-lt"/>
                  </a:rPr>
                  <a:t>-1</a:t>
                </a:r>
                <a:endParaRPr lang="th-TH" sz="1600" dirty="0">
                  <a:solidFill>
                    <a:schemeClr val="tx2"/>
                  </a:solidFill>
                  <a:latin typeface="+mn-lt"/>
                </a:endParaRPr>
              </a:p>
            </p:txBody>
          </p:sp>
          <p:sp>
            <p:nvSpPr>
              <p:cNvPr id="69" name="Text Box 24"/>
              <p:cNvSpPr txBox="1">
                <a:spLocks noChangeArrowheads="1"/>
              </p:cNvSpPr>
              <p:nvPr/>
            </p:nvSpPr>
            <p:spPr bwMode="auto">
              <a:xfrm>
                <a:off x="3606" y="2285"/>
                <a:ext cx="363" cy="22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 type="none" w="lg" len="med"/>
              </a:ln>
              <a:effectLst/>
            </p:spPr>
            <p:txBody>
              <a:bodyPr lIns="36000" tIns="36000" rIns="36000" bIns="36000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1600" dirty="0">
                    <a:solidFill>
                      <a:schemeClr val="tx2"/>
                    </a:solidFill>
                    <a:latin typeface="+mn-lt"/>
                  </a:rPr>
                  <a:t>-2</a:t>
                </a:r>
                <a:endParaRPr lang="th-TH" sz="1600" dirty="0">
                  <a:solidFill>
                    <a:schemeClr val="tx2"/>
                  </a:solidFill>
                  <a:latin typeface="+mn-lt"/>
                </a:endParaRPr>
              </a:p>
            </p:txBody>
          </p:sp>
          <p:sp>
            <p:nvSpPr>
              <p:cNvPr id="70" name="Text Box 25"/>
              <p:cNvSpPr txBox="1">
                <a:spLocks noChangeArrowheads="1"/>
              </p:cNvSpPr>
              <p:nvPr/>
            </p:nvSpPr>
            <p:spPr bwMode="auto">
              <a:xfrm>
                <a:off x="3968" y="2285"/>
                <a:ext cx="363" cy="22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 type="none" w="lg" len="med"/>
              </a:ln>
              <a:effectLst/>
            </p:spPr>
            <p:txBody>
              <a:bodyPr lIns="36000" tIns="36000" rIns="36000" bIns="36000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1600" dirty="0">
                    <a:solidFill>
                      <a:schemeClr val="tx2"/>
                    </a:solidFill>
                    <a:latin typeface="+mn-lt"/>
                  </a:rPr>
                  <a:t>3</a:t>
                </a:r>
                <a:endParaRPr lang="th-TH" sz="1600" dirty="0">
                  <a:solidFill>
                    <a:schemeClr val="tx2"/>
                  </a:solidFill>
                  <a:latin typeface="+mn-lt"/>
                </a:endParaRPr>
              </a:p>
            </p:txBody>
          </p:sp>
          <p:sp>
            <p:nvSpPr>
              <p:cNvPr id="71" name="Text Box 26"/>
              <p:cNvSpPr txBox="1">
                <a:spLocks noChangeArrowheads="1"/>
              </p:cNvSpPr>
              <p:nvPr/>
            </p:nvSpPr>
            <p:spPr bwMode="auto">
              <a:xfrm>
                <a:off x="4331" y="2285"/>
                <a:ext cx="363" cy="22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 type="none" w="lg" len="med"/>
              </a:ln>
              <a:effectLst/>
            </p:spPr>
            <p:txBody>
              <a:bodyPr lIns="36000" tIns="36000" rIns="36000" bIns="36000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1600" dirty="0">
                    <a:solidFill>
                      <a:schemeClr val="tx2"/>
                    </a:solidFill>
                    <a:latin typeface="+mn-lt"/>
                  </a:rPr>
                  <a:t>-2</a:t>
                </a:r>
                <a:endParaRPr lang="th-TH" sz="1600" dirty="0">
                  <a:solidFill>
                    <a:schemeClr val="tx2"/>
                  </a:solidFill>
                  <a:latin typeface="+mn-lt"/>
                </a:endParaRPr>
              </a:p>
            </p:txBody>
          </p:sp>
          <p:sp>
            <p:nvSpPr>
              <p:cNvPr id="6193" name="Text Box 27"/>
              <p:cNvSpPr txBox="1">
                <a:spLocks noChangeArrowheads="1"/>
              </p:cNvSpPr>
              <p:nvPr/>
            </p:nvSpPr>
            <p:spPr bwMode="auto">
              <a:xfrm>
                <a:off x="764" y="2249"/>
                <a:ext cx="310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dash"/>
                    <a:miter lim="800000"/>
                    <a:headEnd/>
                    <a:tailEnd type="none" w="lg" len="med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r>
                  <a:rPr lang="en-US" sz="1600" b="1">
                    <a:solidFill>
                      <a:schemeClr val="tx2"/>
                    </a:solidFill>
                    <a:latin typeface="Courier New" pitchFamily="49" charset="0"/>
                    <a:cs typeface="Courier New" pitchFamily="49" charset="0"/>
                  </a:rPr>
                  <a:t>dx</a:t>
                </a:r>
                <a:endParaRPr lang="th-TH" sz="1600" b="1">
                  <a:solidFill>
                    <a:schemeClr val="tx2"/>
                  </a:solidFill>
                  <a:latin typeface="Courier New" pitchFamily="49" charset="0"/>
                </a:endParaRPr>
              </a:p>
            </p:txBody>
          </p:sp>
        </p:grpSp>
        <p:grpSp>
          <p:nvGrpSpPr>
            <p:cNvPr id="6157" name="Group 72"/>
            <p:cNvGrpSpPr>
              <a:grpSpLocks/>
            </p:cNvGrpSpPr>
            <p:nvPr/>
          </p:nvGrpSpPr>
          <p:grpSpPr bwMode="auto">
            <a:xfrm>
              <a:off x="4013687" y="5742603"/>
              <a:ext cx="1003952" cy="327980"/>
              <a:chOff x="4013687" y="4901945"/>
              <a:chExt cx="1003952" cy="327980"/>
            </a:xfrm>
          </p:grpSpPr>
          <p:cxnSp>
            <p:nvCxnSpPr>
              <p:cNvPr id="6180" name="Straight Connector 55"/>
              <p:cNvCxnSpPr>
                <a:cxnSpLocks noChangeShapeType="1"/>
              </p:cNvCxnSpPr>
              <p:nvPr/>
            </p:nvCxnSpPr>
            <p:spPr bwMode="auto">
              <a:xfrm>
                <a:off x="4013687" y="4916324"/>
                <a:ext cx="209271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181" name="Straight Connector 56"/>
              <p:cNvCxnSpPr>
                <a:cxnSpLocks noChangeShapeType="1"/>
              </p:cNvCxnSpPr>
              <p:nvPr/>
            </p:nvCxnSpPr>
            <p:spPr bwMode="auto">
              <a:xfrm>
                <a:off x="4013687" y="5229925"/>
                <a:ext cx="209271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182" name="Straight Connector 57"/>
              <p:cNvCxnSpPr>
                <a:cxnSpLocks noChangeShapeType="1"/>
              </p:cNvCxnSpPr>
              <p:nvPr/>
            </p:nvCxnSpPr>
            <p:spPr bwMode="auto">
              <a:xfrm>
                <a:off x="4808368" y="4916324"/>
                <a:ext cx="209271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183" name="Straight Connector 58"/>
              <p:cNvCxnSpPr>
                <a:cxnSpLocks noChangeShapeType="1"/>
              </p:cNvCxnSpPr>
              <p:nvPr/>
            </p:nvCxnSpPr>
            <p:spPr bwMode="auto">
              <a:xfrm>
                <a:off x="4808368" y="5229925"/>
                <a:ext cx="209271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6184" name="Text Box 31"/>
              <p:cNvSpPr txBox="1">
                <a:spLocks noChangeArrowheads="1"/>
              </p:cNvSpPr>
              <p:nvPr/>
            </p:nvSpPr>
            <p:spPr bwMode="auto">
              <a:xfrm>
                <a:off x="4137366" y="4901945"/>
                <a:ext cx="721672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dash"/>
                    <a:miter lim="800000"/>
                    <a:headEnd/>
                    <a:tailEnd type="none" w="lg" len="med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r>
                  <a:rPr lang="en-US" sz="1400" b="1">
                    <a:solidFill>
                      <a:schemeClr val="tx2"/>
                    </a:solidFill>
                    <a:latin typeface="Courier New" pitchFamily="49" charset="0"/>
                    <a:cs typeface="Courier New" pitchFamily="49" charset="0"/>
                  </a:rPr>
                  <a:t>. . .</a:t>
                </a:r>
                <a:endParaRPr lang="th-TH" sz="1400" b="1">
                  <a:solidFill>
                    <a:schemeClr val="tx2"/>
                  </a:solidFill>
                  <a:latin typeface="Courier New" pitchFamily="49" charset="0"/>
                </a:endParaRPr>
              </a:p>
            </p:txBody>
          </p:sp>
        </p:grpSp>
        <p:grpSp>
          <p:nvGrpSpPr>
            <p:cNvPr id="6158" name="Group 78"/>
            <p:cNvGrpSpPr>
              <a:grpSpLocks/>
            </p:cNvGrpSpPr>
            <p:nvPr/>
          </p:nvGrpSpPr>
          <p:grpSpPr bwMode="auto">
            <a:xfrm>
              <a:off x="4013687" y="5318397"/>
              <a:ext cx="1003952" cy="327980"/>
              <a:chOff x="4013687" y="4901945"/>
              <a:chExt cx="1003952" cy="327980"/>
            </a:xfrm>
          </p:grpSpPr>
          <p:cxnSp>
            <p:nvCxnSpPr>
              <p:cNvPr id="6175" name="Straight Connector 55"/>
              <p:cNvCxnSpPr>
                <a:cxnSpLocks noChangeShapeType="1"/>
              </p:cNvCxnSpPr>
              <p:nvPr/>
            </p:nvCxnSpPr>
            <p:spPr bwMode="auto">
              <a:xfrm>
                <a:off x="4013687" y="4916324"/>
                <a:ext cx="209271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176" name="Straight Connector 56"/>
              <p:cNvCxnSpPr>
                <a:cxnSpLocks noChangeShapeType="1"/>
              </p:cNvCxnSpPr>
              <p:nvPr/>
            </p:nvCxnSpPr>
            <p:spPr bwMode="auto">
              <a:xfrm>
                <a:off x="4013687" y="5229925"/>
                <a:ext cx="209271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177" name="Straight Connector 57"/>
              <p:cNvCxnSpPr>
                <a:cxnSpLocks noChangeShapeType="1"/>
              </p:cNvCxnSpPr>
              <p:nvPr/>
            </p:nvCxnSpPr>
            <p:spPr bwMode="auto">
              <a:xfrm>
                <a:off x="4808368" y="4916324"/>
                <a:ext cx="209271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178" name="Straight Connector 58"/>
              <p:cNvCxnSpPr>
                <a:cxnSpLocks noChangeShapeType="1"/>
              </p:cNvCxnSpPr>
              <p:nvPr/>
            </p:nvCxnSpPr>
            <p:spPr bwMode="auto">
              <a:xfrm>
                <a:off x="4808368" y="5229925"/>
                <a:ext cx="209271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6179" name="Text Box 31"/>
              <p:cNvSpPr txBox="1">
                <a:spLocks noChangeArrowheads="1"/>
              </p:cNvSpPr>
              <p:nvPr/>
            </p:nvSpPr>
            <p:spPr bwMode="auto">
              <a:xfrm>
                <a:off x="4137366" y="4901945"/>
                <a:ext cx="721672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dash"/>
                    <a:miter lim="800000"/>
                    <a:headEnd/>
                    <a:tailEnd type="none" w="lg" len="med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r>
                  <a:rPr lang="en-US" sz="1400" b="1">
                    <a:solidFill>
                      <a:schemeClr val="tx2"/>
                    </a:solidFill>
                    <a:latin typeface="Courier New" pitchFamily="49" charset="0"/>
                    <a:cs typeface="Courier New" pitchFamily="49" charset="0"/>
                  </a:rPr>
                  <a:t>. . .</a:t>
                </a:r>
                <a:endParaRPr lang="th-TH" sz="1400" b="1">
                  <a:solidFill>
                    <a:schemeClr val="tx2"/>
                  </a:solidFill>
                  <a:latin typeface="Courier New" pitchFamily="49" charset="0"/>
                </a:endParaRPr>
              </a:p>
            </p:txBody>
          </p:sp>
        </p:grpSp>
        <p:grpSp>
          <p:nvGrpSpPr>
            <p:cNvPr id="6159" name="Group 4"/>
            <p:cNvGrpSpPr>
              <a:grpSpLocks/>
            </p:cNvGrpSpPr>
            <p:nvPr/>
          </p:nvGrpSpPr>
          <p:grpSpPr bwMode="auto">
            <a:xfrm>
              <a:off x="1694308" y="6198193"/>
              <a:ext cx="5346531" cy="353191"/>
              <a:chOff x="849" y="2671"/>
              <a:chExt cx="3845" cy="254"/>
            </a:xfrm>
          </p:grpSpPr>
          <p:sp>
            <p:nvSpPr>
              <p:cNvPr id="86" name="Text Box 5"/>
              <p:cNvSpPr txBox="1">
                <a:spLocks noChangeArrowheads="1"/>
              </p:cNvSpPr>
              <p:nvPr/>
            </p:nvSpPr>
            <p:spPr bwMode="auto">
              <a:xfrm>
                <a:off x="1062" y="2675"/>
                <a:ext cx="363" cy="225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 type="none" w="lg" len="med"/>
              </a:ln>
              <a:effectLst/>
            </p:spPr>
            <p:txBody>
              <a:bodyPr lIns="36000" tIns="36000" rIns="36000" bIns="36000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1600" dirty="0">
                    <a:solidFill>
                      <a:schemeClr val="tx2"/>
                    </a:solidFill>
                    <a:latin typeface="+mn-lt"/>
                  </a:rPr>
                  <a:t>5</a:t>
                </a:r>
                <a:endParaRPr lang="th-TH" sz="1600" dirty="0">
                  <a:solidFill>
                    <a:schemeClr val="tx2"/>
                  </a:solidFill>
                  <a:latin typeface="+mn-lt"/>
                </a:endParaRPr>
              </a:p>
            </p:txBody>
          </p:sp>
          <p:sp>
            <p:nvSpPr>
              <p:cNvPr id="87" name="Text Box 6"/>
              <p:cNvSpPr txBox="1">
                <a:spLocks noChangeArrowheads="1"/>
              </p:cNvSpPr>
              <p:nvPr/>
            </p:nvSpPr>
            <p:spPr bwMode="auto">
              <a:xfrm>
                <a:off x="1425" y="2675"/>
                <a:ext cx="363" cy="225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 type="none" w="lg" len="med"/>
              </a:ln>
              <a:effectLst/>
            </p:spPr>
            <p:txBody>
              <a:bodyPr lIns="36000" tIns="36000" rIns="36000" bIns="36000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1600" dirty="0">
                    <a:solidFill>
                      <a:schemeClr val="tx2"/>
                    </a:solidFill>
                    <a:latin typeface="+mn-lt"/>
                  </a:rPr>
                  <a:t>5</a:t>
                </a:r>
                <a:endParaRPr lang="th-TH" sz="1600" dirty="0">
                  <a:solidFill>
                    <a:schemeClr val="tx2"/>
                  </a:solidFill>
                  <a:latin typeface="+mn-lt"/>
                </a:endParaRPr>
              </a:p>
            </p:txBody>
          </p:sp>
          <p:sp>
            <p:nvSpPr>
              <p:cNvPr id="88" name="Text Box 7"/>
              <p:cNvSpPr txBox="1">
                <a:spLocks noChangeArrowheads="1"/>
              </p:cNvSpPr>
              <p:nvPr/>
            </p:nvSpPr>
            <p:spPr bwMode="auto">
              <a:xfrm>
                <a:off x="1788" y="2675"/>
                <a:ext cx="362" cy="225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 type="none" w="lg" len="med"/>
              </a:ln>
              <a:effectLst/>
            </p:spPr>
            <p:txBody>
              <a:bodyPr lIns="36000" tIns="36000" rIns="36000" bIns="36000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1600" dirty="0">
                    <a:solidFill>
                      <a:schemeClr val="tx2"/>
                    </a:solidFill>
                    <a:latin typeface="+mn-lt"/>
                  </a:rPr>
                  <a:t>5</a:t>
                </a:r>
                <a:endParaRPr lang="th-TH" sz="1600" dirty="0">
                  <a:solidFill>
                    <a:schemeClr val="tx2"/>
                  </a:solidFill>
                  <a:latin typeface="+mn-lt"/>
                </a:endParaRPr>
              </a:p>
            </p:txBody>
          </p:sp>
          <p:sp>
            <p:nvSpPr>
              <p:cNvPr id="89" name="Text Box 8"/>
              <p:cNvSpPr txBox="1">
                <a:spLocks noChangeArrowheads="1"/>
              </p:cNvSpPr>
              <p:nvPr/>
            </p:nvSpPr>
            <p:spPr bwMode="auto">
              <a:xfrm>
                <a:off x="2150" y="2675"/>
                <a:ext cx="363" cy="225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 type="none" w="lg" len="med"/>
              </a:ln>
              <a:effectLst/>
            </p:spPr>
            <p:txBody>
              <a:bodyPr lIns="36000" tIns="36000" rIns="36000" bIns="36000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1600" dirty="0">
                    <a:solidFill>
                      <a:schemeClr val="tx2"/>
                    </a:solidFill>
                    <a:latin typeface="+mn-lt"/>
                  </a:rPr>
                  <a:t>5</a:t>
                </a:r>
                <a:endParaRPr lang="th-TH" sz="1600" dirty="0">
                  <a:solidFill>
                    <a:schemeClr val="tx2"/>
                  </a:solidFill>
                  <a:latin typeface="+mn-lt"/>
                </a:endParaRPr>
              </a:p>
            </p:txBody>
          </p:sp>
          <p:sp>
            <p:nvSpPr>
              <p:cNvPr id="90" name="Text Box 11"/>
              <p:cNvSpPr txBox="1">
                <a:spLocks noChangeArrowheads="1"/>
              </p:cNvSpPr>
              <p:nvPr/>
            </p:nvSpPr>
            <p:spPr bwMode="auto">
              <a:xfrm>
                <a:off x="3243" y="2675"/>
                <a:ext cx="363" cy="225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 type="none" w="lg" len="med"/>
              </a:ln>
              <a:effectLst/>
            </p:spPr>
            <p:txBody>
              <a:bodyPr lIns="36000" tIns="36000" rIns="36000" bIns="36000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1600" dirty="0">
                    <a:solidFill>
                      <a:schemeClr val="tx2"/>
                    </a:solidFill>
                    <a:latin typeface="+mn-lt"/>
                  </a:rPr>
                  <a:t>5</a:t>
                </a:r>
                <a:endParaRPr lang="th-TH" sz="1600" dirty="0">
                  <a:solidFill>
                    <a:schemeClr val="tx2"/>
                  </a:solidFill>
                  <a:latin typeface="+mn-lt"/>
                </a:endParaRPr>
              </a:p>
            </p:txBody>
          </p:sp>
          <p:sp>
            <p:nvSpPr>
              <p:cNvPr id="91" name="Text Box 12"/>
              <p:cNvSpPr txBox="1">
                <a:spLocks noChangeArrowheads="1"/>
              </p:cNvSpPr>
              <p:nvPr/>
            </p:nvSpPr>
            <p:spPr bwMode="auto">
              <a:xfrm>
                <a:off x="3606" y="2675"/>
                <a:ext cx="363" cy="225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 type="none" w="lg" len="med"/>
              </a:ln>
              <a:effectLst/>
            </p:spPr>
            <p:txBody>
              <a:bodyPr lIns="36000" tIns="36000" rIns="36000" bIns="36000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1600" dirty="0">
                    <a:solidFill>
                      <a:schemeClr val="tx2"/>
                    </a:solidFill>
                    <a:latin typeface="+mn-lt"/>
                  </a:rPr>
                  <a:t>5</a:t>
                </a:r>
                <a:endParaRPr lang="th-TH" sz="1600" dirty="0">
                  <a:solidFill>
                    <a:schemeClr val="tx2"/>
                  </a:solidFill>
                  <a:latin typeface="+mn-lt"/>
                </a:endParaRPr>
              </a:p>
            </p:txBody>
          </p:sp>
          <p:sp>
            <p:nvSpPr>
              <p:cNvPr id="92" name="Text Box 13"/>
              <p:cNvSpPr txBox="1">
                <a:spLocks noChangeArrowheads="1"/>
              </p:cNvSpPr>
              <p:nvPr/>
            </p:nvSpPr>
            <p:spPr bwMode="auto">
              <a:xfrm>
                <a:off x="3968" y="2675"/>
                <a:ext cx="363" cy="225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 type="none" w="lg" len="med"/>
              </a:ln>
              <a:effectLst/>
            </p:spPr>
            <p:txBody>
              <a:bodyPr lIns="36000" tIns="36000" rIns="36000" bIns="36000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1600" dirty="0">
                    <a:solidFill>
                      <a:schemeClr val="tx2"/>
                    </a:solidFill>
                    <a:latin typeface="+mn-lt"/>
                  </a:rPr>
                  <a:t>5</a:t>
                </a:r>
                <a:endParaRPr lang="th-TH" sz="1600" dirty="0">
                  <a:solidFill>
                    <a:schemeClr val="tx2"/>
                  </a:solidFill>
                  <a:latin typeface="+mn-lt"/>
                </a:endParaRPr>
              </a:p>
            </p:txBody>
          </p:sp>
          <p:sp>
            <p:nvSpPr>
              <p:cNvPr id="93" name="Text Box 14"/>
              <p:cNvSpPr txBox="1">
                <a:spLocks noChangeArrowheads="1"/>
              </p:cNvSpPr>
              <p:nvPr/>
            </p:nvSpPr>
            <p:spPr bwMode="auto">
              <a:xfrm>
                <a:off x="4331" y="2675"/>
                <a:ext cx="363" cy="225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 type="none" w="lg" len="med"/>
              </a:ln>
              <a:effectLst/>
            </p:spPr>
            <p:txBody>
              <a:bodyPr lIns="36000" tIns="36000" rIns="36000" bIns="36000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1600" dirty="0">
                    <a:solidFill>
                      <a:schemeClr val="tx2"/>
                    </a:solidFill>
                    <a:latin typeface="+mn-lt"/>
                  </a:rPr>
                  <a:t>5</a:t>
                </a:r>
                <a:endParaRPr lang="th-TH" sz="1600" dirty="0">
                  <a:solidFill>
                    <a:schemeClr val="tx2"/>
                  </a:solidFill>
                  <a:latin typeface="+mn-lt"/>
                </a:endParaRPr>
              </a:p>
            </p:txBody>
          </p:sp>
          <p:sp>
            <p:nvSpPr>
              <p:cNvPr id="6174" name="Text Box 15"/>
              <p:cNvSpPr txBox="1">
                <a:spLocks noChangeArrowheads="1"/>
              </p:cNvSpPr>
              <p:nvPr/>
            </p:nvSpPr>
            <p:spPr bwMode="auto">
              <a:xfrm>
                <a:off x="849" y="2682"/>
                <a:ext cx="222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dash"/>
                    <a:miter lim="800000"/>
                    <a:headEnd/>
                    <a:tailEnd type="none" w="lg" len="med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r>
                  <a:rPr lang="en-US" sz="1600" b="1">
                    <a:solidFill>
                      <a:schemeClr val="tx2"/>
                    </a:solidFill>
                    <a:latin typeface="Courier New" pitchFamily="49" charset="0"/>
                    <a:cs typeface="Courier New" pitchFamily="49" charset="0"/>
                  </a:rPr>
                  <a:t>r</a:t>
                </a:r>
                <a:endParaRPr lang="th-TH" sz="1600" b="1">
                  <a:solidFill>
                    <a:schemeClr val="tx2"/>
                  </a:solidFill>
                  <a:latin typeface="Courier New" pitchFamily="49" charset="0"/>
                </a:endParaRPr>
              </a:p>
            </p:txBody>
          </p:sp>
        </p:grpSp>
        <p:grpSp>
          <p:nvGrpSpPr>
            <p:cNvPr id="6160" name="Group 94"/>
            <p:cNvGrpSpPr>
              <a:grpSpLocks/>
            </p:cNvGrpSpPr>
            <p:nvPr/>
          </p:nvGrpSpPr>
          <p:grpSpPr bwMode="auto">
            <a:xfrm>
              <a:off x="4013687" y="6185054"/>
              <a:ext cx="1003952" cy="327980"/>
              <a:chOff x="4013687" y="4901945"/>
              <a:chExt cx="1003952" cy="327980"/>
            </a:xfrm>
          </p:grpSpPr>
          <p:cxnSp>
            <p:nvCxnSpPr>
              <p:cNvPr id="6161" name="Straight Connector 55"/>
              <p:cNvCxnSpPr>
                <a:cxnSpLocks noChangeShapeType="1"/>
              </p:cNvCxnSpPr>
              <p:nvPr/>
            </p:nvCxnSpPr>
            <p:spPr bwMode="auto">
              <a:xfrm>
                <a:off x="4013687" y="4916324"/>
                <a:ext cx="209271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162" name="Straight Connector 56"/>
              <p:cNvCxnSpPr>
                <a:cxnSpLocks noChangeShapeType="1"/>
              </p:cNvCxnSpPr>
              <p:nvPr/>
            </p:nvCxnSpPr>
            <p:spPr bwMode="auto">
              <a:xfrm>
                <a:off x="4013687" y="5229925"/>
                <a:ext cx="209271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163" name="Straight Connector 57"/>
              <p:cNvCxnSpPr>
                <a:cxnSpLocks noChangeShapeType="1"/>
              </p:cNvCxnSpPr>
              <p:nvPr/>
            </p:nvCxnSpPr>
            <p:spPr bwMode="auto">
              <a:xfrm>
                <a:off x="4808368" y="4916324"/>
                <a:ext cx="209271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164" name="Straight Connector 58"/>
              <p:cNvCxnSpPr>
                <a:cxnSpLocks noChangeShapeType="1"/>
              </p:cNvCxnSpPr>
              <p:nvPr/>
            </p:nvCxnSpPr>
            <p:spPr bwMode="auto">
              <a:xfrm>
                <a:off x="4808368" y="5229925"/>
                <a:ext cx="209271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6165" name="Text Box 31"/>
              <p:cNvSpPr txBox="1">
                <a:spLocks noChangeArrowheads="1"/>
              </p:cNvSpPr>
              <p:nvPr/>
            </p:nvSpPr>
            <p:spPr bwMode="auto">
              <a:xfrm>
                <a:off x="4137366" y="4901945"/>
                <a:ext cx="721672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dash"/>
                    <a:miter lim="800000"/>
                    <a:headEnd/>
                    <a:tailEnd type="none" w="lg" len="med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r>
                  <a:rPr lang="en-US" sz="1400" b="1">
                    <a:solidFill>
                      <a:schemeClr val="tx2"/>
                    </a:solidFill>
                    <a:latin typeface="Courier New" pitchFamily="49" charset="0"/>
                    <a:cs typeface="Courier New" pitchFamily="49" charset="0"/>
                  </a:rPr>
                  <a:t>. . .</a:t>
                </a:r>
                <a:endParaRPr lang="th-TH" sz="1400" b="1">
                  <a:solidFill>
                    <a:schemeClr val="tx2"/>
                  </a:solidFill>
                  <a:latin typeface="Courier New" pitchFamily="49" charset="0"/>
                </a:endParaRPr>
              </a:p>
            </p:txBody>
          </p:sp>
        </p:grpSp>
      </p:grpSp>
      <p:pic>
        <p:nvPicPr>
          <p:cNvPr id="1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9700" y="1503363"/>
            <a:ext cx="2249488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ลูกบอล </a:t>
            </a:r>
            <a:r>
              <a:rPr lang="en-US" dirty="0" smtClean="0"/>
              <a:t>50 </a:t>
            </a:r>
            <a:r>
              <a:rPr lang="th-TH" dirty="0" smtClean="0"/>
              <a:t>ลูก</a:t>
            </a:r>
            <a:endParaRPr lang="th-TH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500063" y="671513"/>
            <a:ext cx="8215312" cy="61864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DWindow w =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DWindow(250, 200);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n = 50;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[] x =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[n], y =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[n];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[] r =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[n];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[] dx =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[n], dy =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[n];</a:t>
            </a:r>
          </a:p>
          <a:p>
            <a:r>
              <a:rPr lang="nn-NO" sz="18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nn-NO" sz="1800" b="1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nn-NO" sz="18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nn-NO" sz="18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nn-NO" sz="1800" b="1">
                <a:solidFill>
                  <a:srgbClr val="000000"/>
                </a:solidFill>
                <a:latin typeface="Courier New" pitchFamily="49" charset="0"/>
              </a:rPr>
              <a:t> i = 0; i &lt; n; i++) {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x[i] = 125; y[i] = 100; r[i] = 5;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dx[i] = -4 + 8 *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Math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.random();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dy[i] = -4 + 8 *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Math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.random();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}</a:t>
            </a:r>
            <a:endParaRPr lang="th-TH" sz="18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while (true) {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w.fade(0.3);</a:t>
            </a:r>
          </a:p>
          <a:p>
            <a:r>
              <a:rPr lang="nn-NO" sz="18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nn-NO" sz="1800" b="1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nn-NO" sz="18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nn-NO" sz="18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nn-NO" sz="1800" b="1">
                <a:solidFill>
                  <a:srgbClr val="000000"/>
                </a:solidFill>
                <a:latin typeface="Courier New" pitchFamily="49" charset="0"/>
              </a:rPr>
              <a:t> i = 0; i &lt; n; i++) {</a:t>
            </a:r>
          </a:p>
          <a:p>
            <a:r>
              <a:rPr lang="nn-NO" sz="1800" b="1">
                <a:solidFill>
                  <a:srgbClr val="000000"/>
                </a:solidFill>
                <a:latin typeface="Courier New" pitchFamily="49" charset="0"/>
              </a:rPr>
              <a:t>        w.fillEllipse(x[i], y[i], 2 * r[i], 2 * r[i]);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  x[i] = x[i] + dx[i];  y[i] = y[i] + dy[i];</a:t>
            </a:r>
          </a:p>
          <a:p>
            <a:r>
              <a:rPr lang="nn-NO" sz="1800" b="1">
                <a:solidFill>
                  <a:srgbClr val="000000"/>
                </a:solidFill>
                <a:latin typeface="Courier New" pitchFamily="49" charset="0"/>
              </a:rPr>
              <a:t>        </a:t>
            </a:r>
            <a:r>
              <a:rPr lang="nn-NO" sz="18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nn-NO" sz="1800" b="1">
                <a:solidFill>
                  <a:srgbClr val="000000"/>
                </a:solidFill>
                <a:latin typeface="Courier New" pitchFamily="49" charset="0"/>
              </a:rPr>
              <a:t> (x[i] + r[i] &gt; 250) dx[i] = -dx[i];</a:t>
            </a:r>
          </a:p>
          <a:p>
            <a:r>
              <a:rPr lang="nn-NO" sz="1800" b="1">
                <a:solidFill>
                  <a:srgbClr val="000000"/>
                </a:solidFill>
                <a:latin typeface="Courier New" pitchFamily="49" charset="0"/>
              </a:rPr>
              <a:t>        </a:t>
            </a:r>
            <a:r>
              <a:rPr lang="nn-NO" sz="18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nn-NO" sz="1800" b="1">
                <a:solidFill>
                  <a:srgbClr val="000000"/>
                </a:solidFill>
                <a:latin typeface="Courier New" pitchFamily="49" charset="0"/>
              </a:rPr>
              <a:t> (x[i] - r[i] &lt;   0) dx[i] = -dx[i];</a:t>
            </a:r>
          </a:p>
          <a:p>
            <a:r>
              <a:rPr lang="pl-PL" sz="1800" b="1">
                <a:solidFill>
                  <a:srgbClr val="000000"/>
                </a:solidFill>
                <a:latin typeface="Courier New" pitchFamily="49" charset="0"/>
              </a:rPr>
              <a:t>        </a:t>
            </a:r>
            <a:r>
              <a:rPr lang="pl-PL" sz="18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pl-PL" sz="1800" b="1">
                <a:solidFill>
                  <a:srgbClr val="000000"/>
                </a:solidFill>
                <a:latin typeface="Courier New" pitchFamily="49" charset="0"/>
              </a:rPr>
              <a:t> (y[i] + r[i] &gt; 200) dy[i] = -dy[i];</a:t>
            </a:r>
          </a:p>
          <a:p>
            <a:r>
              <a:rPr lang="pl-PL" sz="1800" b="1">
                <a:solidFill>
                  <a:srgbClr val="000000"/>
                </a:solidFill>
                <a:latin typeface="Courier New" pitchFamily="49" charset="0"/>
              </a:rPr>
              <a:t>        </a:t>
            </a:r>
            <a:r>
              <a:rPr lang="pl-PL" sz="18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pl-PL" sz="1800" b="1">
                <a:solidFill>
                  <a:srgbClr val="000000"/>
                </a:solidFill>
                <a:latin typeface="Courier New" pitchFamily="49" charset="0"/>
              </a:rPr>
              <a:t> (y[i] - r[i] &lt; 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pl-PL" sz="1800" b="1">
                <a:solidFill>
                  <a:srgbClr val="000000"/>
                </a:solidFill>
                <a:latin typeface="Courier New" pitchFamily="49" charset="0"/>
              </a:rPr>
              <a:t>0) dy[i] = -dy[i];</a:t>
            </a:r>
            <a:endParaRPr lang="en-US" sz="18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}</a:t>
            </a:r>
            <a:endParaRPr lang="pl-PL" sz="18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w.sleep(30);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}</a:t>
            </a:r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9038" y="2152650"/>
            <a:ext cx="2249487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6450013" y="736600"/>
            <a:ext cx="1492250" cy="444500"/>
          </a:xfrm>
          <a:prstGeom prst="wedgeRoundRectCallout">
            <a:avLst>
              <a:gd name="adj1" fmla="val -68884"/>
              <a:gd name="adj2" fmla="val 53060"/>
              <a:gd name="adj3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90000" tIns="46800" rIns="90000" bIns="46800"/>
          <a:lstStyle/>
          <a:p>
            <a:pPr algn="ctr"/>
            <a:r>
              <a:rPr lang="th-TH" sz="2200">
                <a:latin typeface="Tahoma" pitchFamily="34" charset="0"/>
                <a:cs typeface="Tahoma" pitchFamily="34" charset="0"/>
              </a:rPr>
              <a:t>สร้างอาเรย์</a:t>
            </a: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3856038" y="3275013"/>
            <a:ext cx="1712912" cy="444500"/>
          </a:xfrm>
          <a:prstGeom prst="wedgeRoundRectCallout">
            <a:avLst>
              <a:gd name="adj1" fmla="val -66495"/>
              <a:gd name="adj2" fmla="val -54477"/>
              <a:gd name="adj3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90000" tIns="46800" rIns="90000" bIns="46800"/>
          <a:lstStyle/>
          <a:p>
            <a:pPr algn="ctr"/>
            <a:r>
              <a:rPr lang="th-TH" sz="2200">
                <a:latin typeface="Tahoma" pitchFamily="34" charset="0"/>
                <a:cs typeface="Tahoma" pitchFamily="34" charset="0"/>
              </a:rPr>
              <a:t>ให้ค่าเริ่มต้น</a:t>
            </a:r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5534025" y="6032500"/>
            <a:ext cx="2076450" cy="501650"/>
          </a:xfrm>
          <a:prstGeom prst="wedgeRoundRectCallout">
            <a:avLst>
              <a:gd name="adj1" fmla="val -61611"/>
              <a:gd name="adj2" fmla="val -40681"/>
              <a:gd name="adj3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90000" tIns="46800" rIns="90000" bIns="46800"/>
          <a:lstStyle/>
          <a:p>
            <a:pPr algn="ctr"/>
            <a:r>
              <a:rPr lang="th-TH" sz="2200">
                <a:latin typeface="Tahoma" pitchFamily="34" charset="0"/>
                <a:cs typeface="Tahoma" pitchFamily="34" charset="0"/>
              </a:rPr>
              <a:t>วาดและปรับค่า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7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6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1" dur="500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5" dur="500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9" dur="500"/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3" dur="500"/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แถวลำดับ </a:t>
            </a:r>
            <a:r>
              <a:rPr lang="en-US"/>
              <a:t>(</a:t>
            </a:r>
            <a:r>
              <a:rPr lang="th-TH"/>
              <a:t>อาเรย์ </a:t>
            </a:r>
            <a:r>
              <a:rPr lang="en-US"/>
              <a:t>– array)</a:t>
            </a:r>
            <a:endParaRPr lang="th-TH"/>
          </a:p>
        </p:txBody>
      </p:sp>
      <p:sp>
        <p:nvSpPr>
          <p:cNvPr id="5109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th-TH" smtClean="0"/>
              <a:t>ที่เก็บข้อมูลประเภทเดียวกัน เก็บเรียงเป็นแถว</a:t>
            </a:r>
          </a:p>
          <a:p>
            <a:r>
              <a:rPr lang="th-TH" smtClean="0"/>
              <a:t>อาเรย์มีชื่อกำกับ</a:t>
            </a:r>
          </a:p>
          <a:p>
            <a:r>
              <a:rPr lang="th-TH" smtClean="0"/>
              <a:t>แต่ละช่องของอาเรย์มีหมายเลขกำกับ เริ่มที่ </a:t>
            </a:r>
            <a:r>
              <a:rPr lang="en-US" smtClean="0"/>
              <a:t>0</a:t>
            </a:r>
          </a:p>
          <a:p>
            <a:r>
              <a:rPr lang="th-TH" smtClean="0"/>
              <a:t>วิธีใช้ </a:t>
            </a:r>
            <a:r>
              <a:rPr lang="en-US" smtClean="0"/>
              <a:t>: </a:t>
            </a:r>
            <a:r>
              <a:rPr lang="th-TH" smtClean="0"/>
              <a:t>ชื่อ</a:t>
            </a:r>
            <a:r>
              <a:rPr lang="en-US" smtClean="0"/>
              <a:t>[</a:t>
            </a:r>
            <a:r>
              <a:rPr lang="th-TH" smtClean="0"/>
              <a:t>หมายเลขช่อง</a:t>
            </a:r>
            <a:r>
              <a:rPr lang="en-US" smtClean="0"/>
              <a:t>]</a:t>
            </a:r>
            <a:endParaRPr lang="th-TH" sz="2400" b="1" smtClean="0">
              <a:latin typeface="Courier New" pitchFamily="49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330325" y="4240213"/>
            <a:ext cx="6121400" cy="417512"/>
            <a:chOff x="838" y="2671"/>
            <a:chExt cx="3856" cy="263"/>
          </a:xfrm>
        </p:grpSpPr>
        <p:sp>
          <p:nvSpPr>
            <p:cNvPr id="510981" name="Text Box 5"/>
            <p:cNvSpPr txBox="1">
              <a:spLocks noChangeArrowheads="1"/>
            </p:cNvSpPr>
            <p:nvPr/>
          </p:nvSpPr>
          <p:spPr bwMode="auto">
            <a:xfrm>
              <a:off x="1065" y="2671"/>
              <a:ext cx="363" cy="2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  <a:effectLst/>
          </p:spPr>
          <p:txBody>
            <a:bodyPr lIns="36000" tIns="36000" rIns="36000" bIns="36000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000">
                  <a:solidFill>
                    <a:schemeClr val="tx2"/>
                  </a:solidFill>
                  <a:latin typeface="+mn-lt"/>
                </a:rPr>
                <a:t>30</a:t>
              </a:r>
              <a:endParaRPr lang="th-TH" sz="200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510982" name="Text Box 6"/>
            <p:cNvSpPr txBox="1">
              <a:spLocks noChangeArrowheads="1"/>
            </p:cNvSpPr>
            <p:nvPr/>
          </p:nvSpPr>
          <p:spPr bwMode="auto">
            <a:xfrm>
              <a:off x="1428" y="2671"/>
              <a:ext cx="363" cy="2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  <a:effectLst/>
          </p:spPr>
          <p:txBody>
            <a:bodyPr lIns="36000" tIns="36000" rIns="36000" bIns="36000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000">
                  <a:solidFill>
                    <a:schemeClr val="tx2"/>
                  </a:solidFill>
                  <a:latin typeface="+mn-lt"/>
                </a:rPr>
                <a:t>110</a:t>
              </a:r>
              <a:endParaRPr lang="th-TH" sz="200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510983" name="Text Box 7"/>
            <p:cNvSpPr txBox="1">
              <a:spLocks noChangeArrowheads="1"/>
            </p:cNvSpPr>
            <p:nvPr/>
          </p:nvSpPr>
          <p:spPr bwMode="auto">
            <a:xfrm>
              <a:off x="1791" y="2671"/>
              <a:ext cx="363" cy="2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  <a:effectLst/>
          </p:spPr>
          <p:txBody>
            <a:bodyPr lIns="36000" tIns="36000" rIns="36000" bIns="36000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000">
                  <a:solidFill>
                    <a:schemeClr val="tx2"/>
                  </a:solidFill>
                  <a:latin typeface="+mn-lt"/>
                </a:rPr>
                <a:t>115</a:t>
              </a:r>
              <a:endParaRPr lang="th-TH" sz="200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510984" name="Text Box 8"/>
            <p:cNvSpPr txBox="1">
              <a:spLocks noChangeArrowheads="1"/>
            </p:cNvSpPr>
            <p:nvPr/>
          </p:nvSpPr>
          <p:spPr bwMode="auto">
            <a:xfrm>
              <a:off x="2153" y="2671"/>
              <a:ext cx="363" cy="2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  <a:effectLst/>
          </p:spPr>
          <p:txBody>
            <a:bodyPr lIns="36000" tIns="36000" rIns="36000" bIns="36000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000">
                  <a:solidFill>
                    <a:schemeClr val="tx2"/>
                  </a:solidFill>
                  <a:latin typeface="+mn-lt"/>
                </a:rPr>
                <a:t>83</a:t>
              </a:r>
              <a:endParaRPr lang="th-TH" sz="200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510985" name="Text Box 9"/>
            <p:cNvSpPr txBox="1">
              <a:spLocks noChangeArrowheads="1"/>
            </p:cNvSpPr>
            <p:nvPr/>
          </p:nvSpPr>
          <p:spPr bwMode="auto">
            <a:xfrm>
              <a:off x="2516" y="2671"/>
              <a:ext cx="363" cy="2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  <a:effectLst/>
          </p:spPr>
          <p:txBody>
            <a:bodyPr lIns="36000" tIns="36000" rIns="36000" bIns="36000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000">
                  <a:solidFill>
                    <a:schemeClr val="tx2"/>
                  </a:solidFill>
                  <a:latin typeface="+mn-lt"/>
                </a:rPr>
                <a:t>145</a:t>
              </a:r>
              <a:endParaRPr lang="th-TH" sz="200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510986" name="Text Box 10"/>
            <p:cNvSpPr txBox="1">
              <a:spLocks noChangeArrowheads="1"/>
            </p:cNvSpPr>
            <p:nvPr/>
          </p:nvSpPr>
          <p:spPr bwMode="auto">
            <a:xfrm>
              <a:off x="2879" y="2671"/>
              <a:ext cx="363" cy="2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  <a:effectLst/>
          </p:spPr>
          <p:txBody>
            <a:bodyPr lIns="36000" tIns="36000" rIns="36000" bIns="36000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000">
                  <a:solidFill>
                    <a:schemeClr val="tx2"/>
                  </a:solidFill>
                  <a:latin typeface="+mn-lt"/>
                </a:rPr>
                <a:t>0</a:t>
              </a:r>
              <a:endParaRPr lang="th-TH" sz="200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510987" name="Text Box 11"/>
            <p:cNvSpPr txBox="1">
              <a:spLocks noChangeArrowheads="1"/>
            </p:cNvSpPr>
            <p:nvPr/>
          </p:nvSpPr>
          <p:spPr bwMode="auto">
            <a:xfrm>
              <a:off x="3243" y="2671"/>
              <a:ext cx="363" cy="2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  <a:effectLst/>
          </p:spPr>
          <p:txBody>
            <a:bodyPr lIns="36000" tIns="36000" rIns="36000" bIns="36000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000">
                  <a:solidFill>
                    <a:schemeClr val="tx2"/>
                  </a:solidFill>
                  <a:latin typeface="+mn-lt"/>
                </a:rPr>
                <a:t>30</a:t>
              </a:r>
              <a:endParaRPr lang="th-TH" sz="200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510988" name="Text Box 12"/>
            <p:cNvSpPr txBox="1">
              <a:spLocks noChangeArrowheads="1"/>
            </p:cNvSpPr>
            <p:nvPr/>
          </p:nvSpPr>
          <p:spPr bwMode="auto">
            <a:xfrm>
              <a:off x="3606" y="2671"/>
              <a:ext cx="363" cy="2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  <a:effectLst/>
          </p:spPr>
          <p:txBody>
            <a:bodyPr lIns="36000" tIns="36000" rIns="36000" bIns="36000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000">
                  <a:solidFill>
                    <a:schemeClr val="tx2"/>
                  </a:solidFill>
                  <a:latin typeface="+mn-lt"/>
                </a:rPr>
                <a:t>40</a:t>
              </a:r>
              <a:endParaRPr lang="th-TH" sz="200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510989" name="Text Box 13"/>
            <p:cNvSpPr txBox="1">
              <a:spLocks noChangeArrowheads="1"/>
            </p:cNvSpPr>
            <p:nvPr/>
          </p:nvSpPr>
          <p:spPr bwMode="auto">
            <a:xfrm>
              <a:off x="3968" y="2671"/>
              <a:ext cx="363" cy="2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  <a:effectLst/>
          </p:spPr>
          <p:txBody>
            <a:bodyPr lIns="36000" tIns="36000" rIns="36000" bIns="36000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000">
                  <a:solidFill>
                    <a:schemeClr val="tx2"/>
                  </a:solidFill>
                  <a:latin typeface="+mn-lt"/>
                </a:rPr>
                <a:t>20</a:t>
              </a:r>
              <a:endParaRPr lang="th-TH" sz="200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510990" name="Text Box 14"/>
            <p:cNvSpPr txBox="1">
              <a:spLocks noChangeArrowheads="1"/>
            </p:cNvSpPr>
            <p:nvPr/>
          </p:nvSpPr>
          <p:spPr bwMode="auto">
            <a:xfrm>
              <a:off x="4331" y="2671"/>
              <a:ext cx="363" cy="2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  <a:effectLst/>
          </p:spPr>
          <p:txBody>
            <a:bodyPr lIns="36000" tIns="36000" rIns="36000" bIns="36000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000">
                  <a:solidFill>
                    <a:schemeClr val="tx2"/>
                  </a:solidFill>
                  <a:latin typeface="+mn-lt"/>
                </a:rPr>
                <a:t>80</a:t>
              </a:r>
              <a:endParaRPr lang="th-TH" sz="200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510991" name="Text Box 15"/>
            <p:cNvSpPr txBox="1">
              <a:spLocks noChangeArrowheads="1"/>
            </p:cNvSpPr>
            <p:nvPr/>
          </p:nvSpPr>
          <p:spPr bwMode="auto">
            <a:xfrm>
              <a:off x="838" y="2682"/>
              <a:ext cx="197" cy="252"/>
            </a:xfrm>
            <a:prstGeom prst="rect">
              <a:avLst/>
            </a:prstGeom>
            <a:noFill/>
            <a:ln w="9525">
              <a:noFill/>
              <a:prstDash val="dash"/>
              <a:miter lim="800000"/>
              <a:headEnd/>
              <a:tailEnd type="none" w="lg" len="med"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000">
                  <a:solidFill>
                    <a:schemeClr val="tx2"/>
                  </a:solidFill>
                  <a:latin typeface="+mn-lt"/>
                </a:rPr>
                <a:t>y</a:t>
              </a:r>
              <a:endParaRPr lang="th-TH" sz="2000">
                <a:solidFill>
                  <a:schemeClr val="tx2"/>
                </a:solidFill>
                <a:latin typeface="+mn-lt"/>
              </a:endParaRPr>
            </a:p>
          </p:txBody>
        </p:sp>
      </p:grpSp>
      <p:grpSp>
        <p:nvGrpSpPr>
          <p:cNvPr id="3" name="Group 69"/>
          <p:cNvGrpSpPr>
            <a:grpSpLocks/>
          </p:cNvGrpSpPr>
          <p:nvPr/>
        </p:nvGrpSpPr>
        <p:grpSpPr bwMode="auto">
          <a:xfrm>
            <a:off x="1330325" y="3570288"/>
            <a:ext cx="6121400" cy="441325"/>
            <a:chOff x="838" y="2249"/>
            <a:chExt cx="3856" cy="278"/>
          </a:xfrm>
        </p:grpSpPr>
        <p:sp>
          <p:nvSpPr>
            <p:cNvPr id="510993" name="Text Box 17"/>
            <p:cNvSpPr txBox="1">
              <a:spLocks noChangeArrowheads="1"/>
            </p:cNvSpPr>
            <p:nvPr/>
          </p:nvSpPr>
          <p:spPr bwMode="auto">
            <a:xfrm>
              <a:off x="1065" y="2283"/>
              <a:ext cx="363" cy="2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  <a:effectLst/>
          </p:spPr>
          <p:txBody>
            <a:bodyPr lIns="36000" tIns="36000" rIns="36000" bIns="36000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000">
                  <a:solidFill>
                    <a:schemeClr val="tx2"/>
                  </a:solidFill>
                  <a:latin typeface="+mn-lt"/>
                </a:rPr>
                <a:t>100</a:t>
              </a:r>
              <a:endParaRPr lang="th-TH" sz="200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510994" name="Text Box 18"/>
            <p:cNvSpPr txBox="1">
              <a:spLocks noChangeArrowheads="1"/>
            </p:cNvSpPr>
            <p:nvPr/>
          </p:nvSpPr>
          <p:spPr bwMode="auto">
            <a:xfrm>
              <a:off x="1428" y="2283"/>
              <a:ext cx="363" cy="2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  <a:effectLst/>
          </p:spPr>
          <p:txBody>
            <a:bodyPr lIns="36000" tIns="36000" rIns="36000" bIns="36000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000">
                  <a:solidFill>
                    <a:schemeClr val="tx2"/>
                  </a:solidFill>
                  <a:latin typeface="+mn-lt"/>
                </a:rPr>
                <a:t>10</a:t>
              </a:r>
              <a:endParaRPr lang="th-TH" sz="200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510995" name="Text Box 19"/>
            <p:cNvSpPr txBox="1">
              <a:spLocks noChangeArrowheads="1"/>
            </p:cNvSpPr>
            <p:nvPr/>
          </p:nvSpPr>
          <p:spPr bwMode="auto">
            <a:xfrm>
              <a:off x="1791" y="2283"/>
              <a:ext cx="363" cy="2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  <a:effectLst/>
          </p:spPr>
          <p:txBody>
            <a:bodyPr lIns="36000" tIns="36000" rIns="36000" bIns="36000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000">
                  <a:solidFill>
                    <a:schemeClr val="tx2"/>
                  </a:solidFill>
                  <a:latin typeface="+mn-lt"/>
                </a:rPr>
                <a:t>15</a:t>
              </a:r>
              <a:endParaRPr lang="th-TH" sz="200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510996" name="Text Box 20"/>
            <p:cNvSpPr txBox="1">
              <a:spLocks noChangeArrowheads="1"/>
            </p:cNvSpPr>
            <p:nvPr/>
          </p:nvSpPr>
          <p:spPr bwMode="auto">
            <a:xfrm>
              <a:off x="2153" y="2283"/>
              <a:ext cx="363" cy="2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  <a:effectLst/>
          </p:spPr>
          <p:txBody>
            <a:bodyPr lIns="36000" tIns="36000" rIns="36000" bIns="36000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000">
                  <a:solidFill>
                    <a:schemeClr val="tx2"/>
                  </a:solidFill>
                  <a:latin typeface="+mn-lt"/>
                </a:rPr>
                <a:t>30</a:t>
              </a:r>
              <a:endParaRPr lang="th-TH" sz="200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510997" name="Text Box 21"/>
            <p:cNvSpPr txBox="1">
              <a:spLocks noChangeArrowheads="1"/>
            </p:cNvSpPr>
            <p:nvPr/>
          </p:nvSpPr>
          <p:spPr bwMode="auto">
            <a:xfrm>
              <a:off x="2516" y="2283"/>
              <a:ext cx="363" cy="2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  <a:effectLst/>
          </p:spPr>
          <p:txBody>
            <a:bodyPr lIns="36000" tIns="36000" rIns="36000" bIns="36000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000">
                  <a:solidFill>
                    <a:schemeClr val="tx2"/>
                  </a:solidFill>
                  <a:latin typeface="+mn-lt"/>
                </a:rPr>
                <a:t>45</a:t>
              </a:r>
              <a:endParaRPr lang="th-TH" sz="200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510998" name="Text Box 22"/>
            <p:cNvSpPr txBox="1">
              <a:spLocks noChangeArrowheads="1"/>
            </p:cNvSpPr>
            <p:nvPr/>
          </p:nvSpPr>
          <p:spPr bwMode="auto">
            <a:xfrm>
              <a:off x="2879" y="2283"/>
              <a:ext cx="363" cy="2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  <a:effectLst/>
          </p:spPr>
          <p:txBody>
            <a:bodyPr lIns="36000" tIns="36000" rIns="36000" bIns="36000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000">
                  <a:solidFill>
                    <a:schemeClr val="tx2"/>
                  </a:solidFill>
                  <a:latin typeface="+mn-lt"/>
                </a:rPr>
                <a:t>96</a:t>
              </a:r>
              <a:endParaRPr lang="th-TH" sz="200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510999" name="Text Box 23"/>
            <p:cNvSpPr txBox="1">
              <a:spLocks noChangeArrowheads="1"/>
            </p:cNvSpPr>
            <p:nvPr/>
          </p:nvSpPr>
          <p:spPr bwMode="auto">
            <a:xfrm>
              <a:off x="3243" y="2283"/>
              <a:ext cx="363" cy="2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  <a:effectLst/>
          </p:spPr>
          <p:txBody>
            <a:bodyPr lIns="36000" tIns="36000" rIns="36000" bIns="36000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000">
                  <a:solidFill>
                    <a:schemeClr val="tx2"/>
                  </a:solidFill>
                  <a:latin typeface="+mn-lt"/>
                </a:rPr>
                <a:t>173</a:t>
              </a:r>
              <a:endParaRPr lang="th-TH" sz="200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511000" name="Text Box 24"/>
            <p:cNvSpPr txBox="1">
              <a:spLocks noChangeArrowheads="1"/>
            </p:cNvSpPr>
            <p:nvPr/>
          </p:nvSpPr>
          <p:spPr bwMode="auto">
            <a:xfrm>
              <a:off x="3606" y="2283"/>
              <a:ext cx="363" cy="2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  <a:effectLst/>
          </p:spPr>
          <p:txBody>
            <a:bodyPr lIns="36000" tIns="36000" rIns="36000" bIns="36000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000">
                  <a:solidFill>
                    <a:schemeClr val="tx2"/>
                  </a:solidFill>
                  <a:latin typeface="+mn-lt"/>
                </a:rPr>
                <a:t>40</a:t>
              </a:r>
              <a:endParaRPr lang="th-TH" sz="200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511001" name="Text Box 25"/>
            <p:cNvSpPr txBox="1">
              <a:spLocks noChangeArrowheads="1"/>
            </p:cNvSpPr>
            <p:nvPr/>
          </p:nvSpPr>
          <p:spPr bwMode="auto">
            <a:xfrm>
              <a:off x="3968" y="2283"/>
              <a:ext cx="363" cy="2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  <a:effectLst/>
          </p:spPr>
          <p:txBody>
            <a:bodyPr lIns="36000" tIns="36000" rIns="36000" bIns="36000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000">
                  <a:solidFill>
                    <a:schemeClr val="tx2"/>
                  </a:solidFill>
                  <a:latin typeface="+mn-lt"/>
                </a:rPr>
                <a:t>45</a:t>
              </a:r>
              <a:endParaRPr lang="th-TH" sz="200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511002" name="Text Box 26"/>
            <p:cNvSpPr txBox="1">
              <a:spLocks noChangeArrowheads="1"/>
            </p:cNvSpPr>
            <p:nvPr/>
          </p:nvSpPr>
          <p:spPr bwMode="auto">
            <a:xfrm>
              <a:off x="4331" y="2283"/>
              <a:ext cx="363" cy="2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  <a:effectLst/>
          </p:spPr>
          <p:txBody>
            <a:bodyPr lIns="36000" tIns="36000" rIns="36000" bIns="36000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000">
                  <a:solidFill>
                    <a:schemeClr val="tx2"/>
                  </a:solidFill>
                  <a:latin typeface="+mn-lt"/>
                </a:rPr>
                <a:t>180</a:t>
              </a:r>
              <a:endParaRPr lang="th-TH" sz="200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511003" name="Text Box 27"/>
            <p:cNvSpPr txBox="1">
              <a:spLocks noChangeArrowheads="1"/>
            </p:cNvSpPr>
            <p:nvPr/>
          </p:nvSpPr>
          <p:spPr bwMode="auto">
            <a:xfrm>
              <a:off x="838" y="2249"/>
              <a:ext cx="196" cy="252"/>
            </a:xfrm>
            <a:prstGeom prst="rect">
              <a:avLst/>
            </a:prstGeom>
            <a:noFill/>
            <a:ln w="9525">
              <a:noFill/>
              <a:prstDash val="dash"/>
              <a:miter lim="800000"/>
              <a:headEnd/>
              <a:tailEnd type="none" w="lg" len="med"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000">
                  <a:solidFill>
                    <a:schemeClr val="tx2"/>
                  </a:solidFill>
                  <a:latin typeface="+mn-lt"/>
                </a:rPr>
                <a:t>x</a:t>
              </a:r>
              <a:endParaRPr lang="th-TH" sz="2000">
                <a:solidFill>
                  <a:schemeClr val="tx2"/>
                </a:solidFill>
                <a:latin typeface="+mn-lt"/>
              </a:endParaRPr>
            </a:p>
          </p:txBody>
        </p:sp>
      </p:grpSp>
      <p:grpSp>
        <p:nvGrpSpPr>
          <p:cNvPr id="4" name="Group 68"/>
          <p:cNvGrpSpPr>
            <a:grpSpLocks/>
          </p:cNvGrpSpPr>
          <p:nvPr/>
        </p:nvGrpSpPr>
        <p:grpSpPr bwMode="auto">
          <a:xfrm>
            <a:off x="1814513" y="3208338"/>
            <a:ext cx="5526087" cy="369887"/>
            <a:chOff x="1143" y="2021"/>
            <a:chExt cx="3481" cy="233"/>
          </a:xfrm>
        </p:grpSpPr>
        <p:sp>
          <p:nvSpPr>
            <p:cNvPr id="8206" name="Text Box 28"/>
            <p:cNvSpPr txBox="1">
              <a:spLocks noChangeArrowheads="1"/>
            </p:cNvSpPr>
            <p:nvPr/>
          </p:nvSpPr>
          <p:spPr bwMode="auto">
            <a:xfrm>
              <a:off x="1143" y="2021"/>
              <a:ext cx="203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dash"/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800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0</a:t>
              </a:r>
              <a:endParaRPr lang="th-TH" sz="1800">
                <a:solidFill>
                  <a:schemeClr val="tx2"/>
                </a:solidFill>
                <a:latin typeface="Courier New" pitchFamily="49" charset="0"/>
              </a:endParaRPr>
            </a:p>
          </p:txBody>
        </p:sp>
        <p:sp>
          <p:nvSpPr>
            <p:cNvPr id="8207" name="Text Box 29"/>
            <p:cNvSpPr txBox="1">
              <a:spLocks noChangeArrowheads="1"/>
            </p:cNvSpPr>
            <p:nvPr/>
          </p:nvSpPr>
          <p:spPr bwMode="auto">
            <a:xfrm>
              <a:off x="1507" y="2021"/>
              <a:ext cx="203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dash"/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800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1</a:t>
              </a:r>
              <a:endParaRPr lang="th-TH" sz="1800">
                <a:solidFill>
                  <a:schemeClr val="tx2"/>
                </a:solidFill>
                <a:latin typeface="Courier New" pitchFamily="49" charset="0"/>
              </a:endParaRPr>
            </a:p>
          </p:txBody>
        </p:sp>
        <p:sp>
          <p:nvSpPr>
            <p:cNvPr id="8208" name="Text Box 30"/>
            <p:cNvSpPr txBox="1">
              <a:spLocks noChangeArrowheads="1"/>
            </p:cNvSpPr>
            <p:nvPr/>
          </p:nvSpPr>
          <p:spPr bwMode="auto">
            <a:xfrm>
              <a:off x="1871" y="2021"/>
              <a:ext cx="203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dash"/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800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2</a:t>
              </a:r>
              <a:endParaRPr lang="th-TH" sz="1800">
                <a:solidFill>
                  <a:schemeClr val="tx2"/>
                </a:solidFill>
                <a:latin typeface="Courier New" pitchFamily="49" charset="0"/>
              </a:endParaRPr>
            </a:p>
          </p:txBody>
        </p:sp>
        <p:sp>
          <p:nvSpPr>
            <p:cNvPr id="8209" name="Text Box 31"/>
            <p:cNvSpPr txBox="1">
              <a:spLocks noChangeArrowheads="1"/>
            </p:cNvSpPr>
            <p:nvPr/>
          </p:nvSpPr>
          <p:spPr bwMode="auto">
            <a:xfrm>
              <a:off x="2235" y="2021"/>
              <a:ext cx="203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dash"/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800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3</a:t>
              </a:r>
              <a:endParaRPr lang="th-TH" sz="1800">
                <a:solidFill>
                  <a:schemeClr val="tx2"/>
                </a:solidFill>
                <a:latin typeface="Courier New" pitchFamily="49" charset="0"/>
              </a:endParaRPr>
            </a:p>
          </p:txBody>
        </p:sp>
        <p:sp>
          <p:nvSpPr>
            <p:cNvPr id="8210" name="Text Box 32"/>
            <p:cNvSpPr txBox="1">
              <a:spLocks noChangeArrowheads="1"/>
            </p:cNvSpPr>
            <p:nvPr/>
          </p:nvSpPr>
          <p:spPr bwMode="auto">
            <a:xfrm>
              <a:off x="2599" y="2021"/>
              <a:ext cx="203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dash"/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800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4</a:t>
              </a:r>
              <a:endParaRPr lang="th-TH" sz="1800">
                <a:solidFill>
                  <a:schemeClr val="tx2"/>
                </a:solidFill>
                <a:latin typeface="Courier New" pitchFamily="49" charset="0"/>
              </a:endParaRPr>
            </a:p>
          </p:txBody>
        </p:sp>
        <p:sp>
          <p:nvSpPr>
            <p:cNvPr id="8211" name="Text Box 33"/>
            <p:cNvSpPr txBox="1">
              <a:spLocks noChangeArrowheads="1"/>
            </p:cNvSpPr>
            <p:nvPr/>
          </p:nvSpPr>
          <p:spPr bwMode="auto">
            <a:xfrm>
              <a:off x="2964" y="2021"/>
              <a:ext cx="203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dash"/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800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5</a:t>
              </a:r>
              <a:endParaRPr lang="th-TH" sz="1800">
                <a:solidFill>
                  <a:schemeClr val="tx2"/>
                </a:solidFill>
                <a:latin typeface="Courier New" pitchFamily="49" charset="0"/>
              </a:endParaRPr>
            </a:p>
          </p:txBody>
        </p:sp>
        <p:sp>
          <p:nvSpPr>
            <p:cNvPr id="8212" name="Text Box 34"/>
            <p:cNvSpPr txBox="1">
              <a:spLocks noChangeArrowheads="1"/>
            </p:cNvSpPr>
            <p:nvPr/>
          </p:nvSpPr>
          <p:spPr bwMode="auto">
            <a:xfrm>
              <a:off x="3328" y="2021"/>
              <a:ext cx="203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dash"/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800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6</a:t>
              </a:r>
              <a:endParaRPr lang="th-TH" sz="1800">
                <a:solidFill>
                  <a:schemeClr val="tx2"/>
                </a:solidFill>
                <a:latin typeface="Courier New" pitchFamily="49" charset="0"/>
              </a:endParaRPr>
            </a:p>
          </p:txBody>
        </p:sp>
        <p:sp>
          <p:nvSpPr>
            <p:cNvPr id="8213" name="Text Box 35"/>
            <p:cNvSpPr txBox="1">
              <a:spLocks noChangeArrowheads="1"/>
            </p:cNvSpPr>
            <p:nvPr/>
          </p:nvSpPr>
          <p:spPr bwMode="auto">
            <a:xfrm>
              <a:off x="3692" y="2021"/>
              <a:ext cx="203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dash"/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800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7</a:t>
              </a:r>
              <a:endParaRPr lang="th-TH" sz="1800">
                <a:solidFill>
                  <a:schemeClr val="tx2"/>
                </a:solidFill>
                <a:latin typeface="Courier New" pitchFamily="49" charset="0"/>
              </a:endParaRPr>
            </a:p>
          </p:txBody>
        </p:sp>
        <p:sp>
          <p:nvSpPr>
            <p:cNvPr id="8214" name="Text Box 36"/>
            <p:cNvSpPr txBox="1">
              <a:spLocks noChangeArrowheads="1"/>
            </p:cNvSpPr>
            <p:nvPr/>
          </p:nvSpPr>
          <p:spPr bwMode="auto">
            <a:xfrm>
              <a:off x="4056" y="2021"/>
              <a:ext cx="203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dash"/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800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8</a:t>
              </a:r>
              <a:endParaRPr lang="th-TH" sz="1800">
                <a:solidFill>
                  <a:schemeClr val="tx2"/>
                </a:solidFill>
                <a:latin typeface="Courier New" pitchFamily="49" charset="0"/>
              </a:endParaRPr>
            </a:p>
          </p:txBody>
        </p:sp>
        <p:sp>
          <p:nvSpPr>
            <p:cNvPr id="8215" name="Text Box 37"/>
            <p:cNvSpPr txBox="1">
              <a:spLocks noChangeArrowheads="1"/>
            </p:cNvSpPr>
            <p:nvPr/>
          </p:nvSpPr>
          <p:spPr bwMode="auto">
            <a:xfrm>
              <a:off x="4421" y="2021"/>
              <a:ext cx="203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dash"/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800">
                  <a:solidFill>
                    <a:schemeClr val="tx2"/>
                  </a:solidFill>
                  <a:latin typeface="Courier New" pitchFamily="49" charset="0"/>
                  <a:cs typeface="Courier New" pitchFamily="49" charset="0"/>
                </a:rPr>
                <a:t>9</a:t>
              </a:r>
              <a:endParaRPr lang="th-TH" sz="1800">
                <a:solidFill>
                  <a:schemeClr val="tx2"/>
                </a:solidFill>
                <a:latin typeface="Courier New" pitchFamily="49" charset="0"/>
              </a:endParaRPr>
            </a:p>
          </p:txBody>
        </p:sp>
      </p:grpSp>
      <p:grpSp>
        <p:nvGrpSpPr>
          <p:cNvPr id="5" name="Group 66"/>
          <p:cNvGrpSpPr>
            <a:grpSpLocks/>
          </p:cNvGrpSpPr>
          <p:nvPr/>
        </p:nvGrpSpPr>
        <p:grpSpPr bwMode="auto">
          <a:xfrm>
            <a:off x="2681288" y="4687888"/>
            <a:ext cx="941387" cy="842962"/>
            <a:chOff x="1689" y="2953"/>
            <a:chExt cx="593" cy="531"/>
          </a:xfrm>
        </p:grpSpPr>
        <p:sp>
          <p:nvSpPr>
            <p:cNvPr id="8204" name="Text Box 62"/>
            <p:cNvSpPr txBox="1">
              <a:spLocks noChangeArrowheads="1"/>
            </p:cNvSpPr>
            <p:nvPr/>
          </p:nvSpPr>
          <p:spPr bwMode="auto">
            <a:xfrm>
              <a:off x="1689" y="3231"/>
              <a:ext cx="593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/>
              <a:r>
                <a:rPr lang="en-US" sz="2000" b="1">
                  <a:solidFill>
                    <a:schemeClr val="tx2"/>
                  </a:solidFill>
                  <a:latin typeface="Courier New" pitchFamily="49" charset="0"/>
                </a:rPr>
                <a:t>y[2]</a:t>
              </a:r>
              <a:endParaRPr lang="th-TH" sz="2000" b="1">
                <a:solidFill>
                  <a:schemeClr val="tx2"/>
                </a:solidFill>
                <a:latin typeface="Courier New" pitchFamily="49" charset="0"/>
              </a:endParaRPr>
            </a:p>
          </p:txBody>
        </p:sp>
        <p:sp>
          <p:nvSpPr>
            <p:cNvPr id="8205" name="Line 64"/>
            <p:cNvSpPr>
              <a:spLocks noChangeShapeType="1"/>
            </p:cNvSpPr>
            <p:nvPr/>
          </p:nvSpPr>
          <p:spPr bwMode="auto">
            <a:xfrm flipV="1">
              <a:off x="2002" y="2953"/>
              <a:ext cx="0" cy="302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</p:grpSp>
      <p:sp>
        <p:nvSpPr>
          <p:cNvPr id="511039" name="Text Box 63"/>
          <p:cNvSpPr txBox="1">
            <a:spLocks noChangeArrowheads="1"/>
          </p:cNvSpPr>
          <p:nvPr/>
        </p:nvSpPr>
        <p:spPr bwMode="auto">
          <a:xfrm>
            <a:off x="5294313" y="5148263"/>
            <a:ext cx="2625725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chemeClr val="tx2"/>
                </a:solidFill>
                <a:latin typeface="Courier New" pitchFamily="49" charset="0"/>
              </a:rPr>
              <a:t>i = 4;</a:t>
            </a:r>
          </a:p>
          <a:p>
            <a:r>
              <a:rPr lang="en-US" sz="2000" b="1">
                <a:solidFill>
                  <a:schemeClr val="tx2"/>
                </a:solidFill>
                <a:latin typeface="Courier New" pitchFamily="49" charset="0"/>
              </a:rPr>
              <a:t>y[i+1] = 52;</a:t>
            </a:r>
            <a:endParaRPr lang="th-TH" sz="2000" b="1">
              <a:solidFill>
                <a:schemeClr val="tx2"/>
              </a:solidFill>
              <a:latin typeface="Courier New" pitchFamily="49" charset="0"/>
            </a:endParaRPr>
          </a:p>
        </p:txBody>
      </p:sp>
      <p:sp>
        <p:nvSpPr>
          <p:cNvPr id="511046" name="Oval 70"/>
          <p:cNvSpPr>
            <a:spLocks noChangeArrowheads="1"/>
          </p:cNvSpPr>
          <p:nvPr/>
        </p:nvSpPr>
        <p:spPr bwMode="auto">
          <a:xfrm>
            <a:off x="2873375" y="3121025"/>
            <a:ext cx="493713" cy="522288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th-TH"/>
          </a:p>
        </p:txBody>
      </p:sp>
      <p:sp>
        <p:nvSpPr>
          <p:cNvPr id="511047" name="Text Box 71"/>
          <p:cNvSpPr txBox="1">
            <a:spLocks noChangeArrowheads="1"/>
          </p:cNvSpPr>
          <p:nvPr/>
        </p:nvSpPr>
        <p:spPr bwMode="auto">
          <a:xfrm>
            <a:off x="4625975" y="4273550"/>
            <a:ext cx="477838" cy="341313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 type="none" w="lg" len="lg"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sz="2000" dirty="0">
                <a:solidFill>
                  <a:srgbClr val="FF0000"/>
                </a:solidFill>
                <a:latin typeface="+mn-lt"/>
              </a:rPr>
              <a:t>52</a:t>
            </a:r>
            <a:endParaRPr lang="th-TH" sz="2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11048" name="Freeform 72"/>
          <p:cNvSpPr>
            <a:spLocks/>
          </p:cNvSpPr>
          <p:nvPr/>
        </p:nvSpPr>
        <p:spPr bwMode="auto">
          <a:xfrm>
            <a:off x="4848225" y="4687888"/>
            <a:ext cx="420688" cy="827087"/>
          </a:xfrm>
          <a:custGeom>
            <a:avLst/>
            <a:gdLst>
              <a:gd name="T0" fmla="*/ 2147483647 w 265"/>
              <a:gd name="T1" fmla="*/ 2147483647 h 521"/>
              <a:gd name="T2" fmla="*/ 0 w 265"/>
              <a:gd name="T3" fmla="*/ 2147483647 h 521"/>
              <a:gd name="T4" fmla="*/ 0 w 265"/>
              <a:gd name="T5" fmla="*/ 0 h 521"/>
              <a:gd name="T6" fmla="*/ 0 60000 65536"/>
              <a:gd name="T7" fmla="*/ 0 60000 65536"/>
              <a:gd name="T8" fmla="*/ 0 60000 65536"/>
              <a:gd name="T9" fmla="*/ 0 w 265"/>
              <a:gd name="T10" fmla="*/ 0 h 521"/>
              <a:gd name="T11" fmla="*/ 265 w 265"/>
              <a:gd name="T12" fmla="*/ 521 h 52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65" h="521">
                <a:moveTo>
                  <a:pt x="265" y="521"/>
                </a:moveTo>
                <a:lnTo>
                  <a:pt x="0" y="521"/>
                </a:lnTo>
                <a:lnTo>
                  <a:pt x="0" y="0"/>
                </a:lnTo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0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10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10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510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10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10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0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5110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0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5110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511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511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0979" grpId="0" build="p"/>
      <p:bldP spid="511039" grpId="0" build="p"/>
      <p:bldP spid="511046" grpId="0" animBg="1"/>
      <p:bldP spid="511046" grpId="1" animBg="1"/>
      <p:bldP spid="511047" grpId="0" animBg="1"/>
      <p:bldP spid="51104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/>
              <a:t>การ</a:t>
            </a:r>
            <a:r>
              <a:rPr lang="th-TH" dirty="0" smtClean="0"/>
              <a:t>ประกาศ</a:t>
            </a:r>
            <a:r>
              <a:rPr lang="th-TH" u="sng" dirty="0" smtClean="0"/>
              <a:t>ตัวแปรอาเรย์</a:t>
            </a:r>
            <a:r>
              <a:rPr lang="th-TH" dirty="0" smtClean="0"/>
              <a:t>และ</a:t>
            </a:r>
            <a:r>
              <a:rPr lang="th-TH" dirty="0"/>
              <a:t>การ</a:t>
            </a:r>
            <a:r>
              <a:rPr lang="th-TH" dirty="0" smtClean="0"/>
              <a:t>สร้าง</a:t>
            </a:r>
            <a:r>
              <a:rPr lang="th-TH" u="sng" dirty="0" smtClean="0"/>
              <a:t>ตัวอาเรย์</a:t>
            </a:r>
            <a:endParaRPr lang="th-TH" u="sng" dirty="0"/>
          </a:p>
        </p:txBody>
      </p:sp>
      <p:sp>
        <p:nvSpPr>
          <p:cNvPr id="498691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908050"/>
            <a:ext cx="7920037" cy="3854450"/>
          </a:xfrm>
        </p:spPr>
        <p:txBody>
          <a:bodyPr/>
          <a:lstStyle/>
          <a:p>
            <a:r>
              <a:rPr lang="th-TH" smtClean="0"/>
              <a:t>ก่อนใช้อาเรย์ ต้อง</a:t>
            </a:r>
          </a:p>
          <a:p>
            <a:pPr lvl="1"/>
            <a:r>
              <a:rPr lang="th-TH" smtClean="0"/>
              <a:t>ประกาศ</a:t>
            </a:r>
            <a:r>
              <a:rPr lang="th-TH" u="sng" smtClean="0"/>
              <a:t>ตัวแปรอาเรย์</a:t>
            </a:r>
            <a:r>
              <a:rPr lang="th-TH" smtClean="0"/>
              <a:t/>
            </a:r>
            <a:br>
              <a:rPr lang="th-TH" smtClean="0"/>
            </a:br>
            <a:r>
              <a:rPr lang="th-TH" smtClean="0"/>
              <a:t/>
            </a:r>
            <a:br>
              <a:rPr lang="th-TH" smtClean="0"/>
            </a:br>
            <a:endParaRPr lang="th-TH" smtClean="0"/>
          </a:p>
          <a:p>
            <a:pPr lvl="1">
              <a:spcBef>
                <a:spcPct val="0"/>
              </a:spcBef>
            </a:pPr>
            <a:r>
              <a:rPr lang="th-TH" smtClean="0"/>
              <a:t>สร้าง</a:t>
            </a:r>
            <a:r>
              <a:rPr lang="th-TH" u="sng" smtClean="0"/>
              <a:t>ตัวอาเรย์</a:t>
            </a:r>
            <a:r>
              <a:rPr lang="th-TH" smtClean="0"/>
              <a:t/>
            </a:r>
            <a:br>
              <a:rPr lang="th-TH" smtClean="0"/>
            </a:br>
            <a:r>
              <a:rPr lang="th-TH" smtClean="0"/>
              <a:t/>
            </a:r>
            <a:br>
              <a:rPr lang="th-TH" smtClean="0"/>
            </a:br>
            <a:endParaRPr lang="th-TH" smtClean="0"/>
          </a:p>
          <a:p>
            <a:pPr>
              <a:spcBef>
                <a:spcPct val="0"/>
              </a:spcBef>
            </a:pPr>
            <a:r>
              <a:rPr lang="th-TH" smtClean="0">
                <a:solidFill>
                  <a:schemeClr val="tx2"/>
                </a:solidFill>
              </a:rPr>
              <a:t>ประกาศตัวแปรและสร้างอาเรย์พร้อมกันก็ได้</a:t>
            </a:r>
          </a:p>
        </p:txBody>
      </p:sp>
      <p:sp>
        <p:nvSpPr>
          <p:cNvPr id="498692" name="Text Box 4"/>
          <p:cNvSpPr txBox="1">
            <a:spLocks noChangeArrowheads="1"/>
          </p:cNvSpPr>
          <p:nvPr/>
        </p:nvSpPr>
        <p:spPr bwMode="auto">
          <a:xfrm>
            <a:off x="1574800" y="1928813"/>
            <a:ext cx="2624138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</a:rPr>
              <a:t>int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[] data;</a:t>
            </a:r>
            <a:endParaRPr lang="th-TH" sz="2000" b="1">
              <a:solidFill>
                <a:srgbClr val="FF00FF"/>
              </a:solidFill>
              <a:latin typeface="Courier New" pitchFamily="49" charset="0"/>
              <a:cs typeface="Cordia New" pitchFamily="34" charset="-34"/>
            </a:endParaRPr>
          </a:p>
        </p:txBody>
      </p:sp>
      <p:sp>
        <p:nvSpPr>
          <p:cNvPr id="498694" name="Text Box 6"/>
          <p:cNvSpPr txBox="1">
            <a:spLocks noChangeArrowheads="1"/>
          </p:cNvSpPr>
          <p:nvPr/>
        </p:nvSpPr>
        <p:spPr bwMode="auto">
          <a:xfrm>
            <a:off x="1574800" y="3038475"/>
            <a:ext cx="3290888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data =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[5];</a:t>
            </a:r>
            <a:endParaRPr lang="th-TH" sz="2000" b="1">
              <a:solidFill>
                <a:srgbClr val="FF00FF"/>
              </a:solidFill>
              <a:latin typeface="Courier New" pitchFamily="49" charset="0"/>
              <a:cs typeface="Cordia New" pitchFamily="34" charset="-34"/>
            </a:endParaRPr>
          </a:p>
        </p:txBody>
      </p:sp>
      <p:sp>
        <p:nvSpPr>
          <p:cNvPr id="498696" name="Text Box 8"/>
          <p:cNvSpPr txBox="1">
            <a:spLocks noChangeArrowheads="1"/>
          </p:cNvSpPr>
          <p:nvPr/>
        </p:nvSpPr>
        <p:spPr bwMode="auto">
          <a:xfrm>
            <a:off x="1574800" y="4179888"/>
            <a:ext cx="4287838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th-TH" sz="2000" b="1">
                <a:solidFill>
                  <a:srgbClr val="0000C0"/>
                </a:solidFill>
                <a:latin typeface="Courier New" pitchFamily="49" charset="0"/>
              </a:rPr>
              <a:t>int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[] data =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[5];</a:t>
            </a:r>
            <a:endParaRPr lang="th-TH" sz="2000" b="1">
              <a:solidFill>
                <a:srgbClr val="000000"/>
              </a:solidFill>
              <a:latin typeface="Courier New" pitchFamily="49" charset="0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5183188" y="2012950"/>
            <a:ext cx="1368425" cy="431800"/>
            <a:chOff x="3424" y="1570"/>
            <a:chExt cx="862" cy="272"/>
          </a:xfrm>
        </p:grpSpPr>
        <p:grpSp>
          <p:nvGrpSpPr>
            <p:cNvPr id="9238" name="Group 11"/>
            <p:cNvGrpSpPr>
              <a:grpSpLocks/>
            </p:cNvGrpSpPr>
            <p:nvPr/>
          </p:nvGrpSpPr>
          <p:grpSpPr bwMode="auto">
            <a:xfrm>
              <a:off x="3424" y="1570"/>
              <a:ext cx="862" cy="272"/>
              <a:chOff x="3424" y="1570"/>
              <a:chExt cx="862" cy="272"/>
            </a:xfrm>
          </p:grpSpPr>
          <p:sp>
            <p:nvSpPr>
              <p:cNvPr id="9240" name="Rectangle 12"/>
              <p:cNvSpPr>
                <a:spLocks noChangeArrowheads="1"/>
              </p:cNvSpPr>
              <p:nvPr/>
            </p:nvSpPr>
            <p:spPr bwMode="auto">
              <a:xfrm>
                <a:off x="3878" y="1570"/>
                <a:ext cx="408" cy="272"/>
              </a:xfrm>
              <a:prstGeom prst="rect">
                <a:avLst/>
              </a:prstGeom>
              <a:solidFill>
                <a:srgbClr val="FAEBD7"/>
              </a:solidFill>
              <a:ln w="9525">
                <a:solidFill>
                  <a:schemeClr val="tx1"/>
                </a:solidFill>
                <a:miter lim="800000"/>
                <a:headEnd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th-TH"/>
              </a:p>
            </p:txBody>
          </p:sp>
          <p:sp>
            <p:nvSpPr>
              <p:cNvPr id="9241" name="Text Box 13"/>
              <p:cNvSpPr txBox="1">
                <a:spLocks noChangeArrowheads="1"/>
              </p:cNvSpPr>
              <p:nvPr/>
            </p:nvSpPr>
            <p:spPr bwMode="auto">
              <a:xfrm>
                <a:off x="3424" y="1570"/>
                <a:ext cx="46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dash"/>
                    <a:miter lim="800000"/>
                    <a:headEnd/>
                    <a:tailEnd type="none" w="lg" len="med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r>
                  <a:rPr lang="en-US" sz="1800" b="1">
                    <a:solidFill>
                      <a:schemeClr val="tx2"/>
                    </a:solidFill>
                    <a:latin typeface="Courier New" pitchFamily="49" charset="0"/>
                  </a:rPr>
                  <a:t>data</a:t>
                </a:r>
                <a:endParaRPr lang="th-TH" sz="1800" b="1">
                  <a:solidFill>
                    <a:schemeClr val="tx2"/>
                  </a:solidFill>
                  <a:latin typeface="Courier New" pitchFamily="49" charset="0"/>
                </a:endParaRPr>
              </a:p>
            </p:txBody>
          </p:sp>
        </p:grpSp>
        <p:sp>
          <p:nvSpPr>
            <p:cNvPr id="9239" name="Oval 14"/>
            <p:cNvSpPr>
              <a:spLocks noChangeArrowheads="1"/>
            </p:cNvSpPr>
            <p:nvPr/>
          </p:nvSpPr>
          <p:spPr bwMode="auto">
            <a:xfrm>
              <a:off x="4014" y="1661"/>
              <a:ext cx="91" cy="9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prstDash val="dash"/>
              <a:round/>
              <a:headEnd/>
              <a:tailEnd type="none" w="lg" len="med"/>
            </a:ln>
          </p:spPr>
          <p:txBody>
            <a:bodyPr wrap="none" anchor="ctr">
              <a:spAutoFit/>
            </a:bodyPr>
            <a:lstStyle/>
            <a:p>
              <a:endParaRPr lang="th-TH"/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5507038" y="2228850"/>
            <a:ext cx="2916237" cy="1225550"/>
            <a:chOff x="3628" y="1706"/>
            <a:chExt cx="1837" cy="772"/>
          </a:xfrm>
        </p:grpSpPr>
        <p:grpSp>
          <p:nvGrpSpPr>
            <p:cNvPr id="9231" name="Group 16"/>
            <p:cNvGrpSpPr>
              <a:grpSpLocks/>
            </p:cNvGrpSpPr>
            <p:nvPr/>
          </p:nvGrpSpPr>
          <p:grpSpPr bwMode="auto">
            <a:xfrm>
              <a:off x="3878" y="2205"/>
              <a:ext cx="1587" cy="273"/>
              <a:chOff x="3878" y="2205"/>
              <a:chExt cx="1587" cy="273"/>
            </a:xfrm>
          </p:grpSpPr>
          <p:sp>
            <p:nvSpPr>
              <p:cNvPr id="9233" name="Rectangle 17"/>
              <p:cNvSpPr>
                <a:spLocks noChangeArrowheads="1"/>
              </p:cNvSpPr>
              <p:nvPr/>
            </p:nvSpPr>
            <p:spPr bwMode="auto">
              <a:xfrm>
                <a:off x="3878" y="2205"/>
                <a:ext cx="317" cy="273"/>
              </a:xfrm>
              <a:prstGeom prst="rect">
                <a:avLst/>
              </a:prstGeom>
              <a:solidFill>
                <a:srgbClr val="FAEBD7"/>
              </a:solidFill>
              <a:ln w="9525">
                <a:solidFill>
                  <a:schemeClr val="tx1"/>
                </a:solidFill>
                <a:miter lim="800000"/>
                <a:headEnd/>
                <a:tailEnd type="none" w="lg" len="med"/>
              </a:ln>
            </p:spPr>
            <p:txBody>
              <a:bodyPr wrap="none" anchor="ctr"/>
              <a:lstStyle/>
              <a:p>
                <a:pPr algn="ctr"/>
                <a:r>
                  <a:rPr lang="en-US" sz="2000">
                    <a:latin typeface="Tahoma" pitchFamily="34" charset="0"/>
                    <a:cs typeface="Tahoma" pitchFamily="34" charset="0"/>
                  </a:rPr>
                  <a:t>0</a:t>
                </a:r>
                <a:endParaRPr lang="th-TH" sz="2000"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9234" name="Rectangle 18"/>
              <p:cNvSpPr>
                <a:spLocks noChangeArrowheads="1"/>
              </p:cNvSpPr>
              <p:nvPr/>
            </p:nvSpPr>
            <p:spPr bwMode="auto">
              <a:xfrm>
                <a:off x="4195" y="2205"/>
                <a:ext cx="317" cy="273"/>
              </a:xfrm>
              <a:prstGeom prst="rect">
                <a:avLst/>
              </a:prstGeom>
              <a:solidFill>
                <a:srgbClr val="FAEBD7"/>
              </a:solidFill>
              <a:ln w="9525">
                <a:solidFill>
                  <a:schemeClr val="tx1"/>
                </a:solidFill>
                <a:miter lim="800000"/>
                <a:headEnd/>
                <a:tailEnd type="none" w="lg" len="med"/>
              </a:ln>
            </p:spPr>
            <p:txBody>
              <a:bodyPr wrap="none" anchor="ctr"/>
              <a:lstStyle/>
              <a:p>
                <a:pPr algn="ctr"/>
                <a:r>
                  <a:rPr lang="en-US" sz="2000">
                    <a:latin typeface="Tahoma" pitchFamily="34" charset="0"/>
                    <a:cs typeface="Tahoma" pitchFamily="34" charset="0"/>
                  </a:rPr>
                  <a:t>0</a:t>
                </a:r>
                <a:endParaRPr lang="th-TH" sz="2000"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9235" name="Rectangle 19"/>
              <p:cNvSpPr>
                <a:spLocks noChangeArrowheads="1"/>
              </p:cNvSpPr>
              <p:nvPr/>
            </p:nvSpPr>
            <p:spPr bwMode="auto">
              <a:xfrm>
                <a:off x="4513" y="2205"/>
                <a:ext cx="317" cy="273"/>
              </a:xfrm>
              <a:prstGeom prst="rect">
                <a:avLst/>
              </a:prstGeom>
              <a:solidFill>
                <a:srgbClr val="FAEBD7"/>
              </a:solidFill>
              <a:ln w="9525">
                <a:solidFill>
                  <a:schemeClr val="tx1"/>
                </a:solidFill>
                <a:miter lim="800000"/>
                <a:headEnd/>
                <a:tailEnd type="none" w="lg" len="med"/>
              </a:ln>
            </p:spPr>
            <p:txBody>
              <a:bodyPr wrap="none" anchor="ctr"/>
              <a:lstStyle/>
              <a:p>
                <a:pPr algn="ctr"/>
                <a:r>
                  <a:rPr lang="en-US" sz="2000">
                    <a:latin typeface="Tahoma" pitchFamily="34" charset="0"/>
                    <a:cs typeface="Tahoma" pitchFamily="34" charset="0"/>
                  </a:rPr>
                  <a:t>0</a:t>
                </a:r>
                <a:endParaRPr lang="th-TH" sz="2000"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9236" name="Rectangle 20"/>
              <p:cNvSpPr>
                <a:spLocks noChangeArrowheads="1"/>
              </p:cNvSpPr>
              <p:nvPr/>
            </p:nvSpPr>
            <p:spPr bwMode="auto">
              <a:xfrm>
                <a:off x="4830" y="2205"/>
                <a:ext cx="317" cy="273"/>
              </a:xfrm>
              <a:prstGeom prst="rect">
                <a:avLst/>
              </a:prstGeom>
              <a:solidFill>
                <a:srgbClr val="FAEBD7"/>
              </a:solidFill>
              <a:ln w="9525">
                <a:solidFill>
                  <a:schemeClr val="tx1"/>
                </a:solidFill>
                <a:miter lim="800000"/>
                <a:headEnd/>
                <a:tailEnd type="none" w="lg" len="med"/>
              </a:ln>
            </p:spPr>
            <p:txBody>
              <a:bodyPr wrap="none" anchor="ctr"/>
              <a:lstStyle/>
              <a:p>
                <a:pPr algn="ctr"/>
                <a:r>
                  <a:rPr lang="en-US" sz="2000">
                    <a:latin typeface="Tahoma" pitchFamily="34" charset="0"/>
                    <a:cs typeface="Tahoma" pitchFamily="34" charset="0"/>
                  </a:rPr>
                  <a:t>0</a:t>
                </a:r>
                <a:endParaRPr lang="th-TH" sz="2000"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9237" name="Rectangle 21"/>
              <p:cNvSpPr>
                <a:spLocks noChangeArrowheads="1"/>
              </p:cNvSpPr>
              <p:nvPr/>
            </p:nvSpPr>
            <p:spPr bwMode="auto">
              <a:xfrm>
                <a:off x="5148" y="2205"/>
                <a:ext cx="317" cy="273"/>
              </a:xfrm>
              <a:prstGeom prst="rect">
                <a:avLst/>
              </a:prstGeom>
              <a:solidFill>
                <a:srgbClr val="FAEBD7"/>
              </a:solidFill>
              <a:ln w="9525">
                <a:solidFill>
                  <a:schemeClr val="tx1"/>
                </a:solidFill>
                <a:miter lim="800000"/>
                <a:headEnd/>
                <a:tailEnd type="none" w="lg" len="med"/>
              </a:ln>
            </p:spPr>
            <p:txBody>
              <a:bodyPr wrap="none" anchor="ctr"/>
              <a:lstStyle/>
              <a:p>
                <a:pPr algn="ctr"/>
                <a:r>
                  <a:rPr lang="en-US" sz="2000">
                    <a:latin typeface="Tahoma" pitchFamily="34" charset="0"/>
                    <a:cs typeface="Tahoma" pitchFamily="34" charset="0"/>
                  </a:rPr>
                  <a:t>0</a:t>
                </a:r>
                <a:endParaRPr lang="th-TH" sz="2000">
                  <a:latin typeface="Tahoma" pitchFamily="34" charset="0"/>
                  <a:cs typeface="Tahoma" pitchFamily="34" charset="0"/>
                </a:endParaRPr>
              </a:p>
            </p:txBody>
          </p:sp>
        </p:grpSp>
        <p:sp>
          <p:nvSpPr>
            <p:cNvPr id="9232" name="Freeform 22"/>
            <p:cNvSpPr>
              <a:spLocks/>
            </p:cNvSpPr>
            <p:nvPr/>
          </p:nvSpPr>
          <p:spPr bwMode="auto">
            <a:xfrm>
              <a:off x="3628" y="1706"/>
              <a:ext cx="484" cy="635"/>
            </a:xfrm>
            <a:custGeom>
              <a:avLst/>
              <a:gdLst>
                <a:gd name="T0" fmla="*/ 431 w 484"/>
                <a:gd name="T1" fmla="*/ 0 h 635"/>
                <a:gd name="T2" fmla="*/ 431 w 484"/>
                <a:gd name="T3" fmla="*/ 227 h 635"/>
                <a:gd name="T4" fmla="*/ 114 w 484"/>
                <a:gd name="T5" fmla="*/ 363 h 635"/>
                <a:gd name="T6" fmla="*/ 23 w 484"/>
                <a:gd name="T7" fmla="*/ 545 h 635"/>
                <a:gd name="T8" fmla="*/ 250 w 484"/>
                <a:gd name="T9" fmla="*/ 635 h 6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4"/>
                <a:gd name="T16" fmla="*/ 0 h 635"/>
                <a:gd name="T17" fmla="*/ 484 w 484"/>
                <a:gd name="T18" fmla="*/ 635 h 6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4" h="635">
                  <a:moveTo>
                    <a:pt x="431" y="0"/>
                  </a:moveTo>
                  <a:cubicBezTo>
                    <a:pt x="457" y="83"/>
                    <a:pt x="484" y="166"/>
                    <a:pt x="431" y="227"/>
                  </a:cubicBezTo>
                  <a:cubicBezTo>
                    <a:pt x="378" y="288"/>
                    <a:pt x="182" y="310"/>
                    <a:pt x="114" y="363"/>
                  </a:cubicBezTo>
                  <a:cubicBezTo>
                    <a:pt x="46" y="416"/>
                    <a:pt x="0" y="500"/>
                    <a:pt x="23" y="545"/>
                  </a:cubicBezTo>
                  <a:cubicBezTo>
                    <a:pt x="46" y="590"/>
                    <a:pt x="148" y="612"/>
                    <a:pt x="250" y="635"/>
                  </a:cubicBez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th-TH"/>
            </a:p>
          </p:txBody>
        </p:sp>
      </p:grpSp>
      <p:sp>
        <p:nvSpPr>
          <p:cNvPr id="21" name="Text Box 23"/>
          <p:cNvSpPr txBox="1">
            <a:spLocks noChangeArrowheads="1"/>
          </p:cNvSpPr>
          <p:nvPr/>
        </p:nvSpPr>
        <p:spPr bwMode="auto">
          <a:xfrm>
            <a:off x="4022725" y="5300663"/>
            <a:ext cx="1238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200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หรือพูดว่า</a:t>
            </a:r>
          </a:p>
        </p:txBody>
      </p:sp>
      <p:sp>
        <p:nvSpPr>
          <p:cNvPr id="22" name="AutoShape 5"/>
          <p:cNvSpPr>
            <a:spLocks noChangeArrowheads="1"/>
          </p:cNvSpPr>
          <p:nvPr/>
        </p:nvSpPr>
        <p:spPr bwMode="auto">
          <a:xfrm>
            <a:off x="6913563" y="1392238"/>
            <a:ext cx="1862137" cy="444500"/>
          </a:xfrm>
          <a:prstGeom prst="wedgeRoundRectCallout">
            <a:avLst>
              <a:gd name="adj1" fmla="val -67972"/>
              <a:gd name="adj2" fmla="val 65352"/>
              <a:gd name="adj3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90000" tIns="46800" rIns="90000" bIns="46800"/>
          <a:lstStyle/>
          <a:p>
            <a:pPr algn="ctr"/>
            <a:r>
              <a:rPr lang="th-TH" sz="2200">
                <a:latin typeface="Tahoma" pitchFamily="34" charset="0"/>
                <a:cs typeface="Tahoma" pitchFamily="34" charset="0"/>
              </a:rPr>
              <a:t>ตัวแปรอาเรย์</a:t>
            </a:r>
          </a:p>
        </p:txBody>
      </p:sp>
      <p:sp>
        <p:nvSpPr>
          <p:cNvPr id="23" name="AutoShape 5"/>
          <p:cNvSpPr>
            <a:spLocks noChangeArrowheads="1"/>
          </p:cNvSpPr>
          <p:nvPr/>
        </p:nvSpPr>
        <p:spPr bwMode="auto">
          <a:xfrm>
            <a:off x="7391400" y="2360613"/>
            <a:ext cx="1411288" cy="444500"/>
          </a:xfrm>
          <a:prstGeom prst="wedgeRoundRectCallout">
            <a:avLst>
              <a:gd name="adj1" fmla="val -67972"/>
              <a:gd name="adj2" fmla="val 65352"/>
              <a:gd name="adj3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90000" tIns="46800" rIns="90000" bIns="46800"/>
          <a:lstStyle/>
          <a:p>
            <a:pPr algn="ctr"/>
            <a:r>
              <a:rPr lang="th-TH" sz="2200">
                <a:latin typeface="Tahoma" pitchFamily="34" charset="0"/>
                <a:cs typeface="Tahoma" pitchFamily="34" charset="0"/>
              </a:rPr>
              <a:t>ตัวอาเรย์</a:t>
            </a:r>
          </a:p>
        </p:txBody>
      </p:sp>
      <p:sp>
        <p:nvSpPr>
          <p:cNvPr id="24" name="Text Box 23"/>
          <p:cNvSpPr txBox="1">
            <a:spLocks noChangeArrowheads="1"/>
          </p:cNvSpPr>
          <p:nvPr/>
        </p:nvSpPr>
        <p:spPr bwMode="auto">
          <a:xfrm>
            <a:off x="2384425" y="5703888"/>
            <a:ext cx="4514850" cy="4000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200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ตัวแปรอาเรย์       </a:t>
            </a:r>
            <a:r>
              <a:rPr lang="th-TH" sz="200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อ้างอิง</a:t>
            </a:r>
            <a:r>
              <a:rPr lang="th-TH" sz="200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        ตัวอาเรย์</a:t>
            </a:r>
          </a:p>
        </p:txBody>
      </p:sp>
      <p:sp>
        <p:nvSpPr>
          <p:cNvPr id="25" name="Text Box 23"/>
          <p:cNvSpPr txBox="1">
            <a:spLocks noChangeArrowheads="1"/>
          </p:cNvSpPr>
          <p:nvPr/>
        </p:nvSpPr>
        <p:spPr bwMode="auto">
          <a:xfrm>
            <a:off x="2384425" y="4897438"/>
            <a:ext cx="4514850" cy="4000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200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ตัวแปรอาเรย์ เก็บตำแหน่งของ ตัวอาเรย์</a:t>
            </a:r>
          </a:p>
        </p:txBody>
      </p:sp>
      <p:sp>
        <p:nvSpPr>
          <p:cNvPr id="26" name="AutoShape 5"/>
          <p:cNvSpPr>
            <a:spLocks noChangeArrowheads="1"/>
          </p:cNvSpPr>
          <p:nvPr/>
        </p:nvSpPr>
        <p:spPr bwMode="auto">
          <a:xfrm>
            <a:off x="690563" y="5295900"/>
            <a:ext cx="1397000" cy="442913"/>
          </a:xfrm>
          <a:prstGeom prst="wedgeRoundRectCallout">
            <a:avLst>
              <a:gd name="adj1" fmla="val 77630"/>
              <a:gd name="adj2" fmla="val 68426"/>
              <a:gd name="adj3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90000" tIns="46800" rIns="90000" bIns="46800"/>
          <a:lstStyle/>
          <a:p>
            <a:pPr algn="ctr"/>
            <a:r>
              <a:rPr lang="th-TH" sz="2200">
                <a:latin typeface="Tahoma" pitchFamily="34" charset="0"/>
                <a:cs typeface="Tahoma" pitchFamily="34" charset="0"/>
              </a:rPr>
              <a:t>ตัวอ้างอิง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98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98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98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98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98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98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498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8691" grpId="0" build="p" bldLvl="2"/>
      <p:bldP spid="498692" grpId="0" animBg="1"/>
      <p:bldP spid="498694" grpId="0" animBg="1"/>
      <p:bldP spid="498696" grpId="0" animBg="1"/>
      <p:bldP spid="21" grpId="0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การประกาศ</a:t>
            </a:r>
            <a:r>
              <a:rPr lang="th-TH" u="sng" dirty="0" smtClean="0"/>
              <a:t>ตัวแปรอาเรย์</a:t>
            </a:r>
            <a:r>
              <a:rPr lang="th-TH" dirty="0" smtClean="0"/>
              <a:t>และการสร้าง</a:t>
            </a:r>
            <a:r>
              <a:rPr lang="th-TH" u="sng" dirty="0" smtClean="0"/>
              <a:t>ตัวอาเรย์</a:t>
            </a:r>
            <a:endParaRPr lang="th-TH" dirty="0"/>
          </a:p>
        </p:txBody>
      </p:sp>
      <p:sp>
        <p:nvSpPr>
          <p:cNvPr id="499715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908050"/>
            <a:ext cx="8255000" cy="5575300"/>
          </a:xfrm>
        </p:spPr>
        <p:txBody>
          <a:bodyPr/>
          <a:lstStyle/>
          <a:p>
            <a:pPr>
              <a:defRPr/>
            </a:pPr>
            <a:r>
              <a:rPr lang="th-TH" dirty="0" smtClean="0"/>
              <a:t>การประกาศ</a:t>
            </a:r>
            <a:r>
              <a:rPr lang="th-TH" u="sng" dirty="0" smtClean="0"/>
              <a:t>ตัวแปรอาเรย์</a:t>
            </a:r>
            <a:r>
              <a:rPr lang="th-TH" dirty="0" smtClean="0"/>
              <a:t> ไม่ได้เป็นการสร้าง</a:t>
            </a:r>
            <a:r>
              <a:rPr lang="th-TH" u="sng" dirty="0" smtClean="0"/>
              <a:t>ตัวอาเรย์</a:t>
            </a:r>
            <a:r>
              <a:rPr lang="th-TH" dirty="0" smtClean="0"/>
              <a:t>  </a:t>
            </a:r>
            <a:r>
              <a:rPr lang="en-US" dirty="0" smtClean="0"/>
              <a:t>  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sz="2400" b="1" dirty="0" err="1" smtClean="0">
                <a:solidFill>
                  <a:schemeClr val="accent2"/>
                </a:solidFill>
                <a:latin typeface="Courier New" pitchFamily="49" charset="0"/>
              </a:rPr>
              <a:t>int</a:t>
            </a:r>
            <a:r>
              <a:rPr lang="en-US" sz="2400" b="1" dirty="0" smtClean="0">
                <a:latin typeface="Courier New" pitchFamily="49" charset="0"/>
              </a:rPr>
              <a:t>[] data;</a:t>
            </a:r>
            <a:endParaRPr lang="th-TH" dirty="0" smtClean="0"/>
          </a:p>
          <a:p>
            <a:pPr>
              <a:defRPr/>
            </a:pPr>
            <a:r>
              <a:rPr lang="th-TH" dirty="0" smtClean="0"/>
              <a:t>ขนาดของอาเรย์ถูกกำหนดตอนสร้างตัวอาเรย์</a:t>
            </a:r>
            <a:br>
              <a:rPr lang="th-TH" dirty="0" smtClean="0"/>
            </a:br>
            <a:r>
              <a:rPr lang="en-US" dirty="0" smtClean="0"/>
              <a:t>   </a:t>
            </a:r>
            <a:r>
              <a:rPr lang="en-US" sz="2400" b="1" dirty="0" smtClean="0">
                <a:latin typeface="Courier New" pitchFamily="49" charset="0"/>
              </a:rPr>
              <a:t>data = </a:t>
            </a:r>
            <a:r>
              <a:rPr lang="en-US" sz="2400" b="1" dirty="0" smtClean="0">
                <a:solidFill>
                  <a:schemeClr val="accent2"/>
                </a:solidFill>
                <a:latin typeface="Courier New" pitchFamily="49" charset="0"/>
              </a:rPr>
              <a:t>new</a:t>
            </a:r>
            <a:r>
              <a:rPr lang="en-US" sz="2400" b="1" dirty="0" smtClean="0">
                <a:latin typeface="Courier New" pitchFamily="49" charset="0"/>
              </a:rPr>
              <a:t> </a:t>
            </a:r>
            <a:r>
              <a:rPr lang="en-US" sz="2400" b="1" dirty="0" err="1" smtClean="0">
                <a:solidFill>
                  <a:schemeClr val="accent2"/>
                </a:solidFill>
                <a:latin typeface="Courier New" pitchFamily="49" charset="0"/>
              </a:rPr>
              <a:t>int</a:t>
            </a:r>
            <a:r>
              <a:rPr lang="en-US" sz="2400" b="1" dirty="0" smtClean="0">
                <a:latin typeface="Courier New" pitchFamily="49" charset="0"/>
              </a:rPr>
              <a:t>[1000];</a:t>
            </a:r>
            <a:endParaRPr lang="th-TH" dirty="0" smtClean="0"/>
          </a:p>
          <a:p>
            <a:pPr>
              <a:defRPr/>
            </a:pPr>
            <a:r>
              <a:rPr lang="th-TH" dirty="0" smtClean="0"/>
              <a:t>ขนาดของอาเรย์เป็นค่าของนิพจน์ก็ได้</a:t>
            </a:r>
            <a:br>
              <a:rPr lang="th-TH" dirty="0" smtClean="0"/>
            </a:br>
            <a:r>
              <a:rPr lang="en-US" dirty="0" smtClean="0"/>
              <a:t>   </a:t>
            </a:r>
            <a:r>
              <a:rPr lang="en-US" sz="2400" b="1" dirty="0" smtClean="0">
                <a:latin typeface="Courier New" pitchFamily="49" charset="0"/>
              </a:rPr>
              <a:t>data = </a:t>
            </a:r>
            <a:r>
              <a:rPr lang="en-US" sz="2400" b="1" dirty="0" smtClean="0">
                <a:solidFill>
                  <a:schemeClr val="accent2"/>
                </a:solidFill>
                <a:latin typeface="Courier New" pitchFamily="49" charset="0"/>
              </a:rPr>
              <a:t>new</a:t>
            </a:r>
            <a:r>
              <a:rPr lang="en-US" sz="2400" b="1" dirty="0" smtClean="0">
                <a:latin typeface="Courier New" pitchFamily="49" charset="0"/>
              </a:rPr>
              <a:t> </a:t>
            </a:r>
            <a:r>
              <a:rPr lang="en-US" sz="2400" b="1" dirty="0" err="1" smtClean="0">
                <a:solidFill>
                  <a:schemeClr val="accent2"/>
                </a:solidFill>
                <a:latin typeface="Courier New" pitchFamily="49" charset="0"/>
              </a:rPr>
              <a:t>int</a:t>
            </a:r>
            <a:r>
              <a:rPr lang="en-US" sz="2400" b="1" dirty="0" smtClean="0">
                <a:latin typeface="Courier New" pitchFamily="49" charset="0"/>
              </a:rPr>
              <a:t>[ 3*n + 1];</a:t>
            </a:r>
            <a:endParaRPr lang="en-US" dirty="0" smtClean="0"/>
          </a:p>
          <a:p>
            <a:pPr>
              <a:defRPr/>
            </a:pPr>
            <a:r>
              <a:rPr lang="en-US" dirty="0" err="1" smtClean="0"/>
              <a:t>อาเรย์ที่สร้างขึ้น</a:t>
            </a:r>
            <a:r>
              <a:rPr lang="en-US" dirty="0" smtClean="0"/>
              <a:t> </a:t>
            </a:r>
            <a:r>
              <a:rPr lang="en-US" dirty="0" err="1" smtClean="0"/>
              <a:t>ไม่สามารถเพิ่มหรือลดขนาดได้</a:t>
            </a:r>
            <a:endParaRPr lang="en-US" dirty="0" smtClean="0"/>
          </a:p>
          <a:p>
            <a:pPr>
              <a:defRPr/>
            </a:pPr>
            <a:r>
              <a:rPr lang="th-TH" dirty="0" smtClean="0"/>
              <a:t>ระบบจะตั้งค่าเริ่มต้นของข้อมูลในอาเรย์โดยอัตโนมัติ (ให้ค่า </a:t>
            </a:r>
            <a:r>
              <a:rPr lang="en-US" dirty="0" smtClean="0"/>
              <a:t>0 </a:t>
            </a:r>
            <a:r>
              <a:rPr lang="th-TH" dirty="0" smtClean="0"/>
              <a:t>กับอาเรย์ของจำนวน</a:t>
            </a:r>
            <a:r>
              <a:rPr lang="en-US" dirty="0" smtClean="0"/>
              <a:t>)</a:t>
            </a:r>
          </a:p>
          <a:p>
            <a:pPr>
              <a:defRPr/>
            </a:pP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d.length</a:t>
            </a:r>
            <a:r>
              <a:rPr lang="en-US" dirty="0" smtClean="0"/>
              <a:t> </a:t>
            </a:r>
            <a:r>
              <a:rPr lang="th-TH" dirty="0" smtClean="0"/>
              <a:t>เก็บจำนวนช่องของอาเรย์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d</a:t>
            </a:r>
            <a:br>
              <a:rPr lang="en-US" sz="2400" b="1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data = </a:t>
            </a:r>
            <a:r>
              <a:rPr lang="en-US" sz="2400" b="1" dirty="0" smtClean="0">
                <a:solidFill>
                  <a:schemeClr val="accent2"/>
                </a:solidFill>
                <a:latin typeface="Courier New" pitchFamily="49" charset="0"/>
              </a:rPr>
              <a:t>new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 err="1" smtClean="0">
                <a:solidFill>
                  <a:schemeClr val="accent2"/>
                </a:solidFill>
                <a:latin typeface="Courier New" pitchFamily="49" charset="0"/>
              </a:rPr>
              <a:t>int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[4];</a:t>
            </a:r>
            <a:br>
              <a:rPr lang="en-US" sz="2400" b="1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400" b="1" kern="1200" dirty="0" err="1" smtClean="0">
                <a:solidFill>
                  <a:srgbClr val="C00000"/>
                </a:solidFill>
                <a:latin typeface="Courier New" pitchFamily="49" charset="0"/>
                <a:cs typeface="Angsana New" pitchFamily="18" charset="-34"/>
              </a:rPr>
              <a:t>System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.out.println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(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data.length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); // 4</a:t>
            </a:r>
            <a:endParaRPr lang="th-TH" sz="2400" b="1" dirty="0" smtClean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99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99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99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99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997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997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971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ตัวอย่าง </a:t>
            </a:r>
            <a:r>
              <a:rPr lang="en-US"/>
              <a:t>: </a:t>
            </a:r>
            <a:r>
              <a:rPr lang="th-TH"/>
              <a:t>โปรแกรมเก็บสถิติคะแนนสอบ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th-TH" smtClean="0"/>
              <a:t>แฟ้มคะแนนเก็บรหัสนักเรียน + คะแนน</a:t>
            </a:r>
          </a:p>
          <a:p>
            <a:r>
              <a:rPr lang="th-TH" smtClean="0"/>
              <a:t>คะแนนมีตั้งแต่ 0 ถึง 4 (จำนวนเต็ม)</a:t>
            </a:r>
          </a:p>
          <a:p>
            <a:r>
              <a:rPr lang="th-TH" smtClean="0"/>
              <a:t>อยากรู้ว่ามีนักเรียนได้ 0 กี่คน 1 กี่คน ... 4 กี่คน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638300" y="2740025"/>
            <a:ext cx="2362200" cy="29130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spcBef>
                <a:spcPct val="50000"/>
              </a:spcBef>
            </a:pPr>
            <a:r>
              <a:rPr lang="th-TH" sz="1600">
                <a:latin typeface="Tahoma" pitchFamily="34" charset="0"/>
                <a:cs typeface="Tahoma" pitchFamily="34" charset="0"/>
              </a:rPr>
              <a:t>4531001321	3</a:t>
            </a:r>
          </a:p>
          <a:p>
            <a:pPr>
              <a:spcBef>
                <a:spcPct val="50000"/>
              </a:spcBef>
            </a:pPr>
            <a:r>
              <a:rPr lang="th-TH" sz="1600">
                <a:latin typeface="Tahoma" pitchFamily="34" charset="0"/>
                <a:cs typeface="Tahoma" pitchFamily="34" charset="0"/>
              </a:rPr>
              <a:t>4531003621	3</a:t>
            </a:r>
          </a:p>
          <a:p>
            <a:pPr>
              <a:spcBef>
                <a:spcPct val="50000"/>
              </a:spcBef>
            </a:pPr>
            <a:r>
              <a:rPr lang="th-TH" sz="1600">
                <a:latin typeface="Tahoma" pitchFamily="34" charset="0"/>
                <a:cs typeface="Tahoma" pitchFamily="34" charset="0"/>
              </a:rPr>
              <a:t>4531004221	4</a:t>
            </a:r>
          </a:p>
          <a:p>
            <a:pPr>
              <a:spcBef>
                <a:spcPct val="50000"/>
              </a:spcBef>
            </a:pPr>
            <a:r>
              <a:rPr lang="th-TH" sz="1600">
                <a:latin typeface="Tahoma" pitchFamily="34" charset="0"/>
                <a:cs typeface="Tahoma" pitchFamily="34" charset="0"/>
              </a:rPr>
              <a:t>4531005921	3</a:t>
            </a:r>
          </a:p>
          <a:p>
            <a:pPr>
              <a:spcBef>
                <a:spcPct val="50000"/>
              </a:spcBef>
            </a:pPr>
            <a:r>
              <a:rPr lang="th-TH" sz="1600">
                <a:latin typeface="Tahoma" pitchFamily="34" charset="0"/>
                <a:cs typeface="Tahoma" pitchFamily="34" charset="0"/>
              </a:rPr>
              <a:t>4531006521	3</a:t>
            </a:r>
          </a:p>
          <a:p>
            <a:pPr>
              <a:spcBef>
                <a:spcPct val="50000"/>
              </a:spcBef>
            </a:pPr>
            <a:r>
              <a:rPr lang="th-TH" sz="1600">
                <a:latin typeface="Tahoma" pitchFamily="34" charset="0"/>
                <a:cs typeface="Tahoma" pitchFamily="34" charset="0"/>
              </a:rPr>
              <a:t>4531101421	4</a:t>
            </a:r>
          </a:p>
          <a:p>
            <a:pPr>
              <a:spcBef>
                <a:spcPct val="50000"/>
              </a:spcBef>
            </a:pPr>
            <a:r>
              <a:rPr lang="th-TH" sz="1600">
                <a:latin typeface="Tahoma" pitchFamily="34" charset="0"/>
                <a:cs typeface="Tahoma" pitchFamily="34" charset="0"/>
              </a:rPr>
              <a:t>4531102021	4</a:t>
            </a:r>
          </a:p>
          <a:p>
            <a:pPr>
              <a:spcBef>
                <a:spcPct val="50000"/>
              </a:spcBef>
            </a:pPr>
            <a:r>
              <a:rPr lang="th-TH" sz="1600">
                <a:latin typeface="Tahoma" pitchFamily="34" charset="0"/>
                <a:cs typeface="Tahoma" pitchFamily="34" charset="0"/>
              </a:rPr>
              <a:t>4531102221	0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5372100" y="3425825"/>
            <a:ext cx="2362200" cy="15684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1600">
                <a:latin typeface="Tahoma" pitchFamily="34" charset="0"/>
                <a:cs typeface="Tahoma" pitchFamily="34" charset="0"/>
              </a:rPr>
              <a:t>คะแนน	จำนวนนักเรียน</a:t>
            </a:r>
          </a:p>
          <a:p>
            <a:r>
              <a:rPr lang="th-TH" sz="1600">
                <a:latin typeface="Tahoma" pitchFamily="34" charset="0"/>
                <a:cs typeface="Tahoma" pitchFamily="34" charset="0"/>
              </a:rPr>
              <a:t>     0	       1</a:t>
            </a:r>
          </a:p>
          <a:p>
            <a:r>
              <a:rPr lang="th-TH" sz="1600">
                <a:latin typeface="Tahoma" pitchFamily="34" charset="0"/>
                <a:cs typeface="Tahoma" pitchFamily="34" charset="0"/>
              </a:rPr>
              <a:t>     1	       0</a:t>
            </a:r>
          </a:p>
          <a:p>
            <a:r>
              <a:rPr lang="th-TH" sz="1600">
                <a:latin typeface="Tahoma" pitchFamily="34" charset="0"/>
                <a:cs typeface="Tahoma" pitchFamily="34" charset="0"/>
              </a:rPr>
              <a:t>     2	       0</a:t>
            </a:r>
          </a:p>
          <a:p>
            <a:r>
              <a:rPr lang="th-TH" sz="1600">
                <a:latin typeface="Tahoma" pitchFamily="34" charset="0"/>
                <a:cs typeface="Tahoma" pitchFamily="34" charset="0"/>
              </a:rPr>
              <a:t>     3	       4</a:t>
            </a:r>
          </a:p>
          <a:p>
            <a:r>
              <a:rPr lang="th-TH" sz="1600">
                <a:latin typeface="Tahoma" pitchFamily="34" charset="0"/>
                <a:cs typeface="Tahoma" pitchFamily="34" charset="0"/>
              </a:rPr>
              <a:t>     4	       3</a:t>
            </a:r>
          </a:p>
        </p:txBody>
      </p:sp>
      <p:sp>
        <p:nvSpPr>
          <p:cNvPr id="11270" name="AutoShape 6"/>
          <p:cNvSpPr>
            <a:spLocks noChangeArrowheads="1"/>
          </p:cNvSpPr>
          <p:nvPr/>
        </p:nvSpPr>
        <p:spPr bwMode="auto">
          <a:xfrm>
            <a:off x="4305300" y="4035425"/>
            <a:ext cx="838200" cy="457200"/>
          </a:xfrm>
          <a:prstGeom prst="rightArrow">
            <a:avLst>
              <a:gd name="adj1" fmla="val 50000"/>
              <a:gd name="adj2" fmla="val 45833"/>
            </a:avLst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th-TH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  <p:bldP spid="11268" grpId="0" animBg="1"/>
      <p:bldP spid="11269" grpId="0" animBg="1"/>
      <p:bldP spid="11270" grpId="0" animBg="1"/>
    </p:bldLst>
  </p:timing>
</p:sld>
</file>

<file path=ppt/theme/theme1.xml><?xml version="1.0" encoding="utf-8"?>
<a:theme xmlns:a="http://schemas.openxmlformats.org/drawingml/2006/main" name="somchai">
  <a:themeElements>
    <a:clrScheme name="somch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omchai">
      <a:majorFont>
        <a:latin typeface="Tahoma"/>
        <a:ea typeface=""/>
        <a:cs typeface="Angsana New"/>
      </a:majorFont>
      <a:minorFont>
        <a:latin typeface="Tahoma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th-TH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ngsana New" pitchFamily="18" charset="-34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th-TH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ngsana New" pitchFamily="18" charset="-34"/>
          </a:defRPr>
        </a:defPPr>
      </a:lstStyle>
    </a:lnDef>
  </a:objectDefaults>
  <a:extraClrSchemeLst>
    <a:extraClrScheme>
      <a:clrScheme name="somch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ch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mch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ch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ch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ch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ch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5048</TotalTime>
  <Words>3660</Words>
  <Application>Microsoft Office PowerPoint</Application>
  <PresentationFormat>On-screen Show (4:3)</PresentationFormat>
  <Paragraphs>776</Paragraphs>
  <Slides>37</Slides>
  <Notes>1</Notes>
  <HiddenSlides>4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somchai</vt:lpstr>
      <vt:lpstr>แถวลำดับ</vt:lpstr>
      <vt:lpstr>หัวข้อ</vt:lpstr>
      <vt:lpstr>ลูกบอลหนึ่งลูก</vt:lpstr>
      <vt:lpstr>ลูกบอล 50 ลูก</vt:lpstr>
      <vt:lpstr>ลูกบอล 50 ลูก</vt:lpstr>
      <vt:lpstr>แถวลำดับ (อาเรย์ – array)</vt:lpstr>
      <vt:lpstr>การประกาศตัวแปรอาเรย์และการสร้างตัวอาเรย์</vt:lpstr>
      <vt:lpstr>การประกาศตัวแปรอาเรย์และการสร้างตัวอาเรย์</vt:lpstr>
      <vt:lpstr>ตัวอย่าง : โปรแกรมเก็บสถิติคะแนนสอบ</vt:lpstr>
      <vt:lpstr>โปรแกรมเก็บสถิติคะแนนสอบ : ใช้ตัวแปร 5 ตัว</vt:lpstr>
      <vt:lpstr>โปรแกรมเก็บสถิติคะแนนสอบ : ใช้อาเรย์ 5 ช่อง</vt:lpstr>
      <vt:lpstr>ประกาศ + สร้าง + ตั้งค่าเริ่มต้น</vt:lpstr>
      <vt:lpstr>ประกาศ + สร้าง + ตั้งค่าเริ่มต้น (เลือกแบบไหนดี)</vt:lpstr>
      <vt:lpstr>ประกาศ + สร้าง + ตั้งค่าเริ่มต้น (เลือกแบบไหนดี)</vt:lpstr>
      <vt:lpstr>ประกาศ + สร้าง + ตั้งค่าเริ่มต้น (เลือกแบบไหนดี)</vt:lpstr>
      <vt:lpstr>โปรแกรมรับเลขเดือน  แสดงชื่อเดือน</vt:lpstr>
      <vt:lpstr>โปรแกรมค้นชื่อจากรหัส</vt:lpstr>
      <vt:lpstr>โปรแกรมค้นชื่อจากรหัส : ค้นในแฟ้ม</vt:lpstr>
      <vt:lpstr>โปรแกรมค้นชื่อจากรหัส : ค้นในแฟ้ม</vt:lpstr>
      <vt:lpstr>โปรแกรมค้นชื่อจากรหัส : ค้นในแฟ้ม</vt:lpstr>
      <vt:lpstr>โปรแกรมค้นชื่อจากรหัส : ค้นในอาเรย์</vt:lpstr>
      <vt:lpstr>โปรแกรมค้นชื่อจากรหัส : ค้นในอาเรย์</vt:lpstr>
      <vt:lpstr>การค้นข้อมูลแบบลำดับ</vt:lpstr>
      <vt:lpstr>ถ้าข้อมูลในอาเรย์เรียงลำดับ</vt:lpstr>
      <vt:lpstr>ถ้าข้อมูลในอาเรย์เรียงลำดับ</vt:lpstr>
      <vt:lpstr>โปรแกรมค้นชื่อจากรหัส : ค้นในอาเรย์แบบทวิภาค</vt:lpstr>
      <vt:lpstr>การเรียงลำดับข้อมูลในอาเรย์</vt:lpstr>
      <vt:lpstr>การเรียงลำดับข้อมูลแบบเลือก</vt:lpstr>
      <vt:lpstr>การเรียงลำดับแบบเลือก</vt:lpstr>
      <vt:lpstr>การหาค่ามากสุดในอาเรย์</vt:lpstr>
      <vt:lpstr>โปรแกรมการเรียงลำดับข้อมูลแบบเลือก</vt:lpstr>
      <vt:lpstr>โปรแกรมค้นชื่อจากรหัส  (อีกครั้ง)</vt:lpstr>
      <vt:lpstr>1. อ่านรหัส + ชื่อเก็บใส่อาเรย์</vt:lpstr>
      <vt:lpstr>2. เรียงลำดับอาเรย์ตามรหัส</vt:lpstr>
      <vt:lpstr>3. ค้นรหัสแบบ binary search</vt:lpstr>
      <vt:lpstr>ข้อควรระวัง</vt:lpstr>
      <vt:lpstr>ฝึกเติมค่าในอาเรย์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การทำโปรแกรมคอมพิวเตอร์</dc:title>
  <dc:creator>Somchai</dc:creator>
  <cp:lastModifiedBy>chate</cp:lastModifiedBy>
  <cp:revision>223</cp:revision>
  <dcterms:created xsi:type="dcterms:W3CDTF">2002-04-12T09:05:11Z</dcterms:created>
  <dcterms:modified xsi:type="dcterms:W3CDTF">2011-06-02T09:56:50Z</dcterms:modified>
</cp:coreProperties>
</file>