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18"/>
  </p:notesMasterIdLst>
  <p:sldIdLst>
    <p:sldId id="256" r:id="rId2"/>
    <p:sldId id="284" r:id="rId3"/>
    <p:sldId id="290" r:id="rId4"/>
    <p:sldId id="291" r:id="rId5"/>
    <p:sldId id="292" r:id="rId6"/>
    <p:sldId id="285" r:id="rId7"/>
    <p:sldId id="286" r:id="rId8"/>
    <p:sldId id="287" r:id="rId9"/>
    <p:sldId id="293" r:id="rId10"/>
    <p:sldId id="288" r:id="rId11"/>
    <p:sldId id="294" r:id="rId12"/>
    <p:sldId id="295" r:id="rId13"/>
    <p:sldId id="296" r:id="rId14"/>
    <p:sldId id="297" r:id="rId15"/>
    <p:sldId id="298" r:id="rId16"/>
    <p:sldId id="299" r:id="rId17"/>
  </p:sldIdLst>
  <p:sldSz cx="9144000" cy="6858000" type="screen4x3"/>
  <p:notesSz cx="7086600" cy="10223500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EAEAE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ADB0F77F-F944-4BDB-998C-DFD62BC050D3}" type="datetimeFigureOut">
              <a:rPr lang="th-TH"/>
              <a:pPr>
                <a:defRPr/>
              </a:pPr>
              <a:t>21/07/54</a:t>
            </a:fld>
            <a:endParaRPr lang="th-T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856163"/>
            <a:ext cx="5670550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22A1617C-34C6-442C-AFF5-3FAB309E0A4C}" type="slidenum">
              <a:rPr lang="th-TH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484304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73C171-BDD6-4099-A84A-518E3BB1D939}" type="slidenum">
              <a:rPr lang="th-TH" smtClean="0"/>
              <a:pPr>
                <a:defRPr/>
              </a:pPr>
              <a:t>6</a:t>
            </a:fld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02293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55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1623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431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031204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406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9423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8524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505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95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9078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62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h-TH" sz="1200">
                <a:latin typeface="Tahoma" pitchFamily="34" charset="0"/>
                <a:cs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  <a:cs typeface="Tahoma" pitchFamily="34" charset="0"/>
              </a:rPr>
              <a:t>(</a:t>
            </a:r>
            <a:fld id="{DB1E911B-09F4-44E6-A8D3-85D58E381A8D}" type="datetime1">
              <a:rPr lang="th-TH" sz="1200">
                <a:latin typeface="Tahoma" pitchFamily="34" charset="0"/>
                <a:cs typeface="Tahoma" pitchFamily="34" charset="0"/>
              </a:rPr>
              <a:pPr>
                <a:spcBef>
                  <a:spcPct val="50000"/>
                </a:spcBef>
                <a:defRPr/>
              </a:pPr>
              <a:t>21/07/54</a:t>
            </a:fld>
            <a:r>
              <a:rPr lang="en-US" sz="1200">
                <a:latin typeface="Tahoma" pitchFamily="34" charset="0"/>
                <a:cs typeface="Tahoma" pitchFamily="34" charset="0"/>
              </a:rPr>
              <a:t>)</a:t>
            </a:r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66581588-5D91-4230-9441-382E58E4E86A}" type="slidenum">
              <a:rPr lang="en-US" sz="1200">
                <a:latin typeface="Tahoma" pitchFamily="34" charset="0"/>
                <a:cs typeface="Tahoma" pitchFamily="34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th-TH" sz="1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pPr eaLnBrk="1" hangingPunct="1"/>
            <a:r>
              <a:rPr lang="th-TH" sz="4400" smtClean="0"/>
              <a:t>ตัวอย่างเพิ่มเติม</a:t>
            </a:r>
          </a:p>
        </p:txBody>
      </p:sp>
      <p:sp>
        <p:nvSpPr>
          <p:cNvPr id="7171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เกมทายตัวเลข</a:t>
            </a:r>
            <a:endParaRPr lang="th-TH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4213" y="908050"/>
            <a:ext cx="8113712" cy="1544638"/>
          </a:xfrm>
        </p:spPr>
        <p:txBody>
          <a:bodyPr/>
          <a:lstStyle/>
          <a:p>
            <a:r>
              <a:rPr lang="th-TH" smtClean="0"/>
              <a:t>โปรแกรมสุ่มจำนวนเต็ม </a:t>
            </a:r>
            <a:r>
              <a:rPr lang="en-US" smtClean="0"/>
              <a:t>1 </a:t>
            </a:r>
            <a:r>
              <a:rPr lang="th-TH" smtClean="0"/>
              <a:t>ถึง </a:t>
            </a:r>
            <a:r>
              <a:rPr lang="en-US" smtClean="0"/>
              <a:t>100</a:t>
            </a:r>
          </a:p>
          <a:p>
            <a:r>
              <a:rPr lang="th-TH" smtClean="0"/>
              <a:t>ให้โอกาสทาย </a:t>
            </a:r>
            <a:r>
              <a:rPr lang="en-US" smtClean="0"/>
              <a:t>7 </a:t>
            </a:r>
            <a:r>
              <a:rPr lang="th-TH" smtClean="0"/>
              <a:t>ครั้ง</a:t>
            </a:r>
          </a:p>
          <a:p>
            <a:r>
              <a:rPr lang="th-TH" smtClean="0"/>
              <a:t>ถ้าทายไม่ถูก โปรแกรมจะบอก </a:t>
            </a:r>
            <a:r>
              <a:rPr lang="en-US" smtClean="0"/>
              <a:t>"</a:t>
            </a:r>
            <a:r>
              <a:rPr lang="th-TH" smtClean="0"/>
              <a:t>น้อยกว่า</a:t>
            </a:r>
            <a:r>
              <a:rPr lang="en-US" smtClean="0"/>
              <a:t>"  "</a:t>
            </a:r>
            <a:r>
              <a:rPr lang="th-TH" smtClean="0"/>
              <a:t>มากกว่า</a:t>
            </a:r>
            <a:r>
              <a:rPr lang="en-US" smtClean="0"/>
              <a:t>"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20950" y="2617788"/>
            <a:ext cx="4129088" cy="3478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latin typeface="Tahoma" pitchFamily="34" charset="0"/>
                <a:cs typeface="Tahoma" pitchFamily="34" charset="0"/>
              </a:rPr>
              <a:t>เกมทายตัวเลข : คุณมีโอกาส 7 ครั้ง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การทายครั้งที่ 1 : </a:t>
            </a:r>
            <a:r>
              <a:rPr lang="th-TH" sz="20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50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มากกว่า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การทายครั้งที่ 2 : </a:t>
            </a:r>
            <a:r>
              <a:rPr lang="th-TH" sz="20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87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น้อยกว่า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การทายครั้งที่ 3 : </a:t>
            </a:r>
            <a:r>
              <a:rPr lang="th-TH" sz="20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62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น้อยกว่า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การทายครั้งที่ 4 : </a:t>
            </a:r>
            <a:r>
              <a:rPr lang="th-TH" sz="20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57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น้อยกว่า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การทายครั้งที่ 5 : </a:t>
            </a:r>
            <a:r>
              <a:rPr lang="th-TH" sz="20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55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ถูกต้องแล้วครับ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GuessMyNumber</a:t>
            </a:r>
            <a:endParaRPr lang="th-TH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585788" y="741363"/>
            <a:ext cx="7962900" cy="594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เกมทายตัวเลข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: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คุณมีโอกาส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7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ครั้ง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 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myNumber = 1 +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)(100 *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.random());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yourGuess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k = 1; k &lt;= 7; k++)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การทายครั้งที่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k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: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yourGuess = kb.nextInt();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(myNumber == yourGuess)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(myNumber &gt; yourGuess)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มากกว่า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else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น้อยกว่า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(myNumber == yourGuess)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ถูกต้องแล้วครับ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เสียใจครับ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ผมกำลังนึกถึงเลข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myNumber);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98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98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198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วรรณยุกต์ตัวใดใช้มากสุด</a:t>
            </a:r>
            <a:endParaRPr lang="th-TH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1544638"/>
          </a:xfrm>
        </p:spPr>
        <p:txBody>
          <a:bodyPr/>
          <a:lstStyle/>
          <a:p>
            <a:r>
              <a:rPr lang="th-TH" smtClean="0"/>
              <a:t>ไม้เอก  ไม้โท  ไม้ตรี  หรือไม้จัตวา </a:t>
            </a:r>
            <a:r>
              <a:rPr lang="en-US" smtClean="0"/>
              <a:t>?</a:t>
            </a:r>
          </a:p>
          <a:p>
            <a:r>
              <a:rPr lang="th-TH" smtClean="0"/>
              <a:t>ขอใช้วิธีนับจากคำศัพท์ในพจนานุกรมราชบัณฑิตฯ</a:t>
            </a:r>
          </a:p>
          <a:p>
            <a:r>
              <a:rPr lang="th-TH" smtClean="0"/>
              <a:t>แฟ้ม </a:t>
            </a:r>
            <a:r>
              <a:rPr lang="en-US" smtClean="0"/>
              <a:t>riwords0.txt </a:t>
            </a:r>
            <a:r>
              <a:rPr lang="th-TH" smtClean="0"/>
              <a:t>เก็บศัพท์ บรรทัดละคำหรือวลี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897188" y="2687638"/>
            <a:ext cx="4462462" cy="3476625"/>
            <a:chOff x="2897218" y="2686888"/>
            <a:chExt cx="4462226" cy="3477875"/>
          </a:xfrm>
        </p:grpSpPr>
        <p:sp>
          <p:nvSpPr>
            <p:cNvPr id="14341" name="TextBox 5"/>
            <p:cNvSpPr txBox="1">
              <a:spLocks noChangeArrowheads="1"/>
            </p:cNvSpPr>
            <p:nvPr/>
          </p:nvSpPr>
          <p:spPr bwMode="auto">
            <a:xfrm>
              <a:off x="2897218" y="2686888"/>
              <a:ext cx="2415330" cy="347787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ก</a:t>
              </a:r>
            </a:p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ก็</a:t>
              </a:r>
            </a:p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กก</a:t>
              </a:r>
            </a:p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ก๊ก</a:t>
              </a:r>
            </a:p>
            <a:p>
              <a:endParaRPr lang="en-US" sz="2000">
                <a:latin typeface="Tahoma" pitchFamily="34" charset="0"/>
                <a:cs typeface="Tahoma" pitchFamily="34" charset="0"/>
              </a:endParaRPr>
            </a:p>
            <a:p>
              <a:r>
                <a:rPr lang="en-US" sz="2000">
                  <a:latin typeface="Tahoma" pitchFamily="34" charset="0"/>
                  <a:cs typeface="Tahoma" pitchFamily="34" charset="0"/>
                </a:rPr>
                <a:t> ...</a:t>
              </a:r>
            </a:p>
            <a:p>
              <a:endParaRPr lang="en-US" sz="2000">
                <a:latin typeface="Tahoma" pitchFamily="34" charset="0"/>
                <a:cs typeface="Tahoma" pitchFamily="34" charset="0"/>
              </a:endParaRPr>
            </a:p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ไฮโดรมิเตอร์</a:t>
              </a:r>
            </a:p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ไฮไฟ</a:t>
              </a:r>
            </a:p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ไฮโล</a:t>
              </a:r>
            </a:p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ไฮฮี</a:t>
              </a:r>
              <a:endParaRPr lang="en-US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4342" name="TextBox 6"/>
            <p:cNvSpPr txBox="1">
              <a:spLocks noChangeArrowheads="1"/>
            </p:cNvSpPr>
            <p:nvPr/>
          </p:nvSpPr>
          <p:spPr bwMode="auto">
            <a:xfrm>
              <a:off x="5374946" y="4117482"/>
              <a:ext cx="19844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>
                  <a:latin typeface="Tahoma" pitchFamily="34" charset="0"/>
                  <a:cs typeface="Tahoma" pitchFamily="34" charset="0"/>
                </a:rPr>
                <a:t>มีสามหมื่นกว่าคำ</a:t>
              </a:r>
              <a:endParaRPr lang="en-US" sz="2000"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ToneCount</a:t>
            </a:r>
            <a:endParaRPr lang="th-TH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95275" y="712788"/>
            <a:ext cx="8599488" cy="61515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"c:/riwords0.txt"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c1 = 0, c2 = 0, c3 = 0, c4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t1 =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่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t2 =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้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t3 =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๊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,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t4 =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๋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(in.hasNext())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line = in.nextLine();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line = line.trim();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k = 0; k &lt; line.length(); k++)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ch = line.substring(k, k + 1);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(ch.equals(t1)) c1++;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(ch.equals(t2)) c2++;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(ch.equals(t3)) c3++;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(ch.equals(t4)) c4++;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in.close();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ไม้เอกมี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\t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c1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ตัว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ไม้โทมี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\t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c2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ตัว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ไม้ตรีมี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\t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c3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ตัว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ไม้จัตวามี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\t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c4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ตัว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198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198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198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โปรแกรมแปลคำอังกฤษเป็นไทย</a:t>
            </a:r>
            <a:endParaRPr lang="th-TH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2001838"/>
          </a:xfrm>
        </p:spPr>
        <p:txBody>
          <a:bodyPr/>
          <a:lstStyle/>
          <a:p>
            <a:r>
              <a:rPr lang="th-TH" smtClean="0"/>
              <a:t>มีแฟ้ม </a:t>
            </a:r>
            <a:r>
              <a:rPr lang="en-US" smtClean="0"/>
              <a:t>dict.txt </a:t>
            </a:r>
            <a:endParaRPr lang="th-TH" smtClean="0"/>
          </a:p>
          <a:p>
            <a:pPr lvl="1"/>
            <a:r>
              <a:rPr lang="th-TH" smtClean="0"/>
              <a:t>เก็บคำกริยาภาษาอังกฤษ </a:t>
            </a:r>
            <a:r>
              <a:rPr lang="en-US" smtClean="0"/>
              <a:t>1 </a:t>
            </a:r>
            <a:r>
              <a:rPr lang="th-TH" smtClean="0"/>
              <a:t>บรรทัด</a:t>
            </a:r>
          </a:p>
          <a:p>
            <a:pPr lvl="1"/>
            <a:r>
              <a:rPr lang="th-TH" smtClean="0"/>
              <a:t>ตามด้วยคำแปลภาษาไทย </a:t>
            </a:r>
            <a:r>
              <a:rPr lang="en-US" smtClean="0"/>
              <a:t>1 </a:t>
            </a:r>
            <a:r>
              <a:rPr lang="th-TH" smtClean="0"/>
              <a:t>บรรทัด</a:t>
            </a:r>
          </a:p>
          <a:p>
            <a:r>
              <a:rPr lang="en-US" smtClean="0"/>
              <a:t>nextInt </a:t>
            </a:r>
            <a:r>
              <a:rPr lang="th-TH" smtClean="0"/>
              <a:t>ครั้งแรกจากแฟ้มจะได้จำนวนคำ</a:t>
            </a:r>
            <a:endParaRPr lang="en-US" smtClean="0"/>
          </a:p>
          <a:p>
            <a:endParaRPr lang="th-TH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8613" y="2992438"/>
            <a:ext cx="8551862" cy="28622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2026  abate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th-TH" sz="2000">
                <a:latin typeface="Tahoma" pitchFamily="34" charset="0"/>
                <a:cs typeface="Tahoma" pitchFamily="34" charset="0"/>
              </a:rPr>
              <a:t>อะเบท' ) </a:t>
            </a:r>
            <a:r>
              <a:rPr lang="en-US" sz="2000">
                <a:latin typeface="Tahoma" pitchFamily="34" charset="0"/>
                <a:cs typeface="Tahoma" pitchFamily="34" charset="0"/>
              </a:rPr>
              <a:t>vt.,vi. </a:t>
            </a:r>
            <a:r>
              <a:rPr lang="th-TH" sz="2000">
                <a:latin typeface="Tahoma" pitchFamily="34" charset="0"/>
                <a:cs typeface="Tahoma" pitchFamily="34" charset="0"/>
              </a:rPr>
              <a:t>ลดน้อยลง, บรรเทา, เลิกล้ม, เลิก, ระงับ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abbreviate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th-TH" sz="2000">
                <a:latin typeface="Tahoma" pitchFamily="34" charset="0"/>
                <a:cs typeface="Tahoma" pitchFamily="34" charset="0"/>
              </a:rPr>
              <a:t>อะบรี'วิเอท) </a:t>
            </a:r>
            <a:r>
              <a:rPr lang="en-US" sz="2000">
                <a:latin typeface="Tahoma" pitchFamily="34" charset="0"/>
                <a:cs typeface="Tahoma" pitchFamily="34" charset="0"/>
              </a:rPr>
              <a:t>vt. </a:t>
            </a:r>
            <a:r>
              <a:rPr lang="th-TH" sz="2000">
                <a:latin typeface="Tahoma" pitchFamily="34" charset="0"/>
                <a:cs typeface="Tahoma" pitchFamily="34" charset="0"/>
              </a:rPr>
              <a:t>ย่อ, เขียนย่อ, คำย่อ, การย่อ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abide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th-TH" sz="2000">
                <a:latin typeface="Tahoma" pitchFamily="34" charset="0"/>
                <a:cs typeface="Tahoma" pitchFamily="34" charset="0"/>
              </a:rPr>
              <a:t>อะไบดฺ' ) </a:t>
            </a:r>
            <a:r>
              <a:rPr lang="en-US" sz="2000">
                <a:latin typeface="Tahoma" pitchFamily="34" charset="0"/>
                <a:cs typeface="Tahoma" pitchFamily="34" charset="0"/>
              </a:rPr>
              <a:t>vi. </a:t>
            </a:r>
            <a:r>
              <a:rPr lang="th-TH" sz="2000">
                <a:latin typeface="Tahoma" pitchFamily="34" charset="0"/>
                <a:cs typeface="Tahoma" pitchFamily="34" charset="0"/>
              </a:rPr>
              <a:t>รักษาหรือ ปฏิบัติตาม,อาศัยอยู่,ทน, ยืดถือ, รอคอย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 . . .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yowl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เยาลฺ) </a:t>
            </a:r>
            <a:r>
              <a:rPr lang="en-US" sz="2000">
                <a:latin typeface="Tahoma" pitchFamily="34" charset="0"/>
                <a:cs typeface="Tahoma" pitchFamily="34" charset="0"/>
              </a:rPr>
              <a:t>vi. </a:t>
            </a:r>
            <a:r>
              <a:rPr lang="th-TH" sz="2000">
                <a:latin typeface="Tahoma" pitchFamily="34" charset="0"/>
                <a:cs typeface="Tahoma" pitchFamily="34" charset="0"/>
              </a:rPr>
              <a:t>ร้องเสียงยาวแสดงความไม่พอใจหรือผิดหวัง,ว้าย!. </a:t>
            </a:r>
            <a:r>
              <a:rPr lang="en-US" sz="2000">
                <a:latin typeface="Tahoma" pitchFamily="34" charset="0"/>
                <a:cs typeface="Tahoma" pitchFamily="34" charset="0"/>
              </a:rPr>
              <a:t>n. 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เสียงร้องดังกล่าว</a:t>
            </a:r>
            <a:endParaRPr lang="en-US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236538" y="2801938"/>
            <a:ext cx="898525" cy="738187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Eng2Thai</a:t>
            </a:r>
            <a:endParaRPr lang="th-TH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433388" y="741363"/>
            <a:ext cx="8253412" cy="4711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java.io.*;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Eng2Thai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    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throws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IOException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"dict.txt"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n = in.nextInt();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eng 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thai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 = 0; i &lt; eng.length;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eng[i]  = in.nextLine().trim();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thai[i] = in.nextLine().trim();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in.close();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2876550" y="4876800"/>
            <a:ext cx="6088063" cy="16319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2026  abate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th-TH" sz="2000">
                <a:latin typeface="Tahoma" pitchFamily="34" charset="0"/>
                <a:cs typeface="Tahoma" pitchFamily="34" charset="0"/>
              </a:rPr>
              <a:t>อะเบท' ) </a:t>
            </a:r>
            <a:r>
              <a:rPr lang="en-US" sz="2000">
                <a:latin typeface="Tahoma" pitchFamily="34" charset="0"/>
                <a:cs typeface="Tahoma" pitchFamily="34" charset="0"/>
              </a:rPr>
              <a:t>vt.,vi. </a:t>
            </a:r>
            <a:r>
              <a:rPr lang="th-TH" sz="2000">
                <a:latin typeface="Tahoma" pitchFamily="34" charset="0"/>
                <a:cs typeface="Tahoma" pitchFamily="34" charset="0"/>
              </a:rPr>
              <a:t>ลดน้อยลง, บรรเทา, เลิกล้ม, เลิก, ระงับ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abbreviate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th-TH" sz="2000">
                <a:latin typeface="Tahoma" pitchFamily="34" charset="0"/>
                <a:cs typeface="Tahoma" pitchFamily="34" charset="0"/>
              </a:rPr>
              <a:t>อะบรี'วิเอท) </a:t>
            </a:r>
            <a:r>
              <a:rPr lang="en-US" sz="2000">
                <a:latin typeface="Tahoma" pitchFamily="34" charset="0"/>
                <a:cs typeface="Tahoma" pitchFamily="34" charset="0"/>
              </a:rPr>
              <a:t>vt. </a:t>
            </a:r>
            <a:r>
              <a:rPr lang="th-TH" sz="2000">
                <a:latin typeface="Tahoma" pitchFamily="34" charset="0"/>
                <a:cs typeface="Tahoma" pitchFamily="34" charset="0"/>
              </a:rPr>
              <a:t>ย่อ, เขียนย่อ, คำย่อ, การย่อ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Eng2Thai</a:t>
            </a:r>
            <a:endParaRPr lang="th-TH" b="1" dirty="0">
              <a:latin typeface="Courier New" pitchFamily="49" charset="0"/>
            </a:endParaRP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433388" y="741363"/>
            <a:ext cx="8253412" cy="53276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"eng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word = kb.nextLine();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(word.equals(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"."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 = 0;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(i = 0; i &lt; n;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(word.equals(eng[i]))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(i == n)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"---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ไม่คำแปลของ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word);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.out.println(thai[i]);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3186113" y="5029200"/>
            <a:ext cx="4046537" cy="80327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อย่าใช้ </a:t>
            </a:r>
            <a:r>
              <a:rPr lang="en-US" sz="2000">
                <a:latin typeface="Tahoma" pitchFamily="34" charset="0"/>
                <a:cs typeface="Tahoma" pitchFamily="34" charset="0"/>
              </a:rPr>
              <a:t>== </a:t>
            </a:r>
            <a:r>
              <a:rPr lang="th-TH" sz="2000">
                <a:latin typeface="Tahoma" pitchFamily="34" charset="0"/>
                <a:cs typeface="Tahoma" pitchFamily="34" charset="0"/>
              </a:rPr>
              <a:t>ในการเปรียบเทียบสตริง</a:t>
            </a:r>
          </a:p>
          <a:p>
            <a:pPr algn="ctr"/>
            <a:r>
              <a:rPr lang="en-US" sz="2000" b="1">
                <a:latin typeface="Courier New" pitchFamily="49" charset="0"/>
                <a:cs typeface="Courier New" pitchFamily="49" charset="0"/>
              </a:rPr>
              <a:t>if (word == eng[i] ) ...</a:t>
            </a:r>
            <a:endParaRPr lang="th-TH" sz="2000" b="1">
              <a:latin typeface="Courier New" pitchFamily="49" charset="0"/>
              <a:cs typeface="Tahoma" pitchFamily="34" charset="0"/>
            </a:endParaRPr>
          </a:p>
          <a:p>
            <a:pPr algn="ctr"/>
            <a:endParaRPr lang="th-TH" sz="2000"/>
          </a:p>
        </p:txBody>
      </p:sp>
      <p:sp>
        <p:nvSpPr>
          <p:cNvPr id="6" name="Rounded Rectangular Callout 5"/>
          <p:cNvSpPr>
            <a:spLocks noChangeArrowheads="1"/>
          </p:cNvSpPr>
          <p:nvPr/>
        </p:nvSpPr>
        <p:spPr bwMode="auto">
          <a:xfrm>
            <a:off x="6016625" y="1946275"/>
            <a:ext cx="2832100" cy="782638"/>
          </a:xfrm>
          <a:prstGeom prst="wedgeRoundRectCallout">
            <a:avLst>
              <a:gd name="adj1" fmla="val -71699"/>
              <a:gd name="adj2" fmla="val 26648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th-TH" sz="2000">
                <a:latin typeface="Tahoma" pitchFamily="34" charset="0"/>
                <a:cs typeface="Tahoma" pitchFamily="34" charset="0"/>
              </a:rPr>
              <a:t>ต้องประกาศ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latin typeface="Tahoma" pitchFamily="34" charset="0"/>
                <a:cs typeface="Tahoma" pitchFamily="34" charset="0"/>
              </a:rPr>
              <a:t>นอก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latin typeface="Tahoma" pitchFamily="34" charset="0"/>
                <a:cs typeface="Tahoma" pitchFamily="34" charset="0"/>
              </a:rPr>
              <a:t>เพราะจะใช้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latin typeface="Tahoma" pitchFamily="34" charset="0"/>
                <a:cs typeface="Tahoma" pitchFamily="34" charset="0"/>
              </a:rPr>
              <a:t>นอก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for</a:t>
            </a:r>
            <a:endParaRPr lang="th-TH" sz="2000" b="1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98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build="p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ตัวอย่างที่จะนำเสนอ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h-TH" smtClean="0"/>
              <a:t>คำตอบของสมการเชิงเส้นสองตัวแปร</a:t>
            </a:r>
          </a:p>
          <a:p>
            <a:pPr eaLnBrk="1" hangingPunct="1"/>
            <a:r>
              <a:rPr lang="th-TH" smtClean="0"/>
              <a:t>หารร่วมมาก</a:t>
            </a:r>
            <a:endParaRPr lang="en-US" smtClean="0"/>
          </a:p>
          <a:p>
            <a:pPr eaLnBrk="1" hangingPunct="1"/>
            <a:r>
              <a:rPr lang="th-TH" smtClean="0"/>
              <a:t>มากสุดอันดับสอง</a:t>
            </a:r>
          </a:p>
          <a:p>
            <a:pPr eaLnBrk="1" hangingPunct="1"/>
            <a:r>
              <a:rPr lang="th-TH" smtClean="0"/>
              <a:t>เกมทายตัวเลข</a:t>
            </a:r>
          </a:p>
          <a:p>
            <a:pPr eaLnBrk="1" hangingPunct="1"/>
            <a:r>
              <a:rPr lang="th-TH" smtClean="0"/>
              <a:t>วรรณยุกต์ใดใช้มากสุด</a:t>
            </a:r>
          </a:p>
          <a:p>
            <a:pPr eaLnBrk="1" hangingPunct="1"/>
            <a:r>
              <a:rPr lang="th-TH" smtClean="0"/>
              <a:t>แปลคำอังกฤษเป็นไทย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75" y="0"/>
            <a:ext cx="9147175" cy="762000"/>
          </a:xfrm>
        </p:spPr>
        <p:txBody>
          <a:bodyPr/>
          <a:lstStyle/>
          <a:p>
            <a:pPr>
              <a:defRPr/>
            </a:pPr>
            <a:r>
              <a:rPr lang="th-TH" dirty="0" smtClean="0"/>
              <a:t>คำตอบของสมการเชิงเส้นสองตัวแปร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2449513"/>
          </a:xfrm>
        </p:spPr>
        <p:txBody>
          <a:bodyPr/>
          <a:lstStyle/>
          <a:p>
            <a:r>
              <a:rPr lang="th-TH" smtClean="0"/>
              <a:t>เขียนโปรแกรม </a:t>
            </a:r>
            <a:r>
              <a:rPr lang="en-US" smtClean="0"/>
              <a:t>TwoUnknowns </a:t>
            </a:r>
            <a:r>
              <a:rPr lang="th-TH" smtClean="0"/>
              <a:t>เพื่อคำนวณหาค่าของ </a:t>
            </a:r>
            <a:r>
              <a:rPr lang="en-US" smtClean="0"/>
              <a:t>x</a:t>
            </a:r>
            <a:r>
              <a:rPr lang="en-US" baseline="-25000" smtClean="0"/>
              <a:t>1</a:t>
            </a:r>
            <a:r>
              <a:rPr lang="en-US" smtClean="0"/>
              <a:t> </a:t>
            </a:r>
            <a:r>
              <a:rPr lang="th-TH" smtClean="0"/>
              <a:t>และ </a:t>
            </a:r>
            <a:r>
              <a:rPr lang="en-US" smtClean="0"/>
              <a:t>x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th-TH" smtClean="0"/>
              <a:t>จากสมการ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	            a</a:t>
            </a:r>
            <a:r>
              <a:rPr lang="en-US" baseline="-25000" smtClean="0"/>
              <a:t>11</a:t>
            </a:r>
            <a:r>
              <a:rPr lang="en-US" smtClean="0"/>
              <a:t>x</a:t>
            </a:r>
            <a:r>
              <a:rPr lang="en-US" baseline="-25000" smtClean="0"/>
              <a:t>1</a:t>
            </a:r>
            <a:r>
              <a:rPr lang="en-US" smtClean="0"/>
              <a:t> + a</a:t>
            </a:r>
            <a:r>
              <a:rPr lang="en-US" baseline="-25000" smtClean="0"/>
              <a:t>12</a:t>
            </a:r>
            <a:r>
              <a:rPr lang="en-US" smtClean="0"/>
              <a:t>x</a:t>
            </a:r>
            <a:r>
              <a:rPr lang="en-US" baseline="-25000" smtClean="0"/>
              <a:t>2</a:t>
            </a:r>
            <a:r>
              <a:rPr lang="en-US" smtClean="0"/>
              <a:t>  =  b</a:t>
            </a:r>
            <a:r>
              <a:rPr lang="en-US" baseline="-25000" smtClean="0"/>
              <a:t>1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	            a</a:t>
            </a:r>
            <a:r>
              <a:rPr lang="en-US" baseline="-25000" smtClean="0"/>
              <a:t>21</a:t>
            </a:r>
            <a:r>
              <a:rPr lang="en-US" smtClean="0"/>
              <a:t>x</a:t>
            </a:r>
            <a:r>
              <a:rPr lang="en-US" baseline="-25000" smtClean="0"/>
              <a:t>1</a:t>
            </a:r>
            <a:r>
              <a:rPr lang="en-US" smtClean="0"/>
              <a:t> + a</a:t>
            </a:r>
            <a:r>
              <a:rPr lang="en-US" baseline="-25000" smtClean="0"/>
              <a:t>22</a:t>
            </a:r>
            <a:r>
              <a:rPr lang="en-US" smtClean="0"/>
              <a:t>x</a:t>
            </a:r>
            <a:r>
              <a:rPr lang="en-US" baseline="-25000" smtClean="0"/>
              <a:t>2</a:t>
            </a:r>
            <a:r>
              <a:rPr lang="en-US" smtClean="0"/>
              <a:t>  =  b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</a:p>
          <a:p>
            <a:r>
              <a:rPr lang="th-TH" smtClean="0"/>
              <a:t>รับค่าคงตัว </a:t>
            </a:r>
            <a:r>
              <a:rPr lang="en-US" smtClean="0"/>
              <a:t>a </a:t>
            </a:r>
            <a:r>
              <a:rPr lang="th-TH" smtClean="0"/>
              <a:t>และ </a:t>
            </a:r>
            <a:r>
              <a:rPr lang="en-US" smtClean="0"/>
              <a:t>b </a:t>
            </a:r>
            <a:r>
              <a:rPr lang="th-TH" smtClean="0"/>
              <a:t>ต่าง ๆ จากแป้นพิมพ์</a:t>
            </a:r>
          </a:p>
          <a:p>
            <a:endParaRPr lang="th-TH" smtClean="0"/>
          </a:p>
        </p:txBody>
      </p:sp>
      <p:sp>
        <p:nvSpPr>
          <p:cNvPr id="4" name="TextBox 3"/>
          <p:cNvSpPr txBox="1"/>
          <p:nvPr/>
        </p:nvSpPr>
        <p:spPr>
          <a:xfrm>
            <a:off x="1714500" y="3286125"/>
            <a:ext cx="3500438" cy="31702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JLab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&gt;java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TwoUnknowns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a11 = 3</a:t>
            </a: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a12 = -1</a:t>
            </a: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a21 = 2</a:t>
            </a: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a22 = 3</a:t>
            </a: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b1 = 5</a:t>
            </a: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b2 = 7</a:t>
            </a: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x1 = 2.0</a:t>
            </a: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x2 = 1.0</a:t>
            </a:r>
          </a:p>
          <a:p>
            <a:pPr>
              <a:defRPr/>
            </a:pPr>
            <a:r>
              <a:rPr lang="pt-BR" sz="2000" b="1" dirty="0">
                <a:latin typeface="Courier New" pitchFamily="49" charset="0"/>
                <a:cs typeface="Courier New" pitchFamily="49" charset="0"/>
              </a:rPr>
              <a:t>JLab&gt;</a:t>
            </a:r>
            <a:endParaRPr lang="th-TH" sz="2000" b="1" dirty="0">
              <a:latin typeface="Courier New" pitchFamily="49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3956050"/>
            <a:ext cx="3143250" cy="144621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3x</a:t>
            </a:r>
            <a:r>
              <a:rPr lang="en-US" sz="2000" b="1" baseline="-2500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-  x</a:t>
            </a:r>
            <a:r>
              <a:rPr lang="en-US" sz="2000" b="1" baseline="-2500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= 5 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2x</a:t>
            </a:r>
            <a:r>
              <a:rPr lang="en-US" sz="2000" b="1" baseline="-2500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+ 3x</a:t>
            </a:r>
            <a:r>
              <a:rPr lang="en-US" sz="2000" b="1" baseline="-2500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= 7 </a:t>
            </a:r>
          </a:p>
          <a:p>
            <a:endParaRPr lang="en-US" sz="2000" b="1"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latin typeface="Courier New" pitchFamily="49" charset="0"/>
                <a:cs typeface="Courier New" pitchFamily="49" charset="0"/>
              </a:rPr>
              <a:t>ได้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000" b="1" baseline="-25000">
                <a:latin typeface="Courier New" pitchFamily="49" charset="0"/>
                <a:cs typeface="Courier New" pitchFamily="49" charset="0"/>
              </a:rPr>
              <a:t>1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= 2 </a:t>
            </a:r>
            <a:r>
              <a:rPr lang="th-TH" sz="2000" b="1">
                <a:latin typeface="Courier New" pitchFamily="49" charset="0"/>
                <a:cs typeface="Courier New" pitchFamily="49" charset="0"/>
              </a:rPr>
              <a:t>และ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000" b="1" baseline="-2500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= 1</a:t>
            </a: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214313" y="3714750"/>
            <a:ext cx="1428750" cy="2357438"/>
            <a:chOff x="214282" y="3714752"/>
            <a:chExt cx="1428760" cy="2357454"/>
          </a:xfrm>
        </p:grpSpPr>
        <p:sp>
          <p:nvSpPr>
            <p:cNvPr id="9223" name="TextBox 5"/>
            <p:cNvSpPr txBox="1">
              <a:spLocks noChangeArrowheads="1"/>
            </p:cNvSpPr>
            <p:nvPr/>
          </p:nvSpPr>
          <p:spPr bwMode="auto">
            <a:xfrm>
              <a:off x="357158" y="4357694"/>
              <a:ext cx="10001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input</a:t>
              </a:r>
            </a:p>
          </p:txBody>
        </p:sp>
        <p:sp>
          <p:nvSpPr>
            <p:cNvPr id="9224" name="TextBox 6"/>
            <p:cNvSpPr txBox="1">
              <a:spLocks noChangeArrowheads="1"/>
            </p:cNvSpPr>
            <p:nvPr/>
          </p:nvSpPr>
          <p:spPr bwMode="auto">
            <a:xfrm>
              <a:off x="214282" y="5572140"/>
              <a:ext cx="114300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output</a:t>
              </a:r>
            </a:p>
          </p:txBody>
        </p:sp>
        <p:sp>
          <p:nvSpPr>
            <p:cNvPr id="9225" name="Left Brace 7"/>
            <p:cNvSpPr>
              <a:spLocks/>
            </p:cNvSpPr>
            <p:nvPr/>
          </p:nvSpPr>
          <p:spPr bwMode="auto">
            <a:xfrm>
              <a:off x="1357290" y="3714752"/>
              <a:ext cx="285752" cy="1714512"/>
            </a:xfrm>
            <a:prstGeom prst="leftBrace">
              <a:avLst>
                <a:gd name="adj1" fmla="val 28917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6" name="Left Brace 8"/>
            <p:cNvSpPr>
              <a:spLocks/>
            </p:cNvSpPr>
            <p:nvPr/>
          </p:nvSpPr>
          <p:spPr bwMode="auto">
            <a:xfrm>
              <a:off x="1357290" y="5500702"/>
              <a:ext cx="285752" cy="571504"/>
            </a:xfrm>
            <a:prstGeom prst="leftBrace">
              <a:avLst>
                <a:gd name="adj1" fmla="val 18815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TwoUnknowns</a:t>
            </a:r>
            <a:endParaRPr lang="th-TH" b="1" dirty="0" smtClean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3254375" y="857250"/>
          <a:ext cx="2460625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3" imgW="952200" imgH="393480" progId="Equation.3">
                  <p:embed/>
                </p:oleObj>
              </mc:Choice>
              <mc:Fallback>
                <p:oleObj name="Equation" r:id="rId3" imgW="95220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75" y="857250"/>
                        <a:ext cx="2460625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3214688" y="5143500"/>
          <a:ext cx="2790825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5" imgW="1079280" imgH="380880" progId="Equation.3">
                  <p:embed/>
                </p:oleObj>
              </mc:Choice>
              <mc:Fallback>
                <p:oleObj name="Equation" r:id="rId5" imgW="1079280" imgH="3808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5143500"/>
                        <a:ext cx="2790825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3214688" y="3929063"/>
          <a:ext cx="275748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7" imgW="1066680" imgH="380880" progId="Equation.3">
                  <p:embed/>
                </p:oleObj>
              </mc:Choice>
              <mc:Fallback>
                <p:oleObj name="Equation" r:id="rId7" imgW="1066680" imgH="380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3929063"/>
                        <a:ext cx="2757487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2468563" y="2000250"/>
          <a:ext cx="3675062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9" imgW="1422360" imgH="393480" progId="Equation.3">
                  <p:embed/>
                </p:oleObj>
              </mc:Choice>
              <mc:Fallback>
                <p:oleObj name="Equation" r:id="rId9" imgW="142236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563" y="2000250"/>
                        <a:ext cx="3675062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/>
          <p:cNvGraphicFramePr>
            <a:graphicFrameLocks noChangeAspect="1"/>
          </p:cNvGraphicFramePr>
          <p:nvPr/>
        </p:nvGraphicFramePr>
        <p:xfrm>
          <a:off x="2549525" y="3214688"/>
          <a:ext cx="4594225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11" imgW="1777680" imgH="190440" progId="Equation.3">
                  <p:embed/>
                </p:oleObj>
              </mc:Choice>
              <mc:Fallback>
                <p:oleObj name="Equation" r:id="rId11" imgW="177768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9525" y="3214688"/>
                        <a:ext cx="4594225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TwoUnknowns</a:t>
            </a:r>
            <a:endParaRPr lang="th-TH" dirty="0"/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85750" y="785813"/>
            <a:ext cx="8429625" cy="59420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Scanner(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"a11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a11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"a12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a12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"a21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a21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"a22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a22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"b1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b1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"b2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b2 = kb.nextDouble();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x1 = (b1*a22 – b2*a12)/(a11*a22 – a21*a12);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x2 = (b1*a21 – b2*a11)/(a12*a21 – a11*a22);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"x1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x1);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"x2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x2);</a:t>
            </a:r>
            <a:endParaRPr lang="th-TH" sz="2000" b="1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5786438" y="3357563"/>
          <a:ext cx="2790825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1079280" imgH="380880" progId="Equation.3">
                  <p:embed/>
                </p:oleObj>
              </mc:Choice>
              <mc:Fallback>
                <p:oleObj name="Equation" r:id="rId3" imgW="1079280" imgH="380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38" y="3357563"/>
                        <a:ext cx="2790825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5786438" y="2143125"/>
          <a:ext cx="275748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1066680" imgH="380880" progId="Equation.3">
                  <p:embed/>
                </p:oleObj>
              </mc:Choice>
              <mc:Fallback>
                <p:oleObj name="Equation" r:id="rId5" imgW="1066680" imgH="3808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38" y="2143125"/>
                        <a:ext cx="2757487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198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98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GCD</a:t>
            </a:r>
            <a:r>
              <a:rPr lang="en-US" dirty="0" smtClean="0"/>
              <a:t> : </a:t>
            </a:r>
            <a:r>
              <a:rPr lang="th-TH" dirty="0" smtClean="0"/>
              <a:t>หารร่วมมาก</a:t>
            </a:r>
            <a:endParaRPr lang="th-TH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920037" cy="2100263"/>
          </a:xfrm>
        </p:spPr>
        <p:txBody>
          <a:bodyPr/>
          <a:lstStyle/>
          <a:p>
            <a:r>
              <a:rPr lang="th-TH" smtClean="0">
                <a:sym typeface="Symbol" pitchFamily="18" charset="2"/>
              </a:rPr>
              <a:t>เขียนโปรแกรมรับค่า </a:t>
            </a:r>
            <a:r>
              <a:rPr lang="en-US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en-US" smtClean="0">
                <a:sym typeface="Symbol" pitchFamily="18" charset="2"/>
              </a:rPr>
              <a:t> </a:t>
            </a:r>
            <a:r>
              <a:rPr lang="th-TH" smtClean="0">
                <a:sym typeface="Symbol" pitchFamily="18" charset="2"/>
              </a:rPr>
              <a:t>กับ </a:t>
            </a:r>
            <a:r>
              <a:rPr lang="en-US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br>
              <a:rPr lang="en-US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th-TH" smtClean="0">
                <a:sym typeface="Symbol" pitchFamily="18" charset="2"/>
              </a:rPr>
              <a:t>ทางแป้นพิมพ์</a:t>
            </a:r>
          </a:p>
          <a:p>
            <a:r>
              <a:rPr lang="th-TH" smtClean="0">
                <a:sym typeface="Symbol" pitchFamily="18" charset="2"/>
              </a:rPr>
              <a:t>หาค่าหารร่วมมากของ </a:t>
            </a:r>
            <a:r>
              <a:rPr lang="en-US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en-US" smtClean="0">
                <a:sym typeface="Symbol" pitchFamily="18" charset="2"/>
              </a:rPr>
              <a:t> </a:t>
            </a:r>
            <a:r>
              <a:rPr lang="th-TH" smtClean="0">
                <a:sym typeface="Symbol" pitchFamily="18" charset="2"/>
              </a:rPr>
              <a:t>กับ </a:t>
            </a:r>
            <a:r>
              <a:rPr lang="en-US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br>
              <a:rPr lang="en-US" i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th-TH" smtClean="0">
                <a:sym typeface="Symbol" pitchFamily="18" charset="2"/>
              </a:rPr>
              <a:t>ตามผังงานด้านขวา</a:t>
            </a:r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5786438" y="857250"/>
          <a:ext cx="2571750" cy="585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Picture" r:id="rId4" imgW="1467000" imgH="3314880" progId="Word.Picture.8">
                  <p:embed/>
                </p:oleObj>
              </mc:Choice>
              <mc:Fallback>
                <p:oleObj name="Picture" r:id="rId4" imgW="1467000" imgH="3314880" progId="Word.Picture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38" y="857250"/>
                        <a:ext cx="2571750" cy="585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71638" y="3022600"/>
            <a:ext cx="3254375" cy="1325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n      m      t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2211   1122   1089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1122   1089     33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1089     33      0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</a:t>
            </a:r>
            <a:endParaRPr lang="th-TH" sz="2000" b="1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GCD</a:t>
            </a:r>
            <a:r>
              <a:rPr lang="en-US" dirty="0" smtClean="0"/>
              <a:t> : </a:t>
            </a:r>
            <a:r>
              <a:rPr lang="th-TH" dirty="0" smtClean="0"/>
              <a:t>หารร่วมมาก</a:t>
            </a:r>
            <a:endParaRPr lang="th-TH" dirty="0"/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85750" y="928688"/>
            <a:ext cx="5857875" cy="347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"n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n = kb.nextInt();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"m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 = kb.nextInt();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(m &gt; 0)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t = n % 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n = m;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m = t;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"gcd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n);</a:t>
            </a:r>
            <a:endParaRPr lang="th-TH" sz="2000" b="1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4098" name="Object 22"/>
          <p:cNvGraphicFramePr>
            <a:graphicFrameLocks noChangeAspect="1"/>
          </p:cNvGraphicFramePr>
          <p:nvPr/>
        </p:nvGraphicFramePr>
        <p:xfrm>
          <a:off x="6286500" y="785813"/>
          <a:ext cx="2571750" cy="585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Picture" r:id="rId3" imgW="1467000" imgH="3314880" progId="Word.Picture.8">
                  <p:embed/>
                </p:oleObj>
              </mc:Choice>
              <mc:Fallback>
                <p:oleObj name="Picture" r:id="rId3" imgW="1467000" imgH="3314880" progId="Word.Picture.8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00" y="785813"/>
                        <a:ext cx="2571750" cy="585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SecondMax</a:t>
            </a:r>
            <a:endParaRPr lang="th-TH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920037" cy="4378325"/>
          </a:xfrm>
        </p:spPr>
        <p:txBody>
          <a:bodyPr/>
          <a:lstStyle/>
          <a:p>
            <a:r>
              <a:rPr lang="th-TH" smtClean="0"/>
              <a:t>แฟ้มชื่อ </a:t>
            </a:r>
            <a:r>
              <a:rPr lang="en-US" smtClean="0"/>
              <a:t>data.txt </a:t>
            </a:r>
            <a:r>
              <a:rPr lang="th-TH" smtClean="0"/>
              <a:t>เก็บจำนวนเต็มมากมาย</a:t>
            </a:r>
          </a:p>
          <a:p>
            <a:r>
              <a:rPr lang="th-TH" smtClean="0"/>
              <a:t>จงเขียนโปรแกรม </a:t>
            </a:r>
            <a:r>
              <a:rPr lang="en-US" smtClean="0"/>
              <a:t>SecondMax </a:t>
            </a:r>
            <a:r>
              <a:rPr lang="th-TH" smtClean="0"/>
              <a:t>ที่หาและแสดง</a:t>
            </a:r>
            <a:br>
              <a:rPr lang="th-TH" smtClean="0"/>
            </a:br>
            <a:r>
              <a:rPr lang="th-TH" smtClean="0"/>
              <a:t>จำนวน</a:t>
            </a:r>
            <a:r>
              <a:rPr lang="th-TH" u="sng" smtClean="0"/>
              <a:t>เต็มบวก</a:t>
            </a:r>
            <a:r>
              <a:rPr lang="th-TH" smtClean="0"/>
              <a:t>ที่มีค่ามากสุดเป็นอันดับสอง</a:t>
            </a:r>
            <a:br>
              <a:rPr lang="th-TH" smtClean="0"/>
            </a:br>
            <a:r>
              <a:rPr lang="th-TH" smtClean="0"/>
              <a:t>ในแฟ้ม </a:t>
            </a:r>
            <a:r>
              <a:rPr lang="en-US" smtClean="0"/>
              <a:t>data.txt</a:t>
            </a:r>
            <a:endParaRPr lang="th-TH" smtClean="0"/>
          </a:p>
          <a:p>
            <a:r>
              <a:rPr lang="th-TH" smtClean="0"/>
              <a:t>ถ้ามีจำนวนมากสุดซ้ำกัน ให้ถือว่า</a:t>
            </a:r>
            <a:br>
              <a:rPr lang="th-TH" smtClean="0"/>
            </a:br>
            <a:r>
              <a:rPr lang="th-TH" smtClean="0"/>
              <a:t>จำนวนมากสุดเหล่านั้นเป็นอันดับหนึ่ง</a:t>
            </a:r>
          </a:p>
          <a:p>
            <a:r>
              <a:rPr lang="th-TH" smtClean="0"/>
              <a:t>ถ้าทุกจำนวนในแฟ้มมีค่าเท่ากันหมด </a:t>
            </a:r>
            <a:br>
              <a:rPr lang="th-TH" smtClean="0"/>
            </a:br>
            <a:r>
              <a:rPr lang="th-TH" smtClean="0"/>
              <a:t>หรือแฟ้มนี้มีข้อมูลน้อยกว่าสองจำนวน</a:t>
            </a:r>
            <a:br>
              <a:rPr lang="th-TH" smtClean="0"/>
            </a:br>
            <a:r>
              <a:rPr lang="th-TH" smtClean="0"/>
              <a:t>ให้แสดงว่า </a:t>
            </a:r>
            <a:r>
              <a:rPr lang="th-TH" smtClean="0">
                <a:solidFill>
                  <a:srgbClr val="C00000"/>
                </a:solidFill>
              </a:rPr>
              <a:t>ไม่มีตัวมากสุดอันดับสอง</a:t>
            </a:r>
          </a:p>
          <a:p>
            <a:endParaRPr lang="th-TH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21463" y="2943225"/>
            <a:ext cx="473075" cy="19383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2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0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3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5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1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221538" y="2943225"/>
            <a:ext cx="471487" cy="19383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2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3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5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5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5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821613" y="2943225"/>
            <a:ext cx="471487" cy="19383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420100" y="2943225"/>
            <a:ext cx="473075" cy="4000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4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6562725" y="3259138"/>
            <a:ext cx="442913" cy="4429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7181850" y="3259138"/>
            <a:ext cx="442913" cy="4429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SecondMax</a:t>
            </a:r>
            <a:endParaRPr lang="th-TH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85750" y="785813"/>
            <a:ext cx="8429625" cy="53260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</a:rPr>
              <a:t> File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"data.txt"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max =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max2 = -1;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in.hasNext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()) {</a:t>
            </a:r>
          </a:p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v = </a:t>
            </a:r>
            <a:r>
              <a:rPr lang="en-US" sz="2000" b="1" smtClean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in.nextInt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();</a:t>
            </a:r>
          </a:p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  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(v &gt; max)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max2 = max;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max = v;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</a:t>
            </a:r>
          </a:p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  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(max2 &lt; v &amp;&amp; v &lt; max) max2 = v;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in.close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(max2 == -1)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20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ไม่มีตัวมากสุดอันดับสอง</a:t>
            </a:r>
            <a:r>
              <a:rPr lang="en-US" sz="20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else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20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ตัวมากที่สุดอันดับสอง</a:t>
            </a:r>
            <a:r>
              <a:rPr lang="th-TH" sz="2000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= </a:t>
            </a:r>
            <a:r>
              <a:rPr lang="en-US" sz="20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max2);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9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98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98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98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98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98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98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98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98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198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98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98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98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198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198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198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198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build="p" animBg="1"/>
    </p:bldLst>
  </p:timing>
</p:sld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4064</TotalTime>
  <Words>1315</Words>
  <Application>Microsoft Office PowerPoint</Application>
  <PresentationFormat>On-screen Show (4:3)</PresentationFormat>
  <Paragraphs>237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somchai</vt:lpstr>
      <vt:lpstr>Equation</vt:lpstr>
      <vt:lpstr>Picture</vt:lpstr>
      <vt:lpstr>ตัวอย่างเพิ่มเติม</vt:lpstr>
      <vt:lpstr>ตัวอย่างที่จะนำเสนอ</vt:lpstr>
      <vt:lpstr>คำตอบของสมการเชิงเส้นสองตัวแปร</vt:lpstr>
      <vt:lpstr>TwoUnknowns</vt:lpstr>
      <vt:lpstr>TwoUnknowns</vt:lpstr>
      <vt:lpstr>GCD : หารร่วมมาก</vt:lpstr>
      <vt:lpstr>GCD : หารร่วมมาก</vt:lpstr>
      <vt:lpstr>SecondMax</vt:lpstr>
      <vt:lpstr>SecondMax</vt:lpstr>
      <vt:lpstr>เกมทายตัวเลข</vt:lpstr>
      <vt:lpstr>GuessMyNumber</vt:lpstr>
      <vt:lpstr>วรรณยุกต์ตัวใดใช้มากสุด</vt:lpstr>
      <vt:lpstr>ToneCount</vt:lpstr>
      <vt:lpstr>โปรแกรมแปลคำอังกฤษเป็นไทย</vt:lpstr>
      <vt:lpstr>Eng2Thai</vt:lpstr>
      <vt:lpstr>Eng2Thai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การทำโปรแกรมคอมพิวเตอร์</dc:title>
  <dc:creator>Somchai</dc:creator>
  <cp:lastModifiedBy>chate</cp:lastModifiedBy>
  <cp:revision>190</cp:revision>
  <dcterms:created xsi:type="dcterms:W3CDTF">2002-04-12T09:05:11Z</dcterms:created>
  <dcterms:modified xsi:type="dcterms:W3CDTF">2011-07-21T16:34:11Z</dcterms:modified>
</cp:coreProperties>
</file>