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1"/>
  </p:sldMasterIdLst>
  <p:notesMasterIdLst>
    <p:notesMasterId r:id="rId56"/>
  </p:notesMasterIdLst>
  <p:sldIdLst>
    <p:sldId id="287" r:id="rId2"/>
    <p:sldId id="288" r:id="rId3"/>
    <p:sldId id="333" r:id="rId4"/>
    <p:sldId id="328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32" r:id="rId16"/>
    <p:sldId id="330" r:id="rId17"/>
    <p:sldId id="300" r:id="rId18"/>
    <p:sldId id="301" r:id="rId19"/>
    <p:sldId id="306" r:id="rId20"/>
    <p:sldId id="307" r:id="rId21"/>
    <p:sldId id="308" r:id="rId22"/>
    <p:sldId id="305" r:id="rId23"/>
    <p:sldId id="309" r:id="rId24"/>
    <p:sldId id="310" r:id="rId25"/>
    <p:sldId id="350" r:id="rId26"/>
    <p:sldId id="360" r:id="rId27"/>
    <p:sldId id="311" r:id="rId28"/>
    <p:sldId id="351" r:id="rId29"/>
    <p:sldId id="358" r:id="rId30"/>
    <p:sldId id="352" r:id="rId31"/>
    <p:sldId id="359" r:id="rId32"/>
    <p:sldId id="356" r:id="rId33"/>
    <p:sldId id="357" r:id="rId34"/>
    <p:sldId id="361" r:id="rId35"/>
    <p:sldId id="354" r:id="rId36"/>
    <p:sldId id="355" r:id="rId37"/>
    <p:sldId id="312" r:id="rId38"/>
    <p:sldId id="345" r:id="rId39"/>
    <p:sldId id="346" r:id="rId40"/>
    <p:sldId id="347" r:id="rId41"/>
    <p:sldId id="319" r:id="rId42"/>
    <p:sldId id="320" r:id="rId43"/>
    <p:sldId id="322" r:id="rId44"/>
    <p:sldId id="321" r:id="rId45"/>
    <p:sldId id="334" r:id="rId46"/>
    <p:sldId id="335" r:id="rId47"/>
    <p:sldId id="337" r:id="rId48"/>
    <p:sldId id="336" r:id="rId49"/>
    <p:sldId id="325" r:id="rId50"/>
    <p:sldId id="343" r:id="rId51"/>
    <p:sldId id="342" r:id="rId52"/>
    <p:sldId id="344" r:id="rId53"/>
    <p:sldId id="348" r:id="rId54"/>
    <p:sldId id="349" r:id="rId55"/>
  </p:sldIdLst>
  <p:sldSz cx="9144000" cy="6858000" type="screen4x3"/>
  <p:notesSz cx="7086600" cy="10223500"/>
  <p:defaultTextStyle>
    <a:defPPr>
      <a:defRPr lang="th-TH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00FF"/>
    <a:srgbClr val="CC0099"/>
    <a:srgbClr val="0000CC"/>
    <a:srgbClr val="EAEAEA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5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788" y="0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28343DF6-DB72-4E41-8CAD-55B80C502525}" type="datetimeFigureOut">
              <a:rPr lang="th-TH"/>
              <a:pPr>
                <a:defRPr/>
              </a:pPr>
              <a:t>19/08/54</a:t>
            </a:fld>
            <a:endParaRPr lang="th-TH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7425" y="766763"/>
            <a:ext cx="5111750" cy="3833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h-TH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856163"/>
            <a:ext cx="5670550" cy="4600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th-TH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10738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788" y="9710738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2AD18346-293E-4BB1-A58A-649B146CA645}" type="slidenum">
              <a:rPr lang="th-TH"/>
              <a:pPr>
                <a:defRPr/>
              </a:pPr>
              <a:t>‹#›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3897050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th-TH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E3B7BB-3277-4DA7-BA3B-47E2F3609ABF}" type="slidenum">
              <a:rPr lang="th-TH" smtClean="0"/>
              <a:pPr>
                <a:defRPr/>
              </a:pPr>
              <a:t>4</a:t>
            </a:fld>
            <a:endParaRPr lang="th-T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th-TH"/>
              <a:t>Click to edit Master title style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029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th-TH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00182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68435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88"/>
            <a:ext cx="2286000" cy="6011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-3175" y="1588"/>
            <a:ext cx="6708775" cy="6011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17215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-3175" y="1588"/>
            <a:ext cx="914717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4213" y="908050"/>
            <a:ext cx="3883025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19638" y="908050"/>
            <a:ext cx="38846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4213" y="3536950"/>
            <a:ext cx="3883025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8" y="3536950"/>
            <a:ext cx="38846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038822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600" y="233363"/>
            <a:ext cx="8178800" cy="996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0088" y="1214438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214438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348038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5DBA6-4036-4414-BA9B-019AFEE3FB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166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  <a:lvl2pPr>
              <a:defRPr baseline="0">
                <a:latin typeface="Tahoma" pitchFamily="34" charset="0"/>
                <a:cs typeface="Tahoma" pitchFamily="34" charset="0"/>
              </a:defRPr>
            </a:lvl2pPr>
            <a:lvl3pPr>
              <a:defRPr baseline="0">
                <a:latin typeface="Tahoma" pitchFamily="34" charset="0"/>
                <a:cs typeface="Tahoma" pitchFamily="34" charset="0"/>
              </a:defRPr>
            </a:lvl3pPr>
            <a:lvl4pPr>
              <a:defRPr baseline="0">
                <a:latin typeface="Tahoma" pitchFamily="34" charset="0"/>
                <a:cs typeface="Tahoma" pitchFamily="34" charset="0"/>
              </a:defRPr>
            </a:lvl4pPr>
            <a:lvl5pPr>
              <a:defRPr baseline="0">
                <a:latin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452835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4414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8302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908050"/>
            <a:ext cx="3884612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8173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35978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88209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185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7865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h-T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9885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908050"/>
            <a:ext cx="7920037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Click to edit Master text styles</a:t>
            </a:r>
          </a:p>
          <a:p>
            <a:pPr lvl="1"/>
            <a:r>
              <a:rPr lang="th-TH" smtClean="0"/>
              <a:t>Second level</a:t>
            </a:r>
          </a:p>
          <a:p>
            <a:pPr lvl="2"/>
            <a:r>
              <a:rPr lang="th-TH" smtClean="0"/>
              <a:t>Third level</a:t>
            </a:r>
          </a:p>
          <a:p>
            <a:pPr lvl="3"/>
            <a:r>
              <a:rPr lang="th-TH" smtClean="0"/>
              <a:t>Fourth level</a:t>
            </a:r>
          </a:p>
          <a:p>
            <a:pPr lvl="4"/>
            <a:r>
              <a:rPr lang="th-TH" smtClean="0"/>
              <a:t>Fifth level</a:t>
            </a: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0" y="6597650"/>
            <a:ext cx="35639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th-TH" sz="1200">
                <a:latin typeface="Tahoma" pitchFamily="34" charset="0"/>
                <a:cs typeface="Tahoma" pitchFamily="34" charset="0"/>
              </a:rPr>
              <a:t>2110101 วิศวกรรมคอมพิวเตอร์ จุฬาฯ </a:t>
            </a:r>
            <a:r>
              <a:rPr lang="en-US" sz="1200">
                <a:latin typeface="Tahoma" pitchFamily="34" charset="0"/>
                <a:cs typeface="Tahoma" pitchFamily="34" charset="0"/>
              </a:rPr>
              <a:t>(</a:t>
            </a:r>
            <a:fld id="{DB1E911B-09F4-44E6-A8D3-85D58E381A8D}" type="datetime1">
              <a:rPr lang="th-TH" sz="1200">
                <a:latin typeface="Tahoma" pitchFamily="34" charset="0"/>
                <a:cs typeface="Tahoma" pitchFamily="34" charset="0"/>
              </a:rPr>
              <a:pPr>
                <a:spcBef>
                  <a:spcPct val="50000"/>
                </a:spcBef>
                <a:defRPr/>
              </a:pPr>
              <a:t>19/08/54</a:t>
            </a:fld>
            <a:r>
              <a:rPr lang="en-US" sz="1200">
                <a:latin typeface="Tahoma" pitchFamily="34" charset="0"/>
                <a:cs typeface="Tahoma" pitchFamily="34" charset="0"/>
              </a:rPr>
              <a:t>)</a:t>
            </a:r>
            <a:endParaRPr lang="th-TH" sz="12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7885113" y="6597650"/>
            <a:ext cx="12588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0AF612F1-ACDE-4C74-AEA9-2476FCE144D6}" type="slidenum">
              <a:rPr lang="en-US" sz="1200">
                <a:latin typeface="Tahoma" pitchFamily="34" charset="0"/>
                <a:cs typeface="Tahoma" pitchFamily="34" charset="0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th-TH" sz="12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-3175" y="1588"/>
            <a:ext cx="9147175" cy="7620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000099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ea typeface="+mj-ea"/>
          <a:cs typeface="Tahom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.w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.w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1"/>
                    </a:gs>
                    <a:gs pos="50000">
                      <a:srgbClr val="000099"/>
                    </a:gs>
                    <a:gs pos="100000">
                      <a:schemeClr val="tx1"/>
                    </a:gs>
                  </a:gsLst>
                  <a:lin ang="5400000" scaled="1"/>
                </a:gradFill>
              </a14:hiddenFill>
            </a:ext>
          </a:extLst>
        </p:spPr>
        <p:txBody>
          <a:bodyPr/>
          <a:lstStyle/>
          <a:p>
            <a:r>
              <a:rPr lang="th-TH" sz="4400" smtClean="0"/>
              <a:t>การเขียนโปรแกรมย่อย</a:t>
            </a:r>
          </a:p>
        </p:txBody>
      </p:sp>
      <p:sp>
        <p:nvSpPr>
          <p:cNvPr id="9219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ส่วนหัว </a:t>
            </a:r>
            <a:r>
              <a:rPr lang="en-US" dirty="0"/>
              <a:t>: </a:t>
            </a:r>
            <a:r>
              <a:rPr lang="th-TH" dirty="0"/>
              <a:t>ตัวอย่างผิด ๆ</a:t>
            </a:r>
          </a:p>
        </p:txBody>
      </p:sp>
      <p:sp>
        <p:nvSpPr>
          <p:cNvPr id="402438" name="Rectangle 6"/>
          <p:cNvSpPr>
            <a:spLocks noChangeArrowheads="1"/>
          </p:cNvSpPr>
          <p:nvPr/>
        </p:nvSpPr>
        <p:spPr bwMode="auto">
          <a:xfrm>
            <a:off x="1004888" y="1058863"/>
            <a:ext cx="6973887" cy="4556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getFirstCharacter(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txt)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02439" name="Rectangle 7"/>
          <p:cNvSpPr>
            <a:spLocks noChangeArrowheads="1"/>
          </p:cNvSpPr>
          <p:nvPr/>
        </p:nvSpPr>
        <p:spPr bwMode="auto">
          <a:xfrm>
            <a:off x="1004888" y="1743075"/>
            <a:ext cx="6973887" cy="4556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int min(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a, b )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02440" name="Rectangle 8"/>
          <p:cNvSpPr>
            <a:spLocks noChangeArrowheads="1"/>
          </p:cNvSpPr>
          <p:nvPr/>
        </p:nvSpPr>
        <p:spPr bwMode="auto">
          <a:xfrm>
            <a:off x="989013" y="2484438"/>
            <a:ext cx="6973887" cy="4556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clear(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)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02442" name="Rectangle 10"/>
          <p:cNvSpPr>
            <a:spLocks noChangeArrowheads="1"/>
          </p:cNvSpPr>
          <p:nvPr/>
        </p:nvSpPr>
        <p:spPr bwMode="auto">
          <a:xfrm>
            <a:off x="989013" y="3238500"/>
            <a:ext cx="6961187" cy="28352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f(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, int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...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f(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, int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...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f(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, int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y)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...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2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2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2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2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438" grpId="0" animBg="1"/>
      <p:bldP spid="402439" grpId="0" animBg="1"/>
      <p:bldP spid="402440" grpId="0" animBg="1"/>
      <p:bldP spid="4024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ส่วนตัว</a:t>
            </a:r>
            <a:r>
              <a:rPr lang="en-US" dirty="0" smtClean="0"/>
              <a:t> </a:t>
            </a:r>
            <a:r>
              <a:rPr lang="en-US" dirty="0"/>
              <a:t>: </a:t>
            </a:r>
            <a:r>
              <a:rPr lang="th-TH" dirty="0"/>
              <a:t>การคืนการทำงานสู่ผู้เรียก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th-TH" smtClean="0"/>
              <a:t>เมท็อดแบบ </a:t>
            </a:r>
            <a:r>
              <a:rPr lang="en-US" b="1" smtClean="0">
                <a:solidFill>
                  <a:schemeClr val="accent2"/>
                </a:solidFill>
                <a:latin typeface="Courier New" pitchFamily="49" charset="0"/>
              </a:rPr>
              <a:t>void</a:t>
            </a:r>
            <a:r>
              <a:rPr lang="en-US" smtClean="0"/>
              <a:t> </a:t>
            </a:r>
            <a:r>
              <a:rPr lang="th-TH" smtClean="0"/>
              <a:t>คืนการทำงาน เมื่อทำคำสั่ง </a:t>
            </a:r>
            <a:r>
              <a:rPr lang="en-US" b="1" smtClean="0">
                <a:solidFill>
                  <a:schemeClr val="accent2"/>
                </a:solidFill>
                <a:latin typeface="Courier New" pitchFamily="49" charset="0"/>
              </a:rPr>
              <a:t>return</a:t>
            </a:r>
            <a:r>
              <a:rPr lang="en-US" smtClean="0"/>
              <a:t> </a:t>
            </a:r>
            <a:r>
              <a:rPr lang="th-TH" smtClean="0"/>
              <a:t>หรือ ทำจนถึง </a:t>
            </a:r>
            <a:r>
              <a:rPr lang="en-US" b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}</a:t>
            </a:r>
            <a:r>
              <a:rPr lang="en-US" smtClean="0"/>
              <a:t> </a:t>
            </a:r>
            <a:r>
              <a:rPr lang="th-TH" smtClean="0"/>
              <a:t>ที่ปิดตัวเมท็อด</a:t>
            </a:r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1108075" y="1981200"/>
            <a:ext cx="6961188" cy="39671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kb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.in);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 = readDouble(kb,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"a = 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(a &lt; 0) {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ค่า</a:t>
            </a:r>
            <a:r>
              <a:rPr lang="en-US" sz="200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a 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ต้องมีมากกว่า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0"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 = 1.0;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((x*x - a) &gt;= 1e-5 )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x = (x + (a / x)) / 2.0;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รากที่สอง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+ x);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}</a:t>
            </a:r>
          </a:p>
        </p:txBody>
      </p:sp>
      <p:sp>
        <p:nvSpPr>
          <p:cNvPr id="405509" name="AutoShape 5"/>
          <p:cNvSpPr>
            <a:spLocks noChangeArrowheads="1"/>
          </p:cNvSpPr>
          <p:nvPr/>
        </p:nvSpPr>
        <p:spPr bwMode="auto">
          <a:xfrm>
            <a:off x="1350963" y="3449638"/>
            <a:ext cx="325437" cy="531812"/>
          </a:xfrm>
          <a:prstGeom prst="rightArrow">
            <a:avLst>
              <a:gd name="adj1" fmla="val 50000"/>
              <a:gd name="adj2" fmla="val 35597"/>
            </a:avLst>
          </a:prstGeom>
          <a:solidFill>
            <a:schemeClr val="accent2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05510" name="AutoShape 6"/>
          <p:cNvSpPr>
            <a:spLocks noChangeArrowheads="1"/>
          </p:cNvSpPr>
          <p:nvPr/>
        </p:nvSpPr>
        <p:spPr bwMode="auto">
          <a:xfrm>
            <a:off x="987425" y="5568950"/>
            <a:ext cx="325438" cy="531813"/>
          </a:xfrm>
          <a:prstGeom prst="rightArrow">
            <a:avLst>
              <a:gd name="adj1" fmla="val 50000"/>
              <a:gd name="adj2" fmla="val 35597"/>
            </a:avLst>
          </a:prstGeom>
          <a:solidFill>
            <a:schemeClr val="accent2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05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5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5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build="p"/>
      <p:bldP spid="405508" grpId="0" animBg="1"/>
      <p:bldP spid="405509" grpId="0" animBg="1"/>
      <p:bldP spid="4055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ส่วนตัว</a:t>
            </a:r>
            <a:r>
              <a:rPr lang="en-US" dirty="0" smtClean="0"/>
              <a:t> </a:t>
            </a:r>
            <a:r>
              <a:rPr lang="en-US" dirty="0"/>
              <a:t>: </a:t>
            </a:r>
            <a:r>
              <a:rPr lang="th-TH" dirty="0"/>
              <a:t>การคืนการทำงานสู่ผู้เรียก</a:t>
            </a:r>
          </a:p>
        </p:txBody>
      </p:sp>
      <p:sp>
        <p:nvSpPr>
          <p:cNvPr id="408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th-TH" smtClean="0"/>
              <a:t>เมท็อดที่มีการคืนผล คืนการทำงาน เมื่อ</a:t>
            </a:r>
          </a:p>
          <a:p>
            <a:pPr lvl="1">
              <a:lnSpc>
                <a:spcPct val="90000"/>
              </a:lnSpc>
            </a:pPr>
            <a:r>
              <a:rPr lang="th-TH" smtClean="0"/>
              <a:t>ทำคำสั่ง </a:t>
            </a:r>
            <a:r>
              <a:rPr lang="en-US" b="1" smtClean="0">
                <a:solidFill>
                  <a:schemeClr val="accent2"/>
                </a:solidFill>
                <a:latin typeface="Courier New" pitchFamily="49" charset="0"/>
              </a:rPr>
              <a:t>return</a:t>
            </a:r>
            <a:r>
              <a:rPr lang="en-US" smtClean="0"/>
              <a:t> </a:t>
            </a:r>
            <a:r>
              <a:rPr lang="th-TH" smtClean="0"/>
              <a:t>ตามด้วยนิพจน์ที่แทนค่าที่คืน</a:t>
            </a:r>
          </a:p>
          <a:p>
            <a:pPr lvl="1">
              <a:lnSpc>
                <a:spcPct val="90000"/>
              </a:lnSpc>
            </a:pPr>
            <a:r>
              <a:rPr lang="th-TH" smtClean="0"/>
              <a:t>คืนผลได้เพียงค่าเดียวเท่านั้น</a:t>
            </a:r>
          </a:p>
          <a:p>
            <a:pPr lvl="1">
              <a:lnSpc>
                <a:spcPct val="90000"/>
              </a:lnSpc>
            </a:pPr>
            <a:r>
              <a:rPr lang="th-TH" smtClean="0"/>
              <a:t>ค่าที่คืนต้องเป็น</a:t>
            </a:r>
          </a:p>
          <a:p>
            <a:pPr lvl="2">
              <a:lnSpc>
                <a:spcPct val="90000"/>
              </a:lnSpc>
            </a:pPr>
            <a:r>
              <a:rPr lang="th-TH" smtClean="0"/>
              <a:t>ประเภทเดียวกับที่ประกาศไว้ที่หัว</a:t>
            </a:r>
          </a:p>
          <a:p>
            <a:pPr lvl="2">
              <a:lnSpc>
                <a:spcPct val="90000"/>
              </a:lnSpc>
            </a:pPr>
            <a:r>
              <a:rPr lang="th-TH" smtClean="0"/>
              <a:t>ประเภทที่เปลี่ยนเป็นแบบที่ประกาศไว้อย่างอัตโนมัติได้</a:t>
            </a:r>
          </a:p>
        </p:txBody>
      </p:sp>
      <p:sp>
        <p:nvSpPr>
          <p:cNvPr id="408580" name="Rectangle 4"/>
          <p:cNvSpPr>
            <a:spLocks noChangeArrowheads="1"/>
          </p:cNvSpPr>
          <p:nvPr/>
        </p:nvSpPr>
        <p:spPr bwMode="auto">
          <a:xfrm>
            <a:off x="1571625" y="3556000"/>
            <a:ext cx="6032500" cy="13414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clip(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(x &lt; 0)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08581" name="AutoShape 5"/>
          <p:cNvSpPr>
            <a:spLocks noChangeArrowheads="1"/>
          </p:cNvSpPr>
          <p:nvPr/>
        </p:nvSpPr>
        <p:spPr bwMode="auto">
          <a:xfrm>
            <a:off x="3773488" y="3503613"/>
            <a:ext cx="1023937" cy="4064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/>
          <a:lstStyle/>
          <a:p>
            <a:endParaRPr lang="th-TH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408582" name="AutoShape 6"/>
          <p:cNvSpPr>
            <a:spLocks noChangeArrowheads="1"/>
          </p:cNvSpPr>
          <p:nvPr/>
        </p:nvSpPr>
        <p:spPr bwMode="auto">
          <a:xfrm>
            <a:off x="2932113" y="4183063"/>
            <a:ext cx="463550" cy="384175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/>
          <a:lstStyle/>
          <a:p>
            <a:endParaRPr lang="th-TH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408583" name="AutoShape 7"/>
          <p:cNvSpPr>
            <a:spLocks noChangeArrowheads="1"/>
          </p:cNvSpPr>
          <p:nvPr/>
        </p:nvSpPr>
        <p:spPr bwMode="auto">
          <a:xfrm>
            <a:off x="4573588" y="3911600"/>
            <a:ext cx="463550" cy="322263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/>
          <a:lstStyle/>
          <a:p>
            <a:endParaRPr lang="th-TH" b="1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8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8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08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8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08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08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8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8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8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8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08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8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8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8579" grpId="0" build="p" bldLvl="3"/>
      <p:bldP spid="408580" grpId="0" animBg="1"/>
      <p:bldP spid="408581" grpId="0" animBg="1"/>
      <p:bldP spid="408582" grpId="0" animBg="1"/>
      <p:bldP spid="408582" grpId="1" animBg="1"/>
      <p:bldP spid="40858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ส่วนตัว </a:t>
            </a:r>
            <a:r>
              <a:rPr lang="en-US" dirty="0"/>
              <a:t>: </a:t>
            </a:r>
            <a:r>
              <a:rPr lang="th-TH" dirty="0"/>
              <a:t>พารามิเตอร์และตัวแปร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th-TH" smtClean="0"/>
              <a:t>ตัวแปรเฉพาะที่ </a:t>
            </a:r>
            <a:r>
              <a:rPr lang="en-US" smtClean="0"/>
              <a:t>(local variables)</a:t>
            </a:r>
            <a:endParaRPr lang="th-TH" smtClean="0"/>
          </a:p>
          <a:p>
            <a:pPr lvl="1"/>
            <a:r>
              <a:rPr lang="th-TH" smtClean="0"/>
              <a:t>ประกาศในเมท็อดใด ใช้ได้เฉพาะในเมท็อดนั้น </a:t>
            </a:r>
          </a:p>
          <a:p>
            <a:pPr lvl="1"/>
            <a:r>
              <a:rPr lang="th-TH" smtClean="0"/>
              <a:t>ระบบ</a:t>
            </a:r>
            <a:r>
              <a:rPr lang="th-TH" smtClean="0">
                <a:solidFill>
                  <a:schemeClr val="accent2"/>
                </a:solidFill>
              </a:rPr>
              <a:t>สร้าง</a:t>
            </a:r>
            <a:r>
              <a:rPr lang="th-TH" smtClean="0"/>
              <a:t>ตัวแปรเฉพาะที่ เมื่อเมท็อดถูก</a:t>
            </a:r>
            <a:r>
              <a:rPr lang="th-TH" smtClean="0">
                <a:solidFill>
                  <a:schemeClr val="accent2"/>
                </a:solidFill>
              </a:rPr>
              <a:t>เรียก</a:t>
            </a:r>
          </a:p>
          <a:p>
            <a:pPr lvl="1"/>
            <a:r>
              <a:rPr lang="th-TH" smtClean="0"/>
              <a:t>ระบบ</a:t>
            </a:r>
            <a:r>
              <a:rPr lang="th-TH" smtClean="0">
                <a:solidFill>
                  <a:schemeClr val="accent2"/>
                </a:solidFill>
              </a:rPr>
              <a:t>ลบ</a:t>
            </a:r>
            <a:r>
              <a:rPr lang="th-TH" smtClean="0"/>
              <a:t>ตัวแปรเฉพาะที่ เมื่อเมท็อดทำงาน</a:t>
            </a:r>
            <a:r>
              <a:rPr lang="th-TH" smtClean="0">
                <a:solidFill>
                  <a:schemeClr val="accent2"/>
                </a:solidFill>
              </a:rPr>
              <a:t>เสร็จ</a:t>
            </a:r>
          </a:p>
          <a:p>
            <a:pPr lvl="1"/>
            <a:r>
              <a:rPr lang="th-TH" smtClean="0"/>
              <a:t>ชื่อซ้ำกันได้ ถ้าอยู่คนละเมท็อด</a:t>
            </a:r>
          </a:p>
        </p:txBody>
      </p:sp>
      <p:sp>
        <p:nvSpPr>
          <p:cNvPr id="409604" name="Rectangle 4"/>
          <p:cNvSpPr>
            <a:spLocks noChangeArrowheads="1"/>
          </p:cNvSpPr>
          <p:nvPr/>
        </p:nvSpPr>
        <p:spPr bwMode="auto">
          <a:xfrm>
            <a:off x="1754188" y="3348038"/>
            <a:ext cx="5364162" cy="25177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b(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 = x + 8;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}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 = 2 * x;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09605" name="AutoShape 5"/>
          <p:cNvSpPr>
            <a:spLocks noChangeArrowheads="1"/>
          </p:cNvSpPr>
          <p:nvPr/>
        </p:nvSpPr>
        <p:spPr bwMode="auto">
          <a:xfrm>
            <a:off x="2216150" y="3670300"/>
            <a:ext cx="1030288" cy="352425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09606" name="AutoShape 6"/>
          <p:cNvSpPr>
            <a:spLocks noChangeArrowheads="1"/>
          </p:cNvSpPr>
          <p:nvPr/>
        </p:nvSpPr>
        <p:spPr bwMode="auto">
          <a:xfrm>
            <a:off x="4960938" y="3379788"/>
            <a:ext cx="1030287" cy="352425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09607" name="AutoShape 7"/>
          <p:cNvSpPr>
            <a:spLocks noChangeArrowheads="1"/>
          </p:cNvSpPr>
          <p:nvPr/>
        </p:nvSpPr>
        <p:spPr bwMode="auto">
          <a:xfrm>
            <a:off x="2201863" y="4889500"/>
            <a:ext cx="1030287" cy="352425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09608" name="AutoShape 8"/>
          <p:cNvSpPr>
            <a:spLocks noChangeArrowheads="1"/>
          </p:cNvSpPr>
          <p:nvPr/>
        </p:nvSpPr>
        <p:spPr bwMode="auto">
          <a:xfrm>
            <a:off x="4946650" y="4598988"/>
            <a:ext cx="1030288" cy="352425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960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09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09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09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09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9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9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9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9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409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09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09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409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4096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4096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4096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9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9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09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09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03" grpId="0" build="p" bldLvl="2"/>
      <p:bldP spid="409604" grpId="0" build="p" animBg="1"/>
      <p:bldP spid="409605" grpId="0" animBg="1"/>
      <p:bldP spid="409606" grpId="0" animBg="1"/>
      <p:bldP spid="409607" grpId="0" animBg="1"/>
      <p:bldP spid="40960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ตัวอย่างผิด ๆ</a:t>
            </a:r>
          </a:p>
        </p:txBody>
      </p:sp>
      <p:sp>
        <p:nvSpPr>
          <p:cNvPr id="500739" name="Text Box 3"/>
          <p:cNvSpPr txBox="1">
            <a:spLocks noChangeArrowheads="1"/>
          </p:cNvSpPr>
          <p:nvPr/>
        </p:nvSpPr>
        <p:spPr bwMode="auto">
          <a:xfrm>
            <a:off x="600075" y="1079500"/>
            <a:ext cx="5265738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Tahoma" pitchFamily="34" charset="0"/>
              </a:rPr>
              <a:t>public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abs(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a) {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 a &lt; 0 ) a = -a;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}</a:t>
            </a:r>
          </a:p>
        </p:txBody>
      </p:sp>
      <p:sp>
        <p:nvSpPr>
          <p:cNvPr id="500740" name="Text Box 4"/>
          <p:cNvSpPr txBox="1">
            <a:spLocks noChangeArrowheads="1"/>
          </p:cNvSpPr>
          <p:nvPr/>
        </p:nvSpPr>
        <p:spPr bwMode="auto">
          <a:xfrm>
            <a:off x="600075" y="3592513"/>
            <a:ext cx="8067675" cy="1320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Tahoma" pitchFamily="34" charset="0"/>
              </a:rPr>
              <a:t>public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length(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dx,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dy){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dx = </a:t>
            </a:r>
            <a:r>
              <a:rPr lang="th-TH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Math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.abs(dx);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Math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.sqrt( dx*dx + dy*dy 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}</a:t>
            </a:r>
          </a:p>
        </p:txBody>
      </p:sp>
      <p:sp>
        <p:nvSpPr>
          <p:cNvPr id="500741" name="Text Box 5"/>
          <p:cNvSpPr txBox="1">
            <a:spLocks noChangeArrowheads="1"/>
          </p:cNvSpPr>
          <p:nvPr/>
        </p:nvSpPr>
        <p:spPr bwMode="auto">
          <a:xfrm>
            <a:off x="600075" y="2336800"/>
            <a:ext cx="5962650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Tahoma" pitchFamily="34" charset="0"/>
              </a:rPr>
              <a:t>public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Tahoma" pitchFamily="34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getBlackColor() {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0.0;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}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00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0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0739" grpId="0" animBg="1"/>
      <p:bldP spid="500740" grpId="0" animBg="1"/>
      <p:bldP spid="5007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GCD</a:t>
            </a:r>
            <a:r>
              <a:rPr lang="en-US" dirty="0" smtClean="0"/>
              <a:t> : </a:t>
            </a:r>
            <a:r>
              <a:rPr lang="th-TH" dirty="0" smtClean="0"/>
              <a:t>หารร่วมมาก</a:t>
            </a:r>
            <a:endParaRPr lang="th-TH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03263" y="957263"/>
            <a:ext cx="7859712" cy="563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args) {    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kb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.in);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"n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n = kb.nextInt();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"m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 = kb.nextInt();</a:t>
            </a:r>
          </a:p>
          <a:p>
            <a:endParaRPr lang="en-US" sz="2000" b="1">
              <a:solidFill>
                <a:srgbClr val="C00000"/>
              </a:solidFill>
              <a:latin typeface="Courier New" pitchFamily="49" charset="0"/>
            </a:endParaRPr>
          </a:p>
          <a:p>
            <a:endParaRPr lang="en-US" sz="2000" b="1">
              <a:solidFill>
                <a:srgbClr val="C00000"/>
              </a:solidFill>
              <a:latin typeface="Courier New" pitchFamily="49" charset="0"/>
            </a:endParaRPr>
          </a:p>
          <a:p>
            <a:endParaRPr lang="en-US" sz="2000" b="1">
              <a:solidFill>
                <a:srgbClr val="C00000"/>
              </a:solidFill>
              <a:latin typeface="Courier New" pitchFamily="49" charset="0"/>
            </a:endParaRPr>
          </a:p>
          <a:p>
            <a:endParaRPr lang="en-US" sz="2000" b="1">
              <a:solidFill>
                <a:srgbClr val="C00000"/>
              </a:solidFill>
              <a:latin typeface="Courier New" pitchFamily="49" charset="0"/>
            </a:endParaRPr>
          </a:p>
          <a:p>
            <a:endParaRPr lang="en-US" sz="2000" b="1">
              <a:solidFill>
                <a:srgbClr val="C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    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"gcd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+ n);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}</a:t>
            </a:r>
          </a:p>
          <a:p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885825" y="4219575"/>
            <a:ext cx="6064250" cy="830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998538" y="3559175"/>
            <a:ext cx="6021387" cy="2557463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gcd(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n,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m) {</a:t>
            </a:r>
          </a:p>
          <a:p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  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n;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336675" y="2786063"/>
            <a:ext cx="3475038" cy="16335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(m &gt; 0)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t = n % m;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n = m;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m = t;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998538" y="2814638"/>
            <a:ext cx="6753225" cy="709612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  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"gcd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+ gcd(n,m) 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1598 " pathEditMode="relative" ptsTypes="AA">
                                      <p:cBhvr>
                                        <p:cTn id="5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11" grpId="0" animBg="1"/>
      <p:bldP spid="12" grpId="0" animBg="1"/>
      <p:bldP spid="13" grpId="0" animBg="1"/>
      <p:bldP spid="13" grpId="1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โปรแกรม </a:t>
            </a:r>
            <a:r>
              <a:rPr lang="en-US" dirty="0" smtClean="0"/>
              <a:t>: </a:t>
            </a:r>
            <a:r>
              <a:rPr lang="th-TH" dirty="0" smtClean="0"/>
              <a:t>วันใดของสัปดาห์</a:t>
            </a:r>
            <a:endParaRPr lang="th-TH" dirty="0"/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854075" y="752475"/>
            <a:ext cx="7596188" cy="5356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  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kb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.in);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วัน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=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  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d = kb.nextInt();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เลขเดือน 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=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m = kb.nextInt();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ปี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(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ค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.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ศ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.)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=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y = kb.nextInt();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(m &lt; 3) {</a:t>
            </a:r>
          </a:p>
          <a:p>
            <a:r>
              <a:rPr lang="es-E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m = m + 12; y = y - 1;</a:t>
            </a:r>
          </a:p>
          <a:p>
            <a:r>
              <a:rPr lang="es-E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}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s-E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s-E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s-E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c = y / 100, k = y % 100;</a:t>
            </a:r>
          </a:p>
          <a:p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pl-PL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w = (d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26*(m+1)/10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k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k/4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c/4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+ 5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*c) % 7;</a:t>
            </a:r>
            <a:endParaRPr lang="en-US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endParaRPr lang="en-US" sz="1800" b="1">
              <a:solidFill>
                <a:srgbClr val="0000C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 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0) {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เสาร์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	}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1) {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อาทิตย์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	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}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2) {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จันทร์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	}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3) {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อังคาร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	}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4) {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พุธ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	}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5) {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พฤหัสบดี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	}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6) {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ศุกร์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	}</a:t>
            </a:r>
          </a:p>
          <a:p>
            <a:endParaRPr lang="en-US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endParaRPr lang="en-US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868363" y="3222625"/>
            <a:ext cx="6683375" cy="2865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dow =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;</a:t>
            </a: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 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0) dow =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เสาร์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 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1) dow =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อาทิตย์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 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2) dow =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จันทร์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 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3) dow =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อังคาร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 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4) dow =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พุธ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 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5) dow =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พฤหัสบดี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 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6) dow =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ศุกร์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return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dow;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}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944563" y="841375"/>
            <a:ext cx="7402512" cy="10461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898525" y="1519238"/>
            <a:ext cx="6873875" cy="371475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day(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d,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m,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y) {</a:t>
            </a:r>
            <a:endParaRPr lang="en-US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3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3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3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3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3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3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3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33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331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331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331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331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3312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3312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3312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3312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4" grpId="0" build="p" animBg="1"/>
      <p:bldP spid="5" grpId="0" build="p" animBg="1"/>
      <p:bldP spid="7" grpId="0" animBg="1"/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การเรียกเมท็อด</a:t>
            </a:r>
          </a:p>
        </p:txBody>
      </p:sp>
      <p:sp>
        <p:nvSpPr>
          <p:cNvPr id="413699" name="Text Box 3"/>
          <p:cNvSpPr txBox="1">
            <a:spLocks noChangeArrowheads="1"/>
          </p:cNvSpPr>
          <p:nvPr/>
        </p:nvSpPr>
        <p:spPr bwMode="auto">
          <a:xfrm>
            <a:off x="611188" y="1125538"/>
            <a:ext cx="6624637" cy="3671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01:public class StackFrame {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02:  public static void main(String[] args) {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03:    a(3, 2);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04:    b(5);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05:  }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06:  public static void a(int x, int y) {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07:    int z = x/y;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08:    b(z);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09:  }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10:  public static void b(int x) {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11:    ++x;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12:  }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13:}</a:t>
            </a:r>
          </a:p>
        </p:txBody>
      </p:sp>
      <p:sp>
        <p:nvSpPr>
          <p:cNvPr id="413700" name="AutoShape 4"/>
          <p:cNvSpPr>
            <a:spLocks noChangeArrowheads="1"/>
          </p:cNvSpPr>
          <p:nvPr/>
        </p:nvSpPr>
        <p:spPr bwMode="auto">
          <a:xfrm>
            <a:off x="539750" y="1484313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3701" name="AutoShape 5"/>
          <p:cNvSpPr>
            <a:spLocks noChangeArrowheads="1"/>
          </p:cNvSpPr>
          <p:nvPr/>
        </p:nvSpPr>
        <p:spPr bwMode="auto">
          <a:xfrm>
            <a:off x="539750" y="1773238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3702" name="AutoShape 6"/>
          <p:cNvSpPr>
            <a:spLocks noChangeArrowheads="1"/>
          </p:cNvSpPr>
          <p:nvPr/>
        </p:nvSpPr>
        <p:spPr bwMode="auto">
          <a:xfrm>
            <a:off x="539750" y="2565400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3703" name="AutoShape 7"/>
          <p:cNvSpPr>
            <a:spLocks noChangeArrowheads="1"/>
          </p:cNvSpPr>
          <p:nvPr/>
        </p:nvSpPr>
        <p:spPr bwMode="auto">
          <a:xfrm>
            <a:off x="539750" y="2852738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3704" name="AutoShape 8"/>
          <p:cNvSpPr>
            <a:spLocks noChangeArrowheads="1"/>
          </p:cNvSpPr>
          <p:nvPr/>
        </p:nvSpPr>
        <p:spPr bwMode="auto">
          <a:xfrm>
            <a:off x="539750" y="3141663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3705" name="AutoShape 9"/>
          <p:cNvSpPr>
            <a:spLocks noChangeArrowheads="1"/>
          </p:cNvSpPr>
          <p:nvPr/>
        </p:nvSpPr>
        <p:spPr bwMode="auto">
          <a:xfrm>
            <a:off x="539750" y="3644900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3706" name="AutoShape 10"/>
          <p:cNvSpPr>
            <a:spLocks noChangeArrowheads="1"/>
          </p:cNvSpPr>
          <p:nvPr/>
        </p:nvSpPr>
        <p:spPr bwMode="auto">
          <a:xfrm>
            <a:off x="539750" y="3933825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3707" name="AutoShape 11"/>
          <p:cNvSpPr>
            <a:spLocks noChangeArrowheads="1"/>
          </p:cNvSpPr>
          <p:nvPr/>
        </p:nvSpPr>
        <p:spPr bwMode="auto">
          <a:xfrm>
            <a:off x="539750" y="4221163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3708" name="AutoShape 12"/>
          <p:cNvSpPr>
            <a:spLocks noChangeArrowheads="1"/>
          </p:cNvSpPr>
          <p:nvPr/>
        </p:nvSpPr>
        <p:spPr bwMode="auto">
          <a:xfrm>
            <a:off x="539750" y="3429000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3709" name="AutoShape 13"/>
          <p:cNvSpPr>
            <a:spLocks noChangeArrowheads="1"/>
          </p:cNvSpPr>
          <p:nvPr/>
        </p:nvSpPr>
        <p:spPr bwMode="auto">
          <a:xfrm>
            <a:off x="539750" y="2060575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3710" name="AutoShape 14"/>
          <p:cNvSpPr>
            <a:spLocks noChangeArrowheads="1"/>
          </p:cNvSpPr>
          <p:nvPr/>
        </p:nvSpPr>
        <p:spPr bwMode="auto">
          <a:xfrm>
            <a:off x="539750" y="3644900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3711" name="AutoShape 15"/>
          <p:cNvSpPr>
            <a:spLocks noChangeArrowheads="1"/>
          </p:cNvSpPr>
          <p:nvPr/>
        </p:nvSpPr>
        <p:spPr bwMode="auto">
          <a:xfrm>
            <a:off x="539750" y="3933825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3712" name="AutoShape 16"/>
          <p:cNvSpPr>
            <a:spLocks noChangeArrowheads="1"/>
          </p:cNvSpPr>
          <p:nvPr/>
        </p:nvSpPr>
        <p:spPr bwMode="auto">
          <a:xfrm>
            <a:off x="539750" y="4221163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3713" name="AutoShape 17"/>
          <p:cNvSpPr>
            <a:spLocks noChangeArrowheads="1"/>
          </p:cNvSpPr>
          <p:nvPr/>
        </p:nvSpPr>
        <p:spPr bwMode="auto">
          <a:xfrm>
            <a:off x="539750" y="2276475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90550" y="5118100"/>
            <a:ext cx="82423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>
                <a:latin typeface="Tahoma" pitchFamily="34" charset="0"/>
                <a:cs typeface="Tahoma" pitchFamily="34" charset="0"/>
              </a:rPr>
              <a:t>ตัวแปรและพารามิเตอร์ในเมท็อดหนึ่ง </a:t>
            </a:r>
            <a:r>
              <a:rPr lang="en-US" sz="2000">
                <a:latin typeface="Tahoma" pitchFamily="34" charset="0"/>
                <a:cs typeface="Tahoma" pitchFamily="34" charset="0"/>
              </a:rPr>
              <a:t>"</a:t>
            </a:r>
            <a:r>
              <a:rPr lang="th-TH" sz="2000">
                <a:latin typeface="Tahoma" pitchFamily="34" charset="0"/>
                <a:cs typeface="Tahoma" pitchFamily="34" charset="0"/>
              </a:rPr>
              <a:t>เกิด</a:t>
            </a:r>
            <a:r>
              <a:rPr lang="en-US" sz="2000">
                <a:latin typeface="Tahoma" pitchFamily="34" charset="0"/>
                <a:cs typeface="Tahoma" pitchFamily="34" charset="0"/>
              </a:rPr>
              <a:t>" </a:t>
            </a:r>
            <a:r>
              <a:rPr lang="th-TH" sz="2000">
                <a:latin typeface="Tahoma" pitchFamily="34" charset="0"/>
                <a:cs typeface="Tahoma" pitchFamily="34" charset="0"/>
              </a:rPr>
              <a:t>เมื่อเมท็อดนั้นถูกเรียกให้ทำงาน</a:t>
            </a:r>
          </a:p>
          <a:p>
            <a:r>
              <a:rPr lang="th-TH" sz="2000">
                <a:latin typeface="Tahoma" pitchFamily="34" charset="0"/>
                <a:cs typeface="Tahoma" pitchFamily="34" charset="0"/>
              </a:rPr>
              <a:t>ตัวแปรเหล่านี้ </a:t>
            </a:r>
            <a:r>
              <a:rPr lang="en-US" sz="2000">
                <a:latin typeface="Tahoma" pitchFamily="34" charset="0"/>
                <a:cs typeface="Tahoma" pitchFamily="34" charset="0"/>
              </a:rPr>
              <a:t>"</a:t>
            </a:r>
            <a:r>
              <a:rPr lang="th-TH" sz="2000">
                <a:latin typeface="Tahoma" pitchFamily="34" charset="0"/>
                <a:cs typeface="Tahoma" pitchFamily="34" charset="0"/>
              </a:rPr>
              <a:t>หาย</a:t>
            </a:r>
            <a:r>
              <a:rPr lang="en-US" sz="2000">
                <a:latin typeface="Tahoma" pitchFamily="34" charset="0"/>
                <a:cs typeface="Tahoma" pitchFamily="34" charset="0"/>
              </a:rPr>
              <a:t>" </a:t>
            </a:r>
            <a:r>
              <a:rPr lang="th-TH" sz="2000">
                <a:latin typeface="Tahoma" pitchFamily="34" charset="0"/>
                <a:cs typeface="Tahoma" pitchFamily="34" charset="0"/>
              </a:rPr>
              <a:t>ไป เมื่อคืนการทำงานกลับสู่ผู้เรียก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3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699" grpId="0" animBg="1"/>
      <p:bldP spid="413700" grpId="0" animBg="1"/>
      <p:bldP spid="413700" grpId="1" animBg="1"/>
      <p:bldP spid="413701" grpId="0" animBg="1"/>
      <p:bldP spid="413701" grpId="1" animBg="1"/>
      <p:bldP spid="413702" grpId="0" animBg="1"/>
      <p:bldP spid="413702" grpId="1" animBg="1"/>
      <p:bldP spid="413703" grpId="0" animBg="1"/>
      <p:bldP spid="413703" grpId="1" animBg="1"/>
      <p:bldP spid="413704" grpId="0" animBg="1"/>
      <p:bldP spid="413704" grpId="1" animBg="1"/>
      <p:bldP spid="413705" grpId="0" animBg="1"/>
      <p:bldP spid="413705" grpId="1" animBg="1"/>
      <p:bldP spid="413706" grpId="0" animBg="1"/>
      <p:bldP spid="413706" grpId="1" animBg="1"/>
      <p:bldP spid="413707" grpId="0" animBg="1"/>
      <p:bldP spid="413707" grpId="1" animBg="1"/>
      <p:bldP spid="413708" grpId="0" animBg="1"/>
      <p:bldP spid="413708" grpId="1" animBg="1"/>
      <p:bldP spid="413709" grpId="0" animBg="1"/>
      <p:bldP spid="413709" grpId="1" animBg="1"/>
      <p:bldP spid="413710" grpId="0" animBg="1"/>
      <p:bldP spid="413710" grpId="1" animBg="1"/>
      <p:bldP spid="413711" grpId="0" animBg="1"/>
      <p:bldP spid="413711" grpId="1" animBg="1"/>
      <p:bldP spid="413712" grpId="0" animBg="1"/>
      <p:bldP spid="413712" grpId="1" animBg="1"/>
      <p:bldP spid="413713" grpId="0" animBg="1"/>
      <p:bldP spid="413713" grpId="1" animBg="1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การจัดเก็บตัวแปร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611188" y="1125538"/>
            <a:ext cx="6624637" cy="3671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01:public class StackFrame {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02:  public static void main(String[] args) {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03:    a(3, 2);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04:    b(5);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05:  }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06:  public static void a(int x, int y) {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07:    int z = x/y;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08:    b(z);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09:  }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10:  public static void b(int x) {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11:    ++x;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12:  }</a:t>
            </a:r>
          </a:p>
          <a:p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13:}</a:t>
            </a:r>
          </a:p>
        </p:txBody>
      </p:sp>
      <p:sp>
        <p:nvSpPr>
          <p:cNvPr id="414724" name="AutoShape 4"/>
          <p:cNvSpPr>
            <a:spLocks noChangeArrowheads="1"/>
          </p:cNvSpPr>
          <p:nvPr/>
        </p:nvSpPr>
        <p:spPr bwMode="auto">
          <a:xfrm>
            <a:off x="539750" y="1484313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4725" name="AutoShape 5"/>
          <p:cNvSpPr>
            <a:spLocks noChangeArrowheads="1"/>
          </p:cNvSpPr>
          <p:nvPr/>
        </p:nvSpPr>
        <p:spPr bwMode="auto">
          <a:xfrm>
            <a:off x="539750" y="1773238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4726" name="AutoShape 6"/>
          <p:cNvSpPr>
            <a:spLocks noChangeArrowheads="1"/>
          </p:cNvSpPr>
          <p:nvPr/>
        </p:nvSpPr>
        <p:spPr bwMode="auto">
          <a:xfrm>
            <a:off x="539750" y="2565400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4727" name="AutoShape 7"/>
          <p:cNvSpPr>
            <a:spLocks noChangeArrowheads="1"/>
          </p:cNvSpPr>
          <p:nvPr/>
        </p:nvSpPr>
        <p:spPr bwMode="auto">
          <a:xfrm>
            <a:off x="539750" y="2852738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4728" name="AutoShape 8"/>
          <p:cNvSpPr>
            <a:spLocks noChangeArrowheads="1"/>
          </p:cNvSpPr>
          <p:nvPr/>
        </p:nvSpPr>
        <p:spPr bwMode="auto">
          <a:xfrm>
            <a:off x="539750" y="3141663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4729" name="AutoShape 9"/>
          <p:cNvSpPr>
            <a:spLocks noChangeArrowheads="1"/>
          </p:cNvSpPr>
          <p:nvPr/>
        </p:nvSpPr>
        <p:spPr bwMode="auto">
          <a:xfrm>
            <a:off x="539750" y="3644900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4730" name="AutoShape 10"/>
          <p:cNvSpPr>
            <a:spLocks noChangeArrowheads="1"/>
          </p:cNvSpPr>
          <p:nvPr/>
        </p:nvSpPr>
        <p:spPr bwMode="auto">
          <a:xfrm>
            <a:off x="539750" y="3933825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4731" name="AutoShape 11"/>
          <p:cNvSpPr>
            <a:spLocks noChangeArrowheads="1"/>
          </p:cNvSpPr>
          <p:nvPr/>
        </p:nvSpPr>
        <p:spPr bwMode="auto">
          <a:xfrm>
            <a:off x="539750" y="4221163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4732" name="AutoShape 12"/>
          <p:cNvSpPr>
            <a:spLocks noChangeArrowheads="1"/>
          </p:cNvSpPr>
          <p:nvPr/>
        </p:nvSpPr>
        <p:spPr bwMode="auto">
          <a:xfrm>
            <a:off x="539750" y="3357563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4733" name="AutoShape 13"/>
          <p:cNvSpPr>
            <a:spLocks noChangeArrowheads="1"/>
          </p:cNvSpPr>
          <p:nvPr/>
        </p:nvSpPr>
        <p:spPr bwMode="auto">
          <a:xfrm>
            <a:off x="539750" y="2060575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4734" name="AutoShape 14"/>
          <p:cNvSpPr>
            <a:spLocks noChangeArrowheads="1"/>
          </p:cNvSpPr>
          <p:nvPr/>
        </p:nvSpPr>
        <p:spPr bwMode="auto">
          <a:xfrm>
            <a:off x="539750" y="3644900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4735" name="AutoShape 15"/>
          <p:cNvSpPr>
            <a:spLocks noChangeArrowheads="1"/>
          </p:cNvSpPr>
          <p:nvPr/>
        </p:nvSpPr>
        <p:spPr bwMode="auto">
          <a:xfrm>
            <a:off x="539750" y="3933825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4736" name="AutoShape 16"/>
          <p:cNvSpPr>
            <a:spLocks noChangeArrowheads="1"/>
          </p:cNvSpPr>
          <p:nvPr/>
        </p:nvSpPr>
        <p:spPr bwMode="auto">
          <a:xfrm>
            <a:off x="539750" y="4221163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4737" name="AutoShape 17"/>
          <p:cNvSpPr>
            <a:spLocks noChangeArrowheads="1"/>
          </p:cNvSpPr>
          <p:nvPr/>
        </p:nvSpPr>
        <p:spPr bwMode="auto">
          <a:xfrm>
            <a:off x="539750" y="2276475"/>
            <a:ext cx="6480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>
                  <a:alpha val="60001"/>
                </a:srgbClr>
              </a:gs>
              <a:gs pos="100000">
                <a:srgbClr val="765E76">
                  <a:alpha val="5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5656263" y="1989138"/>
            <a:ext cx="3168650" cy="4679950"/>
            <a:chOff x="2373" y="1754"/>
            <a:chExt cx="1048" cy="1986"/>
          </a:xfrm>
        </p:grpSpPr>
        <p:sp>
          <p:nvSpPr>
            <p:cNvPr id="414739" name="Oval 19"/>
            <p:cNvSpPr>
              <a:spLocks noChangeArrowheads="1"/>
            </p:cNvSpPr>
            <p:nvPr/>
          </p:nvSpPr>
          <p:spPr bwMode="auto">
            <a:xfrm>
              <a:off x="2373" y="3456"/>
              <a:ext cx="1048" cy="284"/>
            </a:xfrm>
            <a:prstGeom prst="ellipse">
              <a:avLst/>
            </a:prstGeom>
            <a:gradFill rotWithShape="1">
              <a:gsLst>
                <a:gs pos="0">
                  <a:srgbClr val="CCFFCC">
                    <a:gamma/>
                    <a:shade val="46275"/>
                    <a:invGamma/>
                  </a:srgbClr>
                </a:gs>
                <a:gs pos="50000">
                  <a:srgbClr val="CCFFCC"/>
                </a:gs>
                <a:gs pos="100000">
                  <a:srgbClr val="CCFFCC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th-TH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14740" name="AutoShape 20"/>
            <p:cNvSpPr>
              <a:spLocks noChangeArrowheads="1"/>
            </p:cNvSpPr>
            <p:nvPr/>
          </p:nvSpPr>
          <p:spPr bwMode="auto">
            <a:xfrm>
              <a:off x="2492" y="1754"/>
              <a:ext cx="808" cy="1899"/>
            </a:xfrm>
            <a:prstGeom prst="can">
              <a:avLst>
                <a:gd name="adj" fmla="val 24264"/>
              </a:avLst>
            </a:prstGeom>
            <a:gradFill rotWithShape="1">
              <a:gsLst>
                <a:gs pos="0">
                  <a:srgbClr val="CCFFCC">
                    <a:gamma/>
                    <a:shade val="46275"/>
                    <a:invGamma/>
                  </a:srgbClr>
                </a:gs>
                <a:gs pos="50000">
                  <a:srgbClr val="CCFFCC"/>
                </a:gs>
                <a:gs pos="100000">
                  <a:srgbClr val="CCFFCC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th-TH" dirty="0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6318250" y="5373688"/>
            <a:ext cx="1787525" cy="936625"/>
            <a:chOff x="1383" y="3339"/>
            <a:chExt cx="1089" cy="590"/>
          </a:xfrm>
        </p:grpSpPr>
        <p:sp>
          <p:nvSpPr>
            <p:cNvPr id="414742" name="AutoShape 22"/>
            <p:cNvSpPr>
              <a:spLocks noChangeArrowheads="1"/>
            </p:cNvSpPr>
            <p:nvPr/>
          </p:nvSpPr>
          <p:spPr bwMode="auto">
            <a:xfrm>
              <a:off x="1429" y="3339"/>
              <a:ext cx="1043" cy="590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th-TH" b="1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14743" name="Rectangle 23"/>
            <p:cNvSpPr>
              <a:spLocks noChangeArrowheads="1"/>
            </p:cNvSpPr>
            <p:nvPr/>
          </p:nvSpPr>
          <p:spPr bwMode="auto">
            <a:xfrm>
              <a:off x="1882" y="3381"/>
              <a:ext cx="454" cy="226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th-TH" b="1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6679" name="Text Box 24"/>
            <p:cNvSpPr txBox="1">
              <a:spLocks noChangeArrowheads="1"/>
            </p:cNvSpPr>
            <p:nvPr/>
          </p:nvSpPr>
          <p:spPr bwMode="auto">
            <a:xfrm>
              <a:off x="1383" y="3381"/>
              <a:ext cx="49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US" sz="20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args</a:t>
              </a:r>
              <a:endPara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414745" name="Rectangle 25"/>
            <p:cNvSpPr>
              <a:spLocks noChangeArrowheads="1"/>
            </p:cNvSpPr>
            <p:nvPr/>
          </p:nvSpPr>
          <p:spPr bwMode="auto">
            <a:xfrm>
              <a:off x="1882" y="3657"/>
              <a:ext cx="454" cy="226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800" b="1" dirty="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JVM</a:t>
              </a:r>
              <a:endParaRPr lang="th-TH" sz="1800" b="1" dirty="0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26681" name="Text Box 26"/>
            <p:cNvSpPr txBox="1">
              <a:spLocks noChangeArrowheads="1"/>
            </p:cNvSpPr>
            <p:nvPr/>
          </p:nvSpPr>
          <p:spPr bwMode="auto">
            <a:xfrm>
              <a:off x="1383" y="3657"/>
              <a:ext cx="49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US" sz="20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RA</a:t>
              </a:r>
              <a:endPara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6376988" y="3500438"/>
            <a:ext cx="1728787" cy="1800225"/>
            <a:chOff x="703" y="2750"/>
            <a:chExt cx="1089" cy="1134"/>
          </a:xfrm>
        </p:grpSpPr>
        <p:sp>
          <p:nvSpPr>
            <p:cNvPr id="414748" name="AutoShape 28"/>
            <p:cNvSpPr>
              <a:spLocks noChangeArrowheads="1"/>
            </p:cNvSpPr>
            <p:nvPr/>
          </p:nvSpPr>
          <p:spPr bwMode="auto">
            <a:xfrm>
              <a:off x="749" y="2750"/>
              <a:ext cx="1043" cy="1134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th-TH" b="1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14749" name="Rectangle 29"/>
            <p:cNvSpPr>
              <a:spLocks noChangeArrowheads="1"/>
            </p:cNvSpPr>
            <p:nvPr/>
          </p:nvSpPr>
          <p:spPr bwMode="auto">
            <a:xfrm>
              <a:off x="1202" y="3336"/>
              <a:ext cx="454" cy="226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800" b="1" dirty="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3</a:t>
              </a:r>
              <a:endParaRPr lang="th-TH" sz="1800" b="1" dirty="0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26670" name="Text Box 30"/>
            <p:cNvSpPr txBox="1">
              <a:spLocks noChangeArrowheads="1"/>
            </p:cNvSpPr>
            <p:nvPr/>
          </p:nvSpPr>
          <p:spPr bwMode="auto">
            <a:xfrm>
              <a:off x="703" y="3336"/>
              <a:ext cx="49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US" sz="20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x</a:t>
              </a:r>
              <a:endPara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414751" name="Rectangle 31"/>
            <p:cNvSpPr>
              <a:spLocks noChangeArrowheads="1"/>
            </p:cNvSpPr>
            <p:nvPr/>
          </p:nvSpPr>
          <p:spPr bwMode="auto">
            <a:xfrm>
              <a:off x="1202" y="3612"/>
              <a:ext cx="454" cy="226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800" b="1" dirty="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04:</a:t>
              </a:r>
              <a:endParaRPr lang="th-TH" sz="1800" b="1" dirty="0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26672" name="Text Box 32"/>
            <p:cNvSpPr txBox="1">
              <a:spLocks noChangeArrowheads="1"/>
            </p:cNvSpPr>
            <p:nvPr/>
          </p:nvSpPr>
          <p:spPr bwMode="auto">
            <a:xfrm>
              <a:off x="703" y="3612"/>
              <a:ext cx="49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US" sz="20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RA</a:t>
              </a:r>
              <a:endPara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414753" name="Rectangle 33"/>
            <p:cNvSpPr>
              <a:spLocks noChangeArrowheads="1"/>
            </p:cNvSpPr>
            <p:nvPr/>
          </p:nvSpPr>
          <p:spPr bwMode="auto">
            <a:xfrm>
              <a:off x="1202" y="3067"/>
              <a:ext cx="454" cy="226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800" b="1" dirty="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2</a:t>
              </a:r>
              <a:endParaRPr lang="th-TH" sz="1800" b="1" dirty="0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26674" name="Text Box 34"/>
            <p:cNvSpPr txBox="1">
              <a:spLocks noChangeArrowheads="1"/>
            </p:cNvSpPr>
            <p:nvPr/>
          </p:nvSpPr>
          <p:spPr bwMode="auto">
            <a:xfrm>
              <a:off x="703" y="3067"/>
              <a:ext cx="49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US" sz="20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y</a:t>
              </a:r>
              <a:endPara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414755" name="Rectangle 35"/>
            <p:cNvSpPr>
              <a:spLocks noChangeArrowheads="1"/>
            </p:cNvSpPr>
            <p:nvPr/>
          </p:nvSpPr>
          <p:spPr bwMode="auto">
            <a:xfrm>
              <a:off x="1202" y="2795"/>
              <a:ext cx="454" cy="226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th-TH" b="1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6676" name="Text Box 36"/>
            <p:cNvSpPr txBox="1">
              <a:spLocks noChangeArrowheads="1"/>
            </p:cNvSpPr>
            <p:nvPr/>
          </p:nvSpPr>
          <p:spPr bwMode="auto">
            <a:xfrm>
              <a:off x="703" y="2795"/>
              <a:ext cx="49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US" sz="20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z</a:t>
              </a:r>
              <a:endPara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</p:grpSp>
      <p:grpSp>
        <p:nvGrpSpPr>
          <p:cNvPr id="5" name="Group 37"/>
          <p:cNvGrpSpPr>
            <a:grpSpLocks/>
          </p:cNvGrpSpPr>
          <p:nvPr/>
        </p:nvGrpSpPr>
        <p:grpSpPr bwMode="auto">
          <a:xfrm>
            <a:off x="6376988" y="2492375"/>
            <a:ext cx="1728787" cy="936625"/>
            <a:chOff x="2018" y="3203"/>
            <a:chExt cx="1089" cy="590"/>
          </a:xfrm>
        </p:grpSpPr>
        <p:sp>
          <p:nvSpPr>
            <p:cNvPr id="414758" name="AutoShape 38"/>
            <p:cNvSpPr>
              <a:spLocks noChangeArrowheads="1"/>
            </p:cNvSpPr>
            <p:nvPr/>
          </p:nvSpPr>
          <p:spPr bwMode="auto">
            <a:xfrm>
              <a:off x="2064" y="3203"/>
              <a:ext cx="1043" cy="590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th-TH" b="1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14759" name="Rectangle 39"/>
            <p:cNvSpPr>
              <a:spLocks noChangeArrowheads="1"/>
            </p:cNvSpPr>
            <p:nvPr/>
          </p:nvSpPr>
          <p:spPr bwMode="auto">
            <a:xfrm>
              <a:off x="2517" y="3245"/>
              <a:ext cx="454" cy="226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th-TH" sz="1800" b="1" dirty="0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26665" name="Text Box 40"/>
            <p:cNvSpPr txBox="1">
              <a:spLocks noChangeArrowheads="1"/>
            </p:cNvSpPr>
            <p:nvPr/>
          </p:nvSpPr>
          <p:spPr bwMode="auto">
            <a:xfrm>
              <a:off x="2018" y="3245"/>
              <a:ext cx="49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US" sz="20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x</a:t>
              </a:r>
              <a:endPara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414761" name="Rectangle 41"/>
            <p:cNvSpPr>
              <a:spLocks noChangeArrowheads="1"/>
            </p:cNvSpPr>
            <p:nvPr/>
          </p:nvSpPr>
          <p:spPr bwMode="auto">
            <a:xfrm>
              <a:off x="2517" y="3521"/>
              <a:ext cx="454" cy="226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800" b="1" dirty="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09:</a:t>
              </a:r>
              <a:endParaRPr lang="th-TH" sz="1800" b="1" dirty="0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26667" name="Text Box 42"/>
            <p:cNvSpPr txBox="1">
              <a:spLocks noChangeArrowheads="1"/>
            </p:cNvSpPr>
            <p:nvPr/>
          </p:nvSpPr>
          <p:spPr bwMode="auto">
            <a:xfrm>
              <a:off x="2018" y="3521"/>
              <a:ext cx="49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US" sz="20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RA</a:t>
              </a:r>
              <a:endPara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</p:grpSp>
      <p:sp>
        <p:nvSpPr>
          <p:cNvPr id="414763" name="Text Box 43"/>
          <p:cNvSpPr txBox="1">
            <a:spLocks noChangeArrowheads="1"/>
          </p:cNvSpPr>
          <p:nvPr/>
        </p:nvSpPr>
        <p:spPr bwMode="auto">
          <a:xfrm>
            <a:off x="7313613" y="3573463"/>
            <a:ext cx="5032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1</a:t>
            </a:r>
            <a:endParaRPr lang="th-TH" sz="18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414764" name="Text Box 44"/>
          <p:cNvSpPr txBox="1">
            <a:spLocks noChangeArrowheads="1"/>
          </p:cNvSpPr>
          <p:nvPr/>
        </p:nvSpPr>
        <p:spPr bwMode="auto">
          <a:xfrm>
            <a:off x="7313613" y="2565400"/>
            <a:ext cx="5032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1</a:t>
            </a:r>
            <a:endParaRPr lang="th-TH" sz="18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414765" name="Text Box 45"/>
          <p:cNvSpPr txBox="1">
            <a:spLocks noChangeArrowheads="1"/>
          </p:cNvSpPr>
          <p:nvPr/>
        </p:nvSpPr>
        <p:spPr bwMode="auto">
          <a:xfrm>
            <a:off x="7313613" y="2565400"/>
            <a:ext cx="5032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2</a:t>
            </a:r>
            <a:endParaRPr lang="th-TH" sz="18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6376988" y="4365625"/>
            <a:ext cx="1728787" cy="936625"/>
            <a:chOff x="2018" y="3203"/>
            <a:chExt cx="1089" cy="590"/>
          </a:xfrm>
        </p:grpSpPr>
        <p:sp>
          <p:nvSpPr>
            <p:cNvPr id="414767" name="AutoShape 47"/>
            <p:cNvSpPr>
              <a:spLocks noChangeArrowheads="1"/>
            </p:cNvSpPr>
            <p:nvPr/>
          </p:nvSpPr>
          <p:spPr bwMode="auto">
            <a:xfrm>
              <a:off x="2064" y="3203"/>
              <a:ext cx="1043" cy="590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th-TH" b="1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14768" name="Rectangle 48"/>
            <p:cNvSpPr>
              <a:spLocks noChangeArrowheads="1"/>
            </p:cNvSpPr>
            <p:nvPr/>
          </p:nvSpPr>
          <p:spPr bwMode="auto">
            <a:xfrm>
              <a:off x="2517" y="3245"/>
              <a:ext cx="454" cy="226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th-TH" sz="1800" b="1" dirty="0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26660" name="Text Box 49"/>
            <p:cNvSpPr txBox="1">
              <a:spLocks noChangeArrowheads="1"/>
            </p:cNvSpPr>
            <p:nvPr/>
          </p:nvSpPr>
          <p:spPr bwMode="auto">
            <a:xfrm>
              <a:off x="2018" y="3245"/>
              <a:ext cx="49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US" sz="20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x</a:t>
              </a:r>
              <a:endPara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414770" name="Rectangle 50"/>
            <p:cNvSpPr>
              <a:spLocks noChangeArrowheads="1"/>
            </p:cNvSpPr>
            <p:nvPr/>
          </p:nvSpPr>
          <p:spPr bwMode="auto">
            <a:xfrm>
              <a:off x="2517" y="3521"/>
              <a:ext cx="454" cy="226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800" b="1" dirty="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05:</a:t>
              </a:r>
              <a:endParaRPr lang="th-TH" sz="1800" b="1" dirty="0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26662" name="Text Box 51"/>
            <p:cNvSpPr txBox="1">
              <a:spLocks noChangeArrowheads="1"/>
            </p:cNvSpPr>
            <p:nvPr/>
          </p:nvSpPr>
          <p:spPr bwMode="auto">
            <a:xfrm>
              <a:off x="2018" y="3521"/>
              <a:ext cx="49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US" sz="20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RA</a:t>
              </a:r>
              <a:endPara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</p:grpSp>
      <p:sp>
        <p:nvSpPr>
          <p:cNvPr id="414772" name="Text Box 52"/>
          <p:cNvSpPr txBox="1">
            <a:spLocks noChangeArrowheads="1"/>
          </p:cNvSpPr>
          <p:nvPr/>
        </p:nvSpPr>
        <p:spPr bwMode="auto">
          <a:xfrm>
            <a:off x="7313613" y="4438650"/>
            <a:ext cx="5032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5</a:t>
            </a:r>
            <a:endParaRPr lang="th-TH" sz="18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414773" name="Text Box 53"/>
          <p:cNvSpPr txBox="1">
            <a:spLocks noChangeArrowheads="1"/>
          </p:cNvSpPr>
          <p:nvPr/>
        </p:nvSpPr>
        <p:spPr bwMode="auto">
          <a:xfrm>
            <a:off x="7313613" y="4437063"/>
            <a:ext cx="5032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6</a:t>
            </a:r>
            <a:endParaRPr lang="th-TH" sz="18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grpSp>
        <p:nvGrpSpPr>
          <p:cNvPr id="7" name="Group 54"/>
          <p:cNvGrpSpPr>
            <a:grpSpLocks/>
          </p:cNvGrpSpPr>
          <p:nvPr/>
        </p:nvGrpSpPr>
        <p:grpSpPr bwMode="auto">
          <a:xfrm>
            <a:off x="3360738" y="5888038"/>
            <a:ext cx="3290887" cy="461962"/>
            <a:chOff x="2032" y="3709"/>
            <a:chExt cx="2073" cy="291"/>
          </a:xfrm>
        </p:grpSpPr>
        <p:sp>
          <p:nvSpPr>
            <p:cNvPr id="26656" name="Text Box 55"/>
            <p:cNvSpPr txBox="1">
              <a:spLocks noChangeArrowheads="1"/>
            </p:cNvSpPr>
            <p:nvPr/>
          </p:nvSpPr>
          <p:spPr bwMode="auto">
            <a:xfrm>
              <a:off x="2032" y="3709"/>
              <a:ext cx="127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rPr>
                <a:t>return address</a:t>
              </a:r>
              <a:endParaRPr lang="th-TH" sz="24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endParaRPr>
            </a:p>
          </p:txBody>
        </p:sp>
        <p:sp>
          <p:nvSpPr>
            <p:cNvPr id="26657" name="Line 56"/>
            <p:cNvSpPr>
              <a:spLocks noChangeShapeType="1"/>
            </p:cNvSpPr>
            <p:nvPr/>
          </p:nvSpPr>
          <p:spPr bwMode="auto">
            <a:xfrm flipV="1">
              <a:off x="3226" y="3838"/>
              <a:ext cx="879" cy="26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grpSp>
        <p:nvGrpSpPr>
          <p:cNvPr id="8" name="Group 57"/>
          <p:cNvGrpSpPr>
            <a:grpSpLocks/>
          </p:cNvGrpSpPr>
          <p:nvPr/>
        </p:nvGrpSpPr>
        <p:grpSpPr bwMode="auto">
          <a:xfrm>
            <a:off x="3297238" y="5056188"/>
            <a:ext cx="3024187" cy="830262"/>
            <a:chOff x="2154" y="3203"/>
            <a:chExt cx="1905" cy="523"/>
          </a:xfrm>
        </p:grpSpPr>
        <p:sp>
          <p:nvSpPr>
            <p:cNvPr id="26654" name="Text Box 58"/>
            <p:cNvSpPr txBox="1">
              <a:spLocks noChangeArrowheads="1"/>
            </p:cNvSpPr>
            <p:nvPr/>
          </p:nvSpPr>
          <p:spPr bwMode="auto">
            <a:xfrm>
              <a:off x="2154" y="3203"/>
              <a:ext cx="1270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rPr>
                <a:t>parameters &amp; local variables</a:t>
              </a:r>
              <a:endParaRPr lang="th-TH" sz="24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endParaRPr>
            </a:p>
          </p:txBody>
        </p:sp>
        <p:sp>
          <p:nvSpPr>
            <p:cNvPr id="26655" name="Line 59"/>
            <p:cNvSpPr>
              <a:spLocks noChangeShapeType="1"/>
            </p:cNvSpPr>
            <p:nvPr/>
          </p:nvSpPr>
          <p:spPr bwMode="auto">
            <a:xfrm>
              <a:off x="3333" y="3475"/>
              <a:ext cx="726" cy="45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14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14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414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414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414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414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14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14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 nodeType="clickPar">
                      <p:stCondLst>
                        <p:cond delay="indefinite"/>
                      </p:stCondLst>
                      <p:childTnLst>
                        <p:par>
                          <p:cTn id="1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414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/>
                                        <p:tgtEl>
                                          <p:spTgt spid="414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 nodeType="clickPar">
                      <p:stCondLst>
                        <p:cond delay="indefinite"/>
                      </p:stCondLst>
                      <p:childTnLst>
                        <p:par>
                          <p:cTn id="1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8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724" grpId="0" animBg="1"/>
      <p:bldP spid="414724" grpId="1" animBg="1"/>
      <p:bldP spid="414725" grpId="0" animBg="1"/>
      <p:bldP spid="414725" grpId="1" animBg="1"/>
      <p:bldP spid="414726" grpId="0" animBg="1"/>
      <p:bldP spid="414726" grpId="1" animBg="1"/>
      <p:bldP spid="414727" grpId="0" animBg="1"/>
      <p:bldP spid="414727" grpId="1" animBg="1"/>
      <p:bldP spid="414728" grpId="0" animBg="1"/>
      <p:bldP spid="414728" grpId="1" animBg="1"/>
      <p:bldP spid="414729" grpId="0" animBg="1"/>
      <p:bldP spid="414729" grpId="1" animBg="1"/>
      <p:bldP spid="414730" grpId="0" animBg="1"/>
      <p:bldP spid="414730" grpId="1" animBg="1"/>
      <p:bldP spid="414731" grpId="0" animBg="1"/>
      <p:bldP spid="414731" grpId="1" animBg="1"/>
      <p:bldP spid="414732" grpId="0" animBg="1"/>
      <p:bldP spid="414732" grpId="1" animBg="1"/>
      <p:bldP spid="414733" grpId="0" animBg="1"/>
      <p:bldP spid="414733" grpId="1" animBg="1"/>
      <p:bldP spid="414734" grpId="0" animBg="1"/>
      <p:bldP spid="414734" grpId="1" animBg="1"/>
      <p:bldP spid="414735" grpId="0" animBg="1"/>
      <p:bldP spid="414735" grpId="1" animBg="1"/>
      <p:bldP spid="414736" grpId="0" animBg="1"/>
      <p:bldP spid="414736" grpId="1" animBg="1"/>
      <p:bldP spid="414737" grpId="0" animBg="1"/>
      <p:bldP spid="414737" grpId="1" animBg="1"/>
      <p:bldP spid="414763" grpId="0"/>
      <p:bldP spid="414763" grpId="1"/>
      <p:bldP spid="414764" grpId="0"/>
      <p:bldP spid="414764" grpId="1"/>
      <p:bldP spid="414765" grpId="0"/>
      <p:bldP spid="414765" grpId="1"/>
      <p:bldP spid="414772" grpId="0"/>
      <p:bldP spid="414772" grpId="1"/>
      <p:bldP spid="414773" grpId="0"/>
      <p:bldP spid="414773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การส่งค่าและการรับผล</a:t>
            </a:r>
          </a:p>
        </p:txBody>
      </p:sp>
      <p:sp>
        <p:nvSpPr>
          <p:cNvPr id="425988" name="Rectangle 4"/>
          <p:cNvSpPr>
            <a:spLocks noChangeArrowheads="1"/>
          </p:cNvSpPr>
          <p:nvPr/>
        </p:nvSpPr>
        <p:spPr bwMode="auto">
          <a:xfrm>
            <a:off x="1047750" y="1762125"/>
            <a:ext cx="3403600" cy="788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a = -9;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b = clip(a + 5);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056313" y="1550988"/>
            <a:ext cx="2105025" cy="1247775"/>
            <a:chOff x="3815" y="867"/>
            <a:chExt cx="1326" cy="786"/>
          </a:xfrm>
        </p:grpSpPr>
        <p:grpSp>
          <p:nvGrpSpPr>
            <p:cNvPr id="27667" name="Group 6"/>
            <p:cNvGrpSpPr>
              <a:grpSpLocks/>
            </p:cNvGrpSpPr>
            <p:nvPr/>
          </p:nvGrpSpPr>
          <p:grpSpPr bwMode="auto">
            <a:xfrm>
              <a:off x="4126" y="867"/>
              <a:ext cx="1015" cy="345"/>
              <a:chOff x="1881" y="1320"/>
              <a:chExt cx="945" cy="345"/>
            </a:xfrm>
          </p:grpSpPr>
          <p:sp>
            <p:nvSpPr>
              <p:cNvPr id="27673" name="Text Box 7"/>
              <p:cNvSpPr txBox="1">
                <a:spLocks noChangeArrowheads="1"/>
              </p:cNvSpPr>
              <p:nvPr/>
            </p:nvSpPr>
            <p:spPr bwMode="auto">
              <a:xfrm>
                <a:off x="1902" y="1334"/>
                <a:ext cx="924" cy="331"/>
              </a:xfrm>
              <a:prstGeom prst="rect">
                <a:avLst/>
              </a:prstGeom>
              <a:solidFill>
                <a:schemeClr val="hlink"/>
              </a:solidFill>
              <a:ln w="57150">
                <a:solidFill>
                  <a:srgbClr val="000000"/>
                </a:solidFill>
                <a:miter lim="800000"/>
                <a:headEnd/>
                <a:tailEnd type="none" w="lg" len="med"/>
              </a:ln>
            </p:spPr>
            <p:txBody>
              <a:bodyPr lIns="90000" tIns="46800" rIns="90000" bIns="46800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endParaRPr lang="th-TH"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27674" name="Freeform 8"/>
              <p:cNvSpPr>
                <a:spLocks/>
              </p:cNvSpPr>
              <p:nvPr/>
            </p:nvSpPr>
            <p:spPr bwMode="auto">
              <a:xfrm>
                <a:off x="1881" y="1320"/>
                <a:ext cx="942" cy="336"/>
              </a:xfrm>
              <a:custGeom>
                <a:avLst/>
                <a:gdLst>
                  <a:gd name="T0" fmla="*/ 0 w 921"/>
                  <a:gd name="T1" fmla="*/ 375 h 318"/>
                  <a:gd name="T2" fmla="*/ 985 w 921"/>
                  <a:gd name="T3" fmla="*/ 375 h 318"/>
                  <a:gd name="T4" fmla="*/ 985 w 921"/>
                  <a:gd name="T5" fmla="*/ 0 h 318"/>
                  <a:gd name="T6" fmla="*/ 0 60000 65536"/>
                  <a:gd name="T7" fmla="*/ 0 60000 65536"/>
                  <a:gd name="T8" fmla="*/ 0 60000 65536"/>
                  <a:gd name="T9" fmla="*/ 0 w 921"/>
                  <a:gd name="T10" fmla="*/ 0 h 318"/>
                  <a:gd name="T11" fmla="*/ 921 w 921"/>
                  <a:gd name="T12" fmla="*/ 318 h 3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21" h="318">
                    <a:moveTo>
                      <a:pt x="0" y="318"/>
                    </a:moveTo>
                    <a:lnTo>
                      <a:pt x="921" y="318"/>
                    </a:lnTo>
                    <a:lnTo>
                      <a:pt x="921" y="0"/>
                    </a:lnTo>
                  </a:path>
                </a:pathLst>
              </a:custGeom>
              <a:noFill/>
              <a:ln w="571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</p:grpSp>
        <p:sp>
          <p:nvSpPr>
            <p:cNvPr id="27668" name="Text Box 9"/>
            <p:cNvSpPr txBox="1">
              <a:spLocks noChangeArrowheads="1"/>
            </p:cNvSpPr>
            <p:nvPr/>
          </p:nvSpPr>
          <p:spPr bwMode="auto">
            <a:xfrm>
              <a:off x="3815" y="911"/>
              <a:ext cx="321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/>
              <a:r>
                <a:rPr lang="en-US" b="1">
                  <a:solidFill>
                    <a:srgbClr val="005000"/>
                  </a:solidFill>
                  <a:latin typeface="Courier New" pitchFamily="49" charset="0"/>
                  <a:cs typeface="Tahoma" pitchFamily="34" charset="0"/>
                </a:rPr>
                <a:t>a</a:t>
              </a:r>
              <a:endParaRPr lang="th-TH" b="1">
                <a:solidFill>
                  <a:srgbClr val="005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grpSp>
          <p:nvGrpSpPr>
            <p:cNvPr id="27669" name="Group 10"/>
            <p:cNvGrpSpPr>
              <a:grpSpLocks/>
            </p:cNvGrpSpPr>
            <p:nvPr/>
          </p:nvGrpSpPr>
          <p:grpSpPr bwMode="auto">
            <a:xfrm>
              <a:off x="4126" y="1278"/>
              <a:ext cx="1015" cy="345"/>
              <a:chOff x="1881" y="1320"/>
              <a:chExt cx="945" cy="345"/>
            </a:xfrm>
          </p:grpSpPr>
          <p:sp>
            <p:nvSpPr>
              <p:cNvPr id="27671" name="Text Box 11"/>
              <p:cNvSpPr txBox="1">
                <a:spLocks noChangeArrowheads="1"/>
              </p:cNvSpPr>
              <p:nvPr/>
            </p:nvSpPr>
            <p:spPr bwMode="auto">
              <a:xfrm>
                <a:off x="1902" y="1334"/>
                <a:ext cx="924" cy="331"/>
              </a:xfrm>
              <a:prstGeom prst="rect">
                <a:avLst/>
              </a:prstGeom>
              <a:solidFill>
                <a:schemeClr val="hlink"/>
              </a:solidFill>
              <a:ln w="57150">
                <a:solidFill>
                  <a:srgbClr val="000000"/>
                </a:solidFill>
                <a:miter lim="800000"/>
                <a:headEnd/>
                <a:tailEnd type="none" w="lg" len="med"/>
              </a:ln>
            </p:spPr>
            <p:txBody>
              <a:bodyPr lIns="90000" tIns="46800" rIns="90000" bIns="46800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endParaRPr lang="th-TH"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27672" name="Freeform 12"/>
              <p:cNvSpPr>
                <a:spLocks/>
              </p:cNvSpPr>
              <p:nvPr/>
            </p:nvSpPr>
            <p:spPr bwMode="auto">
              <a:xfrm>
                <a:off x="1881" y="1320"/>
                <a:ext cx="942" cy="336"/>
              </a:xfrm>
              <a:custGeom>
                <a:avLst/>
                <a:gdLst>
                  <a:gd name="T0" fmla="*/ 0 w 921"/>
                  <a:gd name="T1" fmla="*/ 375 h 318"/>
                  <a:gd name="T2" fmla="*/ 985 w 921"/>
                  <a:gd name="T3" fmla="*/ 375 h 318"/>
                  <a:gd name="T4" fmla="*/ 985 w 921"/>
                  <a:gd name="T5" fmla="*/ 0 h 318"/>
                  <a:gd name="T6" fmla="*/ 0 60000 65536"/>
                  <a:gd name="T7" fmla="*/ 0 60000 65536"/>
                  <a:gd name="T8" fmla="*/ 0 60000 65536"/>
                  <a:gd name="T9" fmla="*/ 0 w 921"/>
                  <a:gd name="T10" fmla="*/ 0 h 318"/>
                  <a:gd name="T11" fmla="*/ 921 w 921"/>
                  <a:gd name="T12" fmla="*/ 318 h 3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21" h="318">
                    <a:moveTo>
                      <a:pt x="0" y="318"/>
                    </a:moveTo>
                    <a:lnTo>
                      <a:pt x="921" y="318"/>
                    </a:lnTo>
                    <a:lnTo>
                      <a:pt x="921" y="0"/>
                    </a:lnTo>
                  </a:path>
                </a:pathLst>
              </a:custGeom>
              <a:noFill/>
              <a:ln w="571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</p:grpSp>
        <p:sp>
          <p:nvSpPr>
            <p:cNvPr id="27670" name="Text Box 13"/>
            <p:cNvSpPr txBox="1">
              <a:spLocks noChangeArrowheads="1"/>
            </p:cNvSpPr>
            <p:nvPr/>
          </p:nvSpPr>
          <p:spPr bwMode="auto">
            <a:xfrm>
              <a:off x="3815" y="1322"/>
              <a:ext cx="321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/>
              <a:r>
                <a:rPr lang="en-US" b="1">
                  <a:solidFill>
                    <a:srgbClr val="005000"/>
                  </a:solidFill>
                  <a:latin typeface="Courier New" pitchFamily="49" charset="0"/>
                  <a:cs typeface="Tahoma" pitchFamily="34" charset="0"/>
                </a:rPr>
                <a:t>b</a:t>
              </a:r>
              <a:endParaRPr lang="th-TH" b="1">
                <a:solidFill>
                  <a:srgbClr val="005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</p:grpSp>
      <p:sp>
        <p:nvSpPr>
          <p:cNvPr id="425998" name="Text Box 14"/>
          <p:cNvSpPr txBox="1">
            <a:spLocks noChangeArrowheads="1"/>
          </p:cNvSpPr>
          <p:nvPr/>
        </p:nvSpPr>
        <p:spPr bwMode="auto">
          <a:xfrm>
            <a:off x="6915150" y="2386013"/>
            <a:ext cx="825500" cy="3619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  0</a:t>
            </a:r>
            <a:endParaRPr lang="th-TH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6040438" y="3522663"/>
            <a:ext cx="2105025" cy="595312"/>
            <a:chOff x="3815" y="2183"/>
            <a:chExt cx="1326" cy="375"/>
          </a:xfrm>
        </p:grpSpPr>
        <p:grpSp>
          <p:nvGrpSpPr>
            <p:cNvPr id="27663" name="Group 16"/>
            <p:cNvGrpSpPr>
              <a:grpSpLocks/>
            </p:cNvGrpSpPr>
            <p:nvPr/>
          </p:nvGrpSpPr>
          <p:grpSpPr bwMode="auto">
            <a:xfrm>
              <a:off x="4126" y="2183"/>
              <a:ext cx="1015" cy="345"/>
              <a:chOff x="1881" y="1320"/>
              <a:chExt cx="945" cy="345"/>
            </a:xfrm>
          </p:grpSpPr>
          <p:sp>
            <p:nvSpPr>
              <p:cNvPr id="27665" name="Text Box 17"/>
              <p:cNvSpPr txBox="1">
                <a:spLocks noChangeArrowheads="1"/>
              </p:cNvSpPr>
              <p:nvPr/>
            </p:nvSpPr>
            <p:spPr bwMode="auto">
              <a:xfrm>
                <a:off x="1902" y="1334"/>
                <a:ext cx="924" cy="331"/>
              </a:xfrm>
              <a:prstGeom prst="rect">
                <a:avLst/>
              </a:prstGeom>
              <a:solidFill>
                <a:schemeClr val="hlink"/>
              </a:solidFill>
              <a:ln w="57150">
                <a:solidFill>
                  <a:srgbClr val="000000"/>
                </a:solidFill>
                <a:miter lim="800000"/>
                <a:headEnd/>
                <a:tailEnd type="none" w="lg" len="med"/>
              </a:ln>
            </p:spPr>
            <p:txBody>
              <a:bodyPr lIns="90000" tIns="46800" rIns="90000" bIns="46800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endParaRPr lang="th-TH"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27666" name="Freeform 18"/>
              <p:cNvSpPr>
                <a:spLocks/>
              </p:cNvSpPr>
              <p:nvPr/>
            </p:nvSpPr>
            <p:spPr bwMode="auto">
              <a:xfrm>
                <a:off x="1881" y="1320"/>
                <a:ext cx="942" cy="336"/>
              </a:xfrm>
              <a:custGeom>
                <a:avLst/>
                <a:gdLst>
                  <a:gd name="T0" fmla="*/ 0 w 921"/>
                  <a:gd name="T1" fmla="*/ 375 h 318"/>
                  <a:gd name="T2" fmla="*/ 985 w 921"/>
                  <a:gd name="T3" fmla="*/ 375 h 318"/>
                  <a:gd name="T4" fmla="*/ 985 w 921"/>
                  <a:gd name="T5" fmla="*/ 0 h 318"/>
                  <a:gd name="T6" fmla="*/ 0 60000 65536"/>
                  <a:gd name="T7" fmla="*/ 0 60000 65536"/>
                  <a:gd name="T8" fmla="*/ 0 60000 65536"/>
                  <a:gd name="T9" fmla="*/ 0 w 921"/>
                  <a:gd name="T10" fmla="*/ 0 h 318"/>
                  <a:gd name="T11" fmla="*/ 921 w 921"/>
                  <a:gd name="T12" fmla="*/ 318 h 3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21" h="318">
                    <a:moveTo>
                      <a:pt x="0" y="318"/>
                    </a:moveTo>
                    <a:lnTo>
                      <a:pt x="921" y="318"/>
                    </a:lnTo>
                    <a:lnTo>
                      <a:pt x="921" y="0"/>
                    </a:lnTo>
                  </a:path>
                </a:pathLst>
              </a:custGeom>
              <a:noFill/>
              <a:ln w="571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</p:grpSp>
        <p:sp>
          <p:nvSpPr>
            <p:cNvPr id="27664" name="Text Box 19"/>
            <p:cNvSpPr txBox="1">
              <a:spLocks noChangeArrowheads="1"/>
            </p:cNvSpPr>
            <p:nvPr/>
          </p:nvSpPr>
          <p:spPr bwMode="auto">
            <a:xfrm>
              <a:off x="3815" y="2227"/>
              <a:ext cx="321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/>
              <a:r>
                <a:rPr lang="en-US" b="1">
                  <a:solidFill>
                    <a:srgbClr val="005000"/>
                  </a:solidFill>
                  <a:latin typeface="Courier New" pitchFamily="49" charset="0"/>
                  <a:cs typeface="Tahoma" pitchFamily="34" charset="0"/>
                </a:rPr>
                <a:t>a</a:t>
              </a:r>
              <a:endParaRPr lang="th-TH" b="1">
                <a:solidFill>
                  <a:srgbClr val="005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</p:grpSp>
      <p:sp>
        <p:nvSpPr>
          <p:cNvPr id="426004" name="Text Box 20"/>
          <p:cNvSpPr txBox="1">
            <a:spLocks noChangeArrowheads="1"/>
          </p:cNvSpPr>
          <p:nvPr/>
        </p:nvSpPr>
        <p:spPr bwMode="auto">
          <a:xfrm>
            <a:off x="7088188" y="1731963"/>
            <a:ext cx="573087" cy="3619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–9</a:t>
            </a:r>
            <a:endParaRPr lang="th-TH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26005" name="Text Box 21"/>
          <p:cNvSpPr txBox="1">
            <a:spLocks noChangeArrowheads="1"/>
          </p:cNvSpPr>
          <p:nvPr/>
        </p:nvSpPr>
        <p:spPr bwMode="auto">
          <a:xfrm>
            <a:off x="7088188" y="3690938"/>
            <a:ext cx="573087" cy="3619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–4</a:t>
            </a:r>
            <a:endParaRPr lang="th-TH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26007" name="Rectangle 23"/>
          <p:cNvSpPr>
            <a:spLocks noChangeArrowheads="1"/>
          </p:cNvSpPr>
          <p:nvPr/>
        </p:nvSpPr>
        <p:spPr bwMode="auto">
          <a:xfrm>
            <a:off x="1047750" y="3343275"/>
            <a:ext cx="5027613" cy="1673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clip(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(a &lt;  0 )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(a &gt; 255)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255;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26008" name="AutoShape 24"/>
          <p:cNvSpPr>
            <a:spLocks noChangeArrowheads="1"/>
          </p:cNvSpPr>
          <p:nvPr/>
        </p:nvSpPr>
        <p:spPr bwMode="auto">
          <a:xfrm>
            <a:off x="673100" y="1758950"/>
            <a:ext cx="296863" cy="428625"/>
          </a:xfrm>
          <a:prstGeom prst="rightArrow">
            <a:avLst>
              <a:gd name="adj1" fmla="val 49639"/>
              <a:gd name="adj2" fmla="val 48537"/>
            </a:avLst>
          </a:prstGeom>
          <a:solidFill>
            <a:schemeClr val="accent2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26009" name="AutoShape 25"/>
          <p:cNvSpPr>
            <a:spLocks noChangeArrowheads="1"/>
          </p:cNvSpPr>
          <p:nvPr/>
        </p:nvSpPr>
        <p:spPr bwMode="auto">
          <a:xfrm>
            <a:off x="688975" y="3340100"/>
            <a:ext cx="296863" cy="428625"/>
          </a:xfrm>
          <a:prstGeom prst="rightArrow">
            <a:avLst>
              <a:gd name="adj1" fmla="val 49639"/>
              <a:gd name="adj2" fmla="val 48537"/>
            </a:avLst>
          </a:prstGeom>
          <a:solidFill>
            <a:schemeClr val="accent2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7" name="Group 28"/>
          <p:cNvGrpSpPr>
            <a:grpSpLocks/>
          </p:cNvGrpSpPr>
          <p:nvPr/>
        </p:nvGrpSpPr>
        <p:grpSpPr bwMode="auto">
          <a:xfrm>
            <a:off x="6313488" y="3425825"/>
            <a:ext cx="2076450" cy="739775"/>
            <a:chOff x="3977" y="2158"/>
            <a:chExt cx="1308" cy="466"/>
          </a:xfrm>
        </p:grpSpPr>
        <p:sp>
          <p:nvSpPr>
            <p:cNvPr id="27661" name="Line 26"/>
            <p:cNvSpPr>
              <a:spLocks noChangeShapeType="1"/>
            </p:cNvSpPr>
            <p:nvPr/>
          </p:nvSpPr>
          <p:spPr bwMode="auto">
            <a:xfrm>
              <a:off x="3977" y="2158"/>
              <a:ext cx="1308" cy="46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27662" name="Line 27"/>
            <p:cNvSpPr>
              <a:spLocks noChangeShapeType="1"/>
            </p:cNvSpPr>
            <p:nvPr/>
          </p:nvSpPr>
          <p:spPr bwMode="auto">
            <a:xfrm flipH="1">
              <a:off x="3977" y="2158"/>
              <a:ext cx="1308" cy="46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2600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26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260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260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260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260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2598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25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25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26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1.15607E-6 L 8.88889E-6 0.04231 " pathEditMode="relative" ptsTypes="AA">
                                      <p:cBhvr>
                                        <p:cTn id="57" dur="500" fill="hold"/>
                                        <p:tgtEl>
                                          <p:spTgt spid="4260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426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26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426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06358E-6 L 3.05556E-6 0.0508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4260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0.04231 L 6.38889E-6 0.08462 " pathEditMode="relative" ptsTypes="AA">
                                      <p:cBhvr>
                                        <p:cTn id="81" dur="500" fill="hold"/>
                                        <p:tgtEl>
                                          <p:spTgt spid="4260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425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5988" grpId="0" build="p" animBg="1"/>
      <p:bldP spid="425998" grpId="0" animBg="1" autoUpdateAnimBg="0"/>
      <p:bldP spid="426004" grpId="0" animBg="1" autoUpdateAnimBg="0"/>
      <p:bldP spid="426005" grpId="0" animBg="1" autoUpdateAnimBg="0"/>
      <p:bldP spid="426007" grpId="0" build="p" animBg="1"/>
      <p:bldP spid="426008" grpId="0" animBg="1"/>
      <p:bldP spid="426008" grpId="1" animBg="1"/>
      <p:bldP spid="426008" grpId="2" animBg="1"/>
      <p:bldP spid="426009" grpId="0" animBg="1"/>
      <p:bldP spid="426009" grpId="1" animBg="1"/>
      <p:bldP spid="426009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หัวข้อ</a:t>
            </a:r>
          </a:p>
        </p:txBody>
      </p:sp>
      <p:sp>
        <p:nvSpPr>
          <p:cNvPr id="499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dirty="0" smtClean="0"/>
              <a:t>องค์ประกอบของเมท็อด</a:t>
            </a:r>
          </a:p>
          <a:p>
            <a:r>
              <a:rPr lang="th-TH" dirty="0" smtClean="0"/>
              <a:t>การเรียกเมท็อดและการจัดเก็บตัวแปร</a:t>
            </a:r>
          </a:p>
          <a:p>
            <a:r>
              <a:rPr lang="th-TH" dirty="0" smtClean="0"/>
              <a:t>การส่งและรับค่าของเมท็อด</a:t>
            </a:r>
          </a:p>
          <a:p>
            <a:r>
              <a:rPr lang="th-TH" dirty="0" smtClean="0"/>
              <a:t>เมท็อดกับอาเรย์</a:t>
            </a:r>
          </a:p>
          <a:p>
            <a:r>
              <a:rPr lang="th-TH" dirty="0" smtClean="0"/>
              <a:t>การแยกเมท็อด</a:t>
            </a:r>
          </a:p>
          <a:p>
            <a:r>
              <a:rPr lang="th-TH" dirty="0" smtClean="0"/>
              <a:t>ตัวอย่าง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9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99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99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99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99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99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971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การส่งค่าและการรับผล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047750" y="1762125"/>
            <a:ext cx="3403600" cy="788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a = 300;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b = clip(a);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056313" y="1550988"/>
            <a:ext cx="2105025" cy="1247775"/>
            <a:chOff x="3815" y="867"/>
            <a:chExt cx="1326" cy="786"/>
          </a:xfrm>
        </p:grpSpPr>
        <p:grpSp>
          <p:nvGrpSpPr>
            <p:cNvPr id="28691" name="Group 5"/>
            <p:cNvGrpSpPr>
              <a:grpSpLocks/>
            </p:cNvGrpSpPr>
            <p:nvPr/>
          </p:nvGrpSpPr>
          <p:grpSpPr bwMode="auto">
            <a:xfrm>
              <a:off x="4126" y="867"/>
              <a:ext cx="1015" cy="345"/>
              <a:chOff x="1881" y="1320"/>
              <a:chExt cx="945" cy="345"/>
            </a:xfrm>
          </p:grpSpPr>
          <p:sp>
            <p:nvSpPr>
              <p:cNvPr id="28697" name="Text Box 6"/>
              <p:cNvSpPr txBox="1">
                <a:spLocks noChangeArrowheads="1"/>
              </p:cNvSpPr>
              <p:nvPr/>
            </p:nvSpPr>
            <p:spPr bwMode="auto">
              <a:xfrm>
                <a:off x="1902" y="1334"/>
                <a:ext cx="924" cy="331"/>
              </a:xfrm>
              <a:prstGeom prst="rect">
                <a:avLst/>
              </a:prstGeom>
              <a:solidFill>
                <a:schemeClr val="hlink"/>
              </a:solidFill>
              <a:ln w="57150">
                <a:solidFill>
                  <a:srgbClr val="000000"/>
                </a:solidFill>
                <a:miter lim="800000"/>
                <a:headEnd/>
                <a:tailEnd type="none" w="lg" len="med"/>
              </a:ln>
            </p:spPr>
            <p:txBody>
              <a:bodyPr lIns="90000" tIns="46800" rIns="90000" bIns="46800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endParaRPr lang="th-TH"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28698" name="Freeform 7"/>
              <p:cNvSpPr>
                <a:spLocks/>
              </p:cNvSpPr>
              <p:nvPr/>
            </p:nvSpPr>
            <p:spPr bwMode="auto">
              <a:xfrm>
                <a:off x="1881" y="1320"/>
                <a:ext cx="942" cy="336"/>
              </a:xfrm>
              <a:custGeom>
                <a:avLst/>
                <a:gdLst>
                  <a:gd name="T0" fmla="*/ 0 w 921"/>
                  <a:gd name="T1" fmla="*/ 375 h 318"/>
                  <a:gd name="T2" fmla="*/ 985 w 921"/>
                  <a:gd name="T3" fmla="*/ 375 h 318"/>
                  <a:gd name="T4" fmla="*/ 985 w 921"/>
                  <a:gd name="T5" fmla="*/ 0 h 318"/>
                  <a:gd name="T6" fmla="*/ 0 60000 65536"/>
                  <a:gd name="T7" fmla="*/ 0 60000 65536"/>
                  <a:gd name="T8" fmla="*/ 0 60000 65536"/>
                  <a:gd name="T9" fmla="*/ 0 w 921"/>
                  <a:gd name="T10" fmla="*/ 0 h 318"/>
                  <a:gd name="T11" fmla="*/ 921 w 921"/>
                  <a:gd name="T12" fmla="*/ 318 h 3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21" h="318">
                    <a:moveTo>
                      <a:pt x="0" y="318"/>
                    </a:moveTo>
                    <a:lnTo>
                      <a:pt x="921" y="318"/>
                    </a:lnTo>
                    <a:lnTo>
                      <a:pt x="921" y="0"/>
                    </a:lnTo>
                  </a:path>
                </a:pathLst>
              </a:custGeom>
              <a:noFill/>
              <a:ln w="571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</p:grpSp>
        <p:sp>
          <p:nvSpPr>
            <p:cNvPr id="28692" name="Text Box 8"/>
            <p:cNvSpPr txBox="1">
              <a:spLocks noChangeArrowheads="1"/>
            </p:cNvSpPr>
            <p:nvPr/>
          </p:nvSpPr>
          <p:spPr bwMode="auto">
            <a:xfrm>
              <a:off x="3815" y="911"/>
              <a:ext cx="321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/>
              <a:r>
                <a:rPr lang="en-US" b="1">
                  <a:solidFill>
                    <a:srgbClr val="005000"/>
                  </a:solidFill>
                  <a:latin typeface="Courier New" pitchFamily="49" charset="0"/>
                  <a:cs typeface="Tahoma" pitchFamily="34" charset="0"/>
                </a:rPr>
                <a:t>a</a:t>
              </a:r>
              <a:endParaRPr lang="th-TH" b="1">
                <a:solidFill>
                  <a:srgbClr val="005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grpSp>
          <p:nvGrpSpPr>
            <p:cNvPr id="28693" name="Group 9"/>
            <p:cNvGrpSpPr>
              <a:grpSpLocks/>
            </p:cNvGrpSpPr>
            <p:nvPr/>
          </p:nvGrpSpPr>
          <p:grpSpPr bwMode="auto">
            <a:xfrm>
              <a:off x="4126" y="1278"/>
              <a:ext cx="1015" cy="345"/>
              <a:chOff x="1881" y="1320"/>
              <a:chExt cx="945" cy="345"/>
            </a:xfrm>
          </p:grpSpPr>
          <p:sp>
            <p:nvSpPr>
              <p:cNvPr id="28695" name="Text Box 10"/>
              <p:cNvSpPr txBox="1">
                <a:spLocks noChangeArrowheads="1"/>
              </p:cNvSpPr>
              <p:nvPr/>
            </p:nvSpPr>
            <p:spPr bwMode="auto">
              <a:xfrm>
                <a:off x="1902" y="1334"/>
                <a:ext cx="924" cy="331"/>
              </a:xfrm>
              <a:prstGeom prst="rect">
                <a:avLst/>
              </a:prstGeom>
              <a:solidFill>
                <a:schemeClr val="hlink"/>
              </a:solidFill>
              <a:ln w="57150">
                <a:solidFill>
                  <a:srgbClr val="000000"/>
                </a:solidFill>
                <a:miter lim="800000"/>
                <a:headEnd/>
                <a:tailEnd type="none" w="lg" len="med"/>
              </a:ln>
            </p:spPr>
            <p:txBody>
              <a:bodyPr lIns="90000" tIns="46800" rIns="90000" bIns="46800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endParaRPr lang="th-TH"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28696" name="Freeform 11"/>
              <p:cNvSpPr>
                <a:spLocks/>
              </p:cNvSpPr>
              <p:nvPr/>
            </p:nvSpPr>
            <p:spPr bwMode="auto">
              <a:xfrm>
                <a:off x="1881" y="1320"/>
                <a:ext cx="942" cy="336"/>
              </a:xfrm>
              <a:custGeom>
                <a:avLst/>
                <a:gdLst>
                  <a:gd name="T0" fmla="*/ 0 w 921"/>
                  <a:gd name="T1" fmla="*/ 375 h 318"/>
                  <a:gd name="T2" fmla="*/ 985 w 921"/>
                  <a:gd name="T3" fmla="*/ 375 h 318"/>
                  <a:gd name="T4" fmla="*/ 985 w 921"/>
                  <a:gd name="T5" fmla="*/ 0 h 318"/>
                  <a:gd name="T6" fmla="*/ 0 60000 65536"/>
                  <a:gd name="T7" fmla="*/ 0 60000 65536"/>
                  <a:gd name="T8" fmla="*/ 0 60000 65536"/>
                  <a:gd name="T9" fmla="*/ 0 w 921"/>
                  <a:gd name="T10" fmla="*/ 0 h 318"/>
                  <a:gd name="T11" fmla="*/ 921 w 921"/>
                  <a:gd name="T12" fmla="*/ 318 h 3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21" h="318">
                    <a:moveTo>
                      <a:pt x="0" y="318"/>
                    </a:moveTo>
                    <a:lnTo>
                      <a:pt x="921" y="318"/>
                    </a:lnTo>
                    <a:lnTo>
                      <a:pt x="921" y="0"/>
                    </a:lnTo>
                  </a:path>
                </a:pathLst>
              </a:custGeom>
              <a:noFill/>
              <a:ln w="571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</p:grpSp>
        <p:sp>
          <p:nvSpPr>
            <p:cNvPr id="28694" name="Text Box 12"/>
            <p:cNvSpPr txBox="1">
              <a:spLocks noChangeArrowheads="1"/>
            </p:cNvSpPr>
            <p:nvPr/>
          </p:nvSpPr>
          <p:spPr bwMode="auto">
            <a:xfrm>
              <a:off x="3815" y="1322"/>
              <a:ext cx="321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/>
              <a:r>
                <a:rPr lang="en-US" b="1">
                  <a:solidFill>
                    <a:srgbClr val="005000"/>
                  </a:solidFill>
                  <a:latin typeface="Courier New" pitchFamily="49" charset="0"/>
                  <a:cs typeface="Tahoma" pitchFamily="34" charset="0"/>
                </a:rPr>
                <a:t>b</a:t>
              </a:r>
              <a:endParaRPr lang="th-TH" b="1">
                <a:solidFill>
                  <a:srgbClr val="005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</p:grpSp>
      <p:sp>
        <p:nvSpPr>
          <p:cNvPr id="428045" name="Text Box 13"/>
          <p:cNvSpPr txBox="1">
            <a:spLocks noChangeArrowheads="1"/>
          </p:cNvSpPr>
          <p:nvPr/>
        </p:nvSpPr>
        <p:spPr bwMode="auto">
          <a:xfrm>
            <a:off x="6915150" y="2386013"/>
            <a:ext cx="992188" cy="3619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255</a:t>
            </a:r>
            <a:endParaRPr lang="th-TH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6040438" y="3522663"/>
            <a:ext cx="2105025" cy="595312"/>
            <a:chOff x="3815" y="2183"/>
            <a:chExt cx="1326" cy="375"/>
          </a:xfrm>
        </p:grpSpPr>
        <p:grpSp>
          <p:nvGrpSpPr>
            <p:cNvPr id="28687" name="Group 15"/>
            <p:cNvGrpSpPr>
              <a:grpSpLocks/>
            </p:cNvGrpSpPr>
            <p:nvPr/>
          </p:nvGrpSpPr>
          <p:grpSpPr bwMode="auto">
            <a:xfrm>
              <a:off x="4126" y="2183"/>
              <a:ext cx="1015" cy="345"/>
              <a:chOff x="1881" y="1320"/>
              <a:chExt cx="945" cy="345"/>
            </a:xfrm>
          </p:grpSpPr>
          <p:sp>
            <p:nvSpPr>
              <p:cNvPr id="28689" name="Text Box 16"/>
              <p:cNvSpPr txBox="1">
                <a:spLocks noChangeArrowheads="1"/>
              </p:cNvSpPr>
              <p:nvPr/>
            </p:nvSpPr>
            <p:spPr bwMode="auto">
              <a:xfrm>
                <a:off x="1902" y="1334"/>
                <a:ext cx="924" cy="331"/>
              </a:xfrm>
              <a:prstGeom prst="rect">
                <a:avLst/>
              </a:prstGeom>
              <a:solidFill>
                <a:schemeClr val="hlink"/>
              </a:solidFill>
              <a:ln w="57150">
                <a:solidFill>
                  <a:srgbClr val="000000"/>
                </a:solidFill>
                <a:miter lim="800000"/>
                <a:headEnd/>
                <a:tailEnd type="none" w="lg" len="med"/>
              </a:ln>
            </p:spPr>
            <p:txBody>
              <a:bodyPr lIns="90000" tIns="46800" rIns="90000" bIns="46800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endParaRPr lang="th-TH"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28690" name="Freeform 17"/>
              <p:cNvSpPr>
                <a:spLocks/>
              </p:cNvSpPr>
              <p:nvPr/>
            </p:nvSpPr>
            <p:spPr bwMode="auto">
              <a:xfrm>
                <a:off x="1881" y="1320"/>
                <a:ext cx="942" cy="336"/>
              </a:xfrm>
              <a:custGeom>
                <a:avLst/>
                <a:gdLst>
                  <a:gd name="T0" fmla="*/ 0 w 921"/>
                  <a:gd name="T1" fmla="*/ 375 h 318"/>
                  <a:gd name="T2" fmla="*/ 985 w 921"/>
                  <a:gd name="T3" fmla="*/ 375 h 318"/>
                  <a:gd name="T4" fmla="*/ 985 w 921"/>
                  <a:gd name="T5" fmla="*/ 0 h 318"/>
                  <a:gd name="T6" fmla="*/ 0 60000 65536"/>
                  <a:gd name="T7" fmla="*/ 0 60000 65536"/>
                  <a:gd name="T8" fmla="*/ 0 60000 65536"/>
                  <a:gd name="T9" fmla="*/ 0 w 921"/>
                  <a:gd name="T10" fmla="*/ 0 h 318"/>
                  <a:gd name="T11" fmla="*/ 921 w 921"/>
                  <a:gd name="T12" fmla="*/ 318 h 3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21" h="318">
                    <a:moveTo>
                      <a:pt x="0" y="318"/>
                    </a:moveTo>
                    <a:lnTo>
                      <a:pt x="921" y="318"/>
                    </a:lnTo>
                    <a:lnTo>
                      <a:pt x="921" y="0"/>
                    </a:lnTo>
                  </a:path>
                </a:pathLst>
              </a:custGeom>
              <a:noFill/>
              <a:ln w="571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</p:grpSp>
        <p:sp>
          <p:nvSpPr>
            <p:cNvPr id="28688" name="Text Box 18"/>
            <p:cNvSpPr txBox="1">
              <a:spLocks noChangeArrowheads="1"/>
            </p:cNvSpPr>
            <p:nvPr/>
          </p:nvSpPr>
          <p:spPr bwMode="auto">
            <a:xfrm>
              <a:off x="3815" y="2227"/>
              <a:ext cx="321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/>
              <a:r>
                <a:rPr lang="en-US" b="1">
                  <a:solidFill>
                    <a:srgbClr val="005000"/>
                  </a:solidFill>
                  <a:latin typeface="Courier New" pitchFamily="49" charset="0"/>
                  <a:cs typeface="Tahoma" pitchFamily="34" charset="0"/>
                </a:rPr>
                <a:t>a</a:t>
              </a:r>
              <a:endParaRPr lang="th-TH" b="1">
                <a:solidFill>
                  <a:srgbClr val="005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</p:grpSp>
      <p:sp>
        <p:nvSpPr>
          <p:cNvPr id="428051" name="Text Box 19"/>
          <p:cNvSpPr txBox="1">
            <a:spLocks noChangeArrowheads="1"/>
          </p:cNvSpPr>
          <p:nvPr/>
        </p:nvSpPr>
        <p:spPr bwMode="auto">
          <a:xfrm>
            <a:off x="7088188" y="1731963"/>
            <a:ext cx="768350" cy="3619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300</a:t>
            </a:r>
            <a:endParaRPr lang="th-TH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28052" name="Text Box 20"/>
          <p:cNvSpPr txBox="1">
            <a:spLocks noChangeArrowheads="1"/>
          </p:cNvSpPr>
          <p:nvPr/>
        </p:nvSpPr>
        <p:spPr bwMode="auto">
          <a:xfrm>
            <a:off x="7088188" y="3690938"/>
            <a:ext cx="768350" cy="3619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300</a:t>
            </a:r>
            <a:endParaRPr lang="th-TH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8681" name="Rectangle 21"/>
          <p:cNvSpPr>
            <a:spLocks noChangeArrowheads="1"/>
          </p:cNvSpPr>
          <p:nvPr/>
        </p:nvSpPr>
        <p:spPr bwMode="auto">
          <a:xfrm>
            <a:off x="1047750" y="3343275"/>
            <a:ext cx="5027613" cy="1673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clip(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(a &lt;  0 )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(a &gt; 255)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255;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28054" name="AutoShape 22"/>
          <p:cNvSpPr>
            <a:spLocks noChangeArrowheads="1"/>
          </p:cNvSpPr>
          <p:nvPr/>
        </p:nvSpPr>
        <p:spPr bwMode="auto">
          <a:xfrm>
            <a:off x="673100" y="1758950"/>
            <a:ext cx="284163" cy="428625"/>
          </a:xfrm>
          <a:prstGeom prst="rightArrow">
            <a:avLst>
              <a:gd name="adj1" fmla="val 49639"/>
              <a:gd name="adj2" fmla="val 48537"/>
            </a:avLst>
          </a:prstGeom>
          <a:solidFill>
            <a:schemeClr val="accent2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28055" name="AutoShape 23"/>
          <p:cNvSpPr>
            <a:spLocks noChangeArrowheads="1"/>
          </p:cNvSpPr>
          <p:nvPr/>
        </p:nvSpPr>
        <p:spPr bwMode="auto">
          <a:xfrm>
            <a:off x="688975" y="3340100"/>
            <a:ext cx="284163" cy="428625"/>
          </a:xfrm>
          <a:prstGeom prst="rightArrow">
            <a:avLst>
              <a:gd name="adj1" fmla="val 49639"/>
              <a:gd name="adj2" fmla="val 48537"/>
            </a:avLst>
          </a:prstGeom>
          <a:solidFill>
            <a:schemeClr val="accent2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7" name="Group 24"/>
          <p:cNvGrpSpPr>
            <a:grpSpLocks/>
          </p:cNvGrpSpPr>
          <p:nvPr/>
        </p:nvGrpSpPr>
        <p:grpSpPr bwMode="auto">
          <a:xfrm>
            <a:off x="6313488" y="3425825"/>
            <a:ext cx="2076450" cy="739775"/>
            <a:chOff x="3977" y="2158"/>
            <a:chExt cx="1308" cy="466"/>
          </a:xfrm>
        </p:grpSpPr>
        <p:sp>
          <p:nvSpPr>
            <p:cNvPr id="28685" name="Line 25"/>
            <p:cNvSpPr>
              <a:spLocks noChangeShapeType="1"/>
            </p:cNvSpPr>
            <p:nvPr/>
          </p:nvSpPr>
          <p:spPr bwMode="auto">
            <a:xfrm>
              <a:off x="3977" y="2158"/>
              <a:ext cx="1308" cy="46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28686" name="Line 26"/>
            <p:cNvSpPr>
              <a:spLocks noChangeShapeType="1"/>
            </p:cNvSpPr>
            <p:nvPr/>
          </p:nvSpPr>
          <p:spPr bwMode="auto">
            <a:xfrm flipH="1">
              <a:off x="3977" y="2158"/>
              <a:ext cx="1308" cy="46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8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1.15607E-6 L 8.88889E-6 0.04231 " pathEditMode="relative" ptsTypes="AA">
                                      <p:cBhvr>
                                        <p:cTn id="16" dur="500" fill="hold"/>
                                        <p:tgtEl>
                                          <p:spTgt spid="428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28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28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28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13873E-6 L -1.11111E-6 0.08693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428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0.04231 L 6.38889E-6 0.08462 " pathEditMode="relative" ptsTypes="AA">
                                      <p:cBhvr>
                                        <p:cTn id="40" dur="500" fill="hold"/>
                                        <p:tgtEl>
                                          <p:spTgt spid="428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428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8045" grpId="0" animBg="1" autoUpdateAnimBg="0"/>
      <p:bldP spid="428051" grpId="0" animBg="1" autoUpdateAnimBg="0"/>
      <p:bldP spid="428052" grpId="0" animBg="1" autoUpdateAnimBg="0"/>
      <p:bldP spid="428054" grpId="0" animBg="1"/>
      <p:bldP spid="428054" grpId="1" animBg="1"/>
      <p:bldP spid="428054" grpId="2" animBg="1"/>
      <p:bldP spid="428055" grpId="0" animBg="1"/>
      <p:bldP spid="428055" grpId="1" animBg="1"/>
      <p:bldP spid="428055" grpId="2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การส่งค่าและการรับผล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047750" y="1762125"/>
            <a:ext cx="3403600" cy="788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a = 300;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b = clip(a);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056313" y="1550988"/>
            <a:ext cx="2105025" cy="1247775"/>
            <a:chOff x="3815" y="867"/>
            <a:chExt cx="1326" cy="786"/>
          </a:xfrm>
        </p:grpSpPr>
        <p:grpSp>
          <p:nvGrpSpPr>
            <p:cNvPr id="29716" name="Group 5"/>
            <p:cNvGrpSpPr>
              <a:grpSpLocks/>
            </p:cNvGrpSpPr>
            <p:nvPr/>
          </p:nvGrpSpPr>
          <p:grpSpPr bwMode="auto">
            <a:xfrm>
              <a:off x="4126" y="867"/>
              <a:ext cx="1015" cy="345"/>
              <a:chOff x="1881" y="1320"/>
              <a:chExt cx="945" cy="345"/>
            </a:xfrm>
          </p:grpSpPr>
          <p:sp>
            <p:nvSpPr>
              <p:cNvPr id="29722" name="Text Box 6"/>
              <p:cNvSpPr txBox="1">
                <a:spLocks noChangeArrowheads="1"/>
              </p:cNvSpPr>
              <p:nvPr/>
            </p:nvSpPr>
            <p:spPr bwMode="auto">
              <a:xfrm>
                <a:off x="1902" y="1334"/>
                <a:ext cx="924" cy="331"/>
              </a:xfrm>
              <a:prstGeom prst="rect">
                <a:avLst/>
              </a:prstGeom>
              <a:solidFill>
                <a:schemeClr val="hlink"/>
              </a:solidFill>
              <a:ln w="57150">
                <a:solidFill>
                  <a:srgbClr val="000000"/>
                </a:solidFill>
                <a:miter lim="800000"/>
                <a:headEnd/>
                <a:tailEnd type="none" w="lg" len="med"/>
              </a:ln>
            </p:spPr>
            <p:txBody>
              <a:bodyPr lIns="90000" tIns="46800" rIns="90000" bIns="46800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endParaRPr lang="th-TH" b="1"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29723" name="Freeform 7"/>
              <p:cNvSpPr>
                <a:spLocks/>
              </p:cNvSpPr>
              <p:nvPr/>
            </p:nvSpPr>
            <p:spPr bwMode="auto">
              <a:xfrm>
                <a:off x="1881" y="1320"/>
                <a:ext cx="942" cy="336"/>
              </a:xfrm>
              <a:custGeom>
                <a:avLst/>
                <a:gdLst>
                  <a:gd name="T0" fmla="*/ 0 w 921"/>
                  <a:gd name="T1" fmla="*/ 375 h 318"/>
                  <a:gd name="T2" fmla="*/ 985 w 921"/>
                  <a:gd name="T3" fmla="*/ 375 h 318"/>
                  <a:gd name="T4" fmla="*/ 985 w 921"/>
                  <a:gd name="T5" fmla="*/ 0 h 318"/>
                  <a:gd name="T6" fmla="*/ 0 60000 65536"/>
                  <a:gd name="T7" fmla="*/ 0 60000 65536"/>
                  <a:gd name="T8" fmla="*/ 0 60000 65536"/>
                  <a:gd name="T9" fmla="*/ 0 w 921"/>
                  <a:gd name="T10" fmla="*/ 0 h 318"/>
                  <a:gd name="T11" fmla="*/ 921 w 921"/>
                  <a:gd name="T12" fmla="*/ 318 h 3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21" h="318">
                    <a:moveTo>
                      <a:pt x="0" y="318"/>
                    </a:moveTo>
                    <a:lnTo>
                      <a:pt x="921" y="318"/>
                    </a:lnTo>
                    <a:lnTo>
                      <a:pt x="921" y="0"/>
                    </a:lnTo>
                  </a:path>
                </a:pathLst>
              </a:custGeom>
              <a:noFill/>
              <a:ln w="571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</p:grpSp>
        <p:sp>
          <p:nvSpPr>
            <p:cNvPr id="29717" name="Text Box 8"/>
            <p:cNvSpPr txBox="1">
              <a:spLocks noChangeArrowheads="1"/>
            </p:cNvSpPr>
            <p:nvPr/>
          </p:nvSpPr>
          <p:spPr bwMode="auto">
            <a:xfrm>
              <a:off x="3815" y="911"/>
              <a:ext cx="321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/>
              <a:r>
                <a:rPr lang="en-US" b="1">
                  <a:solidFill>
                    <a:srgbClr val="005000"/>
                  </a:solidFill>
                  <a:latin typeface="Courier New" pitchFamily="49" charset="0"/>
                  <a:cs typeface="Tahoma" pitchFamily="34" charset="0"/>
                </a:rPr>
                <a:t>a</a:t>
              </a:r>
              <a:endParaRPr lang="th-TH" b="1">
                <a:solidFill>
                  <a:srgbClr val="005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grpSp>
          <p:nvGrpSpPr>
            <p:cNvPr id="29718" name="Group 9"/>
            <p:cNvGrpSpPr>
              <a:grpSpLocks/>
            </p:cNvGrpSpPr>
            <p:nvPr/>
          </p:nvGrpSpPr>
          <p:grpSpPr bwMode="auto">
            <a:xfrm>
              <a:off x="4126" y="1278"/>
              <a:ext cx="1015" cy="345"/>
              <a:chOff x="1881" y="1320"/>
              <a:chExt cx="945" cy="345"/>
            </a:xfrm>
          </p:grpSpPr>
          <p:sp>
            <p:nvSpPr>
              <p:cNvPr id="29720" name="Text Box 10"/>
              <p:cNvSpPr txBox="1">
                <a:spLocks noChangeArrowheads="1"/>
              </p:cNvSpPr>
              <p:nvPr/>
            </p:nvSpPr>
            <p:spPr bwMode="auto">
              <a:xfrm>
                <a:off x="1902" y="1334"/>
                <a:ext cx="924" cy="331"/>
              </a:xfrm>
              <a:prstGeom prst="rect">
                <a:avLst/>
              </a:prstGeom>
              <a:solidFill>
                <a:schemeClr val="hlink"/>
              </a:solidFill>
              <a:ln w="57150">
                <a:solidFill>
                  <a:srgbClr val="000000"/>
                </a:solidFill>
                <a:miter lim="800000"/>
                <a:headEnd/>
                <a:tailEnd type="none" w="lg" len="med"/>
              </a:ln>
            </p:spPr>
            <p:txBody>
              <a:bodyPr lIns="90000" tIns="46800" rIns="90000" bIns="46800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endParaRPr lang="th-TH" b="1"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29721" name="Freeform 11"/>
              <p:cNvSpPr>
                <a:spLocks/>
              </p:cNvSpPr>
              <p:nvPr/>
            </p:nvSpPr>
            <p:spPr bwMode="auto">
              <a:xfrm>
                <a:off x="1881" y="1320"/>
                <a:ext cx="942" cy="336"/>
              </a:xfrm>
              <a:custGeom>
                <a:avLst/>
                <a:gdLst>
                  <a:gd name="T0" fmla="*/ 0 w 921"/>
                  <a:gd name="T1" fmla="*/ 375 h 318"/>
                  <a:gd name="T2" fmla="*/ 985 w 921"/>
                  <a:gd name="T3" fmla="*/ 375 h 318"/>
                  <a:gd name="T4" fmla="*/ 985 w 921"/>
                  <a:gd name="T5" fmla="*/ 0 h 318"/>
                  <a:gd name="T6" fmla="*/ 0 60000 65536"/>
                  <a:gd name="T7" fmla="*/ 0 60000 65536"/>
                  <a:gd name="T8" fmla="*/ 0 60000 65536"/>
                  <a:gd name="T9" fmla="*/ 0 w 921"/>
                  <a:gd name="T10" fmla="*/ 0 h 318"/>
                  <a:gd name="T11" fmla="*/ 921 w 921"/>
                  <a:gd name="T12" fmla="*/ 318 h 3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21" h="318">
                    <a:moveTo>
                      <a:pt x="0" y="318"/>
                    </a:moveTo>
                    <a:lnTo>
                      <a:pt x="921" y="318"/>
                    </a:lnTo>
                    <a:lnTo>
                      <a:pt x="921" y="0"/>
                    </a:lnTo>
                  </a:path>
                </a:pathLst>
              </a:custGeom>
              <a:noFill/>
              <a:ln w="571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</p:grpSp>
        <p:sp>
          <p:nvSpPr>
            <p:cNvPr id="29719" name="Text Box 12"/>
            <p:cNvSpPr txBox="1">
              <a:spLocks noChangeArrowheads="1"/>
            </p:cNvSpPr>
            <p:nvPr/>
          </p:nvSpPr>
          <p:spPr bwMode="auto">
            <a:xfrm>
              <a:off x="3815" y="1322"/>
              <a:ext cx="321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/>
              <a:r>
                <a:rPr lang="en-US" b="1">
                  <a:solidFill>
                    <a:srgbClr val="005000"/>
                  </a:solidFill>
                  <a:latin typeface="Courier New" pitchFamily="49" charset="0"/>
                  <a:cs typeface="Tahoma" pitchFamily="34" charset="0"/>
                </a:rPr>
                <a:t>b</a:t>
              </a:r>
              <a:endParaRPr lang="th-TH" b="1">
                <a:solidFill>
                  <a:srgbClr val="005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</p:grpSp>
      <p:sp>
        <p:nvSpPr>
          <p:cNvPr id="429069" name="Text Box 13"/>
          <p:cNvSpPr txBox="1">
            <a:spLocks noChangeArrowheads="1"/>
          </p:cNvSpPr>
          <p:nvPr/>
        </p:nvSpPr>
        <p:spPr bwMode="auto">
          <a:xfrm>
            <a:off x="6915150" y="2386013"/>
            <a:ext cx="992188" cy="3619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255</a:t>
            </a:r>
            <a:endParaRPr lang="th-TH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6040438" y="3522663"/>
            <a:ext cx="2105025" cy="595312"/>
            <a:chOff x="3815" y="2183"/>
            <a:chExt cx="1326" cy="375"/>
          </a:xfrm>
        </p:grpSpPr>
        <p:grpSp>
          <p:nvGrpSpPr>
            <p:cNvPr id="29712" name="Group 15"/>
            <p:cNvGrpSpPr>
              <a:grpSpLocks/>
            </p:cNvGrpSpPr>
            <p:nvPr/>
          </p:nvGrpSpPr>
          <p:grpSpPr bwMode="auto">
            <a:xfrm>
              <a:off x="4126" y="2183"/>
              <a:ext cx="1015" cy="345"/>
              <a:chOff x="1881" y="1320"/>
              <a:chExt cx="945" cy="345"/>
            </a:xfrm>
          </p:grpSpPr>
          <p:sp>
            <p:nvSpPr>
              <p:cNvPr id="29714" name="Text Box 16"/>
              <p:cNvSpPr txBox="1">
                <a:spLocks noChangeArrowheads="1"/>
              </p:cNvSpPr>
              <p:nvPr/>
            </p:nvSpPr>
            <p:spPr bwMode="auto">
              <a:xfrm>
                <a:off x="1902" y="1334"/>
                <a:ext cx="924" cy="331"/>
              </a:xfrm>
              <a:prstGeom prst="rect">
                <a:avLst/>
              </a:prstGeom>
              <a:solidFill>
                <a:schemeClr val="hlink"/>
              </a:solidFill>
              <a:ln w="57150">
                <a:solidFill>
                  <a:srgbClr val="000000"/>
                </a:solidFill>
                <a:miter lim="800000"/>
                <a:headEnd/>
                <a:tailEnd type="none" w="lg" len="med"/>
              </a:ln>
            </p:spPr>
            <p:txBody>
              <a:bodyPr lIns="90000" tIns="46800" rIns="90000" bIns="46800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endParaRPr lang="th-TH" b="1"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29715" name="Freeform 17"/>
              <p:cNvSpPr>
                <a:spLocks/>
              </p:cNvSpPr>
              <p:nvPr/>
            </p:nvSpPr>
            <p:spPr bwMode="auto">
              <a:xfrm>
                <a:off x="1881" y="1320"/>
                <a:ext cx="942" cy="336"/>
              </a:xfrm>
              <a:custGeom>
                <a:avLst/>
                <a:gdLst>
                  <a:gd name="T0" fmla="*/ 0 w 921"/>
                  <a:gd name="T1" fmla="*/ 375 h 318"/>
                  <a:gd name="T2" fmla="*/ 985 w 921"/>
                  <a:gd name="T3" fmla="*/ 375 h 318"/>
                  <a:gd name="T4" fmla="*/ 985 w 921"/>
                  <a:gd name="T5" fmla="*/ 0 h 318"/>
                  <a:gd name="T6" fmla="*/ 0 60000 65536"/>
                  <a:gd name="T7" fmla="*/ 0 60000 65536"/>
                  <a:gd name="T8" fmla="*/ 0 60000 65536"/>
                  <a:gd name="T9" fmla="*/ 0 w 921"/>
                  <a:gd name="T10" fmla="*/ 0 h 318"/>
                  <a:gd name="T11" fmla="*/ 921 w 921"/>
                  <a:gd name="T12" fmla="*/ 318 h 3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21" h="318">
                    <a:moveTo>
                      <a:pt x="0" y="318"/>
                    </a:moveTo>
                    <a:lnTo>
                      <a:pt x="921" y="318"/>
                    </a:lnTo>
                    <a:lnTo>
                      <a:pt x="921" y="0"/>
                    </a:lnTo>
                  </a:path>
                </a:pathLst>
              </a:custGeom>
              <a:noFill/>
              <a:ln w="571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</p:grpSp>
        <p:sp>
          <p:nvSpPr>
            <p:cNvPr id="29713" name="Text Box 18"/>
            <p:cNvSpPr txBox="1">
              <a:spLocks noChangeArrowheads="1"/>
            </p:cNvSpPr>
            <p:nvPr/>
          </p:nvSpPr>
          <p:spPr bwMode="auto">
            <a:xfrm>
              <a:off x="3815" y="2227"/>
              <a:ext cx="321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/>
              <a:r>
                <a:rPr lang="en-US" b="1">
                  <a:solidFill>
                    <a:srgbClr val="005000"/>
                  </a:solidFill>
                  <a:latin typeface="Courier New" pitchFamily="49" charset="0"/>
                  <a:cs typeface="Tahoma" pitchFamily="34" charset="0"/>
                </a:rPr>
                <a:t>a</a:t>
              </a:r>
              <a:endParaRPr lang="th-TH" b="1">
                <a:solidFill>
                  <a:srgbClr val="005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</p:grpSp>
      <p:sp>
        <p:nvSpPr>
          <p:cNvPr id="429075" name="Text Box 19"/>
          <p:cNvSpPr txBox="1">
            <a:spLocks noChangeArrowheads="1"/>
          </p:cNvSpPr>
          <p:nvPr/>
        </p:nvSpPr>
        <p:spPr bwMode="auto">
          <a:xfrm>
            <a:off x="7088188" y="1731963"/>
            <a:ext cx="768350" cy="3619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300</a:t>
            </a:r>
            <a:endParaRPr lang="th-TH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29076" name="Text Box 20"/>
          <p:cNvSpPr txBox="1">
            <a:spLocks noChangeArrowheads="1"/>
          </p:cNvSpPr>
          <p:nvPr/>
        </p:nvSpPr>
        <p:spPr bwMode="auto">
          <a:xfrm>
            <a:off x="7088188" y="3690938"/>
            <a:ext cx="768350" cy="3619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300</a:t>
            </a:r>
            <a:endParaRPr lang="th-TH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705" name="Rectangle 21"/>
          <p:cNvSpPr>
            <a:spLocks noChangeArrowheads="1"/>
          </p:cNvSpPr>
          <p:nvPr/>
        </p:nvSpPr>
        <p:spPr bwMode="auto">
          <a:xfrm>
            <a:off x="1047750" y="3343275"/>
            <a:ext cx="5027613" cy="1673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clip(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a = Math.max(a, 0);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a = Math.min(a, 255);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29078" name="AutoShape 22"/>
          <p:cNvSpPr>
            <a:spLocks noChangeArrowheads="1"/>
          </p:cNvSpPr>
          <p:nvPr/>
        </p:nvSpPr>
        <p:spPr bwMode="auto">
          <a:xfrm>
            <a:off x="647700" y="1800225"/>
            <a:ext cx="311150" cy="317500"/>
          </a:xfrm>
          <a:prstGeom prst="rightArrow">
            <a:avLst>
              <a:gd name="adj1" fmla="val 49639"/>
              <a:gd name="adj2" fmla="val 48537"/>
            </a:avLst>
          </a:prstGeom>
          <a:solidFill>
            <a:schemeClr val="accent2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29079" name="AutoShape 23"/>
          <p:cNvSpPr>
            <a:spLocks noChangeArrowheads="1"/>
          </p:cNvSpPr>
          <p:nvPr/>
        </p:nvSpPr>
        <p:spPr bwMode="auto">
          <a:xfrm>
            <a:off x="635000" y="3395663"/>
            <a:ext cx="311150" cy="317500"/>
          </a:xfrm>
          <a:prstGeom prst="rightArrow">
            <a:avLst>
              <a:gd name="adj1" fmla="val 49639"/>
              <a:gd name="adj2" fmla="val 48537"/>
            </a:avLst>
          </a:prstGeom>
          <a:solidFill>
            <a:schemeClr val="accent2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29080" name="Text Box 24"/>
          <p:cNvSpPr txBox="1">
            <a:spLocks noChangeArrowheads="1"/>
          </p:cNvSpPr>
          <p:nvPr/>
        </p:nvSpPr>
        <p:spPr bwMode="auto">
          <a:xfrm>
            <a:off x="7100888" y="3690938"/>
            <a:ext cx="768350" cy="3619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255</a:t>
            </a:r>
            <a:endParaRPr lang="th-TH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6313488" y="3425825"/>
            <a:ext cx="2076450" cy="739775"/>
            <a:chOff x="3977" y="2158"/>
            <a:chExt cx="1308" cy="466"/>
          </a:xfrm>
        </p:grpSpPr>
        <p:sp>
          <p:nvSpPr>
            <p:cNvPr id="29710" name="Line 26"/>
            <p:cNvSpPr>
              <a:spLocks noChangeShapeType="1"/>
            </p:cNvSpPr>
            <p:nvPr/>
          </p:nvSpPr>
          <p:spPr bwMode="auto">
            <a:xfrm>
              <a:off x="3977" y="2158"/>
              <a:ext cx="1308" cy="46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29711" name="Line 27"/>
            <p:cNvSpPr>
              <a:spLocks noChangeShapeType="1"/>
            </p:cNvSpPr>
            <p:nvPr/>
          </p:nvSpPr>
          <p:spPr bwMode="auto">
            <a:xfrm flipH="1">
              <a:off x="3977" y="2158"/>
              <a:ext cx="1308" cy="46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9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1.15607E-6 L 8.88889E-6 0.04231 " pathEditMode="relative" ptsTypes="AA">
                                      <p:cBhvr>
                                        <p:cTn id="16" dur="500" fill="hold"/>
                                        <p:tgtEl>
                                          <p:spTgt spid="429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29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29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29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21387E-6 L -4.72222E-6 0.13734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429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8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29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0.04231 L 6.38889E-6 0.08462 " pathEditMode="relative" ptsTypes="AA">
                                      <p:cBhvr>
                                        <p:cTn id="44" dur="500" fill="hold"/>
                                        <p:tgtEl>
                                          <p:spTgt spid="429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29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9069" grpId="0" animBg="1" autoUpdateAnimBg="0"/>
      <p:bldP spid="429075" grpId="0" animBg="1" autoUpdateAnimBg="0"/>
      <p:bldP spid="429076" grpId="0" animBg="1" autoUpdateAnimBg="0"/>
      <p:bldP spid="429078" grpId="0" animBg="1"/>
      <p:bldP spid="429078" grpId="1" animBg="1"/>
      <p:bldP spid="429078" grpId="2" animBg="1"/>
      <p:bldP spid="429079" grpId="0" animBg="1"/>
      <p:bldP spid="429079" grpId="1" animBg="1"/>
      <p:bldP spid="429079" grpId="2" animBg="1"/>
      <p:bldP spid="429080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การส่งค่าและการรับผล</a:t>
            </a:r>
          </a:p>
        </p:txBody>
      </p:sp>
      <p:sp>
        <p:nvSpPr>
          <p:cNvPr id="438277" name="Text Box 5"/>
          <p:cNvSpPr txBox="1">
            <a:spLocks noChangeArrowheads="1"/>
          </p:cNvSpPr>
          <p:nvPr/>
        </p:nvSpPr>
        <p:spPr bwMode="auto">
          <a:xfrm>
            <a:off x="217488" y="3448050"/>
            <a:ext cx="8691562" cy="1749425"/>
          </a:xfrm>
          <a:prstGeom prst="rect">
            <a:avLst/>
          </a:prstGeom>
          <a:solidFill>
            <a:srgbClr val="FAEB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th-TH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distance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th-TH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1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th-TH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y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1, </a:t>
            </a:r>
            <a:r>
              <a:rPr lang="en-US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x2, </a:t>
            </a:r>
            <a:r>
              <a:rPr lang="en-US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y2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){</a:t>
            </a:r>
            <a:r>
              <a:rPr lang="th-TH" sz="1800" b="1">
                <a:solidFill>
                  <a:srgbClr val="0000FF"/>
                </a:solidFill>
                <a:latin typeface="Courier New" pitchFamily="49" charset="0"/>
                <a:cs typeface="Tahoma" pitchFamily="34" charset="0"/>
              </a:rPr>
              <a:t>  </a:t>
            </a:r>
          </a:p>
          <a:p>
            <a:r>
              <a:rPr lang="en-US" sz="1800" b="1">
                <a:solidFill>
                  <a:srgbClr val="0000FF"/>
                </a:solidFill>
                <a:latin typeface="Courier New" pitchFamily="49" charset="0"/>
                <a:cs typeface="Tahoma" pitchFamily="34" charset="0"/>
              </a:rPr>
              <a:t>  double </a:t>
            </a:r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dx = (x1 – x2);</a:t>
            </a:r>
          </a:p>
          <a:p>
            <a:r>
              <a:rPr lang="en-US" sz="1800" b="1">
                <a:solidFill>
                  <a:srgbClr val="0000FF"/>
                </a:solidFill>
                <a:latin typeface="Courier New" pitchFamily="49" charset="0"/>
                <a:cs typeface="Tahoma" pitchFamily="34" charset="0"/>
              </a:rPr>
              <a:t>  double </a:t>
            </a:r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dy = (y1 – y2);</a:t>
            </a:r>
          </a:p>
          <a:p>
            <a:r>
              <a:rPr lang="en-US" sz="1800" b="1">
                <a:solidFill>
                  <a:srgbClr val="0000FF"/>
                </a:solidFill>
                <a:latin typeface="Courier New" pitchFamily="49" charset="0"/>
                <a:cs typeface="Tahoma" pitchFamily="34" charset="0"/>
              </a:rPr>
              <a:t>  double </a:t>
            </a:r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d =</a:t>
            </a:r>
            <a:r>
              <a:rPr lang="en-US" sz="1800" b="1">
                <a:latin typeface="Courier New" pitchFamily="49" charset="0"/>
                <a:cs typeface="Tahoma" pitchFamily="34" charset="0"/>
              </a:rPr>
              <a:t> </a:t>
            </a:r>
            <a:r>
              <a:rPr lang="en-US" sz="1800" b="1">
                <a:solidFill>
                  <a:srgbClr val="CC3300"/>
                </a:solidFill>
                <a:latin typeface="Courier New" pitchFamily="49" charset="0"/>
                <a:cs typeface="Tahoma" pitchFamily="34" charset="0"/>
              </a:rPr>
              <a:t>Math</a:t>
            </a:r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.sqrt(dx*dx + dy*dy);</a:t>
            </a:r>
            <a:endParaRPr lang="th-TH" sz="18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en-US" sz="1800" b="1">
                <a:solidFill>
                  <a:srgbClr val="0000FF"/>
                </a:solidFill>
                <a:latin typeface="Courier New" pitchFamily="49" charset="0"/>
                <a:cs typeface="Tahoma" pitchFamily="34" charset="0"/>
              </a:rPr>
              <a:t>  </a:t>
            </a:r>
            <a:r>
              <a:rPr lang="th-TH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d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38278" name="Text Box 6"/>
          <p:cNvSpPr txBox="1">
            <a:spLocks noChangeArrowheads="1"/>
          </p:cNvSpPr>
          <p:nvPr/>
        </p:nvSpPr>
        <p:spPr bwMode="auto">
          <a:xfrm>
            <a:off x="1335088" y="1206500"/>
            <a:ext cx="6132512" cy="2165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q = distance(10, 10, 20, 30);</a:t>
            </a:r>
          </a:p>
          <a:p>
            <a:pPr>
              <a:lnSpc>
                <a:spcPct val="150000"/>
              </a:lnSpc>
            </a:pP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q = (</a:t>
            </a:r>
            <a:r>
              <a:rPr lang="en-US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) distance(10, 10, 20, 30);</a:t>
            </a:r>
          </a:p>
          <a:p>
            <a:pPr>
              <a:lnSpc>
                <a:spcPct val="150000"/>
              </a:lnSpc>
            </a:pP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x = 20.5;</a:t>
            </a:r>
          </a:p>
          <a:p>
            <a:pPr>
              <a:lnSpc>
                <a:spcPct val="150000"/>
              </a:lnSpc>
            </a:pP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</a:t>
            </a:r>
            <a:r>
              <a:rPr lang="en-US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p = distance(10, 10, 20, x);</a:t>
            </a:r>
          </a:p>
          <a:p>
            <a:pPr>
              <a:lnSpc>
                <a:spcPct val="150000"/>
              </a:lnSpc>
            </a:pP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p = distance(10, 10, 20, (</a:t>
            </a:r>
            <a:r>
              <a:rPr lang="en-US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) x);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438280" name="Oval 8"/>
          <p:cNvSpPr>
            <a:spLocks noChangeArrowheads="1"/>
          </p:cNvSpPr>
          <p:nvPr/>
        </p:nvSpPr>
        <p:spPr bwMode="auto">
          <a:xfrm>
            <a:off x="1436688" y="1023938"/>
            <a:ext cx="682625" cy="73977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38281" name="Oval 9"/>
          <p:cNvSpPr>
            <a:spLocks noChangeArrowheads="1"/>
          </p:cNvSpPr>
          <p:nvPr/>
        </p:nvSpPr>
        <p:spPr bwMode="auto">
          <a:xfrm>
            <a:off x="2119313" y="3257550"/>
            <a:ext cx="1060450" cy="73977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438282" name="Oval 10"/>
          <p:cNvSpPr>
            <a:spLocks noChangeArrowheads="1"/>
          </p:cNvSpPr>
          <p:nvPr/>
        </p:nvSpPr>
        <p:spPr bwMode="auto">
          <a:xfrm>
            <a:off x="2641600" y="1546225"/>
            <a:ext cx="798513" cy="73977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5735638" y="2322513"/>
            <a:ext cx="2147887" cy="1190625"/>
            <a:chOff x="3676" y="1270"/>
            <a:chExt cx="1353" cy="943"/>
          </a:xfrm>
        </p:grpSpPr>
        <p:sp>
          <p:nvSpPr>
            <p:cNvPr id="30730" name="Oval 12"/>
            <p:cNvSpPr>
              <a:spLocks noChangeArrowheads="1"/>
            </p:cNvSpPr>
            <p:nvPr/>
          </p:nvSpPr>
          <p:spPr bwMode="auto">
            <a:xfrm>
              <a:off x="3676" y="1270"/>
              <a:ext cx="503" cy="58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th-TH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0731" name="Line 13"/>
            <p:cNvSpPr>
              <a:spLocks noChangeShapeType="1"/>
            </p:cNvSpPr>
            <p:nvPr/>
          </p:nvSpPr>
          <p:spPr bwMode="auto">
            <a:xfrm>
              <a:off x="4142" y="1637"/>
              <a:ext cx="887" cy="57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sp>
        <p:nvSpPr>
          <p:cNvPr id="438287" name="Oval 15"/>
          <p:cNvSpPr>
            <a:spLocks noChangeArrowheads="1"/>
          </p:cNvSpPr>
          <p:nvPr/>
        </p:nvSpPr>
        <p:spPr bwMode="auto">
          <a:xfrm>
            <a:off x="5892800" y="2765425"/>
            <a:ext cx="798513" cy="73977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827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38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382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38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382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38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382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3827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38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8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8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8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8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382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8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8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4382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4382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4382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38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38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8277" grpId="0" build="p" animBg="1"/>
      <p:bldP spid="438278" grpId="0" build="p" animBg="1"/>
      <p:bldP spid="438280" grpId="0" animBg="1"/>
      <p:bldP spid="438280" grpId="1" animBg="1"/>
      <p:bldP spid="438281" grpId="0" animBg="1"/>
      <p:bldP spid="438281" grpId="1" animBg="1"/>
      <p:bldP spid="438282" grpId="0" animBg="1"/>
      <p:bldP spid="438282" grpId="1" animBg="1"/>
      <p:bldP spid="43828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ไม่มีประโยชน์</a:t>
            </a:r>
          </a:p>
        </p:txBody>
      </p:sp>
      <p:sp>
        <p:nvSpPr>
          <p:cNvPr id="430084" name="Rectangle 4"/>
          <p:cNvSpPr>
            <a:spLocks noChangeArrowheads="1"/>
          </p:cNvSpPr>
          <p:nvPr/>
        </p:nvSpPr>
        <p:spPr bwMode="auto">
          <a:xfrm>
            <a:off x="1866900" y="2892425"/>
            <a:ext cx="5578475" cy="1063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clear(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a = 0;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30085" name="Rectangle 5"/>
          <p:cNvSpPr>
            <a:spLocks noChangeArrowheads="1"/>
          </p:cNvSpPr>
          <p:nvPr/>
        </p:nvSpPr>
        <p:spPr bwMode="auto">
          <a:xfrm>
            <a:off x="1381125" y="4216400"/>
            <a:ext cx="6550025" cy="17176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public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swap(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a, 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b)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t = a;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a = b;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b = t;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30086" name="Rectangle 6"/>
          <p:cNvSpPr>
            <a:spLocks noChangeArrowheads="1"/>
          </p:cNvSpPr>
          <p:nvPr/>
        </p:nvSpPr>
        <p:spPr bwMode="auto">
          <a:xfrm>
            <a:off x="3384550" y="1284288"/>
            <a:ext cx="2544763" cy="1384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a = 99;</a:t>
            </a:r>
          </a:p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b = 20;</a:t>
            </a:r>
          </a:p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clear( a );</a:t>
            </a:r>
          </a:p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swap( a, b );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4953000" y="4697413"/>
            <a:ext cx="2119313" cy="1741487"/>
            <a:chOff x="3330" y="2914"/>
            <a:chExt cx="1335" cy="1097"/>
          </a:xfrm>
        </p:grpSpPr>
        <p:grpSp>
          <p:nvGrpSpPr>
            <p:cNvPr id="31787" name="Group 7"/>
            <p:cNvGrpSpPr>
              <a:grpSpLocks/>
            </p:cNvGrpSpPr>
            <p:nvPr/>
          </p:nvGrpSpPr>
          <p:grpSpPr bwMode="auto">
            <a:xfrm>
              <a:off x="3330" y="2914"/>
              <a:ext cx="1326" cy="375"/>
              <a:chOff x="3815" y="2183"/>
              <a:chExt cx="1326" cy="375"/>
            </a:xfrm>
          </p:grpSpPr>
          <p:grpSp>
            <p:nvGrpSpPr>
              <p:cNvPr id="31798" name="Group 8"/>
              <p:cNvGrpSpPr>
                <a:grpSpLocks/>
              </p:cNvGrpSpPr>
              <p:nvPr/>
            </p:nvGrpSpPr>
            <p:grpSpPr bwMode="auto">
              <a:xfrm>
                <a:off x="4126" y="2183"/>
                <a:ext cx="1015" cy="345"/>
                <a:chOff x="1881" y="1320"/>
                <a:chExt cx="945" cy="345"/>
              </a:xfrm>
            </p:grpSpPr>
            <p:sp>
              <p:nvSpPr>
                <p:cNvPr id="31800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1902" y="1334"/>
                  <a:ext cx="924" cy="331"/>
                </a:xfrm>
                <a:prstGeom prst="rect">
                  <a:avLst/>
                </a:prstGeom>
                <a:solidFill>
                  <a:schemeClr val="hlink"/>
                </a:solidFill>
                <a:ln w="57150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</p:spPr>
              <p:txBody>
                <a:bodyPr lIns="90000" tIns="46800" rIns="90000" bIns="46800">
                  <a:spAutoFit/>
                </a:bodyPr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endParaRPr lang="th-TH">
                    <a:latin typeface="Tahoma" pitchFamily="34" charset="0"/>
                    <a:cs typeface="Tahoma" pitchFamily="34" charset="0"/>
                  </a:endParaRPr>
                </a:p>
              </p:txBody>
            </p:sp>
            <p:sp>
              <p:nvSpPr>
                <p:cNvPr id="31801" name="Freeform 10"/>
                <p:cNvSpPr>
                  <a:spLocks/>
                </p:cNvSpPr>
                <p:nvPr/>
              </p:nvSpPr>
              <p:spPr bwMode="auto">
                <a:xfrm>
                  <a:off x="1881" y="1320"/>
                  <a:ext cx="942" cy="336"/>
                </a:xfrm>
                <a:custGeom>
                  <a:avLst/>
                  <a:gdLst>
                    <a:gd name="T0" fmla="*/ 0 w 921"/>
                    <a:gd name="T1" fmla="*/ 375 h 318"/>
                    <a:gd name="T2" fmla="*/ 985 w 921"/>
                    <a:gd name="T3" fmla="*/ 375 h 318"/>
                    <a:gd name="T4" fmla="*/ 985 w 921"/>
                    <a:gd name="T5" fmla="*/ 0 h 318"/>
                    <a:gd name="T6" fmla="*/ 0 60000 65536"/>
                    <a:gd name="T7" fmla="*/ 0 60000 65536"/>
                    <a:gd name="T8" fmla="*/ 0 60000 65536"/>
                    <a:gd name="T9" fmla="*/ 0 w 921"/>
                    <a:gd name="T10" fmla="*/ 0 h 318"/>
                    <a:gd name="T11" fmla="*/ 921 w 921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21" h="318">
                      <a:moveTo>
                        <a:pt x="0" y="318"/>
                      </a:moveTo>
                      <a:lnTo>
                        <a:pt x="921" y="318"/>
                      </a:lnTo>
                      <a:lnTo>
                        <a:pt x="921" y="0"/>
                      </a:lnTo>
                    </a:path>
                  </a:pathLst>
                </a:custGeom>
                <a:noFill/>
                <a:ln w="571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lg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000" tIns="46800" rIns="90000" bIns="46800">
                  <a:spAutoFit/>
                </a:bodyPr>
                <a:lstStyle/>
                <a:p>
                  <a:endParaRPr lang="th-TH"/>
                </a:p>
              </p:txBody>
            </p:sp>
          </p:grpSp>
          <p:sp>
            <p:nvSpPr>
              <p:cNvPr id="31799" name="Text Box 11"/>
              <p:cNvSpPr txBox="1">
                <a:spLocks noChangeArrowheads="1"/>
              </p:cNvSpPr>
              <p:nvPr/>
            </p:nvSpPr>
            <p:spPr bwMode="auto">
              <a:xfrm>
                <a:off x="3815" y="2227"/>
                <a:ext cx="321" cy="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r"/>
                <a:r>
                  <a:rPr lang="en-US" b="1">
                    <a:solidFill>
                      <a:srgbClr val="005000"/>
                    </a:solidFill>
                    <a:latin typeface="Courier New" pitchFamily="49" charset="0"/>
                    <a:cs typeface="Tahoma" pitchFamily="34" charset="0"/>
                  </a:rPr>
                  <a:t>a</a:t>
                </a:r>
                <a:endParaRPr lang="th-TH" b="1">
                  <a:solidFill>
                    <a:srgbClr val="005000"/>
                  </a:solidFill>
                  <a:latin typeface="Courier New" pitchFamily="49" charset="0"/>
                  <a:cs typeface="Tahoma" pitchFamily="34" charset="0"/>
                </a:endParaRPr>
              </a:p>
            </p:txBody>
          </p:sp>
        </p:grpSp>
        <p:grpSp>
          <p:nvGrpSpPr>
            <p:cNvPr id="31788" name="Group 12"/>
            <p:cNvGrpSpPr>
              <a:grpSpLocks/>
            </p:cNvGrpSpPr>
            <p:nvPr/>
          </p:nvGrpSpPr>
          <p:grpSpPr bwMode="auto">
            <a:xfrm>
              <a:off x="3330" y="3279"/>
              <a:ext cx="1326" cy="375"/>
              <a:chOff x="3815" y="2183"/>
              <a:chExt cx="1326" cy="375"/>
            </a:xfrm>
          </p:grpSpPr>
          <p:grpSp>
            <p:nvGrpSpPr>
              <p:cNvPr id="31794" name="Group 13"/>
              <p:cNvGrpSpPr>
                <a:grpSpLocks/>
              </p:cNvGrpSpPr>
              <p:nvPr/>
            </p:nvGrpSpPr>
            <p:grpSpPr bwMode="auto">
              <a:xfrm>
                <a:off x="4126" y="2183"/>
                <a:ext cx="1015" cy="345"/>
                <a:chOff x="1881" y="1320"/>
                <a:chExt cx="945" cy="345"/>
              </a:xfrm>
            </p:grpSpPr>
            <p:sp>
              <p:nvSpPr>
                <p:cNvPr id="31796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1902" y="1334"/>
                  <a:ext cx="924" cy="331"/>
                </a:xfrm>
                <a:prstGeom prst="rect">
                  <a:avLst/>
                </a:prstGeom>
                <a:solidFill>
                  <a:schemeClr val="hlink"/>
                </a:solidFill>
                <a:ln w="57150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</p:spPr>
              <p:txBody>
                <a:bodyPr lIns="90000" tIns="46800" rIns="90000" bIns="46800">
                  <a:spAutoFit/>
                </a:bodyPr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endParaRPr lang="th-TH">
                    <a:latin typeface="Tahoma" pitchFamily="34" charset="0"/>
                    <a:cs typeface="Tahoma" pitchFamily="34" charset="0"/>
                  </a:endParaRPr>
                </a:p>
              </p:txBody>
            </p:sp>
            <p:sp>
              <p:nvSpPr>
                <p:cNvPr id="31797" name="Freeform 15"/>
                <p:cNvSpPr>
                  <a:spLocks/>
                </p:cNvSpPr>
                <p:nvPr/>
              </p:nvSpPr>
              <p:spPr bwMode="auto">
                <a:xfrm>
                  <a:off x="1881" y="1320"/>
                  <a:ext cx="942" cy="336"/>
                </a:xfrm>
                <a:custGeom>
                  <a:avLst/>
                  <a:gdLst>
                    <a:gd name="T0" fmla="*/ 0 w 921"/>
                    <a:gd name="T1" fmla="*/ 375 h 318"/>
                    <a:gd name="T2" fmla="*/ 985 w 921"/>
                    <a:gd name="T3" fmla="*/ 375 h 318"/>
                    <a:gd name="T4" fmla="*/ 985 w 921"/>
                    <a:gd name="T5" fmla="*/ 0 h 318"/>
                    <a:gd name="T6" fmla="*/ 0 60000 65536"/>
                    <a:gd name="T7" fmla="*/ 0 60000 65536"/>
                    <a:gd name="T8" fmla="*/ 0 60000 65536"/>
                    <a:gd name="T9" fmla="*/ 0 w 921"/>
                    <a:gd name="T10" fmla="*/ 0 h 318"/>
                    <a:gd name="T11" fmla="*/ 921 w 921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21" h="318">
                      <a:moveTo>
                        <a:pt x="0" y="318"/>
                      </a:moveTo>
                      <a:lnTo>
                        <a:pt x="921" y="318"/>
                      </a:lnTo>
                      <a:lnTo>
                        <a:pt x="921" y="0"/>
                      </a:lnTo>
                    </a:path>
                  </a:pathLst>
                </a:custGeom>
                <a:noFill/>
                <a:ln w="571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lg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000" tIns="46800" rIns="90000" bIns="46800">
                  <a:spAutoFit/>
                </a:bodyPr>
                <a:lstStyle/>
                <a:p>
                  <a:endParaRPr lang="th-TH"/>
                </a:p>
              </p:txBody>
            </p:sp>
          </p:grpSp>
          <p:sp>
            <p:nvSpPr>
              <p:cNvPr id="31795" name="Text Box 16"/>
              <p:cNvSpPr txBox="1">
                <a:spLocks noChangeArrowheads="1"/>
              </p:cNvSpPr>
              <p:nvPr/>
            </p:nvSpPr>
            <p:spPr bwMode="auto">
              <a:xfrm>
                <a:off x="3815" y="2227"/>
                <a:ext cx="321" cy="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r"/>
                <a:r>
                  <a:rPr lang="en-US" b="1">
                    <a:solidFill>
                      <a:srgbClr val="005000"/>
                    </a:solidFill>
                    <a:latin typeface="Courier New" pitchFamily="49" charset="0"/>
                    <a:cs typeface="Tahoma" pitchFamily="34" charset="0"/>
                  </a:rPr>
                  <a:t>b</a:t>
                </a:r>
                <a:endParaRPr lang="th-TH" b="1">
                  <a:solidFill>
                    <a:srgbClr val="005000"/>
                  </a:solidFill>
                  <a:latin typeface="Courier New" pitchFamily="49" charset="0"/>
                  <a:cs typeface="Tahoma" pitchFamily="34" charset="0"/>
                </a:endParaRPr>
              </a:p>
            </p:txBody>
          </p:sp>
        </p:grpSp>
        <p:grpSp>
          <p:nvGrpSpPr>
            <p:cNvPr id="31789" name="Group 17"/>
            <p:cNvGrpSpPr>
              <a:grpSpLocks/>
            </p:cNvGrpSpPr>
            <p:nvPr/>
          </p:nvGrpSpPr>
          <p:grpSpPr bwMode="auto">
            <a:xfrm>
              <a:off x="3339" y="3636"/>
              <a:ext cx="1326" cy="375"/>
              <a:chOff x="3815" y="2183"/>
              <a:chExt cx="1326" cy="375"/>
            </a:xfrm>
          </p:grpSpPr>
          <p:grpSp>
            <p:nvGrpSpPr>
              <p:cNvPr id="31790" name="Group 18"/>
              <p:cNvGrpSpPr>
                <a:grpSpLocks/>
              </p:cNvGrpSpPr>
              <p:nvPr/>
            </p:nvGrpSpPr>
            <p:grpSpPr bwMode="auto">
              <a:xfrm>
                <a:off x="4126" y="2183"/>
                <a:ext cx="1015" cy="345"/>
                <a:chOff x="1881" y="1320"/>
                <a:chExt cx="945" cy="345"/>
              </a:xfrm>
            </p:grpSpPr>
            <p:sp>
              <p:nvSpPr>
                <p:cNvPr id="31792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1902" y="1334"/>
                  <a:ext cx="924" cy="331"/>
                </a:xfrm>
                <a:prstGeom prst="rect">
                  <a:avLst/>
                </a:prstGeom>
                <a:solidFill>
                  <a:schemeClr val="hlink"/>
                </a:solidFill>
                <a:ln w="57150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</p:spPr>
              <p:txBody>
                <a:bodyPr lIns="90000" tIns="46800" rIns="90000" bIns="46800">
                  <a:spAutoFit/>
                </a:bodyPr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endParaRPr lang="th-TH">
                    <a:latin typeface="Tahoma" pitchFamily="34" charset="0"/>
                    <a:cs typeface="Tahoma" pitchFamily="34" charset="0"/>
                  </a:endParaRPr>
                </a:p>
              </p:txBody>
            </p:sp>
            <p:sp>
              <p:nvSpPr>
                <p:cNvPr id="31793" name="Freeform 20"/>
                <p:cNvSpPr>
                  <a:spLocks/>
                </p:cNvSpPr>
                <p:nvPr/>
              </p:nvSpPr>
              <p:spPr bwMode="auto">
                <a:xfrm>
                  <a:off x="1881" y="1320"/>
                  <a:ext cx="942" cy="336"/>
                </a:xfrm>
                <a:custGeom>
                  <a:avLst/>
                  <a:gdLst>
                    <a:gd name="T0" fmla="*/ 0 w 921"/>
                    <a:gd name="T1" fmla="*/ 375 h 318"/>
                    <a:gd name="T2" fmla="*/ 985 w 921"/>
                    <a:gd name="T3" fmla="*/ 375 h 318"/>
                    <a:gd name="T4" fmla="*/ 985 w 921"/>
                    <a:gd name="T5" fmla="*/ 0 h 318"/>
                    <a:gd name="T6" fmla="*/ 0 60000 65536"/>
                    <a:gd name="T7" fmla="*/ 0 60000 65536"/>
                    <a:gd name="T8" fmla="*/ 0 60000 65536"/>
                    <a:gd name="T9" fmla="*/ 0 w 921"/>
                    <a:gd name="T10" fmla="*/ 0 h 318"/>
                    <a:gd name="T11" fmla="*/ 921 w 921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21" h="318">
                      <a:moveTo>
                        <a:pt x="0" y="318"/>
                      </a:moveTo>
                      <a:lnTo>
                        <a:pt x="921" y="318"/>
                      </a:lnTo>
                      <a:lnTo>
                        <a:pt x="921" y="0"/>
                      </a:lnTo>
                    </a:path>
                  </a:pathLst>
                </a:custGeom>
                <a:noFill/>
                <a:ln w="571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lg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000" tIns="46800" rIns="90000" bIns="46800">
                  <a:spAutoFit/>
                </a:bodyPr>
                <a:lstStyle/>
                <a:p>
                  <a:endParaRPr lang="th-TH"/>
                </a:p>
              </p:txBody>
            </p:sp>
          </p:grpSp>
          <p:sp>
            <p:nvSpPr>
              <p:cNvPr id="31791" name="Text Box 21"/>
              <p:cNvSpPr txBox="1">
                <a:spLocks noChangeArrowheads="1"/>
              </p:cNvSpPr>
              <p:nvPr/>
            </p:nvSpPr>
            <p:spPr bwMode="auto">
              <a:xfrm>
                <a:off x="3815" y="2227"/>
                <a:ext cx="321" cy="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r"/>
                <a:r>
                  <a:rPr lang="en-US" b="1">
                    <a:solidFill>
                      <a:srgbClr val="005000"/>
                    </a:solidFill>
                    <a:latin typeface="Courier New" pitchFamily="49" charset="0"/>
                    <a:cs typeface="Tahoma" pitchFamily="34" charset="0"/>
                  </a:rPr>
                  <a:t>t</a:t>
                </a:r>
                <a:endParaRPr lang="th-TH" b="1">
                  <a:solidFill>
                    <a:srgbClr val="005000"/>
                  </a:solidFill>
                  <a:latin typeface="Courier New" pitchFamily="49" charset="0"/>
                  <a:cs typeface="Tahoma" pitchFamily="34" charset="0"/>
                </a:endParaRPr>
              </a:p>
            </p:txBody>
          </p:sp>
        </p:grpSp>
      </p:grpSp>
      <p:sp>
        <p:nvSpPr>
          <p:cNvPr id="430103" name="Text Box 23"/>
          <p:cNvSpPr txBox="1">
            <a:spLocks noChangeArrowheads="1"/>
          </p:cNvSpPr>
          <p:nvPr/>
        </p:nvSpPr>
        <p:spPr bwMode="auto">
          <a:xfrm>
            <a:off x="5984875" y="4894263"/>
            <a:ext cx="573088" cy="3619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99</a:t>
            </a:r>
            <a:endParaRPr lang="th-TH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30104" name="Text Box 24"/>
          <p:cNvSpPr txBox="1">
            <a:spLocks noChangeArrowheads="1"/>
          </p:cNvSpPr>
          <p:nvPr/>
        </p:nvSpPr>
        <p:spPr bwMode="auto">
          <a:xfrm>
            <a:off x="5984875" y="5445125"/>
            <a:ext cx="573088" cy="3619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20</a:t>
            </a:r>
            <a:endParaRPr lang="th-TH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30105" name="Text Box 25"/>
          <p:cNvSpPr txBox="1">
            <a:spLocks noChangeArrowheads="1"/>
          </p:cNvSpPr>
          <p:nvPr/>
        </p:nvSpPr>
        <p:spPr bwMode="auto">
          <a:xfrm>
            <a:off x="5970588" y="6011863"/>
            <a:ext cx="573087" cy="3619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99</a:t>
            </a:r>
            <a:endParaRPr lang="th-TH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30106" name="Text Box 26"/>
          <p:cNvSpPr txBox="1">
            <a:spLocks noChangeArrowheads="1"/>
          </p:cNvSpPr>
          <p:nvPr/>
        </p:nvSpPr>
        <p:spPr bwMode="auto">
          <a:xfrm>
            <a:off x="5984875" y="4892675"/>
            <a:ext cx="573088" cy="3619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20</a:t>
            </a:r>
            <a:endParaRPr lang="th-TH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30107" name="Freeform 27"/>
          <p:cNvSpPr>
            <a:spLocks/>
          </p:cNvSpPr>
          <p:nvPr/>
        </p:nvSpPr>
        <p:spPr bwMode="auto">
          <a:xfrm>
            <a:off x="6604000" y="5021263"/>
            <a:ext cx="215900" cy="525462"/>
          </a:xfrm>
          <a:custGeom>
            <a:avLst/>
            <a:gdLst>
              <a:gd name="T0" fmla="*/ 0 w 136"/>
              <a:gd name="T1" fmla="*/ 2147483647 h 384"/>
              <a:gd name="T2" fmla="*/ 2147483647 w 136"/>
              <a:gd name="T3" fmla="*/ 2147483647 h 384"/>
              <a:gd name="T4" fmla="*/ 2147483647 w 136"/>
              <a:gd name="T5" fmla="*/ 2147483647 h 384"/>
              <a:gd name="T6" fmla="*/ 2147483647 w 136"/>
              <a:gd name="T7" fmla="*/ 0 h 384"/>
              <a:gd name="T8" fmla="*/ 0 60000 65536"/>
              <a:gd name="T9" fmla="*/ 0 60000 65536"/>
              <a:gd name="T10" fmla="*/ 0 60000 65536"/>
              <a:gd name="T11" fmla="*/ 0 60000 65536"/>
              <a:gd name="T12" fmla="*/ 0 w 136"/>
              <a:gd name="T13" fmla="*/ 0 h 384"/>
              <a:gd name="T14" fmla="*/ 136 w 136"/>
              <a:gd name="T15" fmla="*/ 384 h 3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6" h="384">
                <a:moveTo>
                  <a:pt x="0" y="384"/>
                </a:moveTo>
                <a:cubicBezTo>
                  <a:pt x="45" y="353"/>
                  <a:pt x="90" y="323"/>
                  <a:pt x="110" y="284"/>
                </a:cubicBezTo>
                <a:cubicBezTo>
                  <a:pt x="130" y="245"/>
                  <a:pt x="136" y="194"/>
                  <a:pt x="119" y="147"/>
                </a:cubicBezTo>
                <a:cubicBezTo>
                  <a:pt x="102" y="100"/>
                  <a:pt x="29" y="23"/>
                  <a:pt x="9" y="0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430108" name="Freeform 28"/>
          <p:cNvSpPr>
            <a:spLocks/>
          </p:cNvSpPr>
          <p:nvPr/>
        </p:nvSpPr>
        <p:spPr bwMode="auto">
          <a:xfrm>
            <a:off x="6604000" y="5559425"/>
            <a:ext cx="215900" cy="525463"/>
          </a:xfrm>
          <a:custGeom>
            <a:avLst/>
            <a:gdLst>
              <a:gd name="T0" fmla="*/ 0 w 136"/>
              <a:gd name="T1" fmla="*/ 2147483647 h 384"/>
              <a:gd name="T2" fmla="*/ 2147483647 w 136"/>
              <a:gd name="T3" fmla="*/ 2147483647 h 384"/>
              <a:gd name="T4" fmla="*/ 2147483647 w 136"/>
              <a:gd name="T5" fmla="*/ 2147483647 h 384"/>
              <a:gd name="T6" fmla="*/ 2147483647 w 136"/>
              <a:gd name="T7" fmla="*/ 0 h 384"/>
              <a:gd name="T8" fmla="*/ 0 60000 65536"/>
              <a:gd name="T9" fmla="*/ 0 60000 65536"/>
              <a:gd name="T10" fmla="*/ 0 60000 65536"/>
              <a:gd name="T11" fmla="*/ 0 60000 65536"/>
              <a:gd name="T12" fmla="*/ 0 w 136"/>
              <a:gd name="T13" fmla="*/ 0 h 384"/>
              <a:gd name="T14" fmla="*/ 136 w 136"/>
              <a:gd name="T15" fmla="*/ 384 h 3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6" h="384">
                <a:moveTo>
                  <a:pt x="0" y="384"/>
                </a:moveTo>
                <a:cubicBezTo>
                  <a:pt x="45" y="353"/>
                  <a:pt x="90" y="323"/>
                  <a:pt x="110" y="284"/>
                </a:cubicBezTo>
                <a:cubicBezTo>
                  <a:pt x="130" y="245"/>
                  <a:pt x="136" y="194"/>
                  <a:pt x="119" y="147"/>
                </a:cubicBezTo>
                <a:cubicBezTo>
                  <a:pt x="102" y="100"/>
                  <a:pt x="29" y="23"/>
                  <a:pt x="9" y="0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430109" name="Text Box 29"/>
          <p:cNvSpPr txBox="1">
            <a:spLocks noChangeArrowheads="1"/>
          </p:cNvSpPr>
          <p:nvPr/>
        </p:nvSpPr>
        <p:spPr bwMode="auto">
          <a:xfrm>
            <a:off x="5970588" y="5459413"/>
            <a:ext cx="573087" cy="3619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99</a:t>
            </a:r>
            <a:endParaRPr lang="th-TH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9" name="Group 34"/>
          <p:cNvGrpSpPr>
            <a:grpSpLocks/>
          </p:cNvGrpSpPr>
          <p:nvPr/>
        </p:nvGrpSpPr>
        <p:grpSpPr bwMode="auto">
          <a:xfrm>
            <a:off x="4397375" y="2189163"/>
            <a:ext cx="2627313" cy="2120900"/>
            <a:chOff x="2770" y="1379"/>
            <a:chExt cx="1655" cy="1336"/>
          </a:xfrm>
        </p:grpSpPr>
        <p:sp>
          <p:nvSpPr>
            <p:cNvPr id="31783" name="Oval 30"/>
            <p:cNvSpPr>
              <a:spLocks noChangeArrowheads="1"/>
            </p:cNvSpPr>
            <p:nvPr/>
          </p:nvSpPr>
          <p:spPr bwMode="auto">
            <a:xfrm>
              <a:off x="2770" y="1379"/>
              <a:ext cx="216" cy="27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th-TH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1784" name="Oval 31"/>
            <p:cNvSpPr>
              <a:spLocks noChangeArrowheads="1"/>
            </p:cNvSpPr>
            <p:nvPr/>
          </p:nvSpPr>
          <p:spPr bwMode="auto">
            <a:xfrm>
              <a:off x="3062" y="1379"/>
              <a:ext cx="216" cy="27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th-TH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1785" name="Line 32"/>
            <p:cNvSpPr>
              <a:spLocks noChangeShapeType="1"/>
            </p:cNvSpPr>
            <p:nvPr/>
          </p:nvSpPr>
          <p:spPr bwMode="auto">
            <a:xfrm>
              <a:off x="2953" y="1637"/>
              <a:ext cx="759" cy="107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1786" name="Line 33"/>
            <p:cNvSpPr>
              <a:spLocks noChangeShapeType="1"/>
            </p:cNvSpPr>
            <p:nvPr/>
          </p:nvSpPr>
          <p:spPr bwMode="auto">
            <a:xfrm>
              <a:off x="3261" y="1622"/>
              <a:ext cx="1164" cy="107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grpSp>
        <p:nvGrpSpPr>
          <p:cNvPr id="10" name="Group 53"/>
          <p:cNvGrpSpPr>
            <a:grpSpLocks/>
          </p:cNvGrpSpPr>
          <p:nvPr/>
        </p:nvGrpSpPr>
        <p:grpSpPr bwMode="auto">
          <a:xfrm>
            <a:off x="6156325" y="1257300"/>
            <a:ext cx="2105025" cy="1174750"/>
            <a:chOff x="3878" y="792"/>
            <a:chExt cx="1326" cy="740"/>
          </a:xfrm>
        </p:grpSpPr>
        <p:grpSp>
          <p:nvGrpSpPr>
            <p:cNvPr id="31771" name="Group 36"/>
            <p:cNvGrpSpPr>
              <a:grpSpLocks/>
            </p:cNvGrpSpPr>
            <p:nvPr/>
          </p:nvGrpSpPr>
          <p:grpSpPr bwMode="auto">
            <a:xfrm>
              <a:off x="3878" y="792"/>
              <a:ext cx="1326" cy="375"/>
              <a:chOff x="3815" y="2183"/>
              <a:chExt cx="1326" cy="375"/>
            </a:xfrm>
          </p:grpSpPr>
          <p:grpSp>
            <p:nvGrpSpPr>
              <p:cNvPr id="31779" name="Group 37"/>
              <p:cNvGrpSpPr>
                <a:grpSpLocks/>
              </p:cNvGrpSpPr>
              <p:nvPr/>
            </p:nvGrpSpPr>
            <p:grpSpPr bwMode="auto">
              <a:xfrm>
                <a:off x="4126" y="2183"/>
                <a:ext cx="1015" cy="345"/>
                <a:chOff x="1881" y="1320"/>
                <a:chExt cx="945" cy="345"/>
              </a:xfrm>
            </p:grpSpPr>
            <p:sp>
              <p:nvSpPr>
                <p:cNvPr id="31781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1902" y="1334"/>
                  <a:ext cx="924" cy="331"/>
                </a:xfrm>
                <a:prstGeom prst="rect">
                  <a:avLst/>
                </a:prstGeom>
                <a:solidFill>
                  <a:schemeClr val="hlink"/>
                </a:solidFill>
                <a:ln w="57150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</p:spPr>
              <p:txBody>
                <a:bodyPr lIns="90000" tIns="46800" rIns="90000" bIns="46800">
                  <a:spAutoFit/>
                </a:bodyPr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endParaRPr lang="th-TH">
                    <a:latin typeface="Tahoma" pitchFamily="34" charset="0"/>
                    <a:cs typeface="Tahoma" pitchFamily="34" charset="0"/>
                  </a:endParaRPr>
                </a:p>
              </p:txBody>
            </p:sp>
            <p:sp>
              <p:nvSpPr>
                <p:cNvPr id="31782" name="Freeform 39"/>
                <p:cNvSpPr>
                  <a:spLocks/>
                </p:cNvSpPr>
                <p:nvPr/>
              </p:nvSpPr>
              <p:spPr bwMode="auto">
                <a:xfrm>
                  <a:off x="1881" y="1320"/>
                  <a:ext cx="942" cy="336"/>
                </a:xfrm>
                <a:custGeom>
                  <a:avLst/>
                  <a:gdLst>
                    <a:gd name="T0" fmla="*/ 0 w 921"/>
                    <a:gd name="T1" fmla="*/ 375 h 318"/>
                    <a:gd name="T2" fmla="*/ 985 w 921"/>
                    <a:gd name="T3" fmla="*/ 375 h 318"/>
                    <a:gd name="T4" fmla="*/ 985 w 921"/>
                    <a:gd name="T5" fmla="*/ 0 h 318"/>
                    <a:gd name="T6" fmla="*/ 0 60000 65536"/>
                    <a:gd name="T7" fmla="*/ 0 60000 65536"/>
                    <a:gd name="T8" fmla="*/ 0 60000 65536"/>
                    <a:gd name="T9" fmla="*/ 0 w 921"/>
                    <a:gd name="T10" fmla="*/ 0 h 318"/>
                    <a:gd name="T11" fmla="*/ 921 w 921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21" h="318">
                      <a:moveTo>
                        <a:pt x="0" y="318"/>
                      </a:moveTo>
                      <a:lnTo>
                        <a:pt x="921" y="318"/>
                      </a:lnTo>
                      <a:lnTo>
                        <a:pt x="921" y="0"/>
                      </a:lnTo>
                    </a:path>
                  </a:pathLst>
                </a:custGeom>
                <a:noFill/>
                <a:ln w="571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lg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000" tIns="46800" rIns="90000" bIns="46800">
                  <a:spAutoFit/>
                </a:bodyPr>
                <a:lstStyle/>
                <a:p>
                  <a:endParaRPr lang="th-TH"/>
                </a:p>
              </p:txBody>
            </p:sp>
          </p:grpSp>
          <p:sp>
            <p:nvSpPr>
              <p:cNvPr id="31780" name="Text Box 40"/>
              <p:cNvSpPr txBox="1">
                <a:spLocks noChangeArrowheads="1"/>
              </p:cNvSpPr>
              <p:nvPr/>
            </p:nvSpPr>
            <p:spPr bwMode="auto">
              <a:xfrm>
                <a:off x="3815" y="2227"/>
                <a:ext cx="321" cy="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r"/>
                <a:r>
                  <a:rPr lang="en-US" b="1">
                    <a:solidFill>
                      <a:srgbClr val="005000"/>
                    </a:solidFill>
                    <a:latin typeface="Courier New" pitchFamily="49" charset="0"/>
                    <a:cs typeface="Tahoma" pitchFamily="34" charset="0"/>
                  </a:rPr>
                  <a:t>a</a:t>
                </a:r>
                <a:endParaRPr lang="th-TH" b="1">
                  <a:solidFill>
                    <a:srgbClr val="005000"/>
                  </a:solidFill>
                  <a:latin typeface="Courier New" pitchFamily="49" charset="0"/>
                  <a:cs typeface="Tahoma" pitchFamily="34" charset="0"/>
                </a:endParaRPr>
              </a:p>
            </p:txBody>
          </p:sp>
        </p:grpSp>
        <p:grpSp>
          <p:nvGrpSpPr>
            <p:cNvPr id="31772" name="Group 41"/>
            <p:cNvGrpSpPr>
              <a:grpSpLocks/>
            </p:cNvGrpSpPr>
            <p:nvPr/>
          </p:nvGrpSpPr>
          <p:grpSpPr bwMode="auto">
            <a:xfrm>
              <a:off x="3878" y="1157"/>
              <a:ext cx="1326" cy="375"/>
              <a:chOff x="3815" y="2183"/>
              <a:chExt cx="1326" cy="375"/>
            </a:xfrm>
          </p:grpSpPr>
          <p:grpSp>
            <p:nvGrpSpPr>
              <p:cNvPr id="31775" name="Group 42"/>
              <p:cNvGrpSpPr>
                <a:grpSpLocks/>
              </p:cNvGrpSpPr>
              <p:nvPr/>
            </p:nvGrpSpPr>
            <p:grpSpPr bwMode="auto">
              <a:xfrm>
                <a:off x="4126" y="2183"/>
                <a:ext cx="1015" cy="345"/>
                <a:chOff x="1881" y="1320"/>
                <a:chExt cx="945" cy="345"/>
              </a:xfrm>
            </p:grpSpPr>
            <p:sp>
              <p:nvSpPr>
                <p:cNvPr id="31777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1902" y="1334"/>
                  <a:ext cx="924" cy="331"/>
                </a:xfrm>
                <a:prstGeom prst="rect">
                  <a:avLst/>
                </a:prstGeom>
                <a:solidFill>
                  <a:schemeClr val="hlink"/>
                </a:solidFill>
                <a:ln w="57150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</p:spPr>
              <p:txBody>
                <a:bodyPr lIns="90000" tIns="46800" rIns="90000" bIns="46800">
                  <a:spAutoFit/>
                </a:bodyPr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endParaRPr lang="th-TH">
                    <a:latin typeface="Tahoma" pitchFamily="34" charset="0"/>
                    <a:cs typeface="Tahoma" pitchFamily="34" charset="0"/>
                  </a:endParaRPr>
                </a:p>
              </p:txBody>
            </p:sp>
            <p:sp>
              <p:nvSpPr>
                <p:cNvPr id="31778" name="Freeform 44"/>
                <p:cNvSpPr>
                  <a:spLocks/>
                </p:cNvSpPr>
                <p:nvPr/>
              </p:nvSpPr>
              <p:spPr bwMode="auto">
                <a:xfrm>
                  <a:off x="1881" y="1320"/>
                  <a:ext cx="942" cy="336"/>
                </a:xfrm>
                <a:custGeom>
                  <a:avLst/>
                  <a:gdLst>
                    <a:gd name="T0" fmla="*/ 0 w 921"/>
                    <a:gd name="T1" fmla="*/ 375 h 318"/>
                    <a:gd name="T2" fmla="*/ 985 w 921"/>
                    <a:gd name="T3" fmla="*/ 375 h 318"/>
                    <a:gd name="T4" fmla="*/ 985 w 921"/>
                    <a:gd name="T5" fmla="*/ 0 h 318"/>
                    <a:gd name="T6" fmla="*/ 0 60000 65536"/>
                    <a:gd name="T7" fmla="*/ 0 60000 65536"/>
                    <a:gd name="T8" fmla="*/ 0 60000 65536"/>
                    <a:gd name="T9" fmla="*/ 0 w 921"/>
                    <a:gd name="T10" fmla="*/ 0 h 318"/>
                    <a:gd name="T11" fmla="*/ 921 w 921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21" h="318">
                      <a:moveTo>
                        <a:pt x="0" y="318"/>
                      </a:moveTo>
                      <a:lnTo>
                        <a:pt x="921" y="318"/>
                      </a:lnTo>
                      <a:lnTo>
                        <a:pt x="921" y="0"/>
                      </a:lnTo>
                    </a:path>
                  </a:pathLst>
                </a:custGeom>
                <a:noFill/>
                <a:ln w="571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lg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000" tIns="46800" rIns="90000" bIns="46800">
                  <a:spAutoFit/>
                </a:bodyPr>
                <a:lstStyle/>
                <a:p>
                  <a:endParaRPr lang="th-TH"/>
                </a:p>
              </p:txBody>
            </p:sp>
          </p:grpSp>
          <p:sp>
            <p:nvSpPr>
              <p:cNvPr id="31776" name="Text Box 45"/>
              <p:cNvSpPr txBox="1">
                <a:spLocks noChangeArrowheads="1"/>
              </p:cNvSpPr>
              <p:nvPr/>
            </p:nvSpPr>
            <p:spPr bwMode="auto">
              <a:xfrm>
                <a:off x="3815" y="2227"/>
                <a:ext cx="321" cy="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r"/>
                <a:r>
                  <a:rPr lang="en-US" b="1">
                    <a:solidFill>
                      <a:srgbClr val="005000"/>
                    </a:solidFill>
                    <a:latin typeface="Courier New" pitchFamily="49" charset="0"/>
                    <a:cs typeface="Tahoma" pitchFamily="34" charset="0"/>
                  </a:rPr>
                  <a:t>b</a:t>
                </a:r>
                <a:endParaRPr lang="th-TH" b="1">
                  <a:solidFill>
                    <a:srgbClr val="005000"/>
                  </a:solidFill>
                  <a:latin typeface="Courier New" pitchFamily="49" charset="0"/>
                  <a:cs typeface="Tahoma" pitchFamily="34" charset="0"/>
                </a:endParaRPr>
              </a:p>
            </p:txBody>
          </p:sp>
        </p:grpSp>
        <p:sp>
          <p:nvSpPr>
            <p:cNvPr id="31773" name="Text Box 51"/>
            <p:cNvSpPr txBox="1">
              <a:spLocks noChangeArrowheads="1"/>
            </p:cNvSpPr>
            <p:nvPr/>
          </p:nvSpPr>
          <p:spPr bwMode="auto">
            <a:xfrm>
              <a:off x="4529" y="923"/>
              <a:ext cx="361" cy="228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lnSpc>
                  <a:spcPct val="60000"/>
                </a:lnSpc>
              </a:pPr>
              <a:r>
                <a:rPr lang="en-US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99</a:t>
              </a:r>
              <a:endParaRPr lang="th-TH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1774" name="Text Box 52"/>
            <p:cNvSpPr txBox="1">
              <a:spLocks noChangeArrowheads="1"/>
            </p:cNvSpPr>
            <p:nvPr/>
          </p:nvSpPr>
          <p:spPr bwMode="auto">
            <a:xfrm>
              <a:off x="4520" y="1280"/>
              <a:ext cx="361" cy="228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lnSpc>
                  <a:spcPct val="60000"/>
                </a:lnSpc>
              </a:pPr>
              <a:r>
                <a:rPr lang="en-US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20</a:t>
              </a:r>
              <a:endParaRPr lang="th-TH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15" name="Group 56"/>
          <p:cNvGrpSpPr>
            <a:grpSpLocks/>
          </p:cNvGrpSpPr>
          <p:nvPr/>
        </p:nvGrpSpPr>
        <p:grpSpPr bwMode="auto">
          <a:xfrm>
            <a:off x="4578350" y="1828800"/>
            <a:ext cx="2025650" cy="1160463"/>
            <a:chOff x="2884" y="1152"/>
            <a:chExt cx="1276" cy="731"/>
          </a:xfrm>
        </p:grpSpPr>
        <p:sp>
          <p:nvSpPr>
            <p:cNvPr id="31769" name="Oval 54"/>
            <p:cNvSpPr>
              <a:spLocks noChangeArrowheads="1"/>
            </p:cNvSpPr>
            <p:nvPr/>
          </p:nvSpPr>
          <p:spPr bwMode="auto">
            <a:xfrm>
              <a:off x="2884" y="1152"/>
              <a:ext cx="227" cy="32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th-TH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1770" name="Line 55"/>
            <p:cNvSpPr>
              <a:spLocks noChangeShapeType="1"/>
            </p:cNvSpPr>
            <p:nvPr/>
          </p:nvSpPr>
          <p:spPr bwMode="auto">
            <a:xfrm>
              <a:off x="3072" y="1445"/>
              <a:ext cx="1088" cy="43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grpSp>
        <p:nvGrpSpPr>
          <p:cNvPr id="16" name="Group 71"/>
          <p:cNvGrpSpPr>
            <a:grpSpLocks/>
          </p:cNvGrpSpPr>
          <p:nvPr/>
        </p:nvGrpSpPr>
        <p:grpSpPr bwMode="auto">
          <a:xfrm>
            <a:off x="6445250" y="3244850"/>
            <a:ext cx="2105025" cy="595313"/>
            <a:chOff x="4060" y="2044"/>
            <a:chExt cx="1326" cy="375"/>
          </a:xfrm>
        </p:grpSpPr>
        <p:grpSp>
          <p:nvGrpSpPr>
            <p:cNvPr id="31763" name="Group 58"/>
            <p:cNvGrpSpPr>
              <a:grpSpLocks/>
            </p:cNvGrpSpPr>
            <p:nvPr/>
          </p:nvGrpSpPr>
          <p:grpSpPr bwMode="auto">
            <a:xfrm>
              <a:off x="4060" y="2044"/>
              <a:ext cx="1326" cy="375"/>
              <a:chOff x="3815" y="2183"/>
              <a:chExt cx="1326" cy="375"/>
            </a:xfrm>
          </p:grpSpPr>
          <p:grpSp>
            <p:nvGrpSpPr>
              <p:cNvPr id="31765" name="Group 59"/>
              <p:cNvGrpSpPr>
                <a:grpSpLocks/>
              </p:cNvGrpSpPr>
              <p:nvPr/>
            </p:nvGrpSpPr>
            <p:grpSpPr bwMode="auto">
              <a:xfrm>
                <a:off x="4126" y="2183"/>
                <a:ext cx="1015" cy="345"/>
                <a:chOff x="1881" y="1320"/>
                <a:chExt cx="945" cy="345"/>
              </a:xfrm>
            </p:grpSpPr>
            <p:sp>
              <p:nvSpPr>
                <p:cNvPr id="31767" name="Text Box 60"/>
                <p:cNvSpPr txBox="1">
                  <a:spLocks noChangeArrowheads="1"/>
                </p:cNvSpPr>
                <p:nvPr/>
              </p:nvSpPr>
              <p:spPr bwMode="auto">
                <a:xfrm>
                  <a:off x="1902" y="1334"/>
                  <a:ext cx="924" cy="331"/>
                </a:xfrm>
                <a:prstGeom prst="rect">
                  <a:avLst/>
                </a:prstGeom>
                <a:solidFill>
                  <a:schemeClr val="hlink"/>
                </a:solidFill>
                <a:ln w="57150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</p:spPr>
              <p:txBody>
                <a:bodyPr lIns="90000" tIns="46800" rIns="90000" bIns="46800">
                  <a:spAutoFit/>
                </a:bodyPr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endParaRPr lang="th-TH">
                    <a:latin typeface="Tahoma" pitchFamily="34" charset="0"/>
                    <a:cs typeface="Tahoma" pitchFamily="34" charset="0"/>
                  </a:endParaRPr>
                </a:p>
              </p:txBody>
            </p:sp>
            <p:sp>
              <p:nvSpPr>
                <p:cNvPr id="31768" name="Freeform 61"/>
                <p:cNvSpPr>
                  <a:spLocks/>
                </p:cNvSpPr>
                <p:nvPr/>
              </p:nvSpPr>
              <p:spPr bwMode="auto">
                <a:xfrm>
                  <a:off x="1881" y="1320"/>
                  <a:ext cx="942" cy="336"/>
                </a:xfrm>
                <a:custGeom>
                  <a:avLst/>
                  <a:gdLst>
                    <a:gd name="T0" fmla="*/ 0 w 921"/>
                    <a:gd name="T1" fmla="*/ 375 h 318"/>
                    <a:gd name="T2" fmla="*/ 985 w 921"/>
                    <a:gd name="T3" fmla="*/ 375 h 318"/>
                    <a:gd name="T4" fmla="*/ 985 w 921"/>
                    <a:gd name="T5" fmla="*/ 0 h 318"/>
                    <a:gd name="T6" fmla="*/ 0 60000 65536"/>
                    <a:gd name="T7" fmla="*/ 0 60000 65536"/>
                    <a:gd name="T8" fmla="*/ 0 60000 65536"/>
                    <a:gd name="T9" fmla="*/ 0 w 921"/>
                    <a:gd name="T10" fmla="*/ 0 h 318"/>
                    <a:gd name="T11" fmla="*/ 921 w 921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21" h="318">
                      <a:moveTo>
                        <a:pt x="0" y="318"/>
                      </a:moveTo>
                      <a:lnTo>
                        <a:pt x="921" y="318"/>
                      </a:lnTo>
                      <a:lnTo>
                        <a:pt x="921" y="0"/>
                      </a:lnTo>
                    </a:path>
                  </a:pathLst>
                </a:custGeom>
                <a:noFill/>
                <a:ln w="571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lg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000" tIns="46800" rIns="90000" bIns="46800">
                  <a:spAutoFit/>
                </a:bodyPr>
                <a:lstStyle/>
                <a:p>
                  <a:endParaRPr lang="th-TH"/>
                </a:p>
              </p:txBody>
            </p:sp>
          </p:grpSp>
          <p:sp>
            <p:nvSpPr>
              <p:cNvPr id="31766" name="Text Box 62"/>
              <p:cNvSpPr txBox="1">
                <a:spLocks noChangeArrowheads="1"/>
              </p:cNvSpPr>
              <p:nvPr/>
            </p:nvSpPr>
            <p:spPr bwMode="auto">
              <a:xfrm>
                <a:off x="3815" y="2227"/>
                <a:ext cx="321" cy="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r"/>
                <a:r>
                  <a:rPr lang="en-US" b="1">
                    <a:solidFill>
                      <a:srgbClr val="005000"/>
                    </a:solidFill>
                    <a:latin typeface="Courier New" pitchFamily="49" charset="0"/>
                    <a:cs typeface="Tahoma" pitchFamily="34" charset="0"/>
                  </a:rPr>
                  <a:t>a</a:t>
                </a:r>
                <a:endParaRPr lang="th-TH" b="1">
                  <a:solidFill>
                    <a:srgbClr val="005000"/>
                  </a:solidFill>
                  <a:latin typeface="Courier New" pitchFamily="49" charset="0"/>
                  <a:cs typeface="Tahoma" pitchFamily="34" charset="0"/>
                </a:endParaRPr>
              </a:p>
            </p:txBody>
          </p:sp>
        </p:grpSp>
        <p:sp>
          <p:nvSpPr>
            <p:cNvPr id="31764" name="Text Box 68"/>
            <p:cNvSpPr txBox="1">
              <a:spLocks noChangeArrowheads="1"/>
            </p:cNvSpPr>
            <p:nvPr/>
          </p:nvSpPr>
          <p:spPr bwMode="auto">
            <a:xfrm>
              <a:off x="4711" y="2175"/>
              <a:ext cx="361" cy="228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lnSpc>
                  <a:spcPct val="60000"/>
                </a:lnSpc>
              </a:pPr>
              <a:r>
                <a:rPr lang="en-US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99</a:t>
              </a:r>
              <a:endParaRPr lang="th-TH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430150" name="Text Box 70"/>
          <p:cNvSpPr txBox="1">
            <a:spLocks noChangeArrowheads="1"/>
          </p:cNvSpPr>
          <p:nvPr/>
        </p:nvSpPr>
        <p:spPr bwMode="auto">
          <a:xfrm>
            <a:off x="7464425" y="3422650"/>
            <a:ext cx="601663" cy="3619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0 </a:t>
            </a:r>
            <a:endParaRPr lang="th-TH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008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30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30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30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30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30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3008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30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300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300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430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4300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430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430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0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430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430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430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430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430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084" grpId="0" animBg="1"/>
      <p:bldP spid="430085" grpId="0" build="p" animBg="1"/>
      <p:bldP spid="430086" grpId="0" build="p" animBg="1"/>
      <p:bldP spid="430103" grpId="0" animBg="1" autoUpdateAnimBg="0"/>
      <p:bldP spid="430104" grpId="0" animBg="1" autoUpdateAnimBg="0"/>
      <p:bldP spid="430105" grpId="0" animBg="1" autoUpdateAnimBg="0"/>
      <p:bldP spid="430106" grpId="0" animBg="1" autoUpdateAnimBg="0"/>
      <p:bldP spid="430107" grpId="0" animBg="1"/>
      <p:bldP spid="430107" grpId="1" animBg="1"/>
      <p:bldP spid="430108" grpId="0" animBg="1"/>
      <p:bldP spid="430108" grpId="1" animBg="1"/>
      <p:bldP spid="430109" grpId="0" animBg="1" autoUpdateAnimBg="0"/>
      <p:bldP spid="430150" grpId="0" animBg="1"/>
      <p:bldP spid="430150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0"/>
          <p:cNvGrpSpPr>
            <a:grpSpLocks/>
          </p:cNvGrpSpPr>
          <p:nvPr/>
        </p:nvGrpSpPr>
        <p:grpSpPr bwMode="auto">
          <a:xfrm>
            <a:off x="5072063" y="1982788"/>
            <a:ext cx="1800225" cy="4221162"/>
            <a:chOff x="2997" y="1276"/>
            <a:chExt cx="1134" cy="2659"/>
          </a:xfrm>
        </p:grpSpPr>
        <p:sp>
          <p:nvSpPr>
            <p:cNvPr id="32846" name="Rectangle 65"/>
            <p:cNvSpPr>
              <a:spLocks noChangeArrowheads="1"/>
            </p:cNvSpPr>
            <p:nvPr/>
          </p:nvSpPr>
          <p:spPr bwMode="auto">
            <a:xfrm>
              <a:off x="2997" y="1276"/>
              <a:ext cx="1134" cy="265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90000" tIns="46800" rIns="90000" bIns="46800" anchor="ctr"/>
            <a:lstStyle/>
            <a:p>
              <a:endParaRPr lang="th-TH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2847" name="Line 73"/>
            <p:cNvSpPr>
              <a:spLocks noChangeShapeType="1"/>
            </p:cNvSpPr>
            <p:nvPr/>
          </p:nvSpPr>
          <p:spPr bwMode="auto">
            <a:xfrm>
              <a:off x="3096" y="1353"/>
              <a:ext cx="945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grpSp>
        <p:nvGrpSpPr>
          <p:cNvPr id="3" name="Group 161"/>
          <p:cNvGrpSpPr>
            <a:grpSpLocks/>
          </p:cNvGrpSpPr>
          <p:nvPr/>
        </p:nvGrpSpPr>
        <p:grpSpPr bwMode="auto">
          <a:xfrm>
            <a:off x="5384800" y="2236788"/>
            <a:ext cx="1244600" cy="454025"/>
            <a:chOff x="3194" y="1436"/>
            <a:chExt cx="784" cy="286"/>
          </a:xfrm>
        </p:grpSpPr>
        <p:sp>
          <p:nvSpPr>
            <p:cNvPr id="32841" name="Line 74"/>
            <p:cNvSpPr>
              <a:spLocks noChangeShapeType="1"/>
            </p:cNvSpPr>
            <p:nvPr/>
          </p:nvSpPr>
          <p:spPr bwMode="auto">
            <a:xfrm>
              <a:off x="3194" y="1436"/>
              <a:ext cx="7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42" name="Line 75"/>
            <p:cNvSpPr>
              <a:spLocks noChangeShapeType="1"/>
            </p:cNvSpPr>
            <p:nvPr/>
          </p:nvSpPr>
          <p:spPr bwMode="auto">
            <a:xfrm>
              <a:off x="3194" y="1511"/>
              <a:ext cx="694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43" name="Line 106"/>
            <p:cNvSpPr>
              <a:spLocks noChangeShapeType="1"/>
            </p:cNvSpPr>
            <p:nvPr/>
          </p:nvSpPr>
          <p:spPr bwMode="auto">
            <a:xfrm>
              <a:off x="3194" y="1579"/>
              <a:ext cx="514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44" name="Line 107"/>
            <p:cNvSpPr>
              <a:spLocks noChangeShapeType="1"/>
            </p:cNvSpPr>
            <p:nvPr/>
          </p:nvSpPr>
          <p:spPr bwMode="auto">
            <a:xfrm>
              <a:off x="3194" y="1654"/>
              <a:ext cx="514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45" name="Line 108"/>
            <p:cNvSpPr>
              <a:spLocks noChangeShapeType="1"/>
            </p:cNvSpPr>
            <p:nvPr/>
          </p:nvSpPr>
          <p:spPr bwMode="auto">
            <a:xfrm>
              <a:off x="3194" y="1722"/>
              <a:ext cx="514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sp>
        <p:nvSpPr>
          <p:cNvPr id="502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เมื่อใดควรเขียนเมท็อดใหม่</a:t>
            </a:r>
          </a:p>
        </p:txBody>
      </p:sp>
      <p:sp>
        <p:nvSpPr>
          <p:cNvPr id="502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1214438"/>
            <a:ext cx="7772400" cy="742950"/>
          </a:xfrm>
        </p:spPr>
        <p:txBody>
          <a:bodyPr/>
          <a:lstStyle/>
          <a:p>
            <a:pPr algn="ctr">
              <a:buFontTx/>
              <a:buNone/>
            </a:pPr>
            <a:r>
              <a:rPr lang="th-TH" dirty="0" smtClean="0"/>
              <a:t>เมื่อเมท็อดที่เขียนอยู่ยาวเกินไปหรือเข้าใจได้ยาก</a:t>
            </a:r>
          </a:p>
        </p:txBody>
      </p:sp>
      <p:grpSp>
        <p:nvGrpSpPr>
          <p:cNvPr id="4" name="Group 118"/>
          <p:cNvGrpSpPr>
            <a:grpSpLocks/>
          </p:cNvGrpSpPr>
          <p:nvPr/>
        </p:nvGrpSpPr>
        <p:grpSpPr bwMode="auto">
          <a:xfrm>
            <a:off x="2286000" y="1976438"/>
            <a:ext cx="1800225" cy="3157537"/>
            <a:chOff x="1161" y="1325"/>
            <a:chExt cx="1134" cy="2380"/>
          </a:xfrm>
        </p:grpSpPr>
        <p:sp>
          <p:nvSpPr>
            <p:cNvPr id="32813" name="Rectangle 4"/>
            <p:cNvSpPr>
              <a:spLocks noChangeArrowheads="1"/>
            </p:cNvSpPr>
            <p:nvPr/>
          </p:nvSpPr>
          <p:spPr bwMode="auto">
            <a:xfrm>
              <a:off x="1161" y="1325"/>
              <a:ext cx="1134" cy="23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90000" tIns="46800" rIns="90000" bIns="46800" anchor="ctr"/>
            <a:lstStyle/>
            <a:p>
              <a:endParaRPr lang="th-TH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2814" name="Line 5"/>
            <p:cNvSpPr>
              <a:spLocks noChangeShapeType="1"/>
            </p:cNvSpPr>
            <p:nvPr/>
          </p:nvSpPr>
          <p:spPr bwMode="auto">
            <a:xfrm>
              <a:off x="1242" y="1431"/>
              <a:ext cx="945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15" name="Line 6"/>
            <p:cNvSpPr>
              <a:spLocks noChangeShapeType="1"/>
            </p:cNvSpPr>
            <p:nvPr/>
          </p:nvSpPr>
          <p:spPr bwMode="auto">
            <a:xfrm>
              <a:off x="1322" y="1521"/>
              <a:ext cx="7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16" name="Line 7"/>
            <p:cNvSpPr>
              <a:spLocks noChangeShapeType="1"/>
            </p:cNvSpPr>
            <p:nvPr/>
          </p:nvSpPr>
          <p:spPr bwMode="auto">
            <a:xfrm>
              <a:off x="1322" y="1611"/>
              <a:ext cx="69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17" name="Line 8"/>
            <p:cNvSpPr>
              <a:spLocks noChangeShapeType="1"/>
            </p:cNvSpPr>
            <p:nvPr/>
          </p:nvSpPr>
          <p:spPr bwMode="auto">
            <a:xfrm>
              <a:off x="1385" y="1701"/>
              <a:ext cx="5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18" name="Line 9"/>
            <p:cNvSpPr>
              <a:spLocks noChangeShapeType="1"/>
            </p:cNvSpPr>
            <p:nvPr/>
          </p:nvSpPr>
          <p:spPr bwMode="auto">
            <a:xfrm>
              <a:off x="1385" y="1782"/>
              <a:ext cx="59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19" name="Line 10"/>
            <p:cNvSpPr>
              <a:spLocks noChangeShapeType="1"/>
            </p:cNvSpPr>
            <p:nvPr/>
          </p:nvSpPr>
          <p:spPr bwMode="auto">
            <a:xfrm>
              <a:off x="1385" y="1863"/>
              <a:ext cx="3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20" name="Line 13"/>
            <p:cNvSpPr>
              <a:spLocks noChangeShapeType="1"/>
            </p:cNvSpPr>
            <p:nvPr/>
          </p:nvSpPr>
          <p:spPr bwMode="auto">
            <a:xfrm>
              <a:off x="1322" y="1944"/>
              <a:ext cx="34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21" name="Line 14"/>
            <p:cNvSpPr>
              <a:spLocks noChangeShapeType="1"/>
            </p:cNvSpPr>
            <p:nvPr/>
          </p:nvSpPr>
          <p:spPr bwMode="auto">
            <a:xfrm>
              <a:off x="1385" y="2034"/>
              <a:ext cx="5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22" name="Line 15"/>
            <p:cNvSpPr>
              <a:spLocks noChangeShapeType="1"/>
            </p:cNvSpPr>
            <p:nvPr/>
          </p:nvSpPr>
          <p:spPr bwMode="auto">
            <a:xfrm>
              <a:off x="1385" y="2115"/>
              <a:ext cx="37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23" name="Line 16"/>
            <p:cNvSpPr>
              <a:spLocks noChangeShapeType="1"/>
            </p:cNvSpPr>
            <p:nvPr/>
          </p:nvSpPr>
          <p:spPr bwMode="auto">
            <a:xfrm>
              <a:off x="1385" y="2196"/>
              <a:ext cx="44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24" name="Line 18"/>
            <p:cNvSpPr>
              <a:spLocks noChangeShapeType="1"/>
            </p:cNvSpPr>
            <p:nvPr/>
          </p:nvSpPr>
          <p:spPr bwMode="auto">
            <a:xfrm>
              <a:off x="1457" y="2277"/>
              <a:ext cx="5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25" name="Line 19"/>
            <p:cNvSpPr>
              <a:spLocks noChangeShapeType="1"/>
            </p:cNvSpPr>
            <p:nvPr/>
          </p:nvSpPr>
          <p:spPr bwMode="auto">
            <a:xfrm>
              <a:off x="1457" y="2358"/>
              <a:ext cx="59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26" name="Line 20"/>
            <p:cNvSpPr>
              <a:spLocks noChangeShapeType="1"/>
            </p:cNvSpPr>
            <p:nvPr/>
          </p:nvSpPr>
          <p:spPr bwMode="auto">
            <a:xfrm>
              <a:off x="1457" y="2439"/>
              <a:ext cx="3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27" name="Line 21"/>
            <p:cNvSpPr>
              <a:spLocks noChangeShapeType="1"/>
            </p:cNvSpPr>
            <p:nvPr/>
          </p:nvSpPr>
          <p:spPr bwMode="auto">
            <a:xfrm>
              <a:off x="1340" y="2529"/>
              <a:ext cx="5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28" name="Line 22"/>
            <p:cNvSpPr>
              <a:spLocks noChangeShapeType="1"/>
            </p:cNvSpPr>
            <p:nvPr/>
          </p:nvSpPr>
          <p:spPr bwMode="auto">
            <a:xfrm>
              <a:off x="1340" y="2610"/>
              <a:ext cx="37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29" name="Line 23"/>
            <p:cNvSpPr>
              <a:spLocks noChangeShapeType="1"/>
            </p:cNvSpPr>
            <p:nvPr/>
          </p:nvSpPr>
          <p:spPr bwMode="auto">
            <a:xfrm>
              <a:off x="1340" y="2691"/>
              <a:ext cx="5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30" name="Line 24"/>
            <p:cNvSpPr>
              <a:spLocks noChangeShapeType="1"/>
            </p:cNvSpPr>
            <p:nvPr/>
          </p:nvSpPr>
          <p:spPr bwMode="auto">
            <a:xfrm>
              <a:off x="1412" y="2772"/>
              <a:ext cx="59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31" name="Line 25"/>
            <p:cNvSpPr>
              <a:spLocks noChangeShapeType="1"/>
            </p:cNvSpPr>
            <p:nvPr/>
          </p:nvSpPr>
          <p:spPr bwMode="auto">
            <a:xfrm>
              <a:off x="1412" y="2853"/>
              <a:ext cx="41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32" name="Line 26"/>
            <p:cNvSpPr>
              <a:spLocks noChangeShapeType="1"/>
            </p:cNvSpPr>
            <p:nvPr/>
          </p:nvSpPr>
          <p:spPr bwMode="auto">
            <a:xfrm>
              <a:off x="1412" y="2934"/>
              <a:ext cx="3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33" name="Line 28"/>
            <p:cNvSpPr>
              <a:spLocks noChangeShapeType="1"/>
            </p:cNvSpPr>
            <p:nvPr/>
          </p:nvSpPr>
          <p:spPr bwMode="auto">
            <a:xfrm>
              <a:off x="1340" y="3015"/>
              <a:ext cx="5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34" name="Line 29"/>
            <p:cNvSpPr>
              <a:spLocks noChangeShapeType="1"/>
            </p:cNvSpPr>
            <p:nvPr/>
          </p:nvSpPr>
          <p:spPr bwMode="auto">
            <a:xfrm>
              <a:off x="1340" y="3096"/>
              <a:ext cx="37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35" name="Line 30"/>
            <p:cNvSpPr>
              <a:spLocks noChangeShapeType="1"/>
            </p:cNvSpPr>
            <p:nvPr/>
          </p:nvSpPr>
          <p:spPr bwMode="auto">
            <a:xfrm>
              <a:off x="1340" y="3177"/>
              <a:ext cx="5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36" name="Line 31"/>
            <p:cNvSpPr>
              <a:spLocks noChangeShapeType="1"/>
            </p:cNvSpPr>
            <p:nvPr/>
          </p:nvSpPr>
          <p:spPr bwMode="auto">
            <a:xfrm>
              <a:off x="1412" y="3258"/>
              <a:ext cx="59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37" name="Line 32"/>
            <p:cNvSpPr>
              <a:spLocks noChangeShapeType="1"/>
            </p:cNvSpPr>
            <p:nvPr/>
          </p:nvSpPr>
          <p:spPr bwMode="auto">
            <a:xfrm>
              <a:off x="1412" y="3339"/>
              <a:ext cx="41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38" name="Line 33"/>
            <p:cNvSpPr>
              <a:spLocks noChangeShapeType="1"/>
            </p:cNvSpPr>
            <p:nvPr/>
          </p:nvSpPr>
          <p:spPr bwMode="auto">
            <a:xfrm>
              <a:off x="1412" y="3420"/>
              <a:ext cx="3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39" name="Line 34"/>
            <p:cNvSpPr>
              <a:spLocks noChangeShapeType="1"/>
            </p:cNvSpPr>
            <p:nvPr/>
          </p:nvSpPr>
          <p:spPr bwMode="auto">
            <a:xfrm>
              <a:off x="1349" y="3501"/>
              <a:ext cx="3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2840" name="Line 35"/>
            <p:cNvSpPr>
              <a:spLocks noChangeShapeType="1"/>
            </p:cNvSpPr>
            <p:nvPr/>
          </p:nvSpPr>
          <p:spPr bwMode="auto">
            <a:xfrm>
              <a:off x="1349" y="3591"/>
              <a:ext cx="3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grpSp>
        <p:nvGrpSpPr>
          <p:cNvPr id="5" name="Group 121"/>
          <p:cNvGrpSpPr>
            <a:grpSpLocks/>
          </p:cNvGrpSpPr>
          <p:nvPr/>
        </p:nvGrpSpPr>
        <p:grpSpPr bwMode="auto">
          <a:xfrm>
            <a:off x="2514600" y="3151188"/>
            <a:ext cx="1343025" cy="641350"/>
            <a:chOff x="4275" y="1706"/>
            <a:chExt cx="846" cy="484"/>
          </a:xfrm>
        </p:grpSpPr>
        <p:sp>
          <p:nvSpPr>
            <p:cNvPr id="32806" name="Rectangle 122"/>
            <p:cNvSpPr>
              <a:spLocks noChangeArrowheads="1"/>
            </p:cNvSpPr>
            <p:nvPr/>
          </p:nvSpPr>
          <p:spPr bwMode="auto">
            <a:xfrm>
              <a:off x="4275" y="1706"/>
              <a:ext cx="846" cy="48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90000" tIns="46800" rIns="90000" bIns="46800" anchor="ctr"/>
            <a:lstStyle/>
            <a:p>
              <a:endParaRPr lang="th-TH"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32807" name="Group 123"/>
            <p:cNvGrpSpPr>
              <a:grpSpLocks/>
            </p:cNvGrpSpPr>
            <p:nvPr/>
          </p:nvGrpSpPr>
          <p:grpSpPr bwMode="auto">
            <a:xfrm>
              <a:off x="4328" y="1773"/>
              <a:ext cx="775" cy="333"/>
              <a:chOff x="3050" y="2529"/>
              <a:chExt cx="775" cy="333"/>
            </a:xfrm>
          </p:grpSpPr>
          <p:sp>
            <p:nvSpPr>
              <p:cNvPr id="32808" name="Line 124"/>
              <p:cNvSpPr>
                <a:spLocks noChangeShapeType="1"/>
              </p:cNvSpPr>
              <p:nvPr/>
            </p:nvSpPr>
            <p:spPr bwMode="auto">
              <a:xfrm>
                <a:off x="3131" y="2610"/>
                <a:ext cx="69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/>
              <a:lstStyle/>
              <a:p>
                <a:endParaRPr lang="th-TH"/>
              </a:p>
            </p:txBody>
          </p:sp>
          <p:sp>
            <p:nvSpPr>
              <p:cNvPr id="32809" name="Line 125"/>
              <p:cNvSpPr>
                <a:spLocks noChangeShapeType="1"/>
              </p:cNvSpPr>
              <p:nvPr/>
            </p:nvSpPr>
            <p:spPr bwMode="auto">
              <a:xfrm>
                <a:off x="3194" y="2700"/>
                <a:ext cx="51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/>
              <a:lstStyle/>
              <a:p>
                <a:endParaRPr lang="th-TH"/>
              </a:p>
            </p:txBody>
          </p:sp>
          <p:sp>
            <p:nvSpPr>
              <p:cNvPr id="32810" name="Line 126"/>
              <p:cNvSpPr>
                <a:spLocks noChangeShapeType="1"/>
              </p:cNvSpPr>
              <p:nvPr/>
            </p:nvSpPr>
            <p:spPr bwMode="auto">
              <a:xfrm>
                <a:off x="3194" y="2781"/>
                <a:ext cx="59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/>
              <a:lstStyle/>
              <a:p>
                <a:endParaRPr lang="th-TH"/>
              </a:p>
            </p:txBody>
          </p:sp>
          <p:sp>
            <p:nvSpPr>
              <p:cNvPr id="32811" name="Line 127"/>
              <p:cNvSpPr>
                <a:spLocks noChangeShapeType="1"/>
              </p:cNvSpPr>
              <p:nvPr/>
            </p:nvSpPr>
            <p:spPr bwMode="auto">
              <a:xfrm>
                <a:off x="3194" y="2862"/>
                <a:ext cx="35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/>
              <a:lstStyle/>
              <a:p>
                <a:endParaRPr lang="th-TH"/>
              </a:p>
            </p:txBody>
          </p:sp>
          <p:sp>
            <p:nvSpPr>
              <p:cNvPr id="32812" name="Line 128"/>
              <p:cNvSpPr>
                <a:spLocks noChangeShapeType="1"/>
              </p:cNvSpPr>
              <p:nvPr/>
            </p:nvSpPr>
            <p:spPr bwMode="auto">
              <a:xfrm>
                <a:off x="3050" y="2529"/>
                <a:ext cx="694" cy="0"/>
              </a:xfrm>
              <a:prstGeom prst="line">
                <a:avLst/>
              </a:prstGeom>
              <a:noFill/>
              <a:ln w="38100">
                <a:solidFill>
                  <a:srgbClr val="CC3300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/>
              <a:lstStyle/>
              <a:p>
                <a:endParaRPr lang="th-TH"/>
              </a:p>
            </p:txBody>
          </p:sp>
        </p:grpSp>
      </p:grpSp>
      <p:grpSp>
        <p:nvGrpSpPr>
          <p:cNvPr id="7" name="Group 129"/>
          <p:cNvGrpSpPr>
            <a:grpSpLocks/>
          </p:cNvGrpSpPr>
          <p:nvPr/>
        </p:nvGrpSpPr>
        <p:grpSpPr bwMode="auto">
          <a:xfrm>
            <a:off x="2514600" y="2320925"/>
            <a:ext cx="1400175" cy="855663"/>
            <a:chOff x="4302" y="947"/>
            <a:chExt cx="882" cy="644"/>
          </a:xfrm>
        </p:grpSpPr>
        <p:sp>
          <p:nvSpPr>
            <p:cNvPr id="32796" name="Rectangle 130"/>
            <p:cNvSpPr>
              <a:spLocks noChangeArrowheads="1"/>
            </p:cNvSpPr>
            <p:nvPr/>
          </p:nvSpPr>
          <p:spPr bwMode="auto">
            <a:xfrm>
              <a:off x="4302" y="947"/>
              <a:ext cx="882" cy="6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90000" tIns="46800" rIns="90000" bIns="46800" anchor="ctr"/>
            <a:lstStyle/>
            <a:p>
              <a:endParaRPr lang="th-TH"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32797" name="Group 131"/>
            <p:cNvGrpSpPr>
              <a:grpSpLocks/>
            </p:cNvGrpSpPr>
            <p:nvPr/>
          </p:nvGrpSpPr>
          <p:grpSpPr bwMode="auto">
            <a:xfrm>
              <a:off x="4355" y="990"/>
              <a:ext cx="784" cy="576"/>
              <a:chOff x="3068" y="2988"/>
              <a:chExt cx="784" cy="576"/>
            </a:xfrm>
          </p:grpSpPr>
          <p:sp>
            <p:nvSpPr>
              <p:cNvPr id="32798" name="Line 132"/>
              <p:cNvSpPr>
                <a:spLocks noChangeShapeType="1"/>
              </p:cNvSpPr>
              <p:nvPr/>
            </p:nvSpPr>
            <p:spPr bwMode="auto">
              <a:xfrm>
                <a:off x="3122" y="3069"/>
                <a:ext cx="34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/>
              <a:lstStyle/>
              <a:p>
                <a:endParaRPr lang="th-TH"/>
              </a:p>
            </p:txBody>
          </p:sp>
          <p:sp>
            <p:nvSpPr>
              <p:cNvPr id="32799" name="Line 133"/>
              <p:cNvSpPr>
                <a:spLocks noChangeShapeType="1"/>
              </p:cNvSpPr>
              <p:nvPr/>
            </p:nvSpPr>
            <p:spPr bwMode="auto">
              <a:xfrm>
                <a:off x="3185" y="3159"/>
                <a:ext cx="51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/>
              <a:lstStyle/>
              <a:p>
                <a:endParaRPr lang="th-TH"/>
              </a:p>
            </p:txBody>
          </p:sp>
          <p:sp>
            <p:nvSpPr>
              <p:cNvPr id="32800" name="Line 134"/>
              <p:cNvSpPr>
                <a:spLocks noChangeShapeType="1"/>
              </p:cNvSpPr>
              <p:nvPr/>
            </p:nvSpPr>
            <p:spPr bwMode="auto">
              <a:xfrm>
                <a:off x="3185" y="3240"/>
                <a:ext cx="37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/>
              <a:lstStyle/>
              <a:p>
                <a:endParaRPr lang="th-TH"/>
              </a:p>
            </p:txBody>
          </p:sp>
          <p:sp>
            <p:nvSpPr>
              <p:cNvPr id="32801" name="Line 135"/>
              <p:cNvSpPr>
                <a:spLocks noChangeShapeType="1"/>
              </p:cNvSpPr>
              <p:nvPr/>
            </p:nvSpPr>
            <p:spPr bwMode="auto">
              <a:xfrm>
                <a:off x="3185" y="3321"/>
                <a:ext cx="44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/>
              <a:lstStyle/>
              <a:p>
                <a:endParaRPr lang="th-TH"/>
              </a:p>
            </p:txBody>
          </p:sp>
          <p:sp>
            <p:nvSpPr>
              <p:cNvPr id="32802" name="Line 136"/>
              <p:cNvSpPr>
                <a:spLocks noChangeShapeType="1"/>
              </p:cNvSpPr>
              <p:nvPr/>
            </p:nvSpPr>
            <p:spPr bwMode="auto">
              <a:xfrm>
                <a:off x="3257" y="3402"/>
                <a:ext cx="51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/>
              <a:lstStyle/>
              <a:p>
                <a:endParaRPr lang="th-TH"/>
              </a:p>
            </p:txBody>
          </p:sp>
          <p:sp>
            <p:nvSpPr>
              <p:cNvPr id="32803" name="Line 137"/>
              <p:cNvSpPr>
                <a:spLocks noChangeShapeType="1"/>
              </p:cNvSpPr>
              <p:nvPr/>
            </p:nvSpPr>
            <p:spPr bwMode="auto">
              <a:xfrm>
                <a:off x="3257" y="3483"/>
                <a:ext cx="59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/>
              <a:lstStyle/>
              <a:p>
                <a:endParaRPr lang="th-TH"/>
              </a:p>
            </p:txBody>
          </p:sp>
          <p:sp>
            <p:nvSpPr>
              <p:cNvPr id="32804" name="Line 138"/>
              <p:cNvSpPr>
                <a:spLocks noChangeShapeType="1"/>
              </p:cNvSpPr>
              <p:nvPr/>
            </p:nvSpPr>
            <p:spPr bwMode="auto">
              <a:xfrm>
                <a:off x="3257" y="3564"/>
                <a:ext cx="35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/>
              <a:lstStyle/>
              <a:p>
                <a:endParaRPr lang="th-TH"/>
              </a:p>
            </p:txBody>
          </p:sp>
          <p:sp>
            <p:nvSpPr>
              <p:cNvPr id="32805" name="Line 139"/>
              <p:cNvSpPr>
                <a:spLocks noChangeShapeType="1"/>
              </p:cNvSpPr>
              <p:nvPr/>
            </p:nvSpPr>
            <p:spPr bwMode="auto">
              <a:xfrm>
                <a:off x="3068" y="2988"/>
                <a:ext cx="694" cy="0"/>
              </a:xfrm>
              <a:prstGeom prst="line">
                <a:avLst/>
              </a:prstGeom>
              <a:noFill/>
              <a:ln w="38100">
                <a:solidFill>
                  <a:srgbClr val="CC3300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/>
              <a:lstStyle/>
              <a:p>
                <a:endParaRPr lang="th-TH"/>
              </a:p>
            </p:txBody>
          </p:sp>
        </p:grpSp>
      </p:grpSp>
      <p:grpSp>
        <p:nvGrpSpPr>
          <p:cNvPr id="9" name="Group 140"/>
          <p:cNvGrpSpPr>
            <a:grpSpLocks/>
          </p:cNvGrpSpPr>
          <p:nvPr/>
        </p:nvGrpSpPr>
        <p:grpSpPr bwMode="auto">
          <a:xfrm>
            <a:off x="2514600" y="4244975"/>
            <a:ext cx="1339850" cy="804863"/>
            <a:chOff x="4374" y="2887"/>
            <a:chExt cx="844" cy="606"/>
          </a:xfrm>
        </p:grpSpPr>
        <p:sp>
          <p:nvSpPr>
            <p:cNvPr id="32787" name="Rectangle 141"/>
            <p:cNvSpPr>
              <a:spLocks noChangeArrowheads="1"/>
            </p:cNvSpPr>
            <p:nvPr/>
          </p:nvSpPr>
          <p:spPr bwMode="auto">
            <a:xfrm>
              <a:off x="4374" y="2887"/>
              <a:ext cx="844" cy="606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endParaRPr lang="th-TH"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32788" name="Group 142"/>
            <p:cNvGrpSpPr>
              <a:grpSpLocks/>
            </p:cNvGrpSpPr>
            <p:nvPr/>
          </p:nvGrpSpPr>
          <p:grpSpPr bwMode="auto">
            <a:xfrm>
              <a:off x="4427" y="2952"/>
              <a:ext cx="748" cy="486"/>
              <a:chOff x="4427" y="2952"/>
              <a:chExt cx="748" cy="486"/>
            </a:xfrm>
          </p:grpSpPr>
          <p:sp>
            <p:nvSpPr>
              <p:cNvPr id="32789" name="Line 143"/>
              <p:cNvSpPr>
                <a:spLocks noChangeShapeType="1"/>
              </p:cNvSpPr>
              <p:nvPr/>
            </p:nvSpPr>
            <p:spPr bwMode="auto">
              <a:xfrm>
                <a:off x="4508" y="3033"/>
                <a:ext cx="51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32790" name="Line 144"/>
              <p:cNvSpPr>
                <a:spLocks noChangeShapeType="1"/>
              </p:cNvSpPr>
              <p:nvPr/>
            </p:nvSpPr>
            <p:spPr bwMode="auto">
              <a:xfrm>
                <a:off x="4508" y="3114"/>
                <a:ext cx="37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32791" name="Line 145"/>
              <p:cNvSpPr>
                <a:spLocks noChangeShapeType="1"/>
              </p:cNvSpPr>
              <p:nvPr/>
            </p:nvSpPr>
            <p:spPr bwMode="auto">
              <a:xfrm>
                <a:off x="4508" y="3195"/>
                <a:ext cx="53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32792" name="Line 146"/>
              <p:cNvSpPr>
                <a:spLocks noChangeShapeType="1"/>
              </p:cNvSpPr>
              <p:nvPr/>
            </p:nvSpPr>
            <p:spPr bwMode="auto">
              <a:xfrm>
                <a:off x="4580" y="3276"/>
                <a:ext cx="59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32793" name="Line 147"/>
              <p:cNvSpPr>
                <a:spLocks noChangeShapeType="1"/>
              </p:cNvSpPr>
              <p:nvPr/>
            </p:nvSpPr>
            <p:spPr bwMode="auto">
              <a:xfrm>
                <a:off x="4580" y="3357"/>
                <a:ext cx="41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32794" name="Line 148"/>
              <p:cNvSpPr>
                <a:spLocks noChangeShapeType="1"/>
              </p:cNvSpPr>
              <p:nvPr/>
            </p:nvSpPr>
            <p:spPr bwMode="auto">
              <a:xfrm>
                <a:off x="4580" y="3438"/>
                <a:ext cx="35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32795" name="Line 149"/>
              <p:cNvSpPr>
                <a:spLocks noChangeShapeType="1"/>
              </p:cNvSpPr>
              <p:nvPr/>
            </p:nvSpPr>
            <p:spPr bwMode="auto">
              <a:xfrm>
                <a:off x="4427" y="2952"/>
                <a:ext cx="595" cy="0"/>
              </a:xfrm>
              <a:prstGeom prst="line">
                <a:avLst/>
              </a:prstGeom>
              <a:noFill/>
              <a:ln w="38100">
                <a:solidFill>
                  <a:srgbClr val="CC3300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11" name="Group 150"/>
          <p:cNvGrpSpPr>
            <a:grpSpLocks/>
          </p:cNvGrpSpPr>
          <p:nvPr/>
        </p:nvGrpSpPr>
        <p:grpSpPr bwMode="auto">
          <a:xfrm>
            <a:off x="2514600" y="3698875"/>
            <a:ext cx="1343025" cy="712788"/>
            <a:chOff x="4365" y="2211"/>
            <a:chExt cx="846" cy="537"/>
          </a:xfrm>
        </p:grpSpPr>
        <p:sp>
          <p:nvSpPr>
            <p:cNvPr id="32779" name="Rectangle 151"/>
            <p:cNvSpPr>
              <a:spLocks noChangeArrowheads="1"/>
            </p:cNvSpPr>
            <p:nvPr/>
          </p:nvSpPr>
          <p:spPr bwMode="auto">
            <a:xfrm>
              <a:off x="4365" y="2211"/>
              <a:ext cx="846" cy="537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90000" tIns="46800" rIns="90000" bIns="46800" anchor="ctr"/>
            <a:lstStyle/>
            <a:p>
              <a:endParaRPr lang="th-TH"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32780" name="Group 152"/>
            <p:cNvGrpSpPr>
              <a:grpSpLocks/>
            </p:cNvGrpSpPr>
            <p:nvPr/>
          </p:nvGrpSpPr>
          <p:grpSpPr bwMode="auto">
            <a:xfrm>
              <a:off x="4418" y="2277"/>
              <a:ext cx="748" cy="405"/>
              <a:chOff x="4418" y="2277"/>
              <a:chExt cx="748" cy="405"/>
            </a:xfrm>
          </p:grpSpPr>
          <p:sp>
            <p:nvSpPr>
              <p:cNvPr id="32781" name="Line 153"/>
              <p:cNvSpPr>
                <a:spLocks noChangeShapeType="1"/>
              </p:cNvSpPr>
              <p:nvPr/>
            </p:nvSpPr>
            <p:spPr bwMode="auto">
              <a:xfrm>
                <a:off x="4499" y="2358"/>
                <a:ext cx="53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/>
              <a:lstStyle/>
              <a:p>
                <a:endParaRPr lang="th-TH"/>
              </a:p>
            </p:txBody>
          </p:sp>
          <p:sp>
            <p:nvSpPr>
              <p:cNvPr id="32782" name="Line 154"/>
              <p:cNvSpPr>
                <a:spLocks noChangeShapeType="1"/>
              </p:cNvSpPr>
              <p:nvPr/>
            </p:nvSpPr>
            <p:spPr bwMode="auto">
              <a:xfrm>
                <a:off x="4571" y="2439"/>
                <a:ext cx="59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/>
              <a:lstStyle/>
              <a:p>
                <a:endParaRPr lang="th-TH"/>
              </a:p>
            </p:txBody>
          </p:sp>
          <p:sp>
            <p:nvSpPr>
              <p:cNvPr id="32783" name="Line 155"/>
              <p:cNvSpPr>
                <a:spLocks noChangeShapeType="1"/>
              </p:cNvSpPr>
              <p:nvPr/>
            </p:nvSpPr>
            <p:spPr bwMode="auto">
              <a:xfrm>
                <a:off x="4571" y="2520"/>
                <a:ext cx="41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/>
              <a:lstStyle/>
              <a:p>
                <a:endParaRPr lang="th-TH"/>
              </a:p>
            </p:txBody>
          </p:sp>
          <p:sp>
            <p:nvSpPr>
              <p:cNvPr id="32784" name="Line 156"/>
              <p:cNvSpPr>
                <a:spLocks noChangeShapeType="1"/>
              </p:cNvSpPr>
              <p:nvPr/>
            </p:nvSpPr>
            <p:spPr bwMode="auto">
              <a:xfrm>
                <a:off x="4571" y="2601"/>
                <a:ext cx="35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/>
              <a:lstStyle/>
              <a:p>
                <a:endParaRPr lang="th-TH"/>
              </a:p>
            </p:txBody>
          </p:sp>
          <p:sp>
            <p:nvSpPr>
              <p:cNvPr id="32785" name="Line 157"/>
              <p:cNvSpPr>
                <a:spLocks noChangeShapeType="1"/>
              </p:cNvSpPr>
              <p:nvPr/>
            </p:nvSpPr>
            <p:spPr bwMode="auto">
              <a:xfrm>
                <a:off x="4508" y="2682"/>
                <a:ext cx="35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/>
              <a:lstStyle/>
              <a:p>
                <a:endParaRPr lang="th-TH"/>
              </a:p>
            </p:txBody>
          </p:sp>
          <p:sp>
            <p:nvSpPr>
              <p:cNvPr id="32786" name="Line 158"/>
              <p:cNvSpPr>
                <a:spLocks noChangeShapeType="1"/>
              </p:cNvSpPr>
              <p:nvPr/>
            </p:nvSpPr>
            <p:spPr bwMode="auto">
              <a:xfrm>
                <a:off x="4418" y="2277"/>
                <a:ext cx="595" cy="0"/>
              </a:xfrm>
              <a:prstGeom prst="line">
                <a:avLst/>
              </a:prstGeom>
              <a:noFill/>
              <a:ln w="38100">
                <a:solidFill>
                  <a:srgbClr val="CC3300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/>
              <a:lstStyle/>
              <a:p>
                <a:endParaRPr lang="th-TH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2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0.29687 0.0770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44" y="3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3.33333E-6 L 0.29532 0.09375 " pathEditMode="relative" ptsTypes="AA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E-6 7.03704E-6 L 0.29688 0.12084 " pathEditMode="relative" ptsTypes="AA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5.55556E-6 L 0.29531 0.15624 " pathEditMode="relative" ptsTypes="AA"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78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ต.ย. การเรียงลำดับแบบเลือก</a:t>
            </a:r>
            <a:endParaRPr lang="th-TH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61302" y="867410"/>
            <a:ext cx="8574088" cy="569386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sz="2000" b="1" dirty="0" err="1">
                <a:solidFill>
                  <a:srgbClr val="0000C0"/>
                </a:solidFill>
                <a:latin typeface="Courier New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[] d = { 1, 4, 2, 6, 3, 7, 8, 9, 0 };</a:t>
            </a:r>
          </a:p>
          <a:p>
            <a:pPr>
              <a:defRPr/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Courier New"/>
              </a:rPr>
              <a:t>   //------------------------------------------------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sz="2000" b="1" dirty="0">
                <a:solidFill>
                  <a:srgbClr val="0000C0"/>
                </a:solidFill>
                <a:latin typeface="Courier New"/>
              </a:rPr>
              <a:t>for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sz="2000" b="1" dirty="0" err="1">
                <a:solidFill>
                  <a:srgbClr val="0000C0"/>
                </a:solidFill>
                <a:latin typeface="Courier New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lastIndex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=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d.length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- 1;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lastIndex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&gt;= 1;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                                  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lastIndex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--) {</a:t>
            </a:r>
          </a:p>
          <a:p>
            <a:pPr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    // </a:t>
            </a:r>
            <a:r>
              <a:rPr lang="th-TH" sz="20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หาตำแหน่งมากสุด</a:t>
            </a:r>
            <a:endParaRPr lang="en-US" sz="2000" b="1" dirty="0" smtClean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    </a:t>
            </a:r>
            <a:r>
              <a:rPr lang="en-US" sz="2000" b="1" dirty="0" err="1">
                <a:solidFill>
                  <a:srgbClr val="0000C0"/>
                </a:solidFill>
                <a:latin typeface="Courier New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maxIndex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= 0;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  </a:t>
            </a:r>
            <a:r>
              <a:rPr lang="en-US" sz="2000" b="1" dirty="0">
                <a:solidFill>
                  <a:srgbClr val="0000C0"/>
                </a:solidFill>
                <a:latin typeface="Courier New"/>
              </a:rPr>
              <a:t>for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sz="2000" b="1" dirty="0" err="1">
                <a:solidFill>
                  <a:srgbClr val="0000C0"/>
                </a:solidFill>
                <a:latin typeface="Courier New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= 1;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&lt;=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lastIndex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;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++) {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    </a:t>
            </a:r>
            <a:r>
              <a:rPr lang="en-US" sz="2000" b="1" dirty="0">
                <a:solidFill>
                  <a:srgbClr val="0000C0"/>
                </a:solidFill>
                <a:latin typeface="Courier New"/>
              </a:rPr>
              <a:t>if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(d[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] &gt; d[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maxIndex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])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maxIndex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=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  }</a:t>
            </a:r>
            <a:endParaRPr lang="th-TH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  </a:t>
            </a:r>
            <a:r>
              <a:rPr lang="en-US" sz="2000" b="1" dirty="0" err="1">
                <a:solidFill>
                  <a:srgbClr val="0000C0"/>
                </a:solidFill>
                <a:latin typeface="Courier New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t = d[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maxIndex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];        // </a:t>
            </a:r>
            <a:r>
              <a:rPr lang="th-TH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สลับข้อมูลตัวที่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maxIndex</a:t>
            </a: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  d[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maxIndex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] = d[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lastIndex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]; // </a:t>
            </a:r>
            <a:r>
              <a:rPr lang="th-TH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กับ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lastIndex</a:t>
            </a: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  d[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lastIndex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] = t;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}</a:t>
            </a:r>
          </a:p>
          <a:p>
            <a:pPr>
              <a:defRPr/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Courier New"/>
              </a:rPr>
              <a:t>   //------------------------------------------------</a:t>
            </a:r>
            <a:endParaRPr lang="th-TH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nn-NO" sz="2000" b="1" dirty="0">
                <a:solidFill>
                  <a:srgbClr val="000000"/>
                </a:solidFill>
                <a:latin typeface="Courier New"/>
              </a:rPr>
              <a:t>   </a:t>
            </a:r>
            <a:r>
              <a:rPr lang="nn-NO" sz="2000" b="1" dirty="0">
                <a:solidFill>
                  <a:srgbClr val="0000C0"/>
                </a:solidFill>
                <a:latin typeface="Courier New"/>
              </a:rPr>
              <a:t>for</a:t>
            </a:r>
            <a:r>
              <a:rPr lang="nn-NO" sz="2000" b="1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nn-NO" sz="2000" b="1" dirty="0">
                <a:solidFill>
                  <a:srgbClr val="0000C0"/>
                </a:solidFill>
                <a:latin typeface="Courier New"/>
              </a:rPr>
              <a:t>int</a:t>
            </a:r>
            <a:r>
              <a:rPr lang="nn-NO" sz="2000" b="1" dirty="0">
                <a:solidFill>
                  <a:srgbClr val="000000"/>
                </a:solidFill>
                <a:latin typeface="Courier New"/>
              </a:rPr>
              <a:t> i = 0; i &lt; d.length; i++) {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  </a:t>
            </a:r>
            <a:r>
              <a:rPr lang="en-US" sz="2000" b="1" dirty="0" err="1">
                <a:solidFill>
                  <a:srgbClr val="C00000"/>
                </a:solidFill>
                <a:latin typeface="Courier New"/>
              </a:rPr>
              <a:t>System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.out.print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(d[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] + </a:t>
            </a:r>
            <a:r>
              <a:rPr lang="en-US" sz="2000" b="1" dirty="0">
                <a:solidFill>
                  <a:srgbClr val="FF00FF"/>
                </a:solidFill>
                <a:latin typeface="Courier New"/>
              </a:rPr>
              <a:t>" "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);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//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  0 1 2 3 4 6 7 8 9</a:t>
            </a: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}</a:t>
            </a:r>
            <a:endParaRPr lang="th-TH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sz="2000" b="1" dirty="0" err="1">
                <a:solidFill>
                  <a:srgbClr val="C00000"/>
                </a:solidFill>
                <a:latin typeface="Courier New"/>
              </a:rPr>
              <a:t>System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.out.println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();  </a:t>
            </a:r>
            <a:endParaRPr lang="en-US" sz="18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055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ต.ย. การเรียงลำดับแบบเลือก</a:t>
            </a:r>
            <a:endParaRPr lang="th-TH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49250" y="901700"/>
            <a:ext cx="8574088" cy="329320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sz="1600" b="1" dirty="0" err="1">
                <a:solidFill>
                  <a:srgbClr val="0000C0"/>
                </a:solidFill>
                <a:latin typeface="Courier New"/>
              </a:rPr>
              <a:t>int</a:t>
            </a:r>
            <a:r>
              <a:rPr lang="en-US" sz="1600" b="1" dirty="0">
                <a:solidFill>
                  <a:srgbClr val="000000"/>
                </a:solidFill>
                <a:latin typeface="Courier New"/>
              </a:rPr>
              <a:t>[] d = { 1, 4, 2, 6, 3, 7, 8, 9, 0 };</a:t>
            </a:r>
          </a:p>
          <a:p>
            <a:pPr>
              <a:defRPr/>
            </a:pPr>
            <a:r>
              <a:rPr lang="en-US" sz="1600" b="1" dirty="0">
                <a:solidFill>
                  <a:schemeClr val="accent5">
                    <a:lumMod val="50000"/>
                  </a:schemeClr>
                </a:solidFill>
                <a:latin typeface="Courier New"/>
              </a:rPr>
              <a:t>   //------------------------------------------------</a:t>
            </a:r>
          </a:p>
          <a:p>
            <a:pPr>
              <a:defRPr/>
            </a:pPr>
            <a:r>
              <a:rPr lang="en-US" sz="1600" b="1" dirty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sz="1600" b="1" dirty="0">
                <a:solidFill>
                  <a:srgbClr val="0000C0"/>
                </a:solidFill>
                <a:latin typeface="Courier New"/>
              </a:rPr>
              <a:t>for</a:t>
            </a:r>
            <a:r>
              <a:rPr lang="en-US" sz="1600" b="1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sz="1600" b="1" dirty="0" err="1">
                <a:solidFill>
                  <a:srgbClr val="0000C0"/>
                </a:solidFill>
                <a:latin typeface="Courier New"/>
              </a:rPr>
              <a:t>int</a:t>
            </a:r>
            <a:r>
              <a:rPr lang="en-US" sz="16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err="1">
                <a:solidFill>
                  <a:srgbClr val="000000"/>
                </a:solidFill>
                <a:latin typeface="Courier New"/>
              </a:rPr>
              <a:t>lastIndex</a:t>
            </a:r>
            <a:r>
              <a:rPr lang="en-US" sz="1600" b="1" dirty="0">
                <a:solidFill>
                  <a:srgbClr val="000000"/>
                </a:solidFill>
                <a:latin typeface="Courier New"/>
              </a:rPr>
              <a:t> = </a:t>
            </a:r>
            <a:r>
              <a:rPr lang="en-US" sz="1600" b="1" dirty="0" err="1">
                <a:solidFill>
                  <a:srgbClr val="000000"/>
                </a:solidFill>
                <a:latin typeface="Courier New"/>
              </a:rPr>
              <a:t>d.length</a:t>
            </a:r>
            <a:r>
              <a:rPr lang="en-US" sz="1600" b="1" dirty="0">
                <a:solidFill>
                  <a:srgbClr val="000000"/>
                </a:solidFill>
                <a:latin typeface="Courier New"/>
              </a:rPr>
              <a:t> - 1; </a:t>
            </a:r>
            <a:r>
              <a:rPr lang="en-US" sz="1600" b="1" dirty="0" err="1">
                <a:solidFill>
                  <a:srgbClr val="000000"/>
                </a:solidFill>
                <a:latin typeface="Courier New"/>
              </a:rPr>
              <a:t>lastIndex</a:t>
            </a:r>
            <a:r>
              <a:rPr lang="en-US" sz="1600" b="1" dirty="0">
                <a:solidFill>
                  <a:srgbClr val="000000"/>
                </a:solidFill>
                <a:latin typeface="Courier New"/>
              </a:rPr>
              <a:t> &gt;= 1;</a:t>
            </a:r>
          </a:p>
          <a:p>
            <a:pPr>
              <a:defRPr/>
            </a:pPr>
            <a:r>
              <a:rPr lang="en-US" sz="1600" b="1" dirty="0">
                <a:solidFill>
                  <a:srgbClr val="000000"/>
                </a:solidFill>
                <a:latin typeface="Courier New"/>
              </a:rPr>
              <a:t>                                      </a:t>
            </a:r>
            <a:r>
              <a:rPr lang="en-US" sz="1600" b="1" dirty="0" err="1">
                <a:solidFill>
                  <a:srgbClr val="000000"/>
                </a:solidFill>
                <a:latin typeface="Courier New"/>
              </a:rPr>
              <a:t>lastIndex</a:t>
            </a:r>
            <a:r>
              <a:rPr lang="en-US" sz="1600" b="1" dirty="0">
                <a:solidFill>
                  <a:srgbClr val="000000"/>
                </a:solidFill>
                <a:latin typeface="Courier New"/>
              </a:rPr>
              <a:t>--) {</a:t>
            </a:r>
          </a:p>
          <a:p>
            <a:pPr>
              <a:defRPr/>
            </a:pPr>
            <a:r>
              <a:rPr lang="en-US" sz="1600" b="1" dirty="0" smtClean="0">
                <a:solidFill>
                  <a:srgbClr val="0000C0"/>
                </a:solidFill>
                <a:latin typeface="Courier New"/>
              </a:rPr>
              <a:t>     </a:t>
            </a:r>
            <a:r>
              <a:rPr lang="en-US" sz="1600" b="1" dirty="0" err="1" smtClean="0">
                <a:solidFill>
                  <a:srgbClr val="0000C0"/>
                </a:solidFill>
                <a:latin typeface="Courier New"/>
              </a:rPr>
              <a:t>int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err="1">
                <a:solidFill>
                  <a:srgbClr val="000000"/>
                </a:solidFill>
                <a:latin typeface="Courier New"/>
              </a:rPr>
              <a:t>maxIndex</a:t>
            </a:r>
            <a:r>
              <a:rPr lang="en-US" sz="1600" b="1" dirty="0">
                <a:solidFill>
                  <a:srgbClr val="000000"/>
                </a:solidFill>
                <a:latin typeface="Courier New"/>
              </a:rPr>
              <a:t> = </a:t>
            </a:r>
            <a:r>
              <a:rPr lang="en-US" sz="1600" b="1" dirty="0" err="1" smtClean="0">
                <a:solidFill>
                  <a:srgbClr val="000000"/>
                </a:solidFill>
                <a:latin typeface="Courier New"/>
              </a:rPr>
              <a:t>findMax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(d, </a:t>
            </a:r>
            <a:r>
              <a:rPr lang="en-US" sz="1600" b="1" dirty="0" err="1" smtClean="0">
                <a:solidFill>
                  <a:srgbClr val="000000"/>
                </a:solidFill>
                <a:latin typeface="Courier New"/>
              </a:rPr>
              <a:t>lastIndex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>
              <a:defRPr/>
            </a:pPr>
            <a:r>
              <a:rPr lang="en-US" sz="16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    swap(d, </a:t>
            </a:r>
            <a:r>
              <a:rPr lang="en-US" sz="1600" b="1" dirty="0" err="1" smtClean="0">
                <a:solidFill>
                  <a:srgbClr val="000000"/>
                </a:solidFill>
                <a:latin typeface="Courier New"/>
              </a:rPr>
              <a:t>maxIndex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600" b="1" dirty="0" err="1" smtClean="0">
                <a:solidFill>
                  <a:srgbClr val="000000"/>
                </a:solidFill>
                <a:latin typeface="Courier New"/>
              </a:rPr>
              <a:t>lastIndex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);</a:t>
            </a:r>
            <a:endParaRPr lang="en-US" sz="16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   }</a:t>
            </a:r>
            <a:endParaRPr lang="en-US" sz="16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en-US" sz="1600" b="1" dirty="0">
                <a:solidFill>
                  <a:schemeClr val="accent5">
                    <a:lumMod val="50000"/>
                  </a:schemeClr>
                </a:solidFill>
                <a:latin typeface="Courier New"/>
              </a:rPr>
              <a:t>   //------------------------------------------------</a:t>
            </a:r>
            <a:endParaRPr lang="th-TH" sz="16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nn-NO" sz="1600" b="1" dirty="0">
                <a:solidFill>
                  <a:srgbClr val="000000"/>
                </a:solidFill>
                <a:latin typeface="Courier New"/>
              </a:rPr>
              <a:t>   </a:t>
            </a:r>
            <a:r>
              <a:rPr lang="nn-NO" sz="1600" b="1" dirty="0">
                <a:solidFill>
                  <a:srgbClr val="0000C0"/>
                </a:solidFill>
                <a:latin typeface="Courier New"/>
              </a:rPr>
              <a:t>for</a:t>
            </a:r>
            <a:r>
              <a:rPr lang="nn-NO" sz="1600" b="1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nn-NO" sz="1600" b="1" dirty="0">
                <a:solidFill>
                  <a:srgbClr val="0000C0"/>
                </a:solidFill>
                <a:latin typeface="Courier New"/>
              </a:rPr>
              <a:t>int</a:t>
            </a:r>
            <a:r>
              <a:rPr lang="nn-NO" sz="1600" b="1" dirty="0">
                <a:solidFill>
                  <a:srgbClr val="000000"/>
                </a:solidFill>
                <a:latin typeface="Courier New"/>
              </a:rPr>
              <a:t> i = 0; i &lt; d.length; i++) {</a:t>
            </a:r>
          </a:p>
          <a:p>
            <a:pPr>
              <a:defRPr/>
            </a:pPr>
            <a:r>
              <a:rPr lang="en-US" sz="1600" b="1" dirty="0">
                <a:solidFill>
                  <a:srgbClr val="000000"/>
                </a:solidFill>
                <a:latin typeface="Courier New"/>
              </a:rPr>
              <a:t>     </a:t>
            </a:r>
            <a:r>
              <a:rPr lang="en-US" sz="1600" b="1" dirty="0" err="1">
                <a:solidFill>
                  <a:srgbClr val="C00000"/>
                </a:solidFill>
                <a:latin typeface="Courier New"/>
              </a:rPr>
              <a:t>System</a:t>
            </a:r>
            <a:r>
              <a:rPr lang="en-US" sz="1600" b="1" dirty="0" err="1">
                <a:solidFill>
                  <a:srgbClr val="000000"/>
                </a:solidFill>
                <a:latin typeface="Courier New"/>
              </a:rPr>
              <a:t>.out.print</a:t>
            </a:r>
            <a:r>
              <a:rPr lang="en-US" sz="1600" b="1" dirty="0">
                <a:solidFill>
                  <a:srgbClr val="000000"/>
                </a:solidFill>
                <a:latin typeface="Courier New"/>
              </a:rPr>
              <a:t>(d[</a:t>
            </a:r>
            <a:r>
              <a:rPr lang="en-US" sz="1600" b="1" dirty="0" err="1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1600" b="1" dirty="0">
                <a:solidFill>
                  <a:srgbClr val="000000"/>
                </a:solidFill>
                <a:latin typeface="Courier New"/>
              </a:rPr>
              <a:t>] + </a:t>
            </a:r>
            <a:r>
              <a:rPr lang="en-US" sz="1600" b="1" dirty="0">
                <a:solidFill>
                  <a:srgbClr val="FF00FF"/>
                </a:solidFill>
                <a:latin typeface="Courier New"/>
              </a:rPr>
              <a:t>" "</a:t>
            </a:r>
            <a:r>
              <a:rPr lang="en-US" sz="1600" b="1" dirty="0">
                <a:solidFill>
                  <a:srgbClr val="000000"/>
                </a:solidFill>
                <a:latin typeface="Courier New"/>
              </a:rPr>
              <a:t>); //  0 1 2 3 4 6 7 8 9</a:t>
            </a:r>
          </a:p>
          <a:p>
            <a:pPr>
              <a:defRPr/>
            </a:pPr>
            <a:r>
              <a:rPr lang="en-US" sz="1600" b="1" dirty="0">
                <a:solidFill>
                  <a:srgbClr val="000000"/>
                </a:solidFill>
                <a:latin typeface="Courier New"/>
              </a:rPr>
              <a:t>   }</a:t>
            </a:r>
            <a:endParaRPr lang="th-TH" sz="16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en-US" sz="1600" b="1" dirty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sz="1600" b="1" dirty="0" err="1">
                <a:solidFill>
                  <a:srgbClr val="C00000"/>
                </a:solidFill>
                <a:latin typeface="Courier New"/>
              </a:rPr>
              <a:t>System</a:t>
            </a:r>
            <a:r>
              <a:rPr lang="en-US" sz="1600" b="1" dirty="0" err="1">
                <a:solidFill>
                  <a:srgbClr val="000000"/>
                </a:solidFill>
                <a:latin typeface="Courier New"/>
              </a:rPr>
              <a:t>.out.println</a:t>
            </a:r>
            <a:r>
              <a:rPr lang="en-US" sz="1600" b="1" dirty="0">
                <a:solidFill>
                  <a:srgbClr val="000000"/>
                </a:solidFill>
                <a:latin typeface="Courier New"/>
              </a:rPr>
              <a:t>();  </a:t>
            </a:r>
            <a:endParaRPr lang="en-US" sz="1600" b="1" dirty="0" smtClean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endParaRPr lang="en-US" sz="1600" b="1" dirty="0">
              <a:solidFill>
                <a:srgbClr val="000000"/>
              </a:solidFill>
              <a:latin typeface="Courier New"/>
            </a:endParaRPr>
          </a:p>
        </p:txBody>
      </p:sp>
      <p:sp>
        <p:nvSpPr>
          <p:cNvPr id="3" name="Rounded Rectangle 2"/>
          <p:cNvSpPr/>
          <p:nvPr/>
        </p:nvSpPr>
        <p:spPr bwMode="auto">
          <a:xfrm>
            <a:off x="2834639" y="1908810"/>
            <a:ext cx="2599509" cy="274320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9250" y="4060190"/>
            <a:ext cx="8574088" cy="280076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 public static </a:t>
            </a:r>
            <a:r>
              <a:rPr lang="en-US" sz="1600" b="1" dirty="0" err="1" smtClean="0">
                <a:solidFill>
                  <a:srgbClr val="000000"/>
                </a:solidFill>
                <a:latin typeface="Courier New"/>
              </a:rPr>
              <a:t>int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urier New"/>
              </a:rPr>
              <a:t>findMax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600" b="1" dirty="0" err="1" smtClean="0">
                <a:solidFill>
                  <a:srgbClr val="000000"/>
                </a:solidFill>
                <a:latin typeface="Courier New"/>
              </a:rPr>
              <a:t>int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[] d, </a:t>
            </a:r>
            <a:r>
              <a:rPr lang="en-US" sz="1600" b="1" dirty="0" err="1" smtClean="0">
                <a:solidFill>
                  <a:srgbClr val="000000"/>
                </a:solidFill>
                <a:latin typeface="Courier New"/>
              </a:rPr>
              <a:t>int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urier New"/>
              </a:rPr>
              <a:t>lastIndex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) {</a:t>
            </a:r>
          </a:p>
          <a:p>
            <a:pPr>
              <a:defRPr/>
            </a:pPr>
            <a:r>
              <a:rPr lang="en-US" sz="16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600" b="1" dirty="0" smtClean="0">
                <a:solidFill>
                  <a:srgbClr val="0000C0"/>
                </a:solidFill>
                <a:latin typeface="Courier New"/>
              </a:rPr>
              <a:t>for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600" b="1" dirty="0" err="1">
                <a:solidFill>
                  <a:srgbClr val="0000C0"/>
                </a:solidFill>
                <a:latin typeface="Courier New"/>
              </a:rPr>
              <a:t>int</a:t>
            </a:r>
            <a:r>
              <a:rPr lang="en-US" sz="16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urier New"/>
              </a:rPr>
              <a:t>maxIndex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 = 0, i </a:t>
            </a:r>
            <a:r>
              <a:rPr lang="en-US" sz="1600" b="1" dirty="0">
                <a:solidFill>
                  <a:srgbClr val="000000"/>
                </a:solidFill>
                <a:latin typeface="Courier New"/>
              </a:rPr>
              <a:t>= 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1,; </a:t>
            </a:r>
            <a:r>
              <a:rPr lang="en-US" sz="1600" b="1" dirty="0">
                <a:solidFill>
                  <a:srgbClr val="000000"/>
                </a:solidFill>
                <a:latin typeface="Courier New"/>
              </a:rPr>
              <a:t>i &lt;= </a:t>
            </a:r>
            <a:r>
              <a:rPr lang="en-US" sz="1600" b="1" dirty="0" err="1">
                <a:solidFill>
                  <a:srgbClr val="000000"/>
                </a:solidFill>
                <a:latin typeface="Courier New"/>
              </a:rPr>
              <a:t>lastIndex</a:t>
            </a:r>
            <a:r>
              <a:rPr lang="en-US" sz="1600" b="1" dirty="0">
                <a:solidFill>
                  <a:srgbClr val="000000"/>
                </a:solidFill>
                <a:latin typeface="Courier New"/>
              </a:rPr>
              <a:t>; i++) {</a:t>
            </a:r>
          </a:p>
          <a:p>
            <a:pPr>
              <a:defRPr/>
            </a:pPr>
            <a:r>
              <a:rPr lang="en-US" sz="1600" b="1" dirty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600" b="1" dirty="0">
                <a:solidFill>
                  <a:srgbClr val="0000C0"/>
                </a:solidFill>
                <a:latin typeface="Courier New"/>
              </a:rPr>
              <a:t>if</a:t>
            </a:r>
            <a:r>
              <a:rPr lang="en-US" sz="1600" b="1" dirty="0">
                <a:solidFill>
                  <a:srgbClr val="000000"/>
                </a:solidFill>
                <a:latin typeface="Courier New"/>
              </a:rPr>
              <a:t> (d[i] &gt; d[</a:t>
            </a:r>
            <a:r>
              <a:rPr lang="en-US" sz="1600" b="1" dirty="0" err="1">
                <a:solidFill>
                  <a:srgbClr val="000000"/>
                </a:solidFill>
                <a:latin typeface="Courier New"/>
              </a:rPr>
              <a:t>maxIndex</a:t>
            </a:r>
            <a:r>
              <a:rPr lang="en-US" sz="1600" b="1" dirty="0">
                <a:solidFill>
                  <a:srgbClr val="000000"/>
                </a:solidFill>
                <a:latin typeface="Courier New"/>
              </a:rPr>
              <a:t>]) </a:t>
            </a:r>
            <a:r>
              <a:rPr lang="en-US" sz="1600" b="1" dirty="0" err="1">
                <a:solidFill>
                  <a:srgbClr val="000000"/>
                </a:solidFill>
                <a:latin typeface="Courier New"/>
              </a:rPr>
              <a:t>maxIndex</a:t>
            </a:r>
            <a:r>
              <a:rPr lang="en-US" sz="1600" b="1" dirty="0">
                <a:solidFill>
                  <a:srgbClr val="000000"/>
                </a:solidFill>
                <a:latin typeface="Courier New"/>
              </a:rPr>
              <a:t> = i;</a:t>
            </a:r>
          </a:p>
          <a:p>
            <a:pPr>
              <a:defRPr/>
            </a:pPr>
            <a:r>
              <a:rPr lang="en-US" sz="1600" b="1" dirty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}</a:t>
            </a:r>
          </a:p>
          <a:p>
            <a:pPr>
              <a:defRPr/>
            </a:pPr>
            <a:r>
              <a:rPr lang="en-US" sz="16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  return </a:t>
            </a:r>
            <a:r>
              <a:rPr lang="en-US" sz="1600" b="1" dirty="0" err="1" smtClean="0">
                <a:solidFill>
                  <a:srgbClr val="000000"/>
                </a:solidFill>
                <a:latin typeface="Courier New"/>
              </a:rPr>
              <a:t>maxIndex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 }</a:t>
            </a:r>
          </a:p>
          <a:p>
            <a:pPr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 public static void swap(</a:t>
            </a:r>
            <a:r>
              <a:rPr lang="en-US" sz="1600" b="1" dirty="0" err="1" smtClean="0">
                <a:solidFill>
                  <a:srgbClr val="000000"/>
                </a:solidFill>
                <a:latin typeface="Courier New"/>
              </a:rPr>
              <a:t>int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[] d, </a:t>
            </a:r>
            <a:r>
              <a:rPr lang="en-US" sz="1600" b="1" dirty="0" err="1" smtClean="0">
                <a:solidFill>
                  <a:srgbClr val="000000"/>
                </a:solidFill>
                <a:latin typeface="Courier New"/>
              </a:rPr>
              <a:t>int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 i, </a:t>
            </a:r>
            <a:r>
              <a:rPr lang="en-US" sz="1600" b="1" dirty="0" err="1" smtClean="0">
                <a:solidFill>
                  <a:srgbClr val="000000"/>
                </a:solidFill>
                <a:latin typeface="Courier New"/>
              </a:rPr>
              <a:t>int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 j) {</a:t>
            </a:r>
          </a:p>
          <a:p>
            <a:pPr>
              <a:defRPr/>
            </a:pPr>
            <a:r>
              <a:rPr lang="en-US" sz="1600" b="1" dirty="0">
                <a:solidFill>
                  <a:srgbClr val="0000C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C0"/>
                </a:solidFill>
                <a:latin typeface="Courier New"/>
              </a:rPr>
              <a:t>  </a:t>
            </a:r>
            <a:r>
              <a:rPr lang="en-US" sz="1600" b="1" dirty="0" err="1" smtClean="0">
                <a:solidFill>
                  <a:srgbClr val="0000C0"/>
                </a:solidFill>
                <a:latin typeface="Courier New"/>
              </a:rPr>
              <a:t>int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>
                <a:solidFill>
                  <a:srgbClr val="000000"/>
                </a:solidFill>
                <a:latin typeface="Courier New"/>
              </a:rPr>
              <a:t>t = 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d[i];     // </a:t>
            </a:r>
            <a:r>
              <a:rPr lang="th-TH" sz="1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สลับข้อมูลตัวที่ 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i</a:t>
            </a:r>
            <a:endParaRPr lang="en-US" sz="16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en-US" sz="16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  d[i] </a:t>
            </a:r>
            <a:r>
              <a:rPr lang="en-US" sz="1600" b="1" dirty="0">
                <a:solidFill>
                  <a:srgbClr val="000000"/>
                </a:solidFill>
                <a:latin typeface="Courier New"/>
              </a:rPr>
              <a:t>= 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d[j];      // </a:t>
            </a:r>
            <a:r>
              <a:rPr lang="th-TH" sz="16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กับ </a:t>
            </a:r>
            <a:r>
              <a:rPr lang="en-US" sz="16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j</a:t>
            </a:r>
            <a:endParaRPr lang="en-US" sz="16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en-US" sz="16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  d[j] </a:t>
            </a:r>
            <a:r>
              <a:rPr lang="en-US" sz="1600" b="1" dirty="0">
                <a:solidFill>
                  <a:srgbClr val="000000"/>
                </a:solidFill>
                <a:latin typeface="Courier New"/>
              </a:rPr>
              <a:t>= t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 }</a:t>
            </a:r>
            <a:endParaRPr lang="en-US" sz="16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1055370" y="2198370"/>
            <a:ext cx="3580924" cy="281940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5337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build="p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เมื่อใดควรเขียนเมท็อดใหม่</a:t>
            </a:r>
          </a:p>
        </p:txBody>
      </p:sp>
      <p:sp>
        <p:nvSpPr>
          <p:cNvPr id="503820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700088" y="1214438"/>
            <a:ext cx="7772400" cy="742950"/>
          </a:xfrm>
        </p:spPr>
        <p:txBody>
          <a:bodyPr/>
          <a:lstStyle/>
          <a:p>
            <a:pPr algn="ctr">
              <a:buFontTx/>
              <a:buNone/>
            </a:pPr>
            <a:r>
              <a:rPr lang="th-TH" smtClean="0"/>
              <a:t>เมื่อมีกลุ่มคำสั่งที่เขียนซ้ำ ๆ</a:t>
            </a:r>
          </a:p>
        </p:txBody>
      </p:sp>
      <p:grpSp>
        <p:nvGrpSpPr>
          <p:cNvPr id="2" name="Group 165"/>
          <p:cNvGrpSpPr>
            <a:grpSpLocks/>
          </p:cNvGrpSpPr>
          <p:nvPr/>
        </p:nvGrpSpPr>
        <p:grpSpPr bwMode="auto">
          <a:xfrm>
            <a:off x="2286000" y="2019300"/>
            <a:ext cx="1800225" cy="3073400"/>
            <a:chOff x="1440" y="1272"/>
            <a:chExt cx="1134" cy="1936"/>
          </a:xfrm>
        </p:grpSpPr>
        <p:sp>
          <p:nvSpPr>
            <p:cNvPr id="33828" name="Rectangle 14"/>
            <p:cNvSpPr>
              <a:spLocks noChangeArrowheads="1"/>
            </p:cNvSpPr>
            <p:nvPr/>
          </p:nvSpPr>
          <p:spPr bwMode="auto">
            <a:xfrm>
              <a:off x="1440" y="1272"/>
              <a:ext cx="1134" cy="19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90000" tIns="46800" rIns="90000" bIns="46800" anchor="ctr"/>
            <a:lstStyle/>
            <a:p>
              <a:endParaRPr lang="th-TH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3829" name="Line 15"/>
            <p:cNvSpPr>
              <a:spLocks noChangeShapeType="1"/>
            </p:cNvSpPr>
            <p:nvPr/>
          </p:nvSpPr>
          <p:spPr bwMode="auto">
            <a:xfrm>
              <a:off x="1521" y="1334"/>
              <a:ext cx="945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30" name="Line 16"/>
            <p:cNvSpPr>
              <a:spLocks noChangeShapeType="1"/>
            </p:cNvSpPr>
            <p:nvPr/>
          </p:nvSpPr>
          <p:spPr bwMode="auto">
            <a:xfrm>
              <a:off x="1601" y="1409"/>
              <a:ext cx="784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31" name="Line 17"/>
            <p:cNvSpPr>
              <a:spLocks noChangeShapeType="1"/>
            </p:cNvSpPr>
            <p:nvPr/>
          </p:nvSpPr>
          <p:spPr bwMode="auto">
            <a:xfrm>
              <a:off x="1601" y="1484"/>
              <a:ext cx="694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32" name="Line 18"/>
            <p:cNvSpPr>
              <a:spLocks noChangeShapeType="1"/>
            </p:cNvSpPr>
            <p:nvPr/>
          </p:nvSpPr>
          <p:spPr bwMode="auto">
            <a:xfrm>
              <a:off x="1664" y="1559"/>
              <a:ext cx="514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33" name="Line 19"/>
            <p:cNvSpPr>
              <a:spLocks noChangeShapeType="1"/>
            </p:cNvSpPr>
            <p:nvPr/>
          </p:nvSpPr>
          <p:spPr bwMode="auto">
            <a:xfrm>
              <a:off x="1664" y="1627"/>
              <a:ext cx="595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34" name="Line 20"/>
            <p:cNvSpPr>
              <a:spLocks noChangeShapeType="1"/>
            </p:cNvSpPr>
            <p:nvPr/>
          </p:nvSpPr>
          <p:spPr bwMode="auto">
            <a:xfrm>
              <a:off x="1664" y="1695"/>
              <a:ext cx="35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35" name="Line 21"/>
            <p:cNvSpPr>
              <a:spLocks noChangeShapeType="1"/>
            </p:cNvSpPr>
            <p:nvPr/>
          </p:nvSpPr>
          <p:spPr bwMode="auto">
            <a:xfrm>
              <a:off x="1601" y="1762"/>
              <a:ext cx="343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36" name="Line 22"/>
            <p:cNvSpPr>
              <a:spLocks noChangeShapeType="1"/>
            </p:cNvSpPr>
            <p:nvPr/>
          </p:nvSpPr>
          <p:spPr bwMode="auto">
            <a:xfrm>
              <a:off x="1664" y="1838"/>
              <a:ext cx="514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37" name="Line 23"/>
            <p:cNvSpPr>
              <a:spLocks noChangeShapeType="1"/>
            </p:cNvSpPr>
            <p:nvPr/>
          </p:nvSpPr>
          <p:spPr bwMode="auto">
            <a:xfrm>
              <a:off x="1664" y="1905"/>
              <a:ext cx="379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38" name="Line 24"/>
            <p:cNvSpPr>
              <a:spLocks noChangeShapeType="1"/>
            </p:cNvSpPr>
            <p:nvPr/>
          </p:nvSpPr>
          <p:spPr bwMode="auto">
            <a:xfrm>
              <a:off x="1664" y="1973"/>
              <a:ext cx="44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39" name="Line 28"/>
            <p:cNvSpPr>
              <a:spLocks noChangeShapeType="1"/>
            </p:cNvSpPr>
            <p:nvPr/>
          </p:nvSpPr>
          <p:spPr bwMode="auto">
            <a:xfrm>
              <a:off x="1619" y="2251"/>
              <a:ext cx="514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40" name="Line 29"/>
            <p:cNvSpPr>
              <a:spLocks noChangeShapeType="1"/>
            </p:cNvSpPr>
            <p:nvPr/>
          </p:nvSpPr>
          <p:spPr bwMode="auto">
            <a:xfrm>
              <a:off x="1619" y="2319"/>
              <a:ext cx="379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41" name="Line 30"/>
            <p:cNvSpPr>
              <a:spLocks noChangeShapeType="1"/>
            </p:cNvSpPr>
            <p:nvPr/>
          </p:nvSpPr>
          <p:spPr bwMode="auto">
            <a:xfrm>
              <a:off x="1619" y="2387"/>
              <a:ext cx="53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42" name="Line 34"/>
            <p:cNvSpPr>
              <a:spLocks noChangeShapeType="1"/>
            </p:cNvSpPr>
            <p:nvPr/>
          </p:nvSpPr>
          <p:spPr bwMode="auto">
            <a:xfrm>
              <a:off x="1619" y="2657"/>
              <a:ext cx="514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43" name="Line 35"/>
            <p:cNvSpPr>
              <a:spLocks noChangeShapeType="1"/>
            </p:cNvSpPr>
            <p:nvPr/>
          </p:nvSpPr>
          <p:spPr bwMode="auto">
            <a:xfrm>
              <a:off x="1619" y="2725"/>
              <a:ext cx="379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44" name="Line 36"/>
            <p:cNvSpPr>
              <a:spLocks noChangeShapeType="1"/>
            </p:cNvSpPr>
            <p:nvPr/>
          </p:nvSpPr>
          <p:spPr bwMode="auto">
            <a:xfrm>
              <a:off x="1619" y="2793"/>
              <a:ext cx="53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grpSp>
          <p:nvGrpSpPr>
            <p:cNvPr id="33845" name="Group 80"/>
            <p:cNvGrpSpPr>
              <a:grpSpLocks/>
            </p:cNvGrpSpPr>
            <p:nvPr/>
          </p:nvGrpSpPr>
          <p:grpSpPr bwMode="auto">
            <a:xfrm>
              <a:off x="1691" y="2860"/>
              <a:ext cx="595" cy="136"/>
              <a:chOff x="1691" y="2860"/>
              <a:chExt cx="595" cy="136"/>
            </a:xfrm>
          </p:grpSpPr>
          <p:sp>
            <p:nvSpPr>
              <p:cNvPr id="33856" name="Line 37"/>
              <p:cNvSpPr>
                <a:spLocks noChangeShapeType="1"/>
              </p:cNvSpPr>
              <p:nvPr/>
            </p:nvSpPr>
            <p:spPr bwMode="auto">
              <a:xfrm>
                <a:off x="1691" y="2860"/>
                <a:ext cx="595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33857" name="Line 38"/>
              <p:cNvSpPr>
                <a:spLocks noChangeShapeType="1"/>
              </p:cNvSpPr>
              <p:nvPr/>
            </p:nvSpPr>
            <p:spPr bwMode="auto">
              <a:xfrm>
                <a:off x="1691" y="2928"/>
                <a:ext cx="415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33858" name="Line 39"/>
              <p:cNvSpPr>
                <a:spLocks noChangeShapeType="1"/>
              </p:cNvSpPr>
              <p:nvPr/>
            </p:nvSpPr>
            <p:spPr bwMode="auto">
              <a:xfrm>
                <a:off x="1691" y="2996"/>
                <a:ext cx="352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</p:grpSp>
        <p:sp>
          <p:nvSpPr>
            <p:cNvPr id="33846" name="Line 40"/>
            <p:cNvSpPr>
              <a:spLocks noChangeShapeType="1"/>
            </p:cNvSpPr>
            <p:nvPr/>
          </p:nvSpPr>
          <p:spPr bwMode="auto">
            <a:xfrm>
              <a:off x="1628" y="3064"/>
              <a:ext cx="35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47" name="Line 41"/>
            <p:cNvSpPr>
              <a:spLocks noChangeShapeType="1"/>
            </p:cNvSpPr>
            <p:nvPr/>
          </p:nvSpPr>
          <p:spPr bwMode="auto">
            <a:xfrm>
              <a:off x="1628" y="3139"/>
              <a:ext cx="35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grpSp>
          <p:nvGrpSpPr>
            <p:cNvPr id="33848" name="Group 81"/>
            <p:cNvGrpSpPr>
              <a:grpSpLocks/>
            </p:cNvGrpSpPr>
            <p:nvPr/>
          </p:nvGrpSpPr>
          <p:grpSpPr bwMode="auto">
            <a:xfrm>
              <a:off x="1727" y="2050"/>
              <a:ext cx="595" cy="136"/>
              <a:chOff x="1691" y="2860"/>
              <a:chExt cx="595" cy="136"/>
            </a:xfrm>
          </p:grpSpPr>
          <p:sp>
            <p:nvSpPr>
              <p:cNvPr id="33853" name="Line 82"/>
              <p:cNvSpPr>
                <a:spLocks noChangeShapeType="1"/>
              </p:cNvSpPr>
              <p:nvPr/>
            </p:nvSpPr>
            <p:spPr bwMode="auto">
              <a:xfrm>
                <a:off x="1691" y="2860"/>
                <a:ext cx="595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33854" name="Line 83"/>
              <p:cNvSpPr>
                <a:spLocks noChangeShapeType="1"/>
              </p:cNvSpPr>
              <p:nvPr/>
            </p:nvSpPr>
            <p:spPr bwMode="auto">
              <a:xfrm>
                <a:off x="1691" y="2928"/>
                <a:ext cx="415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33855" name="Line 84"/>
              <p:cNvSpPr>
                <a:spLocks noChangeShapeType="1"/>
              </p:cNvSpPr>
              <p:nvPr/>
            </p:nvSpPr>
            <p:spPr bwMode="auto">
              <a:xfrm>
                <a:off x="1691" y="2996"/>
                <a:ext cx="352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</p:grpSp>
        <p:grpSp>
          <p:nvGrpSpPr>
            <p:cNvPr id="33849" name="Group 85"/>
            <p:cNvGrpSpPr>
              <a:grpSpLocks/>
            </p:cNvGrpSpPr>
            <p:nvPr/>
          </p:nvGrpSpPr>
          <p:grpSpPr bwMode="auto">
            <a:xfrm>
              <a:off x="1727" y="2455"/>
              <a:ext cx="595" cy="136"/>
              <a:chOff x="1691" y="2860"/>
              <a:chExt cx="595" cy="136"/>
            </a:xfrm>
          </p:grpSpPr>
          <p:sp>
            <p:nvSpPr>
              <p:cNvPr id="33850" name="Line 86"/>
              <p:cNvSpPr>
                <a:spLocks noChangeShapeType="1"/>
              </p:cNvSpPr>
              <p:nvPr/>
            </p:nvSpPr>
            <p:spPr bwMode="auto">
              <a:xfrm>
                <a:off x="1691" y="2860"/>
                <a:ext cx="595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33851" name="Line 87"/>
              <p:cNvSpPr>
                <a:spLocks noChangeShapeType="1"/>
              </p:cNvSpPr>
              <p:nvPr/>
            </p:nvSpPr>
            <p:spPr bwMode="auto">
              <a:xfrm>
                <a:off x="1691" y="2928"/>
                <a:ext cx="415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33852" name="Line 88"/>
              <p:cNvSpPr>
                <a:spLocks noChangeShapeType="1"/>
              </p:cNvSpPr>
              <p:nvPr/>
            </p:nvSpPr>
            <p:spPr bwMode="auto">
              <a:xfrm>
                <a:off x="1691" y="2996"/>
                <a:ext cx="352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" name="Group 157"/>
          <p:cNvGrpSpPr>
            <a:grpSpLocks/>
          </p:cNvGrpSpPr>
          <p:nvPr/>
        </p:nvGrpSpPr>
        <p:grpSpPr bwMode="auto">
          <a:xfrm>
            <a:off x="4700588" y="2001838"/>
            <a:ext cx="1800225" cy="3794125"/>
            <a:chOff x="2961" y="1261"/>
            <a:chExt cx="1134" cy="2390"/>
          </a:xfrm>
        </p:grpSpPr>
        <p:sp>
          <p:nvSpPr>
            <p:cNvPr id="33809" name="Rectangle 119"/>
            <p:cNvSpPr>
              <a:spLocks noChangeArrowheads="1"/>
            </p:cNvSpPr>
            <p:nvPr/>
          </p:nvSpPr>
          <p:spPr bwMode="auto">
            <a:xfrm>
              <a:off x="2961" y="1261"/>
              <a:ext cx="1134" cy="23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90000" tIns="46800" rIns="90000" bIns="46800" anchor="ctr"/>
            <a:lstStyle/>
            <a:p>
              <a:endParaRPr lang="th-TH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3810" name="Line 120"/>
            <p:cNvSpPr>
              <a:spLocks noChangeShapeType="1"/>
            </p:cNvSpPr>
            <p:nvPr/>
          </p:nvSpPr>
          <p:spPr bwMode="auto">
            <a:xfrm>
              <a:off x="3042" y="1334"/>
              <a:ext cx="945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11" name="Line 121"/>
            <p:cNvSpPr>
              <a:spLocks noChangeShapeType="1"/>
            </p:cNvSpPr>
            <p:nvPr/>
          </p:nvSpPr>
          <p:spPr bwMode="auto">
            <a:xfrm>
              <a:off x="3122" y="1409"/>
              <a:ext cx="784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12" name="Line 122"/>
            <p:cNvSpPr>
              <a:spLocks noChangeShapeType="1"/>
            </p:cNvSpPr>
            <p:nvPr/>
          </p:nvSpPr>
          <p:spPr bwMode="auto">
            <a:xfrm>
              <a:off x="3122" y="1484"/>
              <a:ext cx="694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13" name="Line 123"/>
            <p:cNvSpPr>
              <a:spLocks noChangeShapeType="1"/>
            </p:cNvSpPr>
            <p:nvPr/>
          </p:nvSpPr>
          <p:spPr bwMode="auto">
            <a:xfrm>
              <a:off x="3185" y="1559"/>
              <a:ext cx="514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14" name="Line 124"/>
            <p:cNvSpPr>
              <a:spLocks noChangeShapeType="1"/>
            </p:cNvSpPr>
            <p:nvPr/>
          </p:nvSpPr>
          <p:spPr bwMode="auto">
            <a:xfrm>
              <a:off x="3185" y="1627"/>
              <a:ext cx="595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15" name="Line 125"/>
            <p:cNvSpPr>
              <a:spLocks noChangeShapeType="1"/>
            </p:cNvSpPr>
            <p:nvPr/>
          </p:nvSpPr>
          <p:spPr bwMode="auto">
            <a:xfrm>
              <a:off x="3185" y="1695"/>
              <a:ext cx="35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16" name="Line 126"/>
            <p:cNvSpPr>
              <a:spLocks noChangeShapeType="1"/>
            </p:cNvSpPr>
            <p:nvPr/>
          </p:nvSpPr>
          <p:spPr bwMode="auto">
            <a:xfrm>
              <a:off x="3122" y="1762"/>
              <a:ext cx="343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17" name="Line 127"/>
            <p:cNvSpPr>
              <a:spLocks noChangeShapeType="1"/>
            </p:cNvSpPr>
            <p:nvPr/>
          </p:nvSpPr>
          <p:spPr bwMode="auto">
            <a:xfrm>
              <a:off x="3185" y="1838"/>
              <a:ext cx="514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18" name="Line 128"/>
            <p:cNvSpPr>
              <a:spLocks noChangeShapeType="1"/>
            </p:cNvSpPr>
            <p:nvPr/>
          </p:nvSpPr>
          <p:spPr bwMode="auto">
            <a:xfrm>
              <a:off x="3185" y="1905"/>
              <a:ext cx="379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19" name="Line 129"/>
            <p:cNvSpPr>
              <a:spLocks noChangeShapeType="1"/>
            </p:cNvSpPr>
            <p:nvPr/>
          </p:nvSpPr>
          <p:spPr bwMode="auto">
            <a:xfrm>
              <a:off x="3185" y="1973"/>
              <a:ext cx="44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20" name="Line 130"/>
            <p:cNvSpPr>
              <a:spLocks noChangeShapeType="1"/>
            </p:cNvSpPr>
            <p:nvPr/>
          </p:nvSpPr>
          <p:spPr bwMode="auto">
            <a:xfrm>
              <a:off x="3140" y="2251"/>
              <a:ext cx="514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21" name="Line 131"/>
            <p:cNvSpPr>
              <a:spLocks noChangeShapeType="1"/>
            </p:cNvSpPr>
            <p:nvPr/>
          </p:nvSpPr>
          <p:spPr bwMode="auto">
            <a:xfrm>
              <a:off x="3140" y="2319"/>
              <a:ext cx="379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22" name="Line 132"/>
            <p:cNvSpPr>
              <a:spLocks noChangeShapeType="1"/>
            </p:cNvSpPr>
            <p:nvPr/>
          </p:nvSpPr>
          <p:spPr bwMode="auto">
            <a:xfrm>
              <a:off x="3140" y="2387"/>
              <a:ext cx="53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23" name="Line 133"/>
            <p:cNvSpPr>
              <a:spLocks noChangeShapeType="1"/>
            </p:cNvSpPr>
            <p:nvPr/>
          </p:nvSpPr>
          <p:spPr bwMode="auto">
            <a:xfrm>
              <a:off x="3140" y="2657"/>
              <a:ext cx="514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24" name="Line 134"/>
            <p:cNvSpPr>
              <a:spLocks noChangeShapeType="1"/>
            </p:cNvSpPr>
            <p:nvPr/>
          </p:nvSpPr>
          <p:spPr bwMode="auto">
            <a:xfrm>
              <a:off x="3140" y="2725"/>
              <a:ext cx="379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25" name="Line 135"/>
            <p:cNvSpPr>
              <a:spLocks noChangeShapeType="1"/>
            </p:cNvSpPr>
            <p:nvPr/>
          </p:nvSpPr>
          <p:spPr bwMode="auto">
            <a:xfrm>
              <a:off x="3140" y="2793"/>
              <a:ext cx="53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26" name="Line 140"/>
            <p:cNvSpPr>
              <a:spLocks noChangeShapeType="1"/>
            </p:cNvSpPr>
            <p:nvPr/>
          </p:nvSpPr>
          <p:spPr bwMode="auto">
            <a:xfrm>
              <a:off x="3149" y="3064"/>
              <a:ext cx="35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27" name="Line 141"/>
            <p:cNvSpPr>
              <a:spLocks noChangeShapeType="1"/>
            </p:cNvSpPr>
            <p:nvPr/>
          </p:nvSpPr>
          <p:spPr bwMode="auto">
            <a:xfrm>
              <a:off x="3149" y="3139"/>
              <a:ext cx="35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grpSp>
        <p:nvGrpSpPr>
          <p:cNvPr id="7" name="Group 156"/>
          <p:cNvGrpSpPr>
            <a:grpSpLocks/>
          </p:cNvGrpSpPr>
          <p:nvPr/>
        </p:nvGrpSpPr>
        <p:grpSpPr bwMode="auto">
          <a:xfrm>
            <a:off x="5072063" y="3346450"/>
            <a:ext cx="628650" cy="1300163"/>
            <a:chOff x="3195" y="2108"/>
            <a:chExt cx="396" cy="819"/>
          </a:xfrm>
        </p:grpSpPr>
        <p:sp>
          <p:nvSpPr>
            <p:cNvPr id="33806" name="Line 151"/>
            <p:cNvSpPr>
              <a:spLocks noChangeShapeType="1"/>
            </p:cNvSpPr>
            <p:nvPr/>
          </p:nvSpPr>
          <p:spPr bwMode="auto">
            <a:xfrm>
              <a:off x="3195" y="2108"/>
              <a:ext cx="39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07" name="Line 152"/>
            <p:cNvSpPr>
              <a:spLocks noChangeShapeType="1"/>
            </p:cNvSpPr>
            <p:nvPr/>
          </p:nvSpPr>
          <p:spPr bwMode="auto">
            <a:xfrm>
              <a:off x="3195" y="2531"/>
              <a:ext cx="39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08" name="Line 153"/>
            <p:cNvSpPr>
              <a:spLocks noChangeShapeType="1"/>
            </p:cNvSpPr>
            <p:nvPr/>
          </p:nvSpPr>
          <p:spPr bwMode="auto">
            <a:xfrm>
              <a:off x="3195" y="2927"/>
              <a:ext cx="39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grpSp>
        <p:nvGrpSpPr>
          <p:cNvPr id="8" name="Group 158"/>
          <p:cNvGrpSpPr>
            <a:grpSpLocks/>
          </p:cNvGrpSpPr>
          <p:nvPr/>
        </p:nvGrpSpPr>
        <p:grpSpPr bwMode="auto">
          <a:xfrm>
            <a:off x="2543175" y="3038475"/>
            <a:ext cx="1381125" cy="525463"/>
            <a:chOff x="3033" y="3219"/>
            <a:chExt cx="870" cy="331"/>
          </a:xfrm>
        </p:grpSpPr>
        <p:sp>
          <p:nvSpPr>
            <p:cNvPr id="33800" name="Rectangle 159"/>
            <p:cNvSpPr>
              <a:spLocks noChangeArrowheads="1"/>
            </p:cNvSpPr>
            <p:nvPr/>
          </p:nvSpPr>
          <p:spPr bwMode="auto">
            <a:xfrm>
              <a:off x="3033" y="3219"/>
              <a:ext cx="870" cy="331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endParaRPr lang="th-TH"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33801" name="Group 160"/>
            <p:cNvGrpSpPr>
              <a:grpSpLocks/>
            </p:cNvGrpSpPr>
            <p:nvPr/>
          </p:nvGrpSpPr>
          <p:grpSpPr bwMode="auto">
            <a:xfrm>
              <a:off x="3158" y="3355"/>
              <a:ext cx="595" cy="136"/>
              <a:chOff x="1691" y="2860"/>
              <a:chExt cx="595" cy="136"/>
            </a:xfrm>
          </p:grpSpPr>
          <p:sp>
            <p:nvSpPr>
              <p:cNvPr id="33803" name="Line 161"/>
              <p:cNvSpPr>
                <a:spLocks noChangeShapeType="1"/>
              </p:cNvSpPr>
              <p:nvPr/>
            </p:nvSpPr>
            <p:spPr bwMode="auto">
              <a:xfrm>
                <a:off x="1691" y="2860"/>
                <a:ext cx="595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33804" name="Line 162"/>
              <p:cNvSpPr>
                <a:spLocks noChangeShapeType="1"/>
              </p:cNvSpPr>
              <p:nvPr/>
            </p:nvSpPr>
            <p:spPr bwMode="auto">
              <a:xfrm>
                <a:off x="1691" y="2928"/>
                <a:ext cx="415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33805" name="Line 163"/>
              <p:cNvSpPr>
                <a:spLocks noChangeShapeType="1"/>
              </p:cNvSpPr>
              <p:nvPr/>
            </p:nvSpPr>
            <p:spPr bwMode="auto">
              <a:xfrm>
                <a:off x="1691" y="2996"/>
                <a:ext cx="352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</p:grpSp>
        <p:sp>
          <p:nvSpPr>
            <p:cNvPr id="33802" name="Line 164"/>
            <p:cNvSpPr>
              <a:spLocks noChangeShapeType="1"/>
            </p:cNvSpPr>
            <p:nvPr/>
          </p:nvSpPr>
          <p:spPr bwMode="auto">
            <a:xfrm>
              <a:off x="3060" y="3278"/>
              <a:ext cx="810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3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E-6 3.33333E-6 C 0.02049 0.04166 0.04115 0.08333 0.04376 0.12708 C 0.04636 0.17083 0.00121 0.22662 0.01563 0.2625 C 0.03004 0.29838 0.09011 0.33449 0.12969 0.34166 C 0.16928 0.34884 0.23282 0.31203 0.25313 0.30625 " pathEditMode="relative" ptsTypes="aaaaA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3820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ต.ย.</a:t>
            </a:r>
            <a:endParaRPr lang="th-TH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684213" y="908050"/>
            <a:ext cx="7920037" cy="4749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marL="0" indent="0">
              <a:buNone/>
            </a:pPr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 ...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main(...) {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...</a:t>
            </a:r>
            <a:endParaRPr lang="en-US" sz="18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18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>
                <a:solidFill>
                  <a:srgbClr val="CC0099"/>
                </a:solidFill>
                <a:latin typeface="Courier New" pitchFamily="49" charset="0"/>
                <a:cs typeface="Courier New" pitchFamily="49" charset="0"/>
              </a:rPr>
              <a:t>"+-----------+"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>
                <a:solidFill>
                  <a:srgbClr val="CC0099"/>
                </a:solidFill>
                <a:latin typeface="Courier New" pitchFamily="49" charset="0"/>
                <a:cs typeface="Courier New" pitchFamily="49" charset="0"/>
              </a:rPr>
              <a:t>"| " </a:t>
            </a:r>
            <a:r>
              <a:rPr lang="en-US" sz="1800" b="1" dirty="0">
                <a:latin typeface="Courier New" pitchFamily="49" charset="0"/>
                <a:cs typeface="Courier New" pitchFamily="49" charset="0"/>
              </a:rPr>
              <a:t>+ a + </a:t>
            </a:r>
            <a:r>
              <a:rPr lang="en-US" sz="1800" b="1" dirty="0">
                <a:solidFill>
                  <a:srgbClr val="CC0099"/>
                </a:solidFill>
                <a:latin typeface="Courier New" pitchFamily="49" charset="0"/>
                <a:cs typeface="Courier New" pitchFamily="49" charset="0"/>
              </a:rPr>
              <a:t>" |"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>
                <a:solidFill>
                  <a:srgbClr val="CC0099"/>
                </a:solidFill>
                <a:latin typeface="Courier New" pitchFamily="49" charset="0"/>
                <a:cs typeface="Courier New" pitchFamily="49" charset="0"/>
              </a:rPr>
              <a:t>"+-----------+"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>
                <a:solidFill>
                  <a:srgbClr val="CC0099"/>
                </a:solidFill>
                <a:latin typeface="Courier New" pitchFamily="49" charset="0"/>
                <a:cs typeface="Courier New" pitchFamily="49" charset="0"/>
              </a:rPr>
              <a:t>"+-----------+"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>
                <a:solidFill>
                  <a:srgbClr val="CC0099"/>
                </a:solidFill>
                <a:latin typeface="Courier New" pitchFamily="49" charset="0"/>
                <a:cs typeface="Courier New" pitchFamily="49" charset="0"/>
              </a:rPr>
              <a:t>"| " </a:t>
            </a:r>
            <a:r>
              <a:rPr lang="en-US" sz="1800" b="1" dirty="0">
                <a:latin typeface="Courier New" pitchFamily="49" charset="0"/>
                <a:cs typeface="Courier New" pitchFamily="49" charset="0"/>
              </a:rPr>
              <a:t>+ b + </a:t>
            </a:r>
            <a:r>
              <a:rPr lang="en-US" sz="1800" b="1" dirty="0">
                <a:solidFill>
                  <a:srgbClr val="CC0099"/>
                </a:solidFill>
                <a:latin typeface="Courier New" pitchFamily="49" charset="0"/>
                <a:cs typeface="Courier New" pitchFamily="49" charset="0"/>
              </a:rPr>
              <a:t>" |"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>
                <a:solidFill>
                  <a:srgbClr val="CC0099"/>
                </a:solidFill>
                <a:latin typeface="Courier New" pitchFamily="49" charset="0"/>
                <a:cs typeface="Courier New" pitchFamily="49" charset="0"/>
              </a:rPr>
              <a:t>"+-----------+"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>
                <a:solidFill>
                  <a:srgbClr val="CC0099"/>
                </a:solidFill>
                <a:latin typeface="Courier New" pitchFamily="49" charset="0"/>
                <a:cs typeface="Courier New" pitchFamily="49" charset="0"/>
              </a:rPr>
              <a:t>"+-----------+"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>
                <a:solidFill>
                  <a:srgbClr val="CC0099"/>
                </a:solidFill>
                <a:latin typeface="Courier New" pitchFamily="49" charset="0"/>
                <a:cs typeface="Courier New" pitchFamily="49" charset="0"/>
              </a:rPr>
              <a:t>"| " </a:t>
            </a:r>
            <a:r>
              <a:rPr lang="en-US" sz="1800" b="1" dirty="0">
                <a:latin typeface="Courier New" pitchFamily="49" charset="0"/>
                <a:cs typeface="Courier New" pitchFamily="49" charset="0"/>
              </a:rPr>
              <a:t>+ c + </a:t>
            </a:r>
            <a:r>
              <a:rPr lang="en-US" sz="1800" b="1" dirty="0">
                <a:solidFill>
                  <a:srgbClr val="CC0099"/>
                </a:solidFill>
                <a:latin typeface="Courier New" pitchFamily="49" charset="0"/>
                <a:cs typeface="Courier New" pitchFamily="49" charset="0"/>
              </a:rPr>
              <a:t>" |"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>
                <a:solidFill>
                  <a:srgbClr val="CC0099"/>
                </a:solidFill>
                <a:latin typeface="Courier New" pitchFamily="49" charset="0"/>
                <a:cs typeface="Courier New" pitchFamily="49" charset="0"/>
              </a:rPr>
              <a:t>"+-----------+"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en-US" sz="1800" b="1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...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1088072" y="4912360"/>
            <a:ext cx="7920037" cy="165989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x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aseline="0"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aseline="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aseline="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baseline="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aseline="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800" b="1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public static void 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print(</a:t>
            </a:r>
            <a:r>
              <a:rPr lang="en-US" sz="1800" b="1" dirty="0" err="1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x) {</a:t>
            </a:r>
          </a:p>
          <a:p>
            <a:pPr marL="0" indent="0">
              <a:buFontTx/>
              <a:buNone/>
            </a:pP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18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 smtClean="0">
                <a:solidFill>
                  <a:srgbClr val="CC0099"/>
                </a:solidFill>
                <a:latin typeface="Courier New" pitchFamily="49" charset="0"/>
                <a:cs typeface="Courier New" pitchFamily="49" charset="0"/>
              </a:rPr>
              <a:t>"+-----------+"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>
              <a:buFontTx/>
              <a:buNone/>
            </a:pP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18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 smtClean="0">
                <a:solidFill>
                  <a:srgbClr val="CC0099"/>
                </a:solidFill>
                <a:latin typeface="Courier New" pitchFamily="49" charset="0"/>
                <a:cs typeface="Courier New" pitchFamily="49" charset="0"/>
              </a:rPr>
              <a:t>"| "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+ x + </a:t>
            </a:r>
            <a:r>
              <a:rPr lang="en-US" sz="1800" b="1" dirty="0" smtClean="0">
                <a:solidFill>
                  <a:srgbClr val="CC0099"/>
                </a:solidFill>
                <a:latin typeface="Courier New" pitchFamily="49" charset="0"/>
                <a:cs typeface="Courier New" pitchFamily="49" charset="0"/>
              </a:rPr>
              <a:t>" |"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>
              <a:buFontTx/>
              <a:buNone/>
            </a:pP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18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 smtClean="0">
                <a:solidFill>
                  <a:srgbClr val="CC0099"/>
                </a:solidFill>
                <a:latin typeface="Courier New" pitchFamily="49" charset="0"/>
                <a:cs typeface="Courier New" pitchFamily="49" charset="0"/>
              </a:rPr>
              <a:t>"+-----------+"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>
              <a:buFontTx/>
              <a:buNone/>
            </a:pP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th-TH" sz="18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982980" y="1577340"/>
            <a:ext cx="5017770" cy="971550"/>
          </a:xfrm>
          <a:prstGeom prst="roundRect">
            <a:avLst/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print(a);</a:t>
            </a:r>
            <a:endParaRPr kumimoji="0" lang="th-TH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982980" y="2575560"/>
            <a:ext cx="5017770" cy="971550"/>
          </a:xfrm>
          <a:prstGeom prst="roundRect">
            <a:avLst/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print(b);</a:t>
            </a:r>
            <a:endParaRPr kumimoji="0" lang="th-TH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982980" y="3573780"/>
            <a:ext cx="5017770" cy="971550"/>
          </a:xfrm>
          <a:prstGeom prst="roundRect">
            <a:avLst/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print(c);</a:t>
            </a:r>
            <a:endParaRPr kumimoji="0" lang="th-TH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81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เมื่อใดควรเขียนเมท็อดใหม่</a:t>
            </a:r>
          </a:p>
        </p:txBody>
      </p:sp>
      <p:sp>
        <p:nvSpPr>
          <p:cNvPr id="503820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687025" y="900929"/>
            <a:ext cx="7772400" cy="1022350"/>
          </a:xfrm>
        </p:spPr>
        <p:txBody>
          <a:bodyPr/>
          <a:lstStyle/>
          <a:p>
            <a:pPr algn="ctr">
              <a:buFontTx/>
              <a:buNone/>
            </a:pPr>
            <a:r>
              <a:rPr lang="th-TH" dirty="0" smtClean="0"/>
              <a:t>มีเงื่อนไข หลายๆ อันที่ให้ผลลัพธ์เดียวกัน หรือ มีเงื่อนไขที่ซับซ้อน</a:t>
            </a:r>
          </a:p>
        </p:txBody>
      </p:sp>
      <p:sp>
        <p:nvSpPr>
          <p:cNvPr id="68" name="Rectangle 5"/>
          <p:cNvSpPr>
            <a:spLocks noChangeArrowheads="1"/>
          </p:cNvSpPr>
          <p:nvPr/>
        </p:nvSpPr>
        <p:spPr bwMode="auto">
          <a:xfrm>
            <a:off x="153221" y="1831826"/>
            <a:ext cx="7632242" cy="258493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 dirty="0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 ...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main(...) {</a:t>
            </a:r>
          </a:p>
          <a:p>
            <a:r>
              <a:rPr lang="en-US" sz="2000" b="1" dirty="0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...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result;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if (amount &lt; 0) result = -1;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if (amount &gt; 200000) result = -1;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if (amount &gt; balance) result = -1;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1" name="Rectangle 5"/>
          <p:cNvSpPr>
            <a:spLocks noChangeArrowheads="1"/>
          </p:cNvSpPr>
          <p:nvPr/>
        </p:nvSpPr>
        <p:spPr bwMode="auto">
          <a:xfrm>
            <a:off x="1110343" y="2926080"/>
            <a:ext cx="7850777" cy="369678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 dirty="0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 ...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main(...) {</a:t>
            </a:r>
          </a:p>
          <a:p>
            <a:r>
              <a:rPr lang="en-US" sz="2000" b="1" dirty="0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...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result = validate(balance, amount);</a:t>
            </a:r>
          </a:p>
          <a:p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...</a:t>
            </a:r>
          </a:p>
          <a:p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2000" b="1" dirty="0" err="1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validate(</a:t>
            </a:r>
            <a:r>
              <a:rPr lang="en-US" sz="2000" b="1" dirty="0" err="1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bal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&lt; 0) </a:t>
            </a:r>
            <a:r>
              <a:rPr lang="en-US" sz="2000" b="1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-1;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200000) </a:t>
            </a:r>
            <a:r>
              <a:rPr lang="en-US" sz="2000" b="1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-1;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bal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-1;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0;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22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3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3820" grpId="0" build="p"/>
      <p:bldP spid="68" grpId="0" build="p" animBg="1"/>
      <p:bldP spid="71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การเขียนโปรแกรม</a:t>
            </a:r>
          </a:p>
        </p:txBody>
      </p:sp>
      <p:sp>
        <p:nvSpPr>
          <p:cNvPr id="346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908050"/>
            <a:ext cx="4852987" cy="36750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th-TH" smtClean="0"/>
              <a:t>แบ่งโปรแกรมเป็นส่วนย่อยๆ</a:t>
            </a:r>
          </a:p>
          <a:p>
            <a:pPr>
              <a:lnSpc>
                <a:spcPct val="90000"/>
              </a:lnSpc>
            </a:pPr>
            <a:r>
              <a:rPr lang="th-TH" smtClean="0"/>
              <a:t>เรียกส่วนย่อยเหล่านี้ว่า</a:t>
            </a:r>
            <a:br>
              <a:rPr lang="th-TH" smtClean="0"/>
            </a:br>
            <a:r>
              <a:rPr lang="en-US" smtClean="0"/>
              <a:t>subroutine, subprogram, function </a:t>
            </a:r>
            <a:r>
              <a:rPr lang="th-TH" smtClean="0"/>
              <a:t>หรือ </a:t>
            </a:r>
            <a:r>
              <a:rPr lang="en-US" smtClean="0"/>
              <a:t>method</a:t>
            </a:r>
          </a:p>
          <a:p>
            <a:pPr>
              <a:lnSpc>
                <a:spcPct val="90000"/>
              </a:lnSpc>
            </a:pPr>
            <a:r>
              <a:rPr lang="th-TH" smtClean="0"/>
              <a:t>แต่ละ method มีหน้าที่ในตัวเองอย่างเด่นชัด</a:t>
            </a:r>
          </a:p>
        </p:txBody>
      </p:sp>
      <p:sp>
        <p:nvSpPr>
          <p:cNvPr id="346116" name="Text Box 4"/>
          <p:cNvSpPr txBox="1">
            <a:spLocks noChangeArrowheads="1"/>
          </p:cNvSpPr>
          <p:nvPr/>
        </p:nvSpPr>
        <p:spPr bwMode="auto">
          <a:xfrm>
            <a:off x="5445125" y="923925"/>
            <a:ext cx="2819400" cy="57705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th-TH" sz="1800" b="1" dirty="0">
                <a:latin typeface="Courier New" pitchFamily="49" charset="0"/>
              </a:rPr>
              <a:t>class </a:t>
            </a:r>
            <a:r>
              <a:rPr lang="en-US" sz="1800" b="1" dirty="0">
                <a:latin typeface="Courier New" pitchFamily="49" charset="0"/>
              </a:rPr>
              <a:t>Game {</a:t>
            </a:r>
            <a:endParaRPr lang="th-TH" sz="1800" b="1" dirty="0">
              <a:latin typeface="Courier New" pitchFamily="49" charset="0"/>
            </a:endParaRPr>
          </a:p>
          <a:p>
            <a:pPr>
              <a:spcBef>
                <a:spcPct val="50000"/>
              </a:spcBef>
              <a:defRPr/>
            </a:pPr>
            <a:endParaRPr lang="th-TH" sz="1800" b="1" dirty="0">
              <a:latin typeface="Courier New" pitchFamily="49" charset="0"/>
            </a:endParaRPr>
          </a:p>
          <a:p>
            <a:pPr>
              <a:spcBef>
                <a:spcPct val="50000"/>
              </a:spcBef>
              <a:defRPr/>
            </a:pPr>
            <a:endParaRPr lang="th-TH" sz="1800" b="1" dirty="0">
              <a:latin typeface="Courier New" pitchFamily="49" charset="0"/>
            </a:endParaRPr>
          </a:p>
          <a:p>
            <a:pPr>
              <a:spcBef>
                <a:spcPct val="50000"/>
              </a:spcBef>
              <a:defRPr/>
            </a:pPr>
            <a:endParaRPr lang="th-TH" sz="1800" b="1" dirty="0">
              <a:latin typeface="Courier New" pitchFamily="49" charset="0"/>
            </a:endParaRPr>
          </a:p>
          <a:p>
            <a:pPr>
              <a:spcBef>
                <a:spcPct val="50000"/>
              </a:spcBef>
              <a:defRPr/>
            </a:pPr>
            <a:endParaRPr lang="th-TH" sz="1800" b="1" dirty="0">
              <a:latin typeface="Courier New" pitchFamily="49" charset="0"/>
            </a:endParaRPr>
          </a:p>
          <a:p>
            <a:pPr>
              <a:spcBef>
                <a:spcPct val="50000"/>
              </a:spcBef>
              <a:defRPr/>
            </a:pPr>
            <a:endParaRPr lang="th-TH" sz="1800" b="1" dirty="0">
              <a:latin typeface="Courier New" pitchFamily="49" charset="0"/>
            </a:endParaRPr>
          </a:p>
          <a:p>
            <a:pPr>
              <a:spcBef>
                <a:spcPct val="50000"/>
              </a:spcBef>
              <a:defRPr/>
            </a:pPr>
            <a:endParaRPr lang="th-TH" sz="1800" b="1" dirty="0">
              <a:latin typeface="Courier New" pitchFamily="49" charset="0"/>
            </a:endParaRPr>
          </a:p>
          <a:p>
            <a:pPr>
              <a:spcBef>
                <a:spcPct val="50000"/>
              </a:spcBef>
              <a:defRPr/>
            </a:pPr>
            <a:endParaRPr lang="th-TH" sz="1800" b="1" dirty="0">
              <a:latin typeface="Courier New" pitchFamily="49" charset="0"/>
            </a:endParaRPr>
          </a:p>
          <a:p>
            <a:pPr>
              <a:spcBef>
                <a:spcPct val="50000"/>
              </a:spcBef>
              <a:defRPr/>
            </a:pPr>
            <a:endParaRPr lang="th-TH" sz="1800" b="1" dirty="0">
              <a:latin typeface="Courier New" pitchFamily="49" charset="0"/>
            </a:endParaRPr>
          </a:p>
          <a:p>
            <a:pPr>
              <a:spcBef>
                <a:spcPct val="50000"/>
              </a:spcBef>
              <a:defRPr/>
            </a:pPr>
            <a:endParaRPr lang="en-US" sz="1800" b="1" dirty="0">
              <a:latin typeface="Courier New" pitchFamily="49" charset="0"/>
            </a:endParaRPr>
          </a:p>
          <a:p>
            <a:pPr>
              <a:spcBef>
                <a:spcPct val="50000"/>
              </a:spcBef>
              <a:defRPr/>
            </a:pPr>
            <a:endParaRPr lang="th-TH" sz="1800" b="1" dirty="0">
              <a:latin typeface="Courier New" pitchFamily="49" charset="0"/>
            </a:endParaRPr>
          </a:p>
          <a:p>
            <a:pPr>
              <a:spcBef>
                <a:spcPct val="50000"/>
              </a:spcBef>
              <a:defRPr/>
            </a:pPr>
            <a:endParaRPr lang="en-US" sz="1800" b="1" dirty="0">
              <a:latin typeface="Courier New" pitchFamily="49" charset="0"/>
            </a:endParaRPr>
          </a:p>
          <a:p>
            <a:pPr>
              <a:spcBef>
                <a:spcPct val="50000"/>
              </a:spcBef>
              <a:defRPr/>
            </a:pPr>
            <a:endParaRPr lang="th-TH" sz="1800" b="1" dirty="0">
              <a:latin typeface="Courier New" pitchFamily="49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sz="1800" b="1" dirty="0">
                <a:latin typeface="Courier New" pitchFamily="49" charset="0"/>
              </a:rPr>
              <a:t>}</a:t>
            </a:r>
            <a:endParaRPr lang="th-TH" sz="1800" b="1" dirty="0">
              <a:latin typeface="Courier New" pitchFamily="49" charset="0"/>
            </a:endParaRPr>
          </a:p>
        </p:txBody>
      </p:sp>
      <p:sp>
        <p:nvSpPr>
          <p:cNvPr id="346117" name="Text Box 5"/>
          <p:cNvSpPr txBox="1">
            <a:spLocks noChangeArrowheads="1"/>
          </p:cNvSpPr>
          <p:nvPr/>
        </p:nvSpPr>
        <p:spPr bwMode="auto">
          <a:xfrm>
            <a:off x="5749925" y="1281113"/>
            <a:ext cx="2209800" cy="1062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 b="1">
                <a:latin typeface="Courier New" pitchFamily="49" charset="0"/>
              </a:rPr>
              <a:t>main(...) {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  ...</a:t>
            </a:r>
            <a:endParaRPr lang="th-TH" sz="1800" b="1"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th-TH" sz="1800" b="1">
                <a:latin typeface="Courier New" pitchFamily="49" charset="0"/>
              </a:rPr>
              <a:t>}</a:t>
            </a:r>
          </a:p>
        </p:txBody>
      </p:sp>
      <p:sp>
        <p:nvSpPr>
          <p:cNvPr id="346118" name="Text Box 6"/>
          <p:cNvSpPr txBox="1">
            <a:spLocks noChangeArrowheads="1"/>
          </p:cNvSpPr>
          <p:nvPr/>
        </p:nvSpPr>
        <p:spPr bwMode="auto">
          <a:xfrm>
            <a:off x="5749925" y="5430838"/>
            <a:ext cx="2209800" cy="784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 b="1">
                <a:latin typeface="Courier New" pitchFamily="49" charset="0"/>
              </a:rPr>
              <a:t>demo(...) {</a:t>
            </a:r>
            <a:endParaRPr lang="th-TH" sz="1800" b="1"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th-TH" sz="1800" b="1">
                <a:latin typeface="Courier New" pitchFamily="49" charset="0"/>
              </a:rPr>
              <a:t>}</a:t>
            </a:r>
          </a:p>
        </p:txBody>
      </p:sp>
      <p:sp>
        <p:nvSpPr>
          <p:cNvPr id="346119" name="Text Box 7"/>
          <p:cNvSpPr txBox="1">
            <a:spLocks noChangeArrowheads="1"/>
          </p:cNvSpPr>
          <p:nvPr/>
        </p:nvSpPr>
        <p:spPr bwMode="auto">
          <a:xfrm>
            <a:off x="5749925" y="3494088"/>
            <a:ext cx="2209800" cy="7858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 b="1">
                <a:latin typeface="Courier New" pitchFamily="49" charset="0"/>
              </a:rPr>
              <a:t>option(...) {</a:t>
            </a:r>
            <a:endParaRPr lang="th-TH" sz="1800" b="1"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th-TH" sz="1800" b="1">
                <a:latin typeface="Courier New" pitchFamily="49" charset="0"/>
              </a:rPr>
              <a:t>}</a:t>
            </a:r>
          </a:p>
        </p:txBody>
      </p:sp>
      <p:sp>
        <p:nvSpPr>
          <p:cNvPr id="346120" name="Text Box 8"/>
          <p:cNvSpPr txBox="1">
            <a:spLocks noChangeArrowheads="1"/>
          </p:cNvSpPr>
          <p:nvPr/>
        </p:nvSpPr>
        <p:spPr bwMode="auto">
          <a:xfrm>
            <a:off x="5749925" y="2525713"/>
            <a:ext cx="2209800" cy="7858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 b="1">
                <a:latin typeface="Courier New" pitchFamily="49" charset="0"/>
              </a:rPr>
              <a:t>begin(...) {</a:t>
            </a:r>
            <a:endParaRPr lang="th-TH" sz="1800" b="1"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th-TH" sz="1800" b="1">
                <a:latin typeface="Courier New" pitchFamily="49" charset="0"/>
              </a:rPr>
              <a:t>}</a:t>
            </a:r>
          </a:p>
        </p:txBody>
      </p:sp>
      <p:sp>
        <p:nvSpPr>
          <p:cNvPr id="346121" name="Text Box 9"/>
          <p:cNvSpPr txBox="1">
            <a:spLocks noChangeArrowheads="1"/>
          </p:cNvSpPr>
          <p:nvPr/>
        </p:nvSpPr>
        <p:spPr bwMode="auto">
          <a:xfrm>
            <a:off x="5749925" y="4462463"/>
            <a:ext cx="2209800" cy="7858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 b="1">
                <a:latin typeface="Courier New" pitchFamily="49" charset="0"/>
              </a:rPr>
              <a:t>ending(...) {</a:t>
            </a:r>
            <a:endParaRPr lang="th-TH" sz="1800" b="1"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th-TH" sz="1800" b="1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46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46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46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46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46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46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46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46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115" grpId="0" build="p"/>
      <p:bldP spid="346116" grpId="0" animBg="1"/>
      <p:bldP spid="346117" grpId="0" animBg="1"/>
      <p:bldP spid="346118" grpId="0" animBg="1"/>
      <p:bldP spid="346119" grpId="0" animBg="1"/>
      <p:bldP spid="346120" grpId="0" animBg="1"/>
      <p:bldP spid="34612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เมื่อใดควรเขียนเมท็อดใหม่</a:t>
            </a:r>
          </a:p>
        </p:txBody>
      </p:sp>
      <p:sp>
        <p:nvSpPr>
          <p:cNvPr id="503820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687025" y="900929"/>
            <a:ext cx="7772400" cy="1022350"/>
          </a:xfrm>
        </p:spPr>
        <p:txBody>
          <a:bodyPr/>
          <a:lstStyle/>
          <a:p>
            <a:pPr algn="ctr">
              <a:buFontTx/>
              <a:buNone/>
            </a:pPr>
            <a:r>
              <a:rPr lang="th-TH" dirty="0" smtClean="0"/>
              <a:t>มีเงื่อนไข หลายๆ อันที่ให้ผลลัพธ์เดียวกัน หรือ มีเงื่อนไขที่ซับซ้อน</a:t>
            </a:r>
          </a:p>
        </p:txBody>
      </p:sp>
      <p:sp>
        <p:nvSpPr>
          <p:cNvPr id="68" name="Rectangle 5"/>
          <p:cNvSpPr>
            <a:spLocks noChangeArrowheads="1"/>
          </p:cNvSpPr>
          <p:nvPr/>
        </p:nvSpPr>
        <p:spPr bwMode="auto">
          <a:xfrm>
            <a:off x="153221" y="1831826"/>
            <a:ext cx="7632242" cy="258493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 dirty="0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 ...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main(...) {</a:t>
            </a:r>
          </a:p>
          <a:p>
            <a:r>
              <a:rPr lang="en-US" sz="2000" b="1" dirty="0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...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result;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if (amount &lt; 0) result = -1;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if (amount &gt; 200000) result = -1;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if (amount &gt; balance) result = -1;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1" name="Rectangle 5"/>
          <p:cNvSpPr>
            <a:spLocks noChangeArrowheads="1"/>
          </p:cNvSpPr>
          <p:nvPr/>
        </p:nvSpPr>
        <p:spPr bwMode="auto">
          <a:xfrm>
            <a:off x="1085850" y="2594610"/>
            <a:ext cx="7875270" cy="402825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 dirty="0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 ...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main(...) {</a:t>
            </a:r>
          </a:p>
          <a:p>
            <a:r>
              <a:rPr lang="en-US" sz="2000" b="1" dirty="0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...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err="1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nt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result;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isInvalid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(balance, amount)) result = -1;</a:t>
            </a:r>
          </a:p>
          <a:p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...</a:t>
            </a:r>
          </a:p>
          <a:p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2000" b="1" dirty="0" err="1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isInvalid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err="1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bal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&lt; 0) </a:t>
            </a:r>
            <a:r>
              <a:rPr lang="en-US" sz="2000" b="1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200000) </a:t>
            </a:r>
            <a:r>
              <a:rPr lang="en-US" sz="2000" b="1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&gt; balance) </a:t>
            </a:r>
            <a:r>
              <a:rPr lang="en-US" sz="2000" b="1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 false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86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3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500"/>
                                        <p:tgtEl>
                                          <p:spTgt spid="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3820" grpId="0" build="p"/>
      <p:bldP spid="68" grpId="0" build="p" animBg="1"/>
      <p:bldP spid="71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ตัวอย่าง </a:t>
            </a:r>
            <a:r>
              <a:rPr lang="en-US" dirty="0"/>
              <a:t>: </a:t>
            </a:r>
            <a:r>
              <a:rPr lang="th-TH" dirty="0" smtClean="0"/>
              <a:t>เมท็อดคืนจำนวนวันของเดือนปี</a:t>
            </a:r>
            <a:endParaRPr lang="th-TH" dirty="0"/>
          </a:p>
        </p:txBody>
      </p:sp>
      <p:sp>
        <p:nvSpPr>
          <p:cNvPr id="291845" name="Text Box 5"/>
          <p:cNvSpPr txBox="1">
            <a:spLocks noChangeArrowheads="1"/>
          </p:cNvSpPr>
          <p:nvPr/>
        </p:nvSpPr>
        <p:spPr bwMode="auto">
          <a:xfrm>
            <a:off x="230188" y="830898"/>
            <a:ext cx="8707437" cy="378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days(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m, 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y)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d = 31;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(m == 2)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d = 28;</a:t>
            </a:r>
          </a:p>
          <a:p>
            <a:r>
              <a:rPr lang="es-ES" sz="2000" b="1" dirty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s-ES" sz="2000" b="1" dirty="0" err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s-ES" sz="2000" b="1" dirty="0">
                <a:solidFill>
                  <a:srgbClr val="000000"/>
                </a:solidFill>
                <a:latin typeface="Courier New" pitchFamily="49" charset="0"/>
              </a:rPr>
              <a:t> (((y%4 == 0) &amp;&amp; (y%100 != 0)) || (y%400 == 0</a:t>
            </a:r>
            <a:r>
              <a:rPr lang="es-ES" sz="2000" b="1" dirty="0" smtClean="0">
                <a:solidFill>
                  <a:srgbClr val="000000"/>
                </a:solidFill>
                <a:latin typeface="Courier New" pitchFamily="49" charset="0"/>
              </a:rPr>
              <a:t>)) </a:t>
            </a:r>
            <a:r>
              <a:rPr lang="es-ES" sz="2000" b="1" dirty="0">
                <a:solidFill>
                  <a:srgbClr val="000000"/>
                </a:solidFill>
                <a:latin typeface="Courier New" pitchFamily="49" charset="0"/>
              </a:rPr>
              <a:t>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  d = 29;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}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}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else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(m == 4 || m == 6 || m == 9 || m == 11)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d = 30;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}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d;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30187" y="4684078"/>
            <a:ext cx="8707437" cy="193899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 err="1" smtClean="0">
                <a:solidFill>
                  <a:srgbClr val="0000C0"/>
                </a:solidFill>
                <a:latin typeface="Courier New" pitchFamily="49" charset="0"/>
              </a:rPr>
              <a:t>boolean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</a:rPr>
              <a:t>isLeapYear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 dirty="0" err="1" smtClean="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y)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{</a:t>
            </a:r>
          </a:p>
          <a:p>
            <a:r>
              <a:rPr lang="es-ES" sz="2000" b="1" dirty="0" smtClean="0">
                <a:solidFill>
                  <a:srgbClr val="0000C0"/>
                </a:solidFill>
                <a:latin typeface="Courier New" pitchFamily="49" charset="0"/>
              </a:rPr>
              <a:t>  </a:t>
            </a:r>
            <a:r>
              <a:rPr lang="es-ES" sz="2000" b="1" dirty="0" err="1" smtClean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s-ES" sz="2000" b="1" dirty="0" smtClean="0">
                <a:solidFill>
                  <a:srgbClr val="000000"/>
                </a:solidFill>
                <a:latin typeface="Courier New" pitchFamily="49" charset="0"/>
              </a:rPr>
              <a:t> (((y%4 == 0) &amp;&amp; (y%100 != 0)) || (y%400 == 0)) {</a:t>
            </a:r>
          </a:p>
          <a:p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2000" b="1" dirty="0" smtClean="0">
                <a:solidFill>
                  <a:srgbClr val="0000CC"/>
                </a:solidFill>
                <a:latin typeface="Courier New" pitchFamily="49" charset="0"/>
              </a:rPr>
              <a:t>return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CC"/>
                </a:solidFill>
                <a:latin typeface="Courier New" pitchFamily="49" charset="0"/>
              </a:rPr>
              <a:t>true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 dirty="0" smtClean="0">
                <a:solidFill>
                  <a:srgbClr val="0000C0"/>
                </a:solidFill>
                <a:latin typeface="Courier New" pitchFamily="49" charset="0"/>
              </a:rPr>
              <a:t>  return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CC"/>
                </a:solidFill>
                <a:latin typeface="Courier New" pitchFamily="49" charset="0"/>
              </a:rPr>
              <a:t>false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577340" y="2047901"/>
            <a:ext cx="6617970" cy="40011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</a:rPr>
              <a:t>isLeapYear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(y)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488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ลูกบอล </a:t>
            </a:r>
            <a:r>
              <a:rPr lang="en-US" dirty="0" smtClean="0"/>
              <a:t>50 </a:t>
            </a:r>
            <a:r>
              <a:rPr lang="th-TH" dirty="0" smtClean="0"/>
              <a:t>ลูก</a:t>
            </a:r>
            <a:endParaRPr lang="th-TH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00063" y="671513"/>
            <a:ext cx="8215312" cy="61864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</a:rPr>
              <a:t>DWindow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w =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</a:rPr>
              <a:t>DWindow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(250, 200);</a:t>
            </a:r>
          </a:p>
          <a:p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 dirty="0" err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n = 50;</a:t>
            </a:r>
          </a:p>
          <a:p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[] x =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[n], y =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[n];</a:t>
            </a:r>
          </a:p>
          <a:p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[] r =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[n];</a:t>
            </a:r>
          </a:p>
          <a:p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[] dx =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[n], 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</a:rPr>
              <a:t>dy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=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[n];</a:t>
            </a:r>
          </a:p>
          <a:p>
            <a:r>
              <a:rPr lang="nn-NO" sz="1800" b="1" dirty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nn-NO" sz="1800" b="1" dirty="0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1800" b="1" dirty="0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1800" b="1" dirty="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1800" b="1" dirty="0">
                <a:solidFill>
                  <a:srgbClr val="000000"/>
                </a:solidFill>
                <a:latin typeface="Courier New" pitchFamily="49" charset="0"/>
              </a:rPr>
              <a:t> i = 0; i &lt; n; i++) {</a:t>
            </a:r>
          </a:p>
          <a:p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     x[i] = 125; y[i] = 100; r[i] = 5;</a:t>
            </a:r>
          </a:p>
          <a:p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     dx[i] = -4 + 8 *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</a:rPr>
              <a:t>Math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</a:rPr>
              <a:t>.random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();</a:t>
            </a:r>
          </a:p>
          <a:p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</a:rPr>
              <a:t>dy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[i] = -4 + 8 *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</a:rPr>
              <a:t>Math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</a:rPr>
              <a:t>.random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();</a:t>
            </a:r>
          </a:p>
          <a:p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   }</a:t>
            </a:r>
            <a:endParaRPr lang="th-TH" sz="18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</a:rPr>
              <a:t>while (true) {</a:t>
            </a:r>
          </a:p>
          <a:p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</a:rPr>
              <a:t>w.fade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(0.3);</a:t>
            </a:r>
          </a:p>
          <a:p>
            <a:r>
              <a:rPr lang="nn-NO" sz="1800" b="1" dirty="0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nn-NO" sz="1800" b="1" dirty="0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1800" b="1" dirty="0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1800" b="1" dirty="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1800" b="1" dirty="0">
                <a:solidFill>
                  <a:srgbClr val="000000"/>
                </a:solidFill>
                <a:latin typeface="Courier New" pitchFamily="49" charset="0"/>
              </a:rPr>
              <a:t> i = 0; i &lt; n; i++) {</a:t>
            </a:r>
          </a:p>
          <a:p>
            <a:r>
              <a:rPr lang="nn-NO" sz="1800" b="1" dirty="0">
                <a:solidFill>
                  <a:srgbClr val="000000"/>
                </a:solidFill>
                <a:latin typeface="Courier New" pitchFamily="49" charset="0"/>
              </a:rPr>
              <a:t>        w.fillEllipse(x[i], y[i], 2 * r[i], 2 * r[i]);</a:t>
            </a:r>
          </a:p>
          <a:p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       x[i] = x[i] + dx[i];  y[i] = y[i] + 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</a:rPr>
              <a:t>dy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[i];</a:t>
            </a:r>
          </a:p>
          <a:p>
            <a:r>
              <a:rPr lang="nn-NO" sz="1800" b="1" dirty="0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nn-NO" sz="18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nn-NO" sz="1800" b="1" dirty="0">
                <a:solidFill>
                  <a:srgbClr val="000000"/>
                </a:solidFill>
                <a:latin typeface="Courier New" pitchFamily="49" charset="0"/>
              </a:rPr>
              <a:t> (x[i] + r[i] &gt; 250) dx[i] = -dx[i];</a:t>
            </a:r>
          </a:p>
          <a:p>
            <a:r>
              <a:rPr lang="nn-NO" sz="1800" b="1" dirty="0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nn-NO" sz="18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nn-NO" sz="1800" b="1" dirty="0">
                <a:solidFill>
                  <a:srgbClr val="000000"/>
                </a:solidFill>
                <a:latin typeface="Courier New" pitchFamily="49" charset="0"/>
              </a:rPr>
              <a:t> (x[i] - r[i] &lt;   0) dx[i] = -dx[i];</a:t>
            </a:r>
          </a:p>
          <a:p>
            <a:r>
              <a:rPr lang="pl-PL" sz="1800" b="1" dirty="0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pl-PL" sz="18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pl-PL" sz="1800" b="1" dirty="0">
                <a:solidFill>
                  <a:srgbClr val="000000"/>
                </a:solidFill>
                <a:latin typeface="Courier New" pitchFamily="49" charset="0"/>
              </a:rPr>
              <a:t> (y[i] + r[i] &gt; 200) dy[i] = -dy[i];</a:t>
            </a:r>
          </a:p>
          <a:p>
            <a:r>
              <a:rPr lang="pl-PL" sz="1800" b="1" dirty="0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pl-PL" sz="18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pl-PL" sz="1800" b="1" dirty="0">
                <a:solidFill>
                  <a:srgbClr val="000000"/>
                </a:solidFill>
                <a:latin typeface="Courier New" pitchFamily="49" charset="0"/>
              </a:rPr>
              <a:t> (y[i] - r[i] &lt; 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pl-PL" sz="1800" b="1" dirty="0">
                <a:solidFill>
                  <a:srgbClr val="000000"/>
                </a:solidFill>
                <a:latin typeface="Courier New" pitchFamily="49" charset="0"/>
              </a:rPr>
              <a:t>0) dy[i] = -dy[i];</a:t>
            </a:r>
            <a:endParaRPr lang="en-US" sz="18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     }</a:t>
            </a:r>
            <a:endParaRPr lang="pl-PL" sz="18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</a:rPr>
              <a:t>w.sleep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(30);</a:t>
            </a:r>
          </a:p>
          <a:p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   }</a:t>
            </a: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038" y="2152650"/>
            <a:ext cx="2249487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6450013" y="736600"/>
            <a:ext cx="1492250" cy="444500"/>
          </a:xfrm>
          <a:prstGeom prst="wedgeRoundRectCallout">
            <a:avLst>
              <a:gd name="adj1" fmla="val -68886"/>
              <a:gd name="adj2" fmla="val 53062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000" tIns="46800" rIns="90000" bIns="46800"/>
          <a:lstStyle/>
          <a:p>
            <a:pPr algn="ctr">
              <a:defRPr/>
            </a:pPr>
            <a:r>
              <a:rPr lang="th-TH" sz="2200" dirty="0">
                <a:latin typeface="Tahoma" pitchFamily="34" charset="0"/>
                <a:cs typeface="Tahoma" pitchFamily="34" charset="0"/>
              </a:rPr>
              <a:t>สร้างอาเรย์</a:t>
            </a: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3856038" y="3275013"/>
            <a:ext cx="1712912" cy="444500"/>
          </a:xfrm>
          <a:prstGeom prst="wedgeRoundRectCallout">
            <a:avLst>
              <a:gd name="adj1" fmla="val -66494"/>
              <a:gd name="adj2" fmla="val -54475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000" tIns="46800" rIns="90000" bIns="46800"/>
          <a:lstStyle/>
          <a:p>
            <a:pPr algn="ctr">
              <a:defRPr/>
            </a:pPr>
            <a:r>
              <a:rPr lang="th-TH" sz="2200" dirty="0">
                <a:latin typeface="Tahoma" pitchFamily="34" charset="0"/>
                <a:cs typeface="Tahoma" pitchFamily="34" charset="0"/>
              </a:rPr>
              <a:t>ให้ค่าเริ่มต้น</a:t>
            </a: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5534025" y="6032500"/>
            <a:ext cx="2076450" cy="501650"/>
          </a:xfrm>
          <a:prstGeom prst="wedgeRoundRectCallout">
            <a:avLst>
              <a:gd name="adj1" fmla="val -61613"/>
              <a:gd name="adj2" fmla="val -40682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000" tIns="46800" rIns="90000" bIns="46800"/>
          <a:lstStyle/>
          <a:p>
            <a:pPr algn="ctr">
              <a:defRPr/>
            </a:pPr>
            <a:r>
              <a:rPr lang="th-TH" sz="2200" dirty="0">
                <a:latin typeface="Tahoma" pitchFamily="34" charset="0"/>
                <a:cs typeface="Tahoma" pitchFamily="34" charset="0"/>
              </a:rPr>
              <a:t>วาดและปรับค่า</a:t>
            </a:r>
          </a:p>
        </p:txBody>
      </p:sp>
    </p:spTree>
    <p:extLst>
      <p:ext uri="{BB962C8B-B14F-4D97-AF65-F5344CB8AC3E}">
        <p14:creationId xmlns:p14="http://schemas.microsoft.com/office/powerpoint/2010/main" val="369430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ลูกบอล </a:t>
            </a:r>
            <a:r>
              <a:rPr lang="en-US" dirty="0" smtClean="0"/>
              <a:t>50 </a:t>
            </a:r>
            <a:r>
              <a:rPr lang="th-TH" dirty="0" smtClean="0"/>
              <a:t>ลูก</a:t>
            </a:r>
            <a:endParaRPr lang="th-TH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00063" y="797243"/>
            <a:ext cx="8215312" cy="3046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600" b="1" dirty="0" smtClean="0">
                <a:solidFill>
                  <a:srgbClr val="0000C0"/>
                </a:solidFill>
                <a:latin typeface="Courier New" pitchFamily="49" charset="0"/>
              </a:rPr>
              <a:t>  while </a:t>
            </a:r>
            <a:r>
              <a:rPr lang="en-US" sz="1600" b="1" dirty="0">
                <a:solidFill>
                  <a:srgbClr val="0000C0"/>
                </a:solidFill>
                <a:latin typeface="Courier New" pitchFamily="49" charset="0"/>
              </a:rPr>
              <a:t>(true) {</a:t>
            </a: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1600" b="1" dirty="0" err="1">
                <a:solidFill>
                  <a:srgbClr val="000000"/>
                </a:solidFill>
                <a:latin typeface="Courier New" pitchFamily="49" charset="0"/>
              </a:rPr>
              <a:t>w.fade</a:t>
            </a:r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(0.3);</a:t>
            </a:r>
          </a:p>
          <a:p>
            <a:r>
              <a:rPr lang="nn-NO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nn-NO" sz="1600" b="1" dirty="0" smtClean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nn-NO" sz="1600" b="1" dirty="0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1600" b="1" dirty="0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1600" b="1" dirty="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1600" b="1" dirty="0">
                <a:solidFill>
                  <a:srgbClr val="000000"/>
                </a:solidFill>
                <a:latin typeface="Courier New" pitchFamily="49" charset="0"/>
              </a:rPr>
              <a:t> i = 0; i &lt; n; i++) {</a:t>
            </a:r>
          </a:p>
          <a:p>
            <a:r>
              <a:rPr lang="nn-NO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nn-NO" sz="1600" b="1" dirty="0" smtClean="0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nn-NO" sz="1600" b="1" dirty="0">
                <a:solidFill>
                  <a:srgbClr val="000000"/>
                </a:solidFill>
                <a:latin typeface="Courier New" pitchFamily="49" charset="0"/>
              </a:rPr>
              <a:t>w.fillEllipse(x[i], y[i], 2 * r[i], 2 * r[i]);</a:t>
            </a: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x[i] = x[i] + dx[i];  y[i] = y[i] + </a:t>
            </a:r>
            <a:r>
              <a:rPr lang="en-US" sz="1600" b="1" dirty="0" err="1">
                <a:solidFill>
                  <a:srgbClr val="000000"/>
                </a:solidFill>
                <a:latin typeface="Courier New" pitchFamily="49" charset="0"/>
              </a:rPr>
              <a:t>dy</a:t>
            </a:r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[i];</a:t>
            </a:r>
          </a:p>
          <a:p>
            <a:r>
              <a:rPr lang="nn-NO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nn-NO" sz="1600" b="1" dirty="0" smtClean="0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nn-NO" sz="16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nn-NO" sz="1600" b="1" dirty="0">
                <a:solidFill>
                  <a:srgbClr val="000000"/>
                </a:solidFill>
                <a:latin typeface="Courier New" pitchFamily="49" charset="0"/>
              </a:rPr>
              <a:t> (x[i] + r[i] &gt; 250) dx[i] = -dx[i];</a:t>
            </a:r>
          </a:p>
          <a:p>
            <a:r>
              <a:rPr lang="nn-NO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nn-NO" sz="1600" b="1" dirty="0" smtClean="0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nn-NO" sz="16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nn-NO" sz="1600" b="1" dirty="0">
                <a:solidFill>
                  <a:srgbClr val="000000"/>
                </a:solidFill>
                <a:latin typeface="Courier New" pitchFamily="49" charset="0"/>
              </a:rPr>
              <a:t> (x[i] - r[i] &lt;   0) dx[i] = -dx[i];</a:t>
            </a:r>
          </a:p>
          <a:p>
            <a:r>
              <a:rPr lang="pl-PL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pl-PL" sz="1600" b="1" dirty="0" smtClean="0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pl-PL" sz="16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pl-PL" sz="1600" b="1" dirty="0">
                <a:solidFill>
                  <a:srgbClr val="000000"/>
                </a:solidFill>
                <a:latin typeface="Courier New" pitchFamily="49" charset="0"/>
              </a:rPr>
              <a:t> (y[i] + r[i] &gt; 200) dy[i] = -dy[i];</a:t>
            </a:r>
          </a:p>
          <a:p>
            <a:r>
              <a:rPr lang="pl-PL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pl-PL" sz="1600" b="1" dirty="0" smtClean="0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pl-PL" sz="16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pl-PL" sz="1600" b="1" dirty="0">
                <a:solidFill>
                  <a:srgbClr val="000000"/>
                </a:solidFill>
                <a:latin typeface="Courier New" pitchFamily="49" charset="0"/>
              </a:rPr>
              <a:t> (y[i] - r[i] &lt; </a:t>
            </a:r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pl-PL" sz="1600" b="1" dirty="0">
                <a:solidFill>
                  <a:srgbClr val="000000"/>
                </a:solidFill>
                <a:latin typeface="Courier New" pitchFamily="49" charset="0"/>
              </a:rPr>
              <a:t>0) dy[i] = -dy[i];</a:t>
            </a:r>
            <a:endParaRPr lang="en-US" sz="16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pl-PL" sz="16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1600" b="1" dirty="0" err="1">
                <a:solidFill>
                  <a:srgbClr val="000000"/>
                </a:solidFill>
                <a:latin typeface="Courier New" pitchFamily="49" charset="0"/>
              </a:rPr>
              <a:t>w.sleep</a:t>
            </a:r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(30);</a:t>
            </a: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}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245870" y="2125005"/>
            <a:ext cx="6046470" cy="36933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if (</a:t>
            </a:r>
            <a:r>
              <a:rPr lang="en-US" sz="1800" b="1" dirty="0" err="1" smtClean="0">
                <a:solidFill>
                  <a:srgbClr val="000000"/>
                </a:solidFill>
                <a:latin typeface="Courier New" pitchFamily="49" charset="0"/>
              </a:rPr>
              <a:t>hitBorderX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(x, r)) dx[i] = -dx[i];</a:t>
            </a:r>
            <a:endParaRPr lang="en-US" sz="18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245870" y="2612447"/>
            <a:ext cx="6046470" cy="36933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if (</a:t>
            </a:r>
            <a:r>
              <a:rPr lang="en-US" sz="1800" b="1" dirty="0" err="1" smtClean="0">
                <a:solidFill>
                  <a:srgbClr val="000000"/>
                </a:solidFill>
                <a:latin typeface="Courier New" pitchFamily="49" charset="0"/>
              </a:rPr>
              <a:t>hitBorderY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(y, r)) </a:t>
            </a:r>
            <a:r>
              <a:rPr lang="en-US" sz="1800" b="1" dirty="0" err="1" smtClean="0">
                <a:solidFill>
                  <a:srgbClr val="000000"/>
                </a:solidFill>
                <a:latin typeface="Courier New" pitchFamily="49" charset="0"/>
              </a:rPr>
              <a:t>dy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[i] = -</a:t>
            </a:r>
            <a:r>
              <a:rPr lang="en-US" sz="1800" b="1" dirty="0" err="1" smtClean="0">
                <a:solidFill>
                  <a:srgbClr val="000000"/>
                </a:solidFill>
                <a:latin typeface="Courier New" pitchFamily="49" charset="0"/>
              </a:rPr>
              <a:t>dy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[i];</a:t>
            </a:r>
            <a:endParaRPr lang="en-US" sz="18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500063" y="3944303"/>
            <a:ext cx="8215312" cy="255454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  public static </a:t>
            </a:r>
            <a:r>
              <a:rPr lang="en-US" sz="1600" b="1" dirty="0" err="1" smtClean="0">
                <a:solidFill>
                  <a:srgbClr val="0000FF"/>
                </a:solidFill>
                <a:latin typeface="Courier New" pitchFamily="49" charset="0"/>
              </a:rPr>
              <a:t>boolean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urier New" pitchFamily="49" charset="0"/>
              </a:rPr>
              <a:t>hitBorderX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double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x,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double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r) {</a:t>
            </a: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( x + r &gt; 250 )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return true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( x – r &lt; 0 )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return true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</a:rPr>
              <a:t>return</a:t>
            </a:r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</a:rPr>
              <a:t>false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 }</a:t>
            </a: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public static </a:t>
            </a:r>
            <a:r>
              <a:rPr lang="en-US" sz="1600" b="1" dirty="0" err="1" smtClean="0">
                <a:solidFill>
                  <a:srgbClr val="0000FF"/>
                </a:solidFill>
                <a:latin typeface="Courier New" pitchFamily="49" charset="0"/>
              </a:rPr>
              <a:t>boolean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urier New" pitchFamily="49" charset="0"/>
              </a:rPr>
              <a:t>hitBorderY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double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y,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double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r) {</a:t>
            </a: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( y + r &gt; 200 )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return true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( y – r &lt; 0 )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return true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return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false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}</a:t>
            </a:r>
            <a:endParaRPr lang="en-US" sz="16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8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ลูกบอล </a:t>
            </a:r>
            <a:r>
              <a:rPr lang="en-US" dirty="0" smtClean="0"/>
              <a:t>50 </a:t>
            </a:r>
            <a:r>
              <a:rPr lang="th-TH" dirty="0" smtClean="0"/>
              <a:t>ลูก</a:t>
            </a:r>
            <a:endParaRPr lang="th-TH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00063" y="797243"/>
            <a:ext cx="8215312" cy="3046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600" b="1" dirty="0" smtClean="0">
                <a:solidFill>
                  <a:srgbClr val="0000C0"/>
                </a:solidFill>
                <a:latin typeface="Courier New" pitchFamily="49" charset="0"/>
              </a:rPr>
              <a:t>  while </a:t>
            </a:r>
            <a:r>
              <a:rPr lang="en-US" sz="1600" b="1" dirty="0">
                <a:solidFill>
                  <a:srgbClr val="0000C0"/>
                </a:solidFill>
                <a:latin typeface="Courier New" pitchFamily="49" charset="0"/>
              </a:rPr>
              <a:t>(true) {</a:t>
            </a: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1600" b="1" dirty="0" err="1">
                <a:solidFill>
                  <a:srgbClr val="000000"/>
                </a:solidFill>
                <a:latin typeface="Courier New" pitchFamily="49" charset="0"/>
              </a:rPr>
              <a:t>w.fade</a:t>
            </a:r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(0.3);</a:t>
            </a:r>
          </a:p>
          <a:p>
            <a:r>
              <a:rPr lang="nn-NO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nn-NO" sz="1600" b="1" dirty="0" smtClean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nn-NO" sz="1600" b="1" dirty="0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1600" b="1" dirty="0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1600" b="1" dirty="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1600" b="1" dirty="0">
                <a:solidFill>
                  <a:srgbClr val="000000"/>
                </a:solidFill>
                <a:latin typeface="Courier New" pitchFamily="49" charset="0"/>
              </a:rPr>
              <a:t> i = 0; i &lt; n; i++) {</a:t>
            </a:r>
          </a:p>
          <a:p>
            <a:r>
              <a:rPr lang="nn-NO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nn-NO" sz="1600" b="1" dirty="0" smtClean="0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nn-NO" sz="1600" b="1" dirty="0">
                <a:solidFill>
                  <a:srgbClr val="000000"/>
                </a:solidFill>
                <a:latin typeface="Courier New" pitchFamily="49" charset="0"/>
              </a:rPr>
              <a:t>w.fillEllipse(x[i], y[i], 2 * r[i], 2 * r[i]);</a:t>
            </a: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x[i] = x[i] + dx[i];  y[i] = y[i] + </a:t>
            </a:r>
            <a:r>
              <a:rPr lang="en-US" sz="1600" b="1" dirty="0" err="1">
                <a:solidFill>
                  <a:srgbClr val="000000"/>
                </a:solidFill>
                <a:latin typeface="Courier New" pitchFamily="49" charset="0"/>
              </a:rPr>
              <a:t>dy</a:t>
            </a:r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[i];</a:t>
            </a:r>
          </a:p>
          <a:p>
            <a:r>
              <a:rPr lang="nn-NO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nn-NO" sz="1600" b="1" dirty="0" smtClean="0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nn-NO" sz="16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nn-NO" sz="1600" b="1" dirty="0">
                <a:solidFill>
                  <a:srgbClr val="000000"/>
                </a:solidFill>
                <a:latin typeface="Courier New" pitchFamily="49" charset="0"/>
              </a:rPr>
              <a:t> (x[i] + r[i] &gt; 250) dx[i] = -dx[i];</a:t>
            </a:r>
          </a:p>
          <a:p>
            <a:r>
              <a:rPr lang="nn-NO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nn-NO" sz="1600" b="1" dirty="0" smtClean="0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nn-NO" sz="16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nn-NO" sz="1600" b="1" dirty="0">
                <a:solidFill>
                  <a:srgbClr val="000000"/>
                </a:solidFill>
                <a:latin typeface="Courier New" pitchFamily="49" charset="0"/>
              </a:rPr>
              <a:t> (x[i] - r[i] &lt;   0) dx[i] = -dx[i];</a:t>
            </a:r>
          </a:p>
          <a:p>
            <a:r>
              <a:rPr lang="pl-PL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pl-PL" sz="1600" b="1" dirty="0" smtClean="0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pl-PL" sz="16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pl-PL" sz="1600" b="1" dirty="0">
                <a:solidFill>
                  <a:srgbClr val="000000"/>
                </a:solidFill>
                <a:latin typeface="Courier New" pitchFamily="49" charset="0"/>
              </a:rPr>
              <a:t> (y[i] + r[i] &gt; 200) dy[i] = -dy[i];</a:t>
            </a:r>
          </a:p>
          <a:p>
            <a:r>
              <a:rPr lang="pl-PL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pl-PL" sz="1600" b="1" dirty="0" smtClean="0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pl-PL" sz="16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pl-PL" sz="1600" b="1" dirty="0">
                <a:solidFill>
                  <a:srgbClr val="000000"/>
                </a:solidFill>
                <a:latin typeface="Courier New" pitchFamily="49" charset="0"/>
              </a:rPr>
              <a:t> (y[i] - r[i] &lt; </a:t>
            </a:r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pl-PL" sz="1600" b="1" dirty="0">
                <a:solidFill>
                  <a:srgbClr val="000000"/>
                </a:solidFill>
                <a:latin typeface="Courier New" pitchFamily="49" charset="0"/>
              </a:rPr>
              <a:t>0) dy[i] = -dy[i];</a:t>
            </a:r>
            <a:endParaRPr lang="en-US" sz="16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pl-PL" sz="16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1600" b="1" dirty="0" err="1">
                <a:solidFill>
                  <a:srgbClr val="000000"/>
                </a:solidFill>
                <a:latin typeface="Courier New" pitchFamily="49" charset="0"/>
              </a:rPr>
              <a:t>w.sleep</a:t>
            </a:r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(30);</a:t>
            </a: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}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500063" y="3944303"/>
            <a:ext cx="8215312" cy="255454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  public static </a:t>
            </a:r>
            <a:r>
              <a:rPr lang="en-US" sz="1600" b="1" dirty="0" err="1" smtClean="0">
                <a:solidFill>
                  <a:srgbClr val="0000FF"/>
                </a:solidFill>
                <a:latin typeface="Courier New" pitchFamily="49" charset="0"/>
              </a:rPr>
              <a:t>boolean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urier New" pitchFamily="49" charset="0"/>
              </a:rPr>
              <a:t>hitBorderX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double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x,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double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r, </a:t>
            </a:r>
            <a:r>
              <a:rPr lang="en-US" sz="1600" b="1" dirty="0" err="1" smtClean="0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w) {</a:t>
            </a: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( x + r &gt; w )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return true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( x – r &lt; 0 )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return true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</a:rPr>
              <a:t>return</a:t>
            </a:r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</a:rPr>
              <a:t>false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 }</a:t>
            </a: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public static </a:t>
            </a:r>
            <a:r>
              <a:rPr lang="en-US" sz="1600" b="1" dirty="0" err="1" smtClean="0">
                <a:solidFill>
                  <a:srgbClr val="0000FF"/>
                </a:solidFill>
                <a:latin typeface="Courier New" pitchFamily="49" charset="0"/>
              </a:rPr>
              <a:t>boolean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urier New" pitchFamily="49" charset="0"/>
              </a:rPr>
              <a:t>hitBorderY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double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y,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double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r, </a:t>
            </a:r>
            <a:r>
              <a:rPr lang="en-US" sz="1600" b="1" dirty="0" err="1" smtClean="0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h) {</a:t>
            </a: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( y + r &gt; h )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return true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( y – r &lt; 0 )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return true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return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</a:rPr>
              <a:t>false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16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urier New" pitchFamily="49" charset="0"/>
              </a:rPr>
              <a:t> }</a:t>
            </a:r>
            <a:endParaRPr lang="en-US" sz="16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245870" y="2108300"/>
            <a:ext cx="7229474" cy="36933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if (</a:t>
            </a:r>
            <a:r>
              <a:rPr lang="en-US" sz="1800" b="1" dirty="0" err="1" smtClean="0">
                <a:solidFill>
                  <a:srgbClr val="000000"/>
                </a:solidFill>
                <a:latin typeface="Courier New" pitchFamily="49" charset="0"/>
              </a:rPr>
              <a:t>hitBorderX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(x, r, </a:t>
            </a:r>
            <a:r>
              <a:rPr lang="en-US" sz="1800" b="1" dirty="0" err="1" smtClean="0">
                <a:solidFill>
                  <a:srgbClr val="000000"/>
                </a:solidFill>
                <a:latin typeface="Courier New" pitchFamily="49" charset="0"/>
              </a:rPr>
              <a:t>w.getWidth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())) dx[i] = -dx[i];</a:t>
            </a:r>
            <a:endParaRPr lang="en-US" sz="18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245870" y="2627687"/>
            <a:ext cx="7326629" cy="36933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if (</a:t>
            </a:r>
            <a:r>
              <a:rPr lang="en-US" sz="1800" b="1" dirty="0" err="1" smtClean="0">
                <a:solidFill>
                  <a:srgbClr val="000000"/>
                </a:solidFill>
                <a:latin typeface="Courier New" pitchFamily="49" charset="0"/>
              </a:rPr>
              <a:t>hitBorderY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(y, r, </a:t>
            </a:r>
            <a:r>
              <a:rPr lang="en-US" sz="1800" b="1" dirty="0" err="1" smtClean="0">
                <a:solidFill>
                  <a:srgbClr val="000000"/>
                </a:solidFill>
                <a:latin typeface="Courier New" pitchFamily="49" charset="0"/>
              </a:rPr>
              <a:t>w.getHeight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())) </a:t>
            </a:r>
            <a:r>
              <a:rPr lang="en-US" sz="1800" b="1" dirty="0" err="1" smtClean="0">
                <a:solidFill>
                  <a:srgbClr val="000000"/>
                </a:solidFill>
                <a:latin typeface="Courier New" pitchFamily="49" charset="0"/>
              </a:rPr>
              <a:t>dy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[i] = -</a:t>
            </a:r>
            <a:r>
              <a:rPr lang="en-US" sz="1800" b="1" dirty="0" err="1" smtClean="0">
                <a:solidFill>
                  <a:srgbClr val="000000"/>
                </a:solidFill>
                <a:latin typeface="Courier New" pitchFamily="49" charset="0"/>
              </a:rPr>
              <a:t>dy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[i];</a:t>
            </a:r>
            <a:endParaRPr lang="en-US" sz="18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909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เมื่อใดควรเขียนเมท็อดใหม่</a:t>
            </a:r>
          </a:p>
        </p:txBody>
      </p:sp>
      <p:sp>
        <p:nvSpPr>
          <p:cNvPr id="503820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700088" y="1214438"/>
            <a:ext cx="7772400" cy="742950"/>
          </a:xfrm>
        </p:spPr>
        <p:txBody>
          <a:bodyPr/>
          <a:lstStyle/>
          <a:p>
            <a:pPr algn="ctr">
              <a:buFontTx/>
              <a:buNone/>
            </a:pPr>
            <a:r>
              <a:rPr lang="th-TH" dirty="0" smtClean="0"/>
              <a:t>มีเงื่อนไข หรือ วงวน ซ้อนกัน</a:t>
            </a:r>
            <a:r>
              <a:rPr lang="th-TH" smtClean="0"/>
              <a:t>หลายๆ ชั้น</a:t>
            </a:r>
            <a:endParaRPr lang="th-TH" dirty="0" smtClean="0"/>
          </a:p>
        </p:txBody>
      </p:sp>
      <p:sp>
        <p:nvSpPr>
          <p:cNvPr id="33828" name="Rectangle 14"/>
          <p:cNvSpPr>
            <a:spLocks noChangeArrowheads="1"/>
          </p:cNvSpPr>
          <p:nvPr/>
        </p:nvSpPr>
        <p:spPr bwMode="auto">
          <a:xfrm>
            <a:off x="2286000" y="2019300"/>
            <a:ext cx="1800225" cy="307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lIns="90000" tIns="46800" rIns="90000" bIns="46800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33829" name="Line 15"/>
          <p:cNvSpPr>
            <a:spLocks noChangeShapeType="1"/>
          </p:cNvSpPr>
          <p:nvPr/>
        </p:nvSpPr>
        <p:spPr bwMode="auto">
          <a:xfrm>
            <a:off x="2414588" y="2117725"/>
            <a:ext cx="1500188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33830" name="Line 16"/>
          <p:cNvSpPr>
            <a:spLocks noChangeShapeType="1"/>
          </p:cNvSpPr>
          <p:nvPr/>
        </p:nvSpPr>
        <p:spPr bwMode="auto">
          <a:xfrm>
            <a:off x="2541588" y="2236788"/>
            <a:ext cx="12446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33831" name="Line 17"/>
          <p:cNvSpPr>
            <a:spLocks noChangeShapeType="1"/>
          </p:cNvSpPr>
          <p:nvPr/>
        </p:nvSpPr>
        <p:spPr bwMode="auto">
          <a:xfrm>
            <a:off x="2541588" y="2355850"/>
            <a:ext cx="110172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33832" name="Line 18"/>
          <p:cNvSpPr>
            <a:spLocks noChangeShapeType="1"/>
          </p:cNvSpPr>
          <p:nvPr/>
        </p:nvSpPr>
        <p:spPr bwMode="auto">
          <a:xfrm>
            <a:off x="2641600" y="2474913"/>
            <a:ext cx="81597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33833" name="Line 19"/>
          <p:cNvSpPr>
            <a:spLocks noChangeShapeType="1"/>
          </p:cNvSpPr>
          <p:nvPr/>
        </p:nvSpPr>
        <p:spPr bwMode="auto">
          <a:xfrm>
            <a:off x="2641600" y="2582863"/>
            <a:ext cx="944563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33834" name="Line 20"/>
          <p:cNvSpPr>
            <a:spLocks noChangeShapeType="1"/>
          </p:cNvSpPr>
          <p:nvPr/>
        </p:nvSpPr>
        <p:spPr bwMode="auto">
          <a:xfrm>
            <a:off x="2641600" y="2690813"/>
            <a:ext cx="5588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33835" name="Line 21"/>
          <p:cNvSpPr>
            <a:spLocks noChangeShapeType="1"/>
          </p:cNvSpPr>
          <p:nvPr/>
        </p:nvSpPr>
        <p:spPr bwMode="auto">
          <a:xfrm>
            <a:off x="2541588" y="2797175"/>
            <a:ext cx="544513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33836" name="Line 22"/>
          <p:cNvSpPr>
            <a:spLocks noChangeShapeType="1"/>
          </p:cNvSpPr>
          <p:nvPr/>
        </p:nvSpPr>
        <p:spPr bwMode="auto">
          <a:xfrm>
            <a:off x="2641600" y="2917825"/>
            <a:ext cx="81597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33837" name="Line 23"/>
          <p:cNvSpPr>
            <a:spLocks noChangeShapeType="1"/>
          </p:cNvSpPr>
          <p:nvPr/>
        </p:nvSpPr>
        <p:spPr bwMode="auto">
          <a:xfrm>
            <a:off x="2641600" y="3024188"/>
            <a:ext cx="601663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33838" name="Line 24"/>
          <p:cNvSpPr>
            <a:spLocks noChangeShapeType="1"/>
          </p:cNvSpPr>
          <p:nvPr/>
        </p:nvSpPr>
        <p:spPr bwMode="auto">
          <a:xfrm>
            <a:off x="2641600" y="3132138"/>
            <a:ext cx="70167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33842" name="Line 34"/>
          <p:cNvSpPr>
            <a:spLocks noChangeShapeType="1"/>
          </p:cNvSpPr>
          <p:nvPr/>
        </p:nvSpPr>
        <p:spPr bwMode="auto">
          <a:xfrm>
            <a:off x="2570163" y="4217988"/>
            <a:ext cx="81597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33843" name="Line 35"/>
          <p:cNvSpPr>
            <a:spLocks noChangeShapeType="1"/>
          </p:cNvSpPr>
          <p:nvPr/>
        </p:nvSpPr>
        <p:spPr bwMode="auto">
          <a:xfrm>
            <a:off x="2570163" y="4325938"/>
            <a:ext cx="601663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33844" name="Line 36"/>
          <p:cNvSpPr>
            <a:spLocks noChangeShapeType="1"/>
          </p:cNvSpPr>
          <p:nvPr/>
        </p:nvSpPr>
        <p:spPr bwMode="auto">
          <a:xfrm>
            <a:off x="2570163" y="4433888"/>
            <a:ext cx="8445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33856" name="Line 37"/>
          <p:cNvSpPr>
            <a:spLocks noChangeShapeType="1"/>
          </p:cNvSpPr>
          <p:nvPr/>
        </p:nvSpPr>
        <p:spPr bwMode="auto">
          <a:xfrm>
            <a:off x="2684463" y="4540250"/>
            <a:ext cx="944563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33857" name="Line 38"/>
          <p:cNvSpPr>
            <a:spLocks noChangeShapeType="1"/>
          </p:cNvSpPr>
          <p:nvPr/>
        </p:nvSpPr>
        <p:spPr bwMode="auto">
          <a:xfrm>
            <a:off x="2684463" y="4648200"/>
            <a:ext cx="658813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33858" name="Line 39"/>
          <p:cNvSpPr>
            <a:spLocks noChangeShapeType="1"/>
          </p:cNvSpPr>
          <p:nvPr/>
        </p:nvSpPr>
        <p:spPr bwMode="auto">
          <a:xfrm>
            <a:off x="2684463" y="4756150"/>
            <a:ext cx="558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33846" name="Line 40"/>
          <p:cNvSpPr>
            <a:spLocks noChangeShapeType="1"/>
          </p:cNvSpPr>
          <p:nvPr/>
        </p:nvSpPr>
        <p:spPr bwMode="auto">
          <a:xfrm>
            <a:off x="2584450" y="4864100"/>
            <a:ext cx="5588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33847" name="Line 41"/>
          <p:cNvSpPr>
            <a:spLocks noChangeShapeType="1"/>
          </p:cNvSpPr>
          <p:nvPr/>
        </p:nvSpPr>
        <p:spPr bwMode="auto">
          <a:xfrm>
            <a:off x="2584450" y="4983163"/>
            <a:ext cx="5588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grpSp>
        <p:nvGrpSpPr>
          <p:cNvPr id="6" name="Group 157"/>
          <p:cNvGrpSpPr>
            <a:grpSpLocks/>
          </p:cNvGrpSpPr>
          <p:nvPr/>
        </p:nvGrpSpPr>
        <p:grpSpPr bwMode="auto">
          <a:xfrm>
            <a:off x="4700588" y="2001838"/>
            <a:ext cx="1800225" cy="3794125"/>
            <a:chOff x="2961" y="1261"/>
            <a:chExt cx="1134" cy="2390"/>
          </a:xfrm>
        </p:grpSpPr>
        <p:sp>
          <p:nvSpPr>
            <p:cNvPr id="33809" name="Rectangle 119"/>
            <p:cNvSpPr>
              <a:spLocks noChangeArrowheads="1"/>
            </p:cNvSpPr>
            <p:nvPr/>
          </p:nvSpPr>
          <p:spPr bwMode="auto">
            <a:xfrm>
              <a:off x="2961" y="1261"/>
              <a:ext cx="1134" cy="23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90000" tIns="46800" rIns="90000" bIns="46800" anchor="ctr"/>
            <a:lstStyle/>
            <a:p>
              <a:endParaRPr lang="th-TH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3810" name="Line 120"/>
            <p:cNvSpPr>
              <a:spLocks noChangeShapeType="1"/>
            </p:cNvSpPr>
            <p:nvPr/>
          </p:nvSpPr>
          <p:spPr bwMode="auto">
            <a:xfrm>
              <a:off x="3042" y="1334"/>
              <a:ext cx="945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11" name="Line 121"/>
            <p:cNvSpPr>
              <a:spLocks noChangeShapeType="1"/>
            </p:cNvSpPr>
            <p:nvPr/>
          </p:nvSpPr>
          <p:spPr bwMode="auto">
            <a:xfrm>
              <a:off x="3122" y="1409"/>
              <a:ext cx="784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12" name="Line 122"/>
            <p:cNvSpPr>
              <a:spLocks noChangeShapeType="1"/>
            </p:cNvSpPr>
            <p:nvPr/>
          </p:nvSpPr>
          <p:spPr bwMode="auto">
            <a:xfrm>
              <a:off x="3122" y="1484"/>
              <a:ext cx="694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13" name="Line 123"/>
            <p:cNvSpPr>
              <a:spLocks noChangeShapeType="1"/>
            </p:cNvSpPr>
            <p:nvPr/>
          </p:nvSpPr>
          <p:spPr bwMode="auto">
            <a:xfrm>
              <a:off x="3185" y="1559"/>
              <a:ext cx="514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14" name="Line 124"/>
            <p:cNvSpPr>
              <a:spLocks noChangeShapeType="1"/>
            </p:cNvSpPr>
            <p:nvPr/>
          </p:nvSpPr>
          <p:spPr bwMode="auto">
            <a:xfrm>
              <a:off x="3185" y="1627"/>
              <a:ext cx="595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15" name="Line 125"/>
            <p:cNvSpPr>
              <a:spLocks noChangeShapeType="1"/>
            </p:cNvSpPr>
            <p:nvPr/>
          </p:nvSpPr>
          <p:spPr bwMode="auto">
            <a:xfrm>
              <a:off x="3185" y="1695"/>
              <a:ext cx="35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16" name="Line 126"/>
            <p:cNvSpPr>
              <a:spLocks noChangeShapeType="1"/>
            </p:cNvSpPr>
            <p:nvPr/>
          </p:nvSpPr>
          <p:spPr bwMode="auto">
            <a:xfrm>
              <a:off x="3122" y="1762"/>
              <a:ext cx="343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17" name="Line 127"/>
            <p:cNvSpPr>
              <a:spLocks noChangeShapeType="1"/>
            </p:cNvSpPr>
            <p:nvPr/>
          </p:nvSpPr>
          <p:spPr bwMode="auto">
            <a:xfrm>
              <a:off x="3185" y="1838"/>
              <a:ext cx="514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18" name="Line 128"/>
            <p:cNvSpPr>
              <a:spLocks noChangeShapeType="1"/>
            </p:cNvSpPr>
            <p:nvPr/>
          </p:nvSpPr>
          <p:spPr bwMode="auto">
            <a:xfrm>
              <a:off x="3185" y="1905"/>
              <a:ext cx="379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19" name="Line 129"/>
            <p:cNvSpPr>
              <a:spLocks noChangeShapeType="1"/>
            </p:cNvSpPr>
            <p:nvPr/>
          </p:nvSpPr>
          <p:spPr bwMode="auto">
            <a:xfrm>
              <a:off x="3185" y="1973"/>
              <a:ext cx="44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20" name="Line 130"/>
            <p:cNvSpPr>
              <a:spLocks noChangeShapeType="1"/>
            </p:cNvSpPr>
            <p:nvPr/>
          </p:nvSpPr>
          <p:spPr bwMode="auto">
            <a:xfrm>
              <a:off x="3140" y="2251"/>
              <a:ext cx="514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21" name="Line 131"/>
            <p:cNvSpPr>
              <a:spLocks noChangeShapeType="1"/>
            </p:cNvSpPr>
            <p:nvPr/>
          </p:nvSpPr>
          <p:spPr bwMode="auto">
            <a:xfrm>
              <a:off x="3140" y="2319"/>
              <a:ext cx="379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22" name="Line 132"/>
            <p:cNvSpPr>
              <a:spLocks noChangeShapeType="1"/>
            </p:cNvSpPr>
            <p:nvPr/>
          </p:nvSpPr>
          <p:spPr bwMode="auto">
            <a:xfrm>
              <a:off x="3140" y="2387"/>
              <a:ext cx="53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23" name="Line 133"/>
            <p:cNvSpPr>
              <a:spLocks noChangeShapeType="1"/>
            </p:cNvSpPr>
            <p:nvPr/>
          </p:nvSpPr>
          <p:spPr bwMode="auto">
            <a:xfrm>
              <a:off x="3140" y="2657"/>
              <a:ext cx="514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24" name="Line 134"/>
            <p:cNvSpPr>
              <a:spLocks noChangeShapeType="1"/>
            </p:cNvSpPr>
            <p:nvPr/>
          </p:nvSpPr>
          <p:spPr bwMode="auto">
            <a:xfrm>
              <a:off x="3140" y="2725"/>
              <a:ext cx="379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25" name="Line 135"/>
            <p:cNvSpPr>
              <a:spLocks noChangeShapeType="1"/>
            </p:cNvSpPr>
            <p:nvPr/>
          </p:nvSpPr>
          <p:spPr bwMode="auto">
            <a:xfrm>
              <a:off x="3140" y="2793"/>
              <a:ext cx="53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26" name="Line 140"/>
            <p:cNvSpPr>
              <a:spLocks noChangeShapeType="1"/>
            </p:cNvSpPr>
            <p:nvPr/>
          </p:nvSpPr>
          <p:spPr bwMode="auto">
            <a:xfrm>
              <a:off x="3149" y="3064"/>
              <a:ext cx="35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27" name="Line 141"/>
            <p:cNvSpPr>
              <a:spLocks noChangeShapeType="1"/>
            </p:cNvSpPr>
            <p:nvPr/>
          </p:nvSpPr>
          <p:spPr bwMode="auto">
            <a:xfrm>
              <a:off x="3149" y="3139"/>
              <a:ext cx="35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grpSp>
        <p:nvGrpSpPr>
          <p:cNvPr id="7" name="Group 156"/>
          <p:cNvGrpSpPr>
            <a:grpSpLocks/>
          </p:cNvGrpSpPr>
          <p:nvPr/>
        </p:nvGrpSpPr>
        <p:grpSpPr bwMode="auto">
          <a:xfrm>
            <a:off x="5072063" y="3346450"/>
            <a:ext cx="628650" cy="1300163"/>
            <a:chOff x="3195" y="2108"/>
            <a:chExt cx="396" cy="819"/>
          </a:xfrm>
        </p:grpSpPr>
        <p:sp>
          <p:nvSpPr>
            <p:cNvPr id="33806" name="Line 151"/>
            <p:cNvSpPr>
              <a:spLocks noChangeShapeType="1"/>
            </p:cNvSpPr>
            <p:nvPr/>
          </p:nvSpPr>
          <p:spPr bwMode="auto">
            <a:xfrm>
              <a:off x="3195" y="2108"/>
              <a:ext cx="39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07" name="Line 152"/>
            <p:cNvSpPr>
              <a:spLocks noChangeShapeType="1"/>
            </p:cNvSpPr>
            <p:nvPr/>
          </p:nvSpPr>
          <p:spPr bwMode="auto">
            <a:xfrm>
              <a:off x="3195" y="2531"/>
              <a:ext cx="39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08" name="Line 153"/>
            <p:cNvSpPr>
              <a:spLocks noChangeShapeType="1"/>
            </p:cNvSpPr>
            <p:nvPr/>
          </p:nvSpPr>
          <p:spPr bwMode="auto">
            <a:xfrm>
              <a:off x="3195" y="2927"/>
              <a:ext cx="396" cy="0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741613" y="3254375"/>
            <a:ext cx="944563" cy="858838"/>
            <a:chOff x="2741613" y="3254375"/>
            <a:chExt cx="944563" cy="858838"/>
          </a:xfrm>
        </p:grpSpPr>
        <p:sp>
          <p:nvSpPr>
            <p:cNvPr id="33853" name="Line 82"/>
            <p:cNvSpPr>
              <a:spLocks noChangeShapeType="1"/>
            </p:cNvSpPr>
            <p:nvPr/>
          </p:nvSpPr>
          <p:spPr bwMode="auto">
            <a:xfrm>
              <a:off x="2741613" y="3254375"/>
              <a:ext cx="944563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54" name="Line 83"/>
            <p:cNvSpPr>
              <a:spLocks noChangeShapeType="1"/>
            </p:cNvSpPr>
            <p:nvPr/>
          </p:nvSpPr>
          <p:spPr bwMode="auto">
            <a:xfrm>
              <a:off x="2855913" y="3362325"/>
              <a:ext cx="658813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55" name="Line 84"/>
            <p:cNvSpPr>
              <a:spLocks noChangeShapeType="1"/>
            </p:cNvSpPr>
            <p:nvPr/>
          </p:nvSpPr>
          <p:spPr bwMode="auto">
            <a:xfrm>
              <a:off x="2741613" y="3470275"/>
              <a:ext cx="55880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51" name="Line 87"/>
            <p:cNvSpPr>
              <a:spLocks noChangeShapeType="1"/>
            </p:cNvSpPr>
            <p:nvPr/>
          </p:nvSpPr>
          <p:spPr bwMode="auto">
            <a:xfrm>
              <a:off x="2741613" y="4005263"/>
              <a:ext cx="658813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3852" name="Line 88"/>
            <p:cNvSpPr>
              <a:spLocks noChangeShapeType="1"/>
            </p:cNvSpPr>
            <p:nvPr/>
          </p:nvSpPr>
          <p:spPr bwMode="auto">
            <a:xfrm>
              <a:off x="2741613" y="4113213"/>
              <a:ext cx="55880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67" name="Line 87"/>
            <p:cNvSpPr>
              <a:spLocks noChangeShapeType="1"/>
            </p:cNvSpPr>
            <p:nvPr/>
          </p:nvSpPr>
          <p:spPr bwMode="auto">
            <a:xfrm>
              <a:off x="3027363" y="3681413"/>
              <a:ext cx="658813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68" name="Line 87"/>
            <p:cNvSpPr>
              <a:spLocks noChangeShapeType="1"/>
            </p:cNvSpPr>
            <p:nvPr/>
          </p:nvSpPr>
          <p:spPr bwMode="auto">
            <a:xfrm>
              <a:off x="2899274" y="3585846"/>
              <a:ext cx="658813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69" name="Line 87"/>
            <p:cNvSpPr>
              <a:spLocks noChangeShapeType="1"/>
            </p:cNvSpPr>
            <p:nvPr/>
          </p:nvSpPr>
          <p:spPr bwMode="auto">
            <a:xfrm>
              <a:off x="2932386" y="3789363"/>
              <a:ext cx="658813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70" name="Line 87"/>
            <p:cNvSpPr>
              <a:spLocks noChangeShapeType="1"/>
            </p:cNvSpPr>
            <p:nvPr/>
          </p:nvSpPr>
          <p:spPr bwMode="auto">
            <a:xfrm>
              <a:off x="3027363" y="3898900"/>
              <a:ext cx="658813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495549" y="3024188"/>
            <a:ext cx="1381125" cy="1362075"/>
            <a:chOff x="1033463" y="4433888"/>
            <a:chExt cx="1381125" cy="1362075"/>
          </a:xfrm>
        </p:grpSpPr>
        <p:grpSp>
          <p:nvGrpSpPr>
            <p:cNvPr id="8" name="Group 158"/>
            <p:cNvGrpSpPr>
              <a:grpSpLocks/>
            </p:cNvGrpSpPr>
            <p:nvPr/>
          </p:nvGrpSpPr>
          <p:grpSpPr bwMode="auto">
            <a:xfrm>
              <a:off x="1033463" y="4433888"/>
              <a:ext cx="1381125" cy="1362075"/>
              <a:chOff x="3033" y="3219"/>
              <a:chExt cx="870" cy="331"/>
            </a:xfrm>
          </p:grpSpPr>
          <p:sp>
            <p:nvSpPr>
              <p:cNvPr id="33800" name="Rectangle 159"/>
              <p:cNvSpPr>
                <a:spLocks noChangeArrowheads="1"/>
              </p:cNvSpPr>
              <p:nvPr/>
            </p:nvSpPr>
            <p:spPr bwMode="auto">
              <a:xfrm>
                <a:off x="3033" y="3219"/>
                <a:ext cx="870" cy="331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/>
              <a:p>
                <a:endParaRPr lang="th-TH"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33802" name="Line 164"/>
              <p:cNvSpPr>
                <a:spLocks noChangeShapeType="1"/>
              </p:cNvSpPr>
              <p:nvPr/>
            </p:nvSpPr>
            <p:spPr bwMode="auto">
              <a:xfrm>
                <a:off x="3060" y="3241"/>
                <a:ext cx="810" cy="0"/>
              </a:xfrm>
              <a:prstGeom prst="line">
                <a:avLst/>
              </a:prstGeom>
              <a:noFill/>
              <a:ln w="38100">
                <a:solidFill>
                  <a:srgbClr val="CC3300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</p:grpSp>
        <p:grpSp>
          <p:nvGrpSpPr>
            <p:cNvPr id="72" name="Group 71"/>
            <p:cNvGrpSpPr/>
            <p:nvPr/>
          </p:nvGrpSpPr>
          <p:grpSpPr>
            <a:xfrm>
              <a:off x="1281523" y="4663281"/>
              <a:ext cx="944563" cy="858838"/>
              <a:chOff x="2741613" y="3254375"/>
              <a:chExt cx="944563" cy="858838"/>
            </a:xfrm>
          </p:grpSpPr>
          <p:sp>
            <p:nvSpPr>
              <p:cNvPr id="73" name="Line 82"/>
              <p:cNvSpPr>
                <a:spLocks noChangeShapeType="1"/>
              </p:cNvSpPr>
              <p:nvPr/>
            </p:nvSpPr>
            <p:spPr bwMode="auto">
              <a:xfrm>
                <a:off x="2741613" y="3254375"/>
                <a:ext cx="944563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74" name="Line 83"/>
              <p:cNvSpPr>
                <a:spLocks noChangeShapeType="1"/>
              </p:cNvSpPr>
              <p:nvPr/>
            </p:nvSpPr>
            <p:spPr bwMode="auto">
              <a:xfrm>
                <a:off x="2855913" y="3362325"/>
                <a:ext cx="658813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75" name="Line 84"/>
              <p:cNvSpPr>
                <a:spLocks noChangeShapeType="1"/>
              </p:cNvSpPr>
              <p:nvPr/>
            </p:nvSpPr>
            <p:spPr bwMode="auto">
              <a:xfrm>
                <a:off x="2741613" y="3470275"/>
                <a:ext cx="558800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76" name="Line 87"/>
              <p:cNvSpPr>
                <a:spLocks noChangeShapeType="1"/>
              </p:cNvSpPr>
              <p:nvPr/>
            </p:nvSpPr>
            <p:spPr bwMode="auto">
              <a:xfrm>
                <a:off x="2741613" y="4005263"/>
                <a:ext cx="658813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77" name="Line 88"/>
              <p:cNvSpPr>
                <a:spLocks noChangeShapeType="1"/>
              </p:cNvSpPr>
              <p:nvPr/>
            </p:nvSpPr>
            <p:spPr bwMode="auto">
              <a:xfrm>
                <a:off x="2741613" y="4113213"/>
                <a:ext cx="558800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78" name="Line 87"/>
              <p:cNvSpPr>
                <a:spLocks noChangeShapeType="1"/>
              </p:cNvSpPr>
              <p:nvPr/>
            </p:nvSpPr>
            <p:spPr bwMode="auto">
              <a:xfrm>
                <a:off x="3027363" y="3681413"/>
                <a:ext cx="658813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79" name="Line 87"/>
              <p:cNvSpPr>
                <a:spLocks noChangeShapeType="1"/>
              </p:cNvSpPr>
              <p:nvPr/>
            </p:nvSpPr>
            <p:spPr bwMode="auto">
              <a:xfrm>
                <a:off x="2899274" y="3585846"/>
                <a:ext cx="658813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80" name="Line 87"/>
              <p:cNvSpPr>
                <a:spLocks noChangeShapeType="1"/>
              </p:cNvSpPr>
              <p:nvPr/>
            </p:nvSpPr>
            <p:spPr bwMode="auto">
              <a:xfrm>
                <a:off x="2932386" y="3789363"/>
                <a:ext cx="658813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81" name="Line 87"/>
              <p:cNvSpPr>
                <a:spLocks noChangeShapeType="1"/>
              </p:cNvSpPr>
              <p:nvPr/>
            </p:nvSpPr>
            <p:spPr bwMode="auto">
              <a:xfrm>
                <a:off x="3027363" y="3898900"/>
                <a:ext cx="658813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th-TH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7907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3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007 C 0.02517 -0.00926 0.06441 0.00139 0.09045 0.00833 C 0.09739 0.01319 0.10573 0.01643 0.11354 0.01898 C 0.12135 0.02546 0.12969 0.02963 0.13819 0.03518 C 0.15017 0.04305 0.16094 0.05231 0.17274 0.06041 C 0.18472 0.06852 0.19531 0.08078 0.20729 0.08889 C 0.21458 0.10092 0.22274 0.11088 0.23212 0.12129 C 0.23854 0.12824 0.24201 0.13449 0.25017 0.13727 C 0.25278 0.14051 0.25573 0.14467 0.26007 0.14467 " pathEditMode="relative" rAng="0" ptsTypes="ffffffffA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3" y="6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3820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ต.ย.</a:t>
            </a:r>
            <a:endParaRPr lang="th-TH" dirty="0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idx="1"/>
          </p:nvPr>
        </p:nvSpPr>
        <p:spPr bwMode="auto">
          <a:xfrm>
            <a:off x="386862" y="908050"/>
            <a:ext cx="8370277" cy="33609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1800" b="1" dirty="0" smtClean="0">
                <a:latin typeface="Courier New" pitchFamily="49" charset="0"/>
              </a:rPr>
              <a:t>[] score</a:t>
            </a:r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</a:rPr>
              <a:t>; 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</a:rPr>
              <a:t>String</a:t>
            </a:r>
            <a:r>
              <a:rPr lang="en-US" sz="1800" b="1" dirty="0" smtClean="0">
                <a:latin typeface="Courier New" pitchFamily="49" charset="0"/>
              </a:rPr>
              <a:t>[] grade</a:t>
            </a:r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</a:rPr>
              <a:t>;</a:t>
            </a:r>
          </a:p>
          <a:p>
            <a:pPr marL="0" indent="0">
              <a:buNone/>
            </a:pPr>
            <a:r>
              <a:rPr lang="en-US" sz="1800" b="1" dirty="0" smtClean="0">
                <a:latin typeface="Courier New" pitchFamily="49" charset="0"/>
              </a:rPr>
              <a:t>// </a:t>
            </a:r>
            <a:r>
              <a:rPr lang="th-TH" sz="1800" dirty="0" smtClean="0">
                <a:latin typeface="+mn-lt"/>
                <a:cs typeface="Tahoma" pitchFamily="34" charset="0"/>
              </a:rPr>
              <a:t>ขอละคำสั่งสำหรับอ่านข้อมูลคะแนนจากแฟ้มเก็บไว้ในอาเรย์ </a:t>
            </a:r>
            <a:r>
              <a:rPr lang="en-US" sz="1800" dirty="0" smtClean="0">
                <a:latin typeface="+mn-lt"/>
                <a:cs typeface="Tahoma" pitchFamily="34" charset="0"/>
              </a:rPr>
              <a:t>score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</a:rPr>
              <a:t>for </a:t>
            </a:r>
            <a:r>
              <a:rPr lang="en-US" sz="1800" b="1" dirty="0" smtClean="0">
                <a:latin typeface="Courier New" pitchFamily="49" charset="0"/>
              </a:rPr>
              <a:t>(</a:t>
            </a:r>
            <a:r>
              <a:rPr lang="en-US" sz="1800" b="1" dirty="0" err="1" smtClean="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</a:rPr>
              <a:t> </a:t>
            </a:r>
            <a:r>
              <a:rPr lang="en-US" sz="1800" b="1" dirty="0" smtClean="0">
                <a:latin typeface="Courier New" pitchFamily="49" charset="0"/>
              </a:rPr>
              <a:t>i = 0; i &lt; </a:t>
            </a:r>
            <a:r>
              <a:rPr lang="en-US" sz="1800" b="1" dirty="0" err="1" smtClean="0">
                <a:latin typeface="Courier New" pitchFamily="49" charset="0"/>
              </a:rPr>
              <a:t>score.length</a:t>
            </a:r>
            <a:r>
              <a:rPr lang="en-US" sz="1800" b="1" dirty="0" smtClean="0">
                <a:latin typeface="Courier New" pitchFamily="49" charset="0"/>
              </a:rPr>
              <a:t>; i++) {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</a:rPr>
              <a:t>  if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score[i] 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&gt;= 80) 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grade[i] 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= "A";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</a:rPr>
              <a:t>  else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(70 &lt;= 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score[i] 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&amp;&amp; 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score[i] 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&lt; 80) 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grade[i] 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= "B";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</a:rPr>
              <a:t>  else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(60 &lt;= score[i] &amp;&amp; score[i] &lt; 70) 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grade[i] 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= "C";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</a:rPr>
              <a:t>  else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(50 &lt;= score[i] &amp;&amp; score[i] &lt; 60) 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grade[i] 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= "D";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</a:rPr>
              <a:t>  else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(s &lt; 50) 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grade[i] 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= "F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";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75138" y="4312196"/>
            <a:ext cx="8205665" cy="236372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aseline="0">
                <a:solidFill>
                  <a:schemeClr val="tx1"/>
                </a:solidFill>
                <a:latin typeface="Angsana New" pitchFamily="18" charset="-34"/>
                <a:ea typeface="+mn-ea"/>
                <a:cs typeface="Angsana New" pitchFamily="18" charset="-34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aseline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aseline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aseline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 baseline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</a:rPr>
              <a:t>public static String </a:t>
            </a:r>
            <a:r>
              <a:rPr lang="en-US" sz="1800" b="1" dirty="0" err="1" smtClean="0">
                <a:latin typeface="Courier New" pitchFamily="49" charset="0"/>
              </a:rPr>
              <a:t>getGrade</a:t>
            </a:r>
            <a:r>
              <a:rPr lang="en-US" sz="1800" b="1" dirty="0" smtClean="0">
                <a:latin typeface="Courier New" pitchFamily="49" charset="0"/>
              </a:rPr>
              <a:t>(</a:t>
            </a:r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</a:rPr>
              <a:t>double </a:t>
            </a:r>
            <a:r>
              <a:rPr lang="en-US" sz="1800" b="1" dirty="0" smtClean="0">
                <a:latin typeface="Courier New" pitchFamily="49" charset="0"/>
              </a:rPr>
              <a:t>s) {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</a:rPr>
              <a:t>  if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s 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&gt;= 80)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</a:rPr>
              <a:t>return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"A";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</a:rPr>
              <a:t>  else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(70 &lt;= 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s 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&amp;&amp; s &lt; 80) </a:t>
            </a:r>
            <a:r>
              <a:rPr lang="en-US" sz="1800" b="1" dirty="0">
                <a:solidFill>
                  <a:srgbClr val="0000FF"/>
                </a:solidFill>
                <a:latin typeface="Courier New" pitchFamily="49" charset="0"/>
              </a:rPr>
              <a:t>return 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"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B";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</a:rPr>
              <a:t>  else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(60 &lt;= 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s 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&amp;&amp; 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s 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&lt; 70) </a:t>
            </a:r>
            <a:r>
              <a:rPr lang="en-US" sz="1800" b="1" dirty="0">
                <a:solidFill>
                  <a:srgbClr val="0000FF"/>
                </a:solidFill>
                <a:latin typeface="Courier New" pitchFamily="49" charset="0"/>
              </a:rPr>
              <a:t>return 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"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C";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</a:rPr>
              <a:t>  else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(50 &lt;= 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s 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&amp;&amp; 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s 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&lt; 60) </a:t>
            </a:r>
            <a:r>
              <a:rPr lang="en-US" sz="1800" b="1" dirty="0">
                <a:solidFill>
                  <a:srgbClr val="0000FF"/>
                </a:solidFill>
                <a:latin typeface="Courier New" pitchFamily="49" charset="0"/>
              </a:rPr>
              <a:t>return 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"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D";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</a:rPr>
              <a:t>  else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 (s &lt; 50) </a:t>
            </a:r>
            <a:r>
              <a:rPr lang="en-US" sz="1800" b="1" dirty="0">
                <a:solidFill>
                  <a:srgbClr val="0000FF"/>
                </a:solidFill>
                <a:latin typeface="Courier New" pitchFamily="49" charset="0"/>
              </a:rPr>
              <a:t>return </a:t>
            </a:r>
            <a:r>
              <a:rPr lang="en-US" sz="1800" b="1" dirty="0" smtClean="0">
                <a:solidFill>
                  <a:srgbClr val="000000"/>
                </a:solidFill>
                <a:latin typeface="Courier New" pitchFamily="49" charset="0"/>
              </a:rPr>
              <a:t>"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F";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726831" y="2262554"/>
            <a:ext cx="7853972" cy="1617784"/>
          </a:xfrm>
          <a:prstGeom prst="rect">
            <a:avLst/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grade[i]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= </a:t>
            </a:r>
            <a:r>
              <a:rPr kumimoji="0" lang="en-US" sz="18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getGrade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(score[i]);</a:t>
            </a:r>
            <a:endParaRPr kumimoji="0" lang="th-TH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688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ข้อแนะนำในการ</a:t>
            </a:r>
            <a:r>
              <a:rPr lang="th-TH" dirty="0"/>
              <a:t>เขียนเมท็อด</a:t>
            </a:r>
          </a:p>
        </p:txBody>
      </p:sp>
      <p:sp>
        <p:nvSpPr>
          <p:cNvPr id="501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smtClean="0"/>
              <a:t>ควรตั้งชื่อที่สื่อความหมาย</a:t>
            </a:r>
          </a:p>
          <a:p>
            <a:r>
              <a:rPr lang="th-TH" smtClean="0"/>
              <a:t>ควรมีภาระที่ต้องทำหนึ่งอย่างตามชื่อ</a:t>
            </a:r>
          </a:p>
          <a:p>
            <a:r>
              <a:rPr lang="th-TH" smtClean="0"/>
              <a:t>ควรสั้นกะทัดรัด อ่านเข้าใจง่าย</a:t>
            </a:r>
          </a:p>
          <a:p>
            <a:r>
              <a:rPr lang="th-TH" smtClean="0"/>
              <a:t>ควรมีพารามิเตอร์จำนวนไม่มาก</a:t>
            </a:r>
          </a:p>
          <a:p>
            <a:r>
              <a:rPr lang="th-TH" smtClean="0"/>
              <a:t>ควรเขียนหมายเหตุกำกับ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01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01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01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01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6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89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Newton's Method</a:t>
            </a:r>
            <a:endParaRPr lang="th-TH"/>
          </a:p>
        </p:txBody>
      </p:sp>
      <p:sp>
        <p:nvSpPr>
          <p:cNvPr id="566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949325"/>
            <a:ext cx="8034337" cy="4114800"/>
          </a:xfrm>
        </p:spPr>
        <p:txBody>
          <a:bodyPr/>
          <a:lstStyle/>
          <a:p>
            <a:r>
              <a:rPr lang="th-TH" smtClean="0"/>
              <a:t>ต้องการหารากของสมการ </a:t>
            </a:r>
            <a:r>
              <a:rPr lang="en-US" i="1" smtClean="0">
                <a:latin typeface="Times New Roman" pitchFamily="18" charset="0"/>
              </a:rPr>
              <a:t>f</a:t>
            </a:r>
            <a:r>
              <a:rPr lang="en-US" smtClean="0">
                <a:latin typeface="Times New Roman" pitchFamily="18" charset="0"/>
              </a:rPr>
              <a:t>(</a:t>
            </a:r>
            <a:r>
              <a:rPr lang="en-US" i="1" smtClean="0">
                <a:latin typeface="Times New Roman" pitchFamily="18" charset="0"/>
              </a:rPr>
              <a:t>x</a:t>
            </a:r>
            <a:r>
              <a:rPr lang="en-US" smtClean="0">
                <a:latin typeface="Times New Roman" pitchFamily="18" charset="0"/>
              </a:rPr>
              <a:t>) = 2</a:t>
            </a:r>
            <a:r>
              <a:rPr lang="en-US" i="1" smtClean="0">
                <a:latin typeface="Times New Roman" pitchFamily="18" charset="0"/>
              </a:rPr>
              <a:t>x</a:t>
            </a:r>
            <a:r>
              <a:rPr lang="en-US" baseline="30000" smtClean="0">
                <a:latin typeface="Times New Roman" pitchFamily="18" charset="0"/>
              </a:rPr>
              <a:t>2</a:t>
            </a:r>
            <a:r>
              <a:rPr lang="en-US" smtClean="0">
                <a:latin typeface="Times New Roman" pitchFamily="18" charset="0"/>
              </a:rPr>
              <a:t> </a:t>
            </a:r>
            <a:r>
              <a:rPr lang="en-US" smtClean="0"/>
              <a:t>–</a:t>
            </a:r>
            <a:r>
              <a:rPr lang="en-US" smtClean="0">
                <a:latin typeface="Times New Roman" pitchFamily="18" charset="0"/>
              </a:rPr>
              <a:t> 11x + 5</a:t>
            </a:r>
          </a:p>
          <a:p>
            <a:r>
              <a:rPr lang="th-TH" smtClean="0"/>
              <a:t>หาอนุพันธ์เตรียมไว้ก่อน </a:t>
            </a:r>
            <a:r>
              <a:rPr lang="en-US" smtClean="0"/>
              <a:t> </a:t>
            </a:r>
            <a:r>
              <a:rPr lang="en-US" i="1" smtClean="0">
                <a:latin typeface="Times New Roman" pitchFamily="18" charset="0"/>
              </a:rPr>
              <a:t>f </a:t>
            </a:r>
            <a:r>
              <a:rPr lang="en-US" smtClean="0">
                <a:latin typeface="Times New Roman" pitchFamily="18" charset="0"/>
              </a:rPr>
              <a:t>'(</a:t>
            </a:r>
            <a:r>
              <a:rPr lang="en-US" i="1" smtClean="0">
                <a:latin typeface="Times New Roman" pitchFamily="18" charset="0"/>
              </a:rPr>
              <a:t>x</a:t>
            </a:r>
            <a:r>
              <a:rPr lang="en-US" smtClean="0">
                <a:latin typeface="Times New Roman" pitchFamily="18" charset="0"/>
              </a:rPr>
              <a:t>) = 4</a:t>
            </a:r>
            <a:r>
              <a:rPr lang="en-US" i="1" smtClean="0">
                <a:latin typeface="Times New Roman" pitchFamily="18" charset="0"/>
              </a:rPr>
              <a:t>x</a:t>
            </a:r>
            <a:r>
              <a:rPr lang="en-US" smtClean="0">
                <a:latin typeface="Times New Roman" pitchFamily="18" charset="0"/>
              </a:rPr>
              <a:t> </a:t>
            </a:r>
            <a:r>
              <a:rPr lang="en-US" smtClean="0"/>
              <a:t>–</a:t>
            </a:r>
            <a:r>
              <a:rPr lang="en-US" smtClean="0">
                <a:latin typeface="Times New Roman" pitchFamily="18" charset="0"/>
              </a:rPr>
              <a:t> 11</a:t>
            </a:r>
          </a:p>
          <a:p>
            <a:r>
              <a:rPr lang="th-TH" smtClean="0"/>
              <a:t>เริ่มด้วยการให้ค่าเริ่มต้นกับ </a:t>
            </a:r>
            <a:r>
              <a:rPr lang="en-US" i="1" smtClean="0">
                <a:latin typeface="Times New Roman" pitchFamily="18" charset="0"/>
              </a:rPr>
              <a:t>x</a:t>
            </a:r>
            <a:r>
              <a:rPr lang="en-US" baseline="-25000" smtClean="0">
                <a:latin typeface="Times New Roman" pitchFamily="18" charset="0"/>
              </a:rPr>
              <a:t>0</a:t>
            </a:r>
            <a:r>
              <a:rPr lang="en-US" smtClean="0"/>
              <a:t> </a:t>
            </a:r>
          </a:p>
          <a:p>
            <a:pPr>
              <a:spcBef>
                <a:spcPct val="60000"/>
              </a:spcBef>
              <a:spcAft>
                <a:spcPct val="60000"/>
              </a:spcAft>
            </a:pPr>
            <a:r>
              <a:rPr lang="th-TH" smtClean="0"/>
              <a:t>คำนวณ</a:t>
            </a:r>
            <a:r>
              <a:rPr lang="en-US" smtClean="0"/>
              <a:t> </a:t>
            </a:r>
            <a:r>
              <a:rPr lang="en-US" i="1" smtClean="0">
                <a:latin typeface="Times New Roman" pitchFamily="18" charset="0"/>
              </a:rPr>
              <a:t>x</a:t>
            </a:r>
            <a:r>
              <a:rPr lang="en-US" baseline="-25000" smtClean="0">
                <a:latin typeface="Times New Roman" pitchFamily="18" charset="0"/>
              </a:rPr>
              <a:t>1</a:t>
            </a:r>
            <a:r>
              <a:rPr lang="en-US" smtClean="0">
                <a:latin typeface="Times New Roman" pitchFamily="18" charset="0"/>
              </a:rPr>
              <a:t>,  </a:t>
            </a:r>
            <a:r>
              <a:rPr lang="en-US" i="1" smtClean="0">
                <a:latin typeface="Times New Roman" pitchFamily="18" charset="0"/>
              </a:rPr>
              <a:t>x</a:t>
            </a:r>
            <a:r>
              <a:rPr lang="en-US" baseline="-25000" smtClean="0">
                <a:latin typeface="Times New Roman" pitchFamily="18" charset="0"/>
              </a:rPr>
              <a:t>2</a:t>
            </a:r>
            <a:r>
              <a:rPr lang="en-US" smtClean="0">
                <a:latin typeface="Times New Roman" pitchFamily="18" charset="0"/>
              </a:rPr>
              <a:t>,  </a:t>
            </a:r>
            <a:r>
              <a:rPr lang="en-US" i="1" smtClean="0">
                <a:latin typeface="Times New Roman" pitchFamily="18" charset="0"/>
              </a:rPr>
              <a:t>x</a:t>
            </a:r>
            <a:r>
              <a:rPr lang="en-US" baseline="-25000" smtClean="0">
                <a:latin typeface="Times New Roman" pitchFamily="18" charset="0"/>
              </a:rPr>
              <a:t>3</a:t>
            </a:r>
            <a:r>
              <a:rPr lang="en-US" i="1" smtClean="0">
                <a:latin typeface="Times New Roman" pitchFamily="18" charset="0"/>
              </a:rPr>
              <a:t>,  ..., x</a:t>
            </a:r>
            <a:r>
              <a:rPr lang="en-US" i="1" baseline="-25000" smtClean="0">
                <a:latin typeface="Times New Roman" pitchFamily="18" charset="0"/>
              </a:rPr>
              <a:t>n</a:t>
            </a:r>
            <a:r>
              <a:rPr lang="en-US" smtClean="0">
                <a:latin typeface="Times New Roman" pitchFamily="18" charset="0"/>
              </a:rPr>
              <a:t>,  </a:t>
            </a:r>
            <a:r>
              <a:rPr lang="en-US" i="1" smtClean="0">
                <a:latin typeface="Times New Roman" pitchFamily="18" charset="0"/>
              </a:rPr>
              <a:t>x</a:t>
            </a:r>
            <a:r>
              <a:rPr lang="en-US" i="1" baseline="-25000" smtClean="0">
                <a:latin typeface="Times New Roman" pitchFamily="18" charset="0"/>
              </a:rPr>
              <a:t>n</a:t>
            </a:r>
            <a:r>
              <a:rPr lang="en-US" baseline="-25000" smtClean="0">
                <a:latin typeface="Times New Roman" pitchFamily="18" charset="0"/>
              </a:rPr>
              <a:t>+1</a:t>
            </a:r>
            <a:r>
              <a:rPr lang="en-US" smtClean="0">
                <a:latin typeface="Times New Roman" pitchFamily="18" charset="0"/>
              </a:rPr>
              <a:t>, ...</a:t>
            </a:r>
            <a:r>
              <a:rPr lang="th-TH" smtClean="0"/>
              <a:t/>
            </a:r>
            <a:br>
              <a:rPr lang="th-TH" smtClean="0"/>
            </a:br>
            <a:r>
              <a:rPr lang="th-TH" smtClean="0"/>
              <a:t> </a:t>
            </a:r>
            <a:br>
              <a:rPr lang="th-TH" smtClean="0"/>
            </a:br>
            <a:r>
              <a:rPr lang="th-TH" smtClean="0"/>
              <a:t/>
            </a:r>
            <a:br>
              <a:rPr lang="th-TH" smtClean="0"/>
            </a:br>
            <a:endParaRPr lang="th-TH" smtClean="0"/>
          </a:p>
          <a:p>
            <a:r>
              <a:rPr lang="th-TH" smtClean="0"/>
              <a:t>วนคำนวณจนค่า </a:t>
            </a:r>
            <a:r>
              <a:rPr lang="en-US" i="1" smtClean="0">
                <a:latin typeface="Times New Roman" pitchFamily="18" charset="0"/>
              </a:rPr>
              <a:t>x</a:t>
            </a:r>
            <a:r>
              <a:rPr lang="en-US" i="1" baseline="-25000" smtClean="0">
                <a:latin typeface="Times New Roman" pitchFamily="18" charset="0"/>
              </a:rPr>
              <a:t>n</a:t>
            </a:r>
            <a:r>
              <a:rPr lang="en-US" smtClean="0">
                <a:latin typeface="Times New Roman" pitchFamily="18" charset="0"/>
              </a:rPr>
              <a:t> </a:t>
            </a:r>
            <a:r>
              <a:rPr lang="th-TH" smtClean="0">
                <a:latin typeface="Times New Roman" pitchFamily="18" charset="0"/>
              </a:rPr>
              <a:t>และ </a:t>
            </a:r>
            <a:r>
              <a:rPr lang="en-US" i="1" smtClean="0">
                <a:latin typeface="Times New Roman" pitchFamily="18" charset="0"/>
              </a:rPr>
              <a:t>x</a:t>
            </a:r>
            <a:r>
              <a:rPr lang="en-US" i="1" baseline="-25000" smtClean="0">
                <a:latin typeface="Times New Roman" pitchFamily="18" charset="0"/>
              </a:rPr>
              <a:t>n</a:t>
            </a:r>
            <a:r>
              <a:rPr lang="en-US" baseline="-25000" smtClean="0">
                <a:latin typeface="Times New Roman" pitchFamily="18" charset="0"/>
              </a:rPr>
              <a:t>+1</a:t>
            </a:r>
            <a:r>
              <a:rPr lang="th-TH" i="1" smtClean="0">
                <a:latin typeface="Times New Roman" pitchFamily="18" charset="0"/>
              </a:rPr>
              <a:t> </a:t>
            </a:r>
            <a:r>
              <a:rPr lang="th-TH" smtClean="0"/>
              <a:t>เปลี่ยนแปลงน้อยมาก ๆ</a:t>
            </a:r>
          </a:p>
        </p:txBody>
      </p:sp>
      <p:graphicFrame>
        <p:nvGraphicFramePr>
          <p:cNvPr id="566276" name="Object 2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2700338" y="3386138"/>
          <a:ext cx="3321050" cy="1062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Equation" r:id="rId3" imgW="977760" imgH="380880" progId="Equation.DSMT4">
                  <p:embed/>
                </p:oleObj>
              </mc:Choice>
              <mc:Fallback>
                <p:oleObj name="Equation" r:id="rId3" imgW="977760" imgH="3808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3386138"/>
                        <a:ext cx="3321050" cy="1062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6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66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66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66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66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66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6275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48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Newton's Method</a:t>
            </a:r>
            <a:endParaRPr lang="th-TH"/>
          </a:p>
        </p:txBody>
      </p:sp>
      <p:sp>
        <p:nvSpPr>
          <p:cNvPr id="572425" name="Line 9"/>
          <p:cNvSpPr>
            <a:spLocks noChangeShapeType="1"/>
          </p:cNvSpPr>
          <p:nvPr/>
        </p:nvSpPr>
        <p:spPr bwMode="auto">
          <a:xfrm flipV="1">
            <a:off x="4562475" y="2063750"/>
            <a:ext cx="1001713" cy="277495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h-TH"/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1662113" y="1314450"/>
            <a:ext cx="6030912" cy="4097338"/>
            <a:chOff x="1047" y="828"/>
            <a:chExt cx="3799" cy="2581"/>
          </a:xfrm>
        </p:grpSpPr>
        <p:sp>
          <p:nvSpPr>
            <p:cNvPr id="2078" name="Line 6"/>
            <p:cNvSpPr>
              <a:spLocks noChangeShapeType="1"/>
            </p:cNvSpPr>
            <p:nvPr/>
          </p:nvSpPr>
          <p:spPr bwMode="auto">
            <a:xfrm flipV="1">
              <a:off x="1433" y="946"/>
              <a:ext cx="0" cy="2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2079" name="Line 7"/>
            <p:cNvSpPr>
              <a:spLocks noChangeShapeType="1"/>
            </p:cNvSpPr>
            <p:nvPr/>
          </p:nvSpPr>
          <p:spPr bwMode="auto">
            <a:xfrm>
              <a:off x="1047" y="3055"/>
              <a:ext cx="354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2080" name="Freeform 8"/>
            <p:cNvSpPr>
              <a:spLocks/>
            </p:cNvSpPr>
            <p:nvPr/>
          </p:nvSpPr>
          <p:spPr bwMode="auto">
            <a:xfrm>
              <a:off x="1130" y="828"/>
              <a:ext cx="2509" cy="2497"/>
            </a:xfrm>
            <a:custGeom>
              <a:avLst/>
              <a:gdLst>
                <a:gd name="T0" fmla="*/ 0 w 1645"/>
                <a:gd name="T1" fmla="*/ 6463 h 1552"/>
                <a:gd name="T2" fmla="*/ 2835 w 1645"/>
                <a:gd name="T3" fmla="*/ 4994 h 1552"/>
                <a:gd name="T4" fmla="*/ 5010 w 1645"/>
                <a:gd name="T5" fmla="*/ 2325 h 1552"/>
                <a:gd name="T6" fmla="*/ 5837 w 1645"/>
                <a:gd name="T7" fmla="*/ 0 h 15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5"/>
                <a:gd name="T13" fmla="*/ 0 h 1552"/>
                <a:gd name="T14" fmla="*/ 1645 w 1645"/>
                <a:gd name="T15" fmla="*/ 1552 h 15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5" h="1552">
                  <a:moveTo>
                    <a:pt x="0" y="1552"/>
                  </a:moveTo>
                  <a:cubicBezTo>
                    <a:pt x="282" y="1458"/>
                    <a:pt x="564" y="1365"/>
                    <a:pt x="799" y="1199"/>
                  </a:cubicBezTo>
                  <a:cubicBezTo>
                    <a:pt x="1034" y="1033"/>
                    <a:pt x="1271" y="758"/>
                    <a:pt x="1412" y="558"/>
                  </a:cubicBezTo>
                  <a:cubicBezTo>
                    <a:pt x="1553" y="358"/>
                    <a:pt x="1599" y="179"/>
                    <a:pt x="1645" y="0"/>
                  </a:cubicBez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2081" name="Text Box 15"/>
            <p:cNvSpPr txBox="1">
              <a:spLocks noChangeArrowheads="1"/>
            </p:cNvSpPr>
            <p:nvPr/>
          </p:nvSpPr>
          <p:spPr bwMode="auto">
            <a:xfrm>
              <a:off x="4532" y="3018"/>
              <a:ext cx="31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3200" i="1">
                  <a:latin typeface="Times New Roman" pitchFamily="18" charset="0"/>
                </a:rPr>
                <a:t>x</a:t>
              </a:r>
              <a:r>
                <a:rPr lang="en-US" sz="3200" i="1" baseline="-25000">
                  <a:latin typeface="Times New Roman" pitchFamily="18" charset="0"/>
                </a:rPr>
                <a:t>n</a:t>
              </a:r>
              <a:endParaRPr lang="th-TH" sz="3200" i="1" baseline="-25000">
                <a:latin typeface="Times New Roman" pitchFamily="18" charset="0"/>
              </a:endParaRPr>
            </a:p>
          </p:txBody>
        </p:sp>
      </p:grpSp>
      <p:sp>
        <p:nvSpPr>
          <p:cNvPr id="572435" name="Line 19"/>
          <p:cNvSpPr>
            <a:spLocks noChangeShapeType="1"/>
          </p:cNvSpPr>
          <p:nvPr/>
        </p:nvSpPr>
        <p:spPr bwMode="auto">
          <a:xfrm flipV="1">
            <a:off x="3402013" y="3616325"/>
            <a:ext cx="1146175" cy="1227138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572437" name="Line 21"/>
          <p:cNvSpPr>
            <a:spLocks noChangeShapeType="1"/>
          </p:cNvSpPr>
          <p:nvPr/>
        </p:nvSpPr>
        <p:spPr bwMode="auto">
          <a:xfrm flipV="1">
            <a:off x="3006725" y="4587875"/>
            <a:ext cx="423863" cy="257175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h-TH"/>
          </a:p>
        </p:txBody>
      </p: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5513388" y="1944688"/>
            <a:ext cx="157162" cy="2905125"/>
            <a:chOff x="3473" y="1225"/>
            <a:chExt cx="99" cy="1830"/>
          </a:xfrm>
        </p:grpSpPr>
        <p:sp>
          <p:nvSpPr>
            <p:cNvPr id="2076" name="Line 10"/>
            <p:cNvSpPr>
              <a:spLocks noChangeShapeType="1"/>
            </p:cNvSpPr>
            <p:nvPr/>
          </p:nvSpPr>
          <p:spPr bwMode="auto">
            <a:xfrm flipV="1">
              <a:off x="3519" y="1264"/>
              <a:ext cx="0" cy="179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2077" name="Oval 25"/>
            <p:cNvSpPr>
              <a:spLocks noChangeArrowheads="1"/>
            </p:cNvSpPr>
            <p:nvPr/>
          </p:nvSpPr>
          <p:spPr bwMode="auto">
            <a:xfrm>
              <a:off x="3473" y="1225"/>
              <a:ext cx="99" cy="9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prstDash val="dash"/>
                  <a:round/>
                  <a:headEnd/>
                  <a:tailEnd type="none" w="lg" len="med"/>
                </a14:hiddenLine>
              </a:ext>
            </a:extLst>
          </p:spPr>
          <p:txBody>
            <a:bodyPr wrap="none" anchor="ctr"/>
            <a:lstStyle/>
            <a:p>
              <a:endParaRPr lang="th-TH"/>
            </a:p>
          </p:txBody>
        </p:sp>
      </p:grp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4462463" y="3556000"/>
            <a:ext cx="157162" cy="1293813"/>
            <a:chOff x="2811" y="2240"/>
            <a:chExt cx="99" cy="815"/>
          </a:xfrm>
        </p:grpSpPr>
        <p:sp>
          <p:nvSpPr>
            <p:cNvPr id="2074" name="Line 16"/>
            <p:cNvSpPr>
              <a:spLocks noChangeShapeType="1"/>
            </p:cNvSpPr>
            <p:nvPr/>
          </p:nvSpPr>
          <p:spPr bwMode="auto">
            <a:xfrm flipV="1">
              <a:off x="2864" y="2269"/>
              <a:ext cx="0" cy="78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2075" name="Oval 26"/>
            <p:cNvSpPr>
              <a:spLocks noChangeArrowheads="1"/>
            </p:cNvSpPr>
            <p:nvPr/>
          </p:nvSpPr>
          <p:spPr bwMode="auto">
            <a:xfrm>
              <a:off x="2811" y="2240"/>
              <a:ext cx="99" cy="9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prstDash val="dash"/>
                  <a:round/>
                  <a:headEnd/>
                  <a:tailEnd type="none" w="lg" len="med"/>
                </a14:hiddenLine>
              </a:ext>
            </a:extLst>
          </p:spPr>
          <p:txBody>
            <a:bodyPr wrap="none" anchor="ctr"/>
            <a:lstStyle/>
            <a:p>
              <a:endParaRPr lang="th-TH"/>
            </a:p>
          </p:txBody>
        </p:sp>
      </p:grp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3322638" y="4527550"/>
            <a:ext cx="157162" cy="322263"/>
            <a:chOff x="2093" y="2852"/>
            <a:chExt cx="99" cy="203"/>
          </a:xfrm>
        </p:grpSpPr>
        <p:sp>
          <p:nvSpPr>
            <p:cNvPr id="2072" name="Line 20"/>
            <p:cNvSpPr>
              <a:spLocks noChangeShapeType="1"/>
            </p:cNvSpPr>
            <p:nvPr/>
          </p:nvSpPr>
          <p:spPr bwMode="auto">
            <a:xfrm flipV="1">
              <a:off x="2142" y="2900"/>
              <a:ext cx="0" cy="15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2073" name="Oval 27"/>
            <p:cNvSpPr>
              <a:spLocks noChangeArrowheads="1"/>
            </p:cNvSpPr>
            <p:nvPr/>
          </p:nvSpPr>
          <p:spPr bwMode="auto">
            <a:xfrm>
              <a:off x="2093" y="2852"/>
              <a:ext cx="99" cy="9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prstDash val="dash"/>
                  <a:round/>
                  <a:headEnd/>
                  <a:tailEnd type="none" w="lg" len="med"/>
                </a14:hiddenLine>
              </a:ext>
            </a:extLst>
          </p:spPr>
          <p:txBody>
            <a:bodyPr wrap="none" anchor="ctr"/>
            <a:lstStyle/>
            <a:p>
              <a:endParaRPr lang="th-TH"/>
            </a:p>
          </p:txBody>
        </p:sp>
      </p:grpSp>
      <p:graphicFrame>
        <p:nvGraphicFramePr>
          <p:cNvPr id="572447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5853113" y="1992313"/>
          <a:ext cx="3027362" cy="1179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name="Equation" r:id="rId3" imgW="977760" imgH="380880" progId="Equation.DSMT4">
                  <p:embed/>
                </p:oleObj>
              </mc:Choice>
              <mc:Fallback>
                <p:oleObj name="Equation" r:id="rId3" imgW="977760" imgH="3808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3113" y="1992313"/>
                        <a:ext cx="3027362" cy="1179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35"/>
          <p:cNvGrpSpPr>
            <a:grpSpLocks/>
          </p:cNvGrpSpPr>
          <p:nvPr/>
        </p:nvGrpSpPr>
        <p:grpSpPr bwMode="auto">
          <a:xfrm>
            <a:off x="5405438" y="4760913"/>
            <a:ext cx="498475" cy="579437"/>
            <a:chOff x="3405" y="2999"/>
            <a:chExt cx="314" cy="365"/>
          </a:xfrm>
        </p:grpSpPr>
        <p:sp>
          <p:nvSpPr>
            <p:cNvPr id="2070" name="Text Box 14"/>
            <p:cNvSpPr txBox="1">
              <a:spLocks noChangeArrowheads="1"/>
            </p:cNvSpPr>
            <p:nvPr/>
          </p:nvSpPr>
          <p:spPr bwMode="auto">
            <a:xfrm>
              <a:off x="3405" y="2999"/>
              <a:ext cx="31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3200" i="1">
                  <a:latin typeface="Times New Roman" pitchFamily="18" charset="0"/>
                </a:rPr>
                <a:t>x</a:t>
              </a:r>
              <a:r>
                <a:rPr lang="en-US" sz="3200" baseline="-25000">
                  <a:latin typeface="Times New Roman" pitchFamily="18" charset="0"/>
                </a:rPr>
                <a:t>0</a:t>
              </a:r>
              <a:endParaRPr lang="th-TH" sz="3200" baseline="-25000">
                <a:latin typeface="Times New Roman" pitchFamily="18" charset="0"/>
              </a:endParaRPr>
            </a:p>
          </p:txBody>
        </p:sp>
        <p:sp>
          <p:nvSpPr>
            <p:cNvPr id="2071" name="Oval 11"/>
            <p:cNvSpPr>
              <a:spLocks noChangeArrowheads="1"/>
            </p:cNvSpPr>
            <p:nvPr/>
          </p:nvSpPr>
          <p:spPr bwMode="auto">
            <a:xfrm>
              <a:off x="3473" y="3008"/>
              <a:ext cx="99" cy="9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prstDash val="dash"/>
                  <a:round/>
                  <a:headEnd/>
                  <a:tailEnd type="none" w="lg" len="med"/>
                </a14:hiddenLine>
              </a:ext>
            </a:extLst>
          </p:spPr>
          <p:txBody>
            <a:bodyPr wrap="none" anchor="ctr"/>
            <a:lstStyle/>
            <a:p>
              <a:endParaRPr lang="th-TH"/>
            </a:p>
          </p:txBody>
        </p:sp>
      </p:grpSp>
      <p:grpSp>
        <p:nvGrpSpPr>
          <p:cNvPr id="7" name="Group 36"/>
          <p:cNvGrpSpPr>
            <a:grpSpLocks/>
          </p:cNvGrpSpPr>
          <p:nvPr/>
        </p:nvGrpSpPr>
        <p:grpSpPr bwMode="auto">
          <a:xfrm>
            <a:off x="4318000" y="4760913"/>
            <a:ext cx="498475" cy="579437"/>
            <a:chOff x="2720" y="2999"/>
            <a:chExt cx="314" cy="365"/>
          </a:xfrm>
        </p:grpSpPr>
        <p:sp>
          <p:nvSpPr>
            <p:cNvPr id="2068" name="Text Box 17"/>
            <p:cNvSpPr txBox="1">
              <a:spLocks noChangeArrowheads="1"/>
            </p:cNvSpPr>
            <p:nvPr/>
          </p:nvSpPr>
          <p:spPr bwMode="auto">
            <a:xfrm>
              <a:off x="2720" y="2999"/>
              <a:ext cx="31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3200" i="1">
                  <a:latin typeface="Times New Roman" pitchFamily="18" charset="0"/>
                </a:rPr>
                <a:t>x</a:t>
              </a:r>
              <a:r>
                <a:rPr lang="en-US" sz="3200" baseline="-25000">
                  <a:latin typeface="Times New Roman" pitchFamily="18" charset="0"/>
                </a:rPr>
                <a:t>1</a:t>
              </a:r>
              <a:endParaRPr lang="th-TH" sz="3200" baseline="-25000">
                <a:latin typeface="Times New Roman" pitchFamily="18" charset="0"/>
              </a:endParaRPr>
            </a:p>
          </p:txBody>
        </p:sp>
        <p:sp>
          <p:nvSpPr>
            <p:cNvPr id="2069" name="Oval 23"/>
            <p:cNvSpPr>
              <a:spLocks noChangeArrowheads="1"/>
            </p:cNvSpPr>
            <p:nvPr/>
          </p:nvSpPr>
          <p:spPr bwMode="auto">
            <a:xfrm>
              <a:off x="2810" y="3008"/>
              <a:ext cx="99" cy="9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prstDash val="dash"/>
                  <a:round/>
                  <a:headEnd/>
                  <a:tailEnd type="none" w="lg" len="med"/>
                </a14:hiddenLine>
              </a:ext>
            </a:extLst>
          </p:spPr>
          <p:txBody>
            <a:bodyPr wrap="none" anchor="ctr"/>
            <a:lstStyle/>
            <a:p>
              <a:endParaRPr lang="th-TH"/>
            </a:p>
          </p:txBody>
        </p:sp>
      </p:grpSp>
      <p:grpSp>
        <p:nvGrpSpPr>
          <p:cNvPr id="8" name="Group 37"/>
          <p:cNvGrpSpPr>
            <a:grpSpLocks/>
          </p:cNvGrpSpPr>
          <p:nvPr/>
        </p:nvGrpSpPr>
        <p:grpSpPr bwMode="auto">
          <a:xfrm>
            <a:off x="3228975" y="4760913"/>
            <a:ext cx="498475" cy="579437"/>
            <a:chOff x="2034" y="2999"/>
            <a:chExt cx="314" cy="365"/>
          </a:xfrm>
        </p:grpSpPr>
        <p:sp>
          <p:nvSpPr>
            <p:cNvPr id="2066" name="Oval 24"/>
            <p:cNvSpPr>
              <a:spLocks noChangeArrowheads="1"/>
            </p:cNvSpPr>
            <p:nvPr/>
          </p:nvSpPr>
          <p:spPr bwMode="auto">
            <a:xfrm>
              <a:off x="2093" y="3008"/>
              <a:ext cx="99" cy="9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prstDash val="dash"/>
                  <a:round/>
                  <a:headEnd/>
                  <a:tailEnd type="none" w="lg" len="med"/>
                </a14:hiddenLine>
              </a:ext>
            </a:extLst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2067" name="Text Box 29"/>
            <p:cNvSpPr txBox="1">
              <a:spLocks noChangeArrowheads="1"/>
            </p:cNvSpPr>
            <p:nvPr/>
          </p:nvSpPr>
          <p:spPr bwMode="auto">
            <a:xfrm>
              <a:off x="2034" y="2999"/>
              <a:ext cx="31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3200" i="1">
                  <a:latin typeface="Times New Roman" pitchFamily="18" charset="0"/>
                </a:rPr>
                <a:t>x</a:t>
              </a:r>
              <a:r>
                <a:rPr lang="en-US" sz="3200" baseline="-25000">
                  <a:latin typeface="Times New Roman" pitchFamily="18" charset="0"/>
                </a:rPr>
                <a:t>2</a:t>
              </a:r>
              <a:endParaRPr lang="th-TH" sz="3200" baseline="-25000">
                <a:latin typeface="Times New Roman" pitchFamily="18" charset="0"/>
              </a:endParaRPr>
            </a:p>
          </p:txBody>
        </p:sp>
      </p:grpSp>
      <p:sp>
        <p:nvSpPr>
          <p:cNvPr id="572458" name="Line 42"/>
          <p:cNvSpPr>
            <a:spLocks noChangeShapeType="1"/>
          </p:cNvSpPr>
          <p:nvPr/>
        </p:nvSpPr>
        <p:spPr bwMode="auto">
          <a:xfrm>
            <a:off x="2903538" y="4035425"/>
            <a:ext cx="0" cy="1349375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grpSp>
        <p:nvGrpSpPr>
          <p:cNvPr id="9" name="Group 38"/>
          <p:cNvGrpSpPr>
            <a:grpSpLocks/>
          </p:cNvGrpSpPr>
          <p:nvPr/>
        </p:nvGrpSpPr>
        <p:grpSpPr bwMode="auto">
          <a:xfrm>
            <a:off x="2735263" y="4760913"/>
            <a:ext cx="498475" cy="579437"/>
            <a:chOff x="1723" y="2999"/>
            <a:chExt cx="314" cy="365"/>
          </a:xfrm>
        </p:grpSpPr>
        <p:sp>
          <p:nvSpPr>
            <p:cNvPr id="2064" name="Oval 28"/>
            <p:cNvSpPr>
              <a:spLocks noChangeArrowheads="1"/>
            </p:cNvSpPr>
            <p:nvPr/>
          </p:nvSpPr>
          <p:spPr bwMode="auto">
            <a:xfrm>
              <a:off x="1872" y="3008"/>
              <a:ext cx="99" cy="9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prstDash val="dash"/>
                  <a:round/>
                  <a:headEnd/>
                  <a:tailEnd type="none" w="lg" len="med"/>
                </a14:hiddenLine>
              </a:ext>
            </a:extLst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2065" name="Text Box 30"/>
            <p:cNvSpPr txBox="1">
              <a:spLocks noChangeArrowheads="1"/>
            </p:cNvSpPr>
            <p:nvPr/>
          </p:nvSpPr>
          <p:spPr bwMode="auto">
            <a:xfrm>
              <a:off x="1723" y="2999"/>
              <a:ext cx="31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3200" i="1">
                  <a:latin typeface="Times New Roman" pitchFamily="18" charset="0"/>
                </a:rPr>
                <a:t>x</a:t>
              </a:r>
              <a:r>
                <a:rPr lang="en-US" sz="3200" baseline="-25000">
                  <a:latin typeface="Times New Roman" pitchFamily="18" charset="0"/>
                </a:rPr>
                <a:t>3</a:t>
              </a:r>
              <a:endParaRPr lang="th-TH" sz="3200" baseline="-2500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2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72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2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72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572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2425" grpId="0" animBg="1"/>
      <p:bldP spid="572435" grpId="0" animBg="1"/>
      <p:bldP spid="572437" grpId="0" animBg="1"/>
      <p:bldP spid="57245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ตัวอย่าง </a:t>
            </a:r>
            <a:r>
              <a:rPr lang="en-US"/>
              <a:t>: </a:t>
            </a:r>
            <a:r>
              <a:rPr lang="th-TH"/>
              <a:t>ดัชนีมวลกาย</a:t>
            </a: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422275" y="746125"/>
            <a:ext cx="8412163" cy="594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import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java.util.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BodyMassIndex {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kb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.in);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.out.print(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น้ำหนัก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 (kg.)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= 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weight = kb.nextDouble();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.out.print(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ความสูง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 (cm.)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= 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height = kb.nextDouble();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hm = height / 100.0;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bmi = weight / (hm * hm);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ดัชนีมวลกาย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+ bmi);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49300" y="4429125"/>
            <a:ext cx="7859713" cy="18875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 type="none" w="lg" len="med"/>
          </a:ln>
          <a:effectLst/>
        </p:spPr>
        <p:txBody>
          <a:bodyPr wrap="none"/>
          <a:lstStyle/>
          <a:p>
            <a:pPr>
              <a:defRPr/>
            </a:pP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readDouble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kb, 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      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msg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){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msg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v =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kb.nextDouble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v;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944563" y="2005013"/>
            <a:ext cx="5810250" cy="1239837"/>
            <a:chOff x="943897" y="2005781"/>
            <a:chExt cx="5810864" cy="1238865"/>
          </a:xfrm>
        </p:grpSpPr>
        <p:sp>
          <p:nvSpPr>
            <p:cNvPr id="12296" name="Rounded Rectangle 6"/>
            <p:cNvSpPr>
              <a:spLocks noChangeArrowheads="1"/>
            </p:cNvSpPr>
            <p:nvPr/>
          </p:nvSpPr>
          <p:spPr bwMode="auto">
            <a:xfrm>
              <a:off x="943897" y="2005781"/>
              <a:ext cx="5810864" cy="619432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12297" name="Rounded Rectangle 7"/>
            <p:cNvSpPr>
              <a:spLocks noChangeArrowheads="1"/>
            </p:cNvSpPr>
            <p:nvPr/>
          </p:nvSpPr>
          <p:spPr bwMode="auto">
            <a:xfrm>
              <a:off x="943897" y="2625214"/>
              <a:ext cx="5810864" cy="619432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30288" y="2012950"/>
            <a:ext cx="7537450" cy="5905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 type="none" w="lg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weight =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readDouble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(kb, </a:t>
            </a:r>
            <a:r>
              <a:rPr lang="th-TH" sz="2000" b="1" dirty="0">
                <a:solidFill>
                  <a:srgbClr val="CC0099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1800" dirty="0">
                <a:solidFill>
                  <a:srgbClr val="CC0099"/>
                </a:solidFill>
                <a:latin typeface="Courier New" pitchFamily="49" charset="0"/>
                <a:cs typeface="Tahoma" pitchFamily="34" charset="0"/>
              </a:rPr>
              <a:t>น้ำหนัก</a:t>
            </a:r>
            <a:r>
              <a:rPr lang="en-US" sz="1800" dirty="0">
                <a:solidFill>
                  <a:srgbClr val="CC0099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1800" b="1" dirty="0">
                <a:solidFill>
                  <a:srgbClr val="CC0099"/>
                </a:solidFill>
                <a:latin typeface="Courier New" pitchFamily="49" charset="0"/>
                <a:cs typeface="Tahoma" pitchFamily="34" charset="0"/>
              </a:rPr>
              <a:t>(kg.)</a:t>
            </a:r>
            <a:r>
              <a:rPr lang="en-US" sz="1800" b="1" dirty="0">
                <a:solidFill>
                  <a:srgbClr val="CC0099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000" b="1" dirty="0">
                <a:solidFill>
                  <a:srgbClr val="CC0099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030288" y="2659063"/>
            <a:ext cx="7537450" cy="5905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 type="none" w="lg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height =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readDouble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(kb, </a:t>
            </a:r>
            <a:r>
              <a:rPr lang="th-TH" sz="2000" b="1" dirty="0">
                <a:solidFill>
                  <a:srgbClr val="CC0099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1800" dirty="0">
                <a:solidFill>
                  <a:srgbClr val="CC0099"/>
                </a:solidFill>
                <a:latin typeface="Courier New" pitchFamily="49" charset="0"/>
                <a:cs typeface="Tahoma" pitchFamily="34" charset="0"/>
              </a:rPr>
              <a:t>ความสูง</a:t>
            </a:r>
            <a:r>
              <a:rPr lang="en-US" sz="1800" dirty="0">
                <a:solidFill>
                  <a:srgbClr val="CC0099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1800" b="1" dirty="0">
                <a:solidFill>
                  <a:srgbClr val="CC0099"/>
                </a:solidFill>
                <a:latin typeface="Courier New" pitchFamily="49" charset="0"/>
                <a:cs typeface="Tahoma" pitchFamily="34" charset="0"/>
              </a:rPr>
              <a:t>(cm.)</a:t>
            </a:r>
            <a:r>
              <a:rPr lang="en-US" sz="1800" b="1" dirty="0">
                <a:solidFill>
                  <a:srgbClr val="CC0099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000" b="1" dirty="0">
                <a:solidFill>
                  <a:srgbClr val="CC0099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9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29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294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2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829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829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829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829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8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 animBg="1"/>
      <p:bldP spid="4" grpId="0" build="p" animBg="1"/>
      <p:bldP spid="5" grpId="0" animBg="1"/>
      <p:bldP spid="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ตัวอย่าง </a:t>
            </a:r>
            <a:r>
              <a:rPr lang="en-US"/>
              <a:t>: </a:t>
            </a:r>
            <a:r>
              <a:rPr lang="th-TH"/>
              <a:t>โปรแกรมการหารากโดยวิธีของนิวตัน</a:t>
            </a:r>
          </a:p>
        </p:txBody>
      </p:sp>
      <p:sp>
        <p:nvSpPr>
          <p:cNvPr id="419857" name="Text Box 17"/>
          <p:cNvSpPr txBox="1">
            <a:spLocks noChangeArrowheads="1"/>
          </p:cNvSpPr>
          <p:nvPr/>
        </p:nvSpPr>
        <p:spPr bwMode="auto">
          <a:xfrm>
            <a:off x="304800" y="714375"/>
            <a:ext cx="7975600" cy="6143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import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java.util.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Newton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kb =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.in);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.out.print(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"initial x = "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x0 = kb.nextDouble();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err =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1.0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(err &gt; 1e-10)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.out.println(x0);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x1 = x0 - f(x0) / df(x0);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err = 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Math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.abs(x1 - x0);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x0 = x1;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};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.out.println(x0);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f(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x)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2*x*x - 11*x + 5;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df(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x)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4*x - 11;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graphicFrame>
        <p:nvGraphicFramePr>
          <p:cNvPr id="419844" name="Object 2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260850" y="3827463"/>
          <a:ext cx="2092325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Equation" r:id="rId3" imgW="977760" imgH="380880" progId="Equation.DSMT4">
                  <p:embed/>
                </p:oleObj>
              </mc:Choice>
              <mc:Fallback>
                <p:oleObj name="Equation" r:id="rId3" imgW="977760" imgH="3808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0850" y="3827463"/>
                        <a:ext cx="2092325" cy="815975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 w="9525" cap="flat">
                        <a:solidFill>
                          <a:schemeClr val="tx1"/>
                        </a:solidFill>
                        <a:prstDash val="solid"/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58" name="Text Box 18"/>
          <p:cNvSpPr txBox="1">
            <a:spLocks noChangeArrowheads="1"/>
          </p:cNvSpPr>
          <p:nvPr/>
        </p:nvSpPr>
        <p:spPr bwMode="auto">
          <a:xfrm>
            <a:off x="6583363" y="711200"/>
            <a:ext cx="2159000" cy="2554288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600" b="1">
                <a:latin typeface="Courier New" pitchFamily="49" charset="0"/>
                <a:cs typeface="Courier New" pitchFamily="49" charset="0"/>
              </a:rPr>
              <a:t>JLab&gt;java Newton</a:t>
            </a:r>
          </a:p>
          <a:p>
            <a:r>
              <a:rPr lang="en-US" sz="1600" b="1">
                <a:latin typeface="Courier New" pitchFamily="49" charset="0"/>
                <a:cs typeface="Courier New" pitchFamily="49" charset="0"/>
              </a:rPr>
              <a:t>initial x = </a:t>
            </a:r>
            <a:r>
              <a:rPr lang="en-US" sz="16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2</a:t>
            </a:r>
          </a:p>
          <a:p>
            <a:r>
              <a:rPr lang="en-US" sz="1600" b="1">
                <a:latin typeface="Courier New" pitchFamily="49" charset="0"/>
                <a:cs typeface="Courier New" pitchFamily="49" charset="0"/>
              </a:rPr>
              <a:t>2.0</a:t>
            </a:r>
          </a:p>
          <a:p>
            <a:r>
              <a:rPr lang="en-US" sz="1600" b="1">
                <a:latin typeface="Courier New" pitchFamily="49" charset="0"/>
                <a:cs typeface="Courier New" pitchFamily="49" charset="0"/>
              </a:rPr>
              <a:t>-1.0</a:t>
            </a:r>
          </a:p>
          <a:p>
            <a:r>
              <a:rPr lang="en-US" sz="1600" b="1">
                <a:latin typeface="Courier New" pitchFamily="49" charset="0"/>
                <a:cs typeface="Courier New" pitchFamily="49" charset="0"/>
              </a:rPr>
              <a:t>0.19999999</a:t>
            </a:r>
          </a:p>
          <a:p>
            <a:r>
              <a:rPr lang="en-US" sz="1600" b="1">
                <a:latin typeface="Courier New" pitchFamily="49" charset="0"/>
                <a:cs typeface="Courier New" pitchFamily="49" charset="0"/>
              </a:rPr>
              <a:t>0.48235294</a:t>
            </a:r>
          </a:p>
          <a:p>
            <a:r>
              <a:rPr lang="en-US" sz="1600" b="1">
                <a:latin typeface="Courier New" pitchFamily="49" charset="0"/>
                <a:cs typeface="Courier New" pitchFamily="49" charset="0"/>
              </a:rPr>
              <a:t>0.49993133</a:t>
            </a:r>
          </a:p>
          <a:p>
            <a:r>
              <a:rPr lang="en-US" sz="1600" b="1">
                <a:latin typeface="Courier New" pitchFamily="49" charset="0"/>
                <a:cs typeface="Courier New" pitchFamily="49" charset="0"/>
              </a:rPr>
              <a:t>0.49999999</a:t>
            </a:r>
          </a:p>
          <a:p>
            <a:r>
              <a:rPr lang="en-US" sz="1600" b="1">
                <a:latin typeface="Courier New" pitchFamily="49" charset="0"/>
                <a:cs typeface="Courier New" pitchFamily="49" charset="0"/>
              </a:rPr>
              <a:t>0.5</a:t>
            </a:r>
          </a:p>
          <a:p>
            <a:r>
              <a:rPr lang="en-US" sz="1600" b="1">
                <a:latin typeface="Courier New" pitchFamily="49" charset="0"/>
                <a:cs typeface="Courier New" pitchFamily="49" charset="0"/>
              </a:rPr>
              <a:t>0.5</a:t>
            </a:r>
            <a:endParaRPr lang="th-TH" sz="1600" b="1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419859" name="Text Box 19"/>
          <p:cNvSpPr txBox="1">
            <a:spLocks noChangeArrowheads="1"/>
          </p:cNvSpPr>
          <p:nvPr/>
        </p:nvSpPr>
        <p:spPr bwMode="auto">
          <a:xfrm>
            <a:off x="6985000" y="3175000"/>
            <a:ext cx="2159000" cy="2554288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600" b="1">
                <a:latin typeface="Courier New" pitchFamily="49" charset="0"/>
                <a:cs typeface="Courier New" pitchFamily="49" charset="0"/>
              </a:rPr>
              <a:t>JLab&gt;java Newton</a:t>
            </a:r>
          </a:p>
          <a:p>
            <a:r>
              <a:rPr lang="en-US" sz="1600" b="1">
                <a:latin typeface="Courier New" pitchFamily="49" charset="0"/>
                <a:cs typeface="Courier New" pitchFamily="49" charset="0"/>
              </a:rPr>
              <a:t>initial x = </a:t>
            </a:r>
            <a:r>
              <a:rPr lang="en-US" sz="16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10</a:t>
            </a:r>
          </a:p>
          <a:p>
            <a:r>
              <a:rPr lang="en-US" sz="1600" b="1">
                <a:latin typeface="Courier New" pitchFamily="49" charset="0"/>
                <a:cs typeface="Courier New" pitchFamily="49" charset="0"/>
              </a:rPr>
              <a:t>10.0</a:t>
            </a:r>
          </a:p>
          <a:p>
            <a:r>
              <a:rPr lang="en-US" sz="1600" b="1">
                <a:latin typeface="Courier New" pitchFamily="49" charset="0"/>
                <a:cs typeface="Courier New" pitchFamily="49" charset="0"/>
              </a:rPr>
              <a:t>6.724137931</a:t>
            </a:r>
          </a:p>
          <a:p>
            <a:r>
              <a:rPr lang="en-US" sz="1600" b="1">
                <a:latin typeface="Courier New" pitchFamily="49" charset="0"/>
                <a:cs typeface="Courier New" pitchFamily="49" charset="0"/>
              </a:rPr>
              <a:t>5.373999551</a:t>
            </a:r>
          </a:p>
          <a:p>
            <a:r>
              <a:rPr lang="en-US" sz="1600" b="1">
                <a:latin typeface="Courier New" pitchFamily="49" charset="0"/>
                <a:cs typeface="Courier New" pitchFamily="49" charset="0"/>
              </a:rPr>
              <a:t>5.026653141</a:t>
            </a:r>
          </a:p>
          <a:p>
            <a:r>
              <a:rPr lang="en-US" sz="1600" b="1">
                <a:latin typeface="Courier New" pitchFamily="49" charset="0"/>
                <a:cs typeface="Courier New" pitchFamily="49" charset="0"/>
              </a:rPr>
              <a:t>5.000156016</a:t>
            </a:r>
          </a:p>
          <a:p>
            <a:r>
              <a:rPr lang="en-US" sz="1600" b="1">
                <a:latin typeface="Courier New" pitchFamily="49" charset="0"/>
                <a:cs typeface="Courier New" pitchFamily="49" charset="0"/>
              </a:rPr>
              <a:t>5.000000005</a:t>
            </a:r>
          </a:p>
          <a:p>
            <a:r>
              <a:rPr lang="en-US" sz="1600" b="1">
                <a:latin typeface="Courier New" pitchFamily="49" charset="0"/>
                <a:cs typeface="Courier New" pitchFamily="49" charset="0"/>
              </a:rPr>
              <a:t>5.0</a:t>
            </a:r>
          </a:p>
          <a:p>
            <a:r>
              <a:rPr lang="en-US" sz="1600" b="1">
                <a:latin typeface="Courier New" pitchFamily="49" charset="0"/>
                <a:cs typeface="Courier New" pitchFamily="49" charset="0"/>
              </a:rPr>
              <a:t>5.0</a:t>
            </a:r>
            <a:endParaRPr lang="th-TH" sz="1600" b="1">
              <a:latin typeface="Courier New" pitchFamily="49" charset="0"/>
            </a:endParaRPr>
          </a:p>
        </p:txBody>
      </p:sp>
      <p:sp>
        <p:nvSpPr>
          <p:cNvPr id="419861" name="Text Box 21"/>
          <p:cNvSpPr txBox="1">
            <a:spLocks noChangeArrowheads="1"/>
          </p:cNvSpPr>
          <p:nvPr/>
        </p:nvSpPr>
        <p:spPr bwMode="auto">
          <a:xfrm>
            <a:off x="1235075" y="6391275"/>
            <a:ext cx="2646363" cy="461963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i="1">
                <a:latin typeface="Times New Roman" pitchFamily="18" charset="0"/>
              </a:rPr>
              <a:t>f</a:t>
            </a:r>
            <a:r>
              <a:rPr lang="en-US" sz="2400">
                <a:latin typeface="Times New Roman" pitchFamily="18" charset="0"/>
              </a:rPr>
              <a:t>(</a:t>
            </a:r>
            <a:r>
              <a:rPr lang="en-US" sz="2400" i="1">
                <a:latin typeface="Times New Roman" pitchFamily="18" charset="0"/>
              </a:rPr>
              <a:t>x</a:t>
            </a:r>
            <a:r>
              <a:rPr lang="en-US" sz="2400">
                <a:latin typeface="Times New Roman" pitchFamily="18" charset="0"/>
              </a:rPr>
              <a:t>) = 2</a:t>
            </a:r>
            <a:r>
              <a:rPr lang="en-US" sz="2400" i="1">
                <a:latin typeface="Times New Roman" pitchFamily="18" charset="0"/>
              </a:rPr>
              <a:t>x</a:t>
            </a:r>
            <a:r>
              <a:rPr lang="en-US" sz="2400" baseline="30000">
                <a:latin typeface="Times New Roman" pitchFamily="18" charset="0"/>
              </a:rPr>
              <a:t>2</a:t>
            </a:r>
            <a:r>
              <a:rPr lang="en-US" sz="2400">
                <a:latin typeface="Times New Roman" pitchFamily="18" charset="0"/>
              </a:rPr>
              <a:t> – 11x + 5 </a:t>
            </a:r>
            <a:endParaRPr lang="th-TH" sz="2400">
              <a:latin typeface="Times New Roman" pitchFamily="18" charset="0"/>
            </a:endParaRPr>
          </a:p>
        </p:txBody>
      </p:sp>
      <p:sp>
        <p:nvSpPr>
          <p:cNvPr id="419862" name="Text Box 22"/>
          <p:cNvSpPr txBox="1">
            <a:spLocks noChangeArrowheads="1"/>
          </p:cNvSpPr>
          <p:nvPr/>
        </p:nvSpPr>
        <p:spPr bwMode="auto">
          <a:xfrm>
            <a:off x="6261100" y="5911850"/>
            <a:ext cx="2690813" cy="708025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>
                <a:latin typeface="Tahoma" pitchFamily="34" charset="0"/>
                <a:cs typeface="Tahoma" pitchFamily="34" charset="0"/>
              </a:rPr>
              <a:t>หมายเหตุ โปรแกรมนี้หาได้เฉพาะรากจำนวนจริง</a:t>
            </a:r>
          </a:p>
        </p:txBody>
      </p:sp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3741738" y="6396038"/>
            <a:ext cx="2195512" cy="461962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>
                <a:latin typeface="Times New Roman" pitchFamily="18" charset="0"/>
              </a:rPr>
              <a:t>= (2</a:t>
            </a:r>
            <a:r>
              <a:rPr lang="en-US" sz="2400" i="1">
                <a:latin typeface="Times New Roman" pitchFamily="18" charset="0"/>
              </a:rPr>
              <a:t>x</a:t>
            </a:r>
            <a:r>
              <a:rPr lang="en-US" sz="2400">
                <a:latin typeface="Times New Roman" pitchFamily="18" charset="0"/>
              </a:rPr>
              <a:t> – 1)(</a:t>
            </a:r>
            <a:r>
              <a:rPr lang="en-US" sz="2400" i="1">
                <a:latin typeface="Times New Roman" pitchFamily="18" charset="0"/>
              </a:rPr>
              <a:t>x</a:t>
            </a:r>
            <a:r>
              <a:rPr lang="en-US" sz="2400">
                <a:latin typeface="Times New Roman" pitchFamily="18" charset="0"/>
              </a:rPr>
              <a:t> – 5)</a:t>
            </a:r>
            <a:endParaRPr lang="th-TH" sz="2400">
              <a:latin typeface="Times New Roman" pitchFamily="18" charset="0"/>
            </a:endParaRPr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6327775" y="2816225"/>
            <a:ext cx="987425" cy="473075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6813550" y="5294313"/>
            <a:ext cx="989013" cy="473075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7948613" y="884238"/>
            <a:ext cx="487362" cy="473075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8405813" y="3333750"/>
            <a:ext cx="487362" cy="471488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5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198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198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198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1985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1985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1985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1985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1985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1985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19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1985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1985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4198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4198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198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4198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4198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41985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419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4198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4198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41985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41985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198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198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419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419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19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19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198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419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57" grpId="0" build="p" animBg="1"/>
      <p:bldP spid="419858" grpId="0" animBg="1"/>
      <p:bldP spid="419859" grpId="0" animBg="1"/>
      <p:bldP spid="419861" grpId="0" animBg="1"/>
      <p:bldP spid="419862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เมท็อดที่รับอาเรย์</a:t>
            </a:r>
          </a:p>
        </p:txBody>
      </p:sp>
      <p:sp>
        <p:nvSpPr>
          <p:cNvPr id="520196" name="Text Box 4"/>
          <p:cNvSpPr txBox="1">
            <a:spLocks noChangeArrowheads="1"/>
          </p:cNvSpPr>
          <p:nvPr/>
        </p:nvSpPr>
        <p:spPr bwMode="auto">
          <a:xfrm>
            <a:off x="1023938" y="1017588"/>
            <a:ext cx="7013575" cy="3476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sum(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d) {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search(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d,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x) {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sort(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019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20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20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20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20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20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20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201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2019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2019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0196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การส่งอาเรย์ไปยังเมท็อด</a:t>
            </a:r>
          </a:p>
        </p:txBody>
      </p:sp>
      <p:sp>
        <p:nvSpPr>
          <p:cNvPr id="517123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908050"/>
            <a:ext cx="7920037" cy="3382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th-TH" smtClean="0"/>
              <a:t>ต้องการส่งอาเรย์ใดให้เมท็อด</a:t>
            </a:r>
          </a:p>
          <a:p>
            <a:pPr>
              <a:lnSpc>
                <a:spcPct val="90000"/>
              </a:lnSpc>
            </a:pPr>
            <a:r>
              <a:rPr lang="th-TH" smtClean="0"/>
              <a:t>ส่งเฉพาะชื่อ ไม่ต้องมี </a:t>
            </a:r>
            <a:r>
              <a:rPr lang="en-US" smtClean="0"/>
              <a:t>[ ]</a:t>
            </a:r>
            <a:endParaRPr lang="th-TH" smtClean="0"/>
          </a:p>
        </p:txBody>
      </p:sp>
      <p:sp>
        <p:nvSpPr>
          <p:cNvPr id="517142" name="Text Box 22"/>
          <p:cNvSpPr txBox="1">
            <a:spLocks noChangeArrowheads="1"/>
          </p:cNvSpPr>
          <p:nvPr/>
        </p:nvSpPr>
        <p:spPr bwMode="auto">
          <a:xfrm>
            <a:off x="919163" y="3521075"/>
            <a:ext cx="7372350" cy="32924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search(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d,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x) {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sort(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max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x,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y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(x &gt; y)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y;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517143" name="Text Box 23"/>
          <p:cNvSpPr txBox="1">
            <a:spLocks noChangeArrowheads="1"/>
          </p:cNvSpPr>
          <p:nvPr/>
        </p:nvSpPr>
        <p:spPr bwMode="auto">
          <a:xfrm>
            <a:off x="919163" y="1881188"/>
            <a:ext cx="7356475" cy="15636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 = { 1, 3, 4, 0, 2, 5 };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 = search(a, 0);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//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ส่ง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 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ให้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search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sort(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//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ส่ง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 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ให้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sort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m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max(a[0], a[1])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ไม่ได้ส่งอาเรย์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7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71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17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17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17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17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17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171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7123" grpId="0" build="p"/>
      <p:bldP spid="517142" grpId="0" animBg="1"/>
      <p:bldP spid="517143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043113" y="1597025"/>
            <a:ext cx="925512" cy="525463"/>
            <a:chOff x="1424" y="1709"/>
            <a:chExt cx="583" cy="331"/>
          </a:xfrm>
        </p:grpSpPr>
        <p:sp>
          <p:nvSpPr>
            <p:cNvPr id="523268" name="Rectangle 4"/>
            <p:cNvSpPr>
              <a:spLocks noChangeArrowheads="1"/>
            </p:cNvSpPr>
            <p:nvPr/>
          </p:nvSpPr>
          <p:spPr bwMode="auto">
            <a:xfrm>
              <a:off x="1701" y="1709"/>
              <a:ext cx="306" cy="33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anchor="ctr"/>
            <a:lstStyle/>
            <a:p>
              <a:pPr>
                <a:defRPr/>
              </a:pPr>
              <a:endParaRPr lang="th-TH" b="1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7910" name="Text Box 5"/>
            <p:cNvSpPr txBox="1">
              <a:spLocks noChangeArrowheads="1"/>
            </p:cNvSpPr>
            <p:nvPr/>
          </p:nvSpPr>
          <p:spPr bwMode="auto">
            <a:xfrm>
              <a:off x="1424" y="1710"/>
              <a:ext cx="252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/>
              <a:r>
                <a:rPr lang="en-US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a</a:t>
              </a:r>
              <a:endParaRPr lang="th-TH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</p:grp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ตัวแปรหลายตัวอ้างอิงอาเรย์เดียวกันได้</a:t>
            </a:r>
            <a:endParaRPr lang="th-TH" dirty="0"/>
          </a:p>
        </p:txBody>
      </p:sp>
      <p:sp>
        <p:nvSpPr>
          <p:cNvPr id="523272" name="Text Box 8"/>
          <p:cNvSpPr txBox="1">
            <a:spLocks noChangeArrowheads="1"/>
          </p:cNvSpPr>
          <p:nvPr/>
        </p:nvSpPr>
        <p:spPr bwMode="auto">
          <a:xfrm>
            <a:off x="1611313" y="1085850"/>
            <a:ext cx="1885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Tahoma" pitchFamily="34" charset="0"/>
              </a:rPr>
              <a:t>int</a:t>
            </a: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[] a</a:t>
            </a:r>
            <a:endParaRPr lang="th-TH" sz="24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523273" name="Text Box 9"/>
          <p:cNvSpPr txBox="1">
            <a:spLocks noChangeArrowheads="1"/>
          </p:cNvSpPr>
          <p:nvPr/>
        </p:nvSpPr>
        <p:spPr bwMode="auto">
          <a:xfrm>
            <a:off x="4659313" y="1085850"/>
            <a:ext cx="2286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Tahoma" pitchFamily="34" charset="0"/>
              </a:rPr>
              <a:t>new</a:t>
            </a:r>
            <a:r>
              <a:rPr lang="en-US" sz="2400" b="1">
                <a:latin typeface="Courier New" pitchFamily="49" charset="0"/>
                <a:cs typeface="Tahoma" pitchFamily="34" charset="0"/>
              </a:rPr>
              <a:t> 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Tahoma" pitchFamily="34" charset="0"/>
              </a:rPr>
              <a:t>int</a:t>
            </a: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[5];</a:t>
            </a:r>
            <a:endParaRPr lang="th-TH" sz="24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523274" name="Text Box 10"/>
          <p:cNvSpPr txBox="1">
            <a:spLocks noChangeArrowheads="1"/>
          </p:cNvSpPr>
          <p:nvPr/>
        </p:nvSpPr>
        <p:spPr bwMode="auto">
          <a:xfrm>
            <a:off x="3668713" y="1085850"/>
            <a:ext cx="609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=</a:t>
            </a:r>
            <a:endParaRPr lang="th-TH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523275" name="Text Box 11"/>
          <p:cNvSpPr txBox="1">
            <a:spLocks noChangeArrowheads="1"/>
          </p:cNvSpPr>
          <p:nvPr/>
        </p:nvSpPr>
        <p:spPr bwMode="auto">
          <a:xfrm>
            <a:off x="1611313" y="3627438"/>
            <a:ext cx="2762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Tahoma" pitchFamily="34" charset="0"/>
              </a:rPr>
              <a:t>int</a:t>
            </a: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[] b  =  a;</a:t>
            </a:r>
            <a:endParaRPr lang="th-TH" sz="24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523276" name="Text Box 12"/>
          <p:cNvSpPr txBox="1">
            <a:spLocks noChangeArrowheads="1"/>
          </p:cNvSpPr>
          <p:nvPr/>
        </p:nvSpPr>
        <p:spPr bwMode="auto">
          <a:xfrm>
            <a:off x="1652588" y="4306888"/>
            <a:ext cx="5978525" cy="1320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a</a:t>
            </a:r>
            <a:r>
              <a:rPr lang="en-US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กับ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b</a:t>
            </a:r>
            <a:r>
              <a:rPr lang="en-US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 </a:t>
            </a:r>
            <a:r>
              <a: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มีค่าเท่ากัน หมายความว่า อ้างอิงอาเรย์เดียวกัน</a:t>
            </a:r>
            <a:endParaRPr lang="en-US" sz="200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ดังนั้นผลการเปรียบเทียบ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a</a:t>
            </a:r>
            <a:r>
              <a:rPr lang="en-US" sz="2000" b="1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==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b</a:t>
            </a:r>
            <a:r>
              <a:rPr lang="en-US" sz="2000" b="1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ได้ค่า </a:t>
            </a:r>
            <a:r>
              <a:rPr lang="en-US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true </a:t>
            </a:r>
            <a:r>
              <a: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และ</a:t>
            </a: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a[i]</a:t>
            </a:r>
            <a:r>
              <a:rPr lang="en-US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กับ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b[i]</a:t>
            </a:r>
            <a:r>
              <a:rPr lang="en-US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 </a:t>
            </a:r>
            <a:r>
              <a: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อ้างอิงที่เก็บข้อมูลที่เดียวกัน</a:t>
            </a:r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4930775" y="1662113"/>
            <a:ext cx="2519363" cy="433387"/>
            <a:chOff x="4930775" y="1662185"/>
            <a:chExt cx="2519363" cy="433388"/>
          </a:xfrm>
        </p:grpSpPr>
        <p:sp>
          <p:nvSpPr>
            <p:cNvPr id="37904" name="Rectangle 14"/>
            <p:cNvSpPr>
              <a:spLocks noChangeArrowheads="1"/>
            </p:cNvSpPr>
            <p:nvPr/>
          </p:nvSpPr>
          <p:spPr bwMode="auto">
            <a:xfrm>
              <a:off x="4930775" y="1662185"/>
              <a:ext cx="503238" cy="4333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2000">
                  <a:latin typeface="Tahoma" pitchFamily="34" charset="0"/>
                  <a:cs typeface="Tahoma" pitchFamily="34" charset="0"/>
                </a:rPr>
                <a:t>0</a:t>
              </a:r>
              <a:endParaRPr lang="th-TH" sz="20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7905" name="Rectangle 15"/>
            <p:cNvSpPr>
              <a:spLocks noChangeArrowheads="1"/>
            </p:cNvSpPr>
            <p:nvPr/>
          </p:nvSpPr>
          <p:spPr bwMode="auto">
            <a:xfrm>
              <a:off x="5434013" y="1662185"/>
              <a:ext cx="503238" cy="4333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2000">
                  <a:latin typeface="Tahoma" pitchFamily="34" charset="0"/>
                  <a:cs typeface="Tahoma" pitchFamily="34" charset="0"/>
                </a:rPr>
                <a:t>0</a:t>
              </a:r>
              <a:endParaRPr lang="th-TH" sz="20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7906" name="Rectangle 16"/>
            <p:cNvSpPr>
              <a:spLocks noChangeArrowheads="1"/>
            </p:cNvSpPr>
            <p:nvPr/>
          </p:nvSpPr>
          <p:spPr bwMode="auto">
            <a:xfrm>
              <a:off x="5938838" y="1662185"/>
              <a:ext cx="503238" cy="4333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2000">
                  <a:latin typeface="Tahoma" pitchFamily="34" charset="0"/>
                  <a:cs typeface="Tahoma" pitchFamily="34" charset="0"/>
                </a:rPr>
                <a:t>0</a:t>
              </a:r>
              <a:endParaRPr lang="th-TH" sz="20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7907" name="Rectangle 17"/>
            <p:cNvSpPr>
              <a:spLocks noChangeArrowheads="1"/>
            </p:cNvSpPr>
            <p:nvPr/>
          </p:nvSpPr>
          <p:spPr bwMode="auto">
            <a:xfrm>
              <a:off x="6442075" y="1662185"/>
              <a:ext cx="503238" cy="4333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2000">
                  <a:latin typeface="Tahoma" pitchFamily="34" charset="0"/>
                  <a:cs typeface="Tahoma" pitchFamily="34" charset="0"/>
                </a:rPr>
                <a:t>0</a:t>
              </a:r>
              <a:endParaRPr lang="th-TH" sz="20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7908" name="Rectangle 18"/>
            <p:cNvSpPr>
              <a:spLocks noChangeArrowheads="1"/>
            </p:cNvSpPr>
            <p:nvPr/>
          </p:nvSpPr>
          <p:spPr bwMode="auto">
            <a:xfrm>
              <a:off x="6946900" y="1662185"/>
              <a:ext cx="503238" cy="4333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2000">
                  <a:latin typeface="Tahoma" pitchFamily="34" charset="0"/>
                  <a:cs typeface="Tahoma" pitchFamily="34" charset="0"/>
                </a:rPr>
                <a:t>0</a:t>
              </a:r>
              <a:endParaRPr lang="th-TH" sz="2000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523283" name="Line 19"/>
          <p:cNvSpPr>
            <a:spLocks noChangeShapeType="1"/>
          </p:cNvSpPr>
          <p:nvPr/>
        </p:nvSpPr>
        <p:spPr bwMode="auto">
          <a:xfrm>
            <a:off x="2770188" y="1852613"/>
            <a:ext cx="2160587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th-TH"/>
          </a:p>
        </p:txBody>
      </p: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2089150" y="1952625"/>
            <a:ext cx="2841625" cy="1557338"/>
            <a:chOff x="1316" y="1425"/>
            <a:chExt cx="1790" cy="981"/>
          </a:xfrm>
        </p:grpSpPr>
        <p:grpSp>
          <p:nvGrpSpPr>
            <p:cNvPr id="37900" name="Group 22"/>
            <p:cNvGrpSpPr>
              <a:grpSpLocks/>
            </p:cNvGrpSpPr>
            <p:nvPr/>
          </p:nvGrpSpPr>
          <p:grpSpPr bwMode="auto">
            <a:xfrm>
              <a:off x="1316" y="2063"/>
              <a:ext cx="563" cy="343"/>
              <a:chOff x="1453" y="2617"/>
              <a:chExt cx="563" cy="343"/>
            </a:xfrm>
          </p:grpSpPr>
          <p:sp>
            <p:nvSpPr>
              <p:cNvPr id="523287" name="Rectangle 23"/>
              <p:cNvSpPr>
                <a:spLocks noChangeArrowheads="1"/>
              </p:cNvSpPr>
              <p:nvPr/>
            </p:nvSpPr>
            <p:spPr bwMode="auto">
              <a:xfrm>
                <a:off x="1701" y="2630"/>
                <a:ext cx="315" cy="33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miter lim="800000"/>
                <a:headEnd/>
                <a:tailEnd type="none" w="lg" len="lg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th-TH" b="1" dirty="0"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37903" name="Text Box 24"/>
              <p:cNvSpPr txBox="1">
                <a:spLocks noChangeArrowheads="1"/>
              </p:cNvSpPr>
              <p:nvPr/>
            </p:nvSpPr>
            <p:spPr bwMode="auto">
              <a:xfrm>
                <a:off x="1453" y="2617"/>
                <a:ext cx="252" cy="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rPr>
                  <a:t>b</a:t>
                </a:r>
                <a:endParaRPr lang="th-TH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endParaRPr>
              </a:p>
            </p:txBody>
          </p:sp>
        </p:grpSp>
        <p:sp>
          <p:nvSpPr>
            <p:cNvPr id="37901" name="Freeform 26"/>
            <p:cNvSpPr>
              <a:spLocks/>
            </p:cNvSpPr>
            <p:nvPr/>
          </p:nvSpPr>
          <p:spPr bwMode="auto">
            <a:xfrm>
              <a:off x="1763" y="1425"/>
              <a:ext cx="1343" cy="817"/>
            </a:xfrm>
            <a:custGeom>
              <a:avLst/>
              <a:gdLst>
                <a:gd name="T0" fmla="*/ 0 w 1316"/>
                <a:gd name="T1" fmla="*/ 819 h 816"/>
                <a:gd name="T2" fmla="*/ 724 w 1316"/>
                <a:gd name="T3" fmla="*/ 592 h 816"/>
                <a:gd name="T4" fmla="*/ 916 w 1316"/>
                <a:gd name="T5" fmla="*/ 136 h 816"/>
                <a:gd name="T6" fmla="*/ 1399 w 1316"/>
                <a:gd name="T7" fmla="*/ 0 h 8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6"/>
                <a:gd name="T13" fmla="*/ 0 h 816"/>
                <a:gd name="T14" fmla="*/ 1316 w 1316"/>
                <a:gd name="T15" fmla="*/ 816 h 8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6" h="816">
                  <a:moveTo>
                    <a:pt x="0" y="816"/>
                  </a:moveTo>
                  <a:cubicBezTo>
                    <a:pt x="268" y="759"/>
                    <a:pt x="537" y="702"/>
                    <a:pt x="681" y="589"/>
                  </a:cubicBezTo>
                  <a:cubicBezTo>
                    <a:pt x="825" y="476"/>
                    <a:pt x="756" y="234"/>
                    <a:pt x="862" y="136"/>
                  </a:cubicBezTo>
                  <a:cubicBezTo>
                    <a:pt x="968" y="38"/>
                    <a:pt x="1248" y="23"/>
                    <a:pt x="1316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3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23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23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23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23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7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2327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23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523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523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3272" grpId="0"/>
      <p:bldP spid="523273" grpId="0"/>
      <p:bldP spid="523274" grpId="0"/>
      <p:bldP spid="523275" grpId="0"/>
      <p:bldP spid="523276" grpId="0" build="p" animBg="1"/>
      <p:bldP spid="52328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ส่งอาเรย์ </a:t>
            </a:r>
            <a:r>
              <a:rPr lang="en-US"/>
              <a:t>= </a:t>
            </a:r>
            <a:r>
              <a:rPr lang="th-TH"/>
              <a:t>ส่งตำแหน่งของอาเรย์</a:t>
            </a:r>
          </a:p>
        </p:txBody>
      </p:sp>
      <p:sp>
        <p:nvSpPr>
          <p:cNvPr id="522243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838200"/>
            <a:ext cx="7920037" cy="1978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th-TH" smtClean="0"/>
              <a:t>การส่งอาเรย์ไม่ได้ส่งข้อมูลของทั้งอาเรย์ไป</a:t>
            </a:r>
            <a:br>
              <a:rPr lang="th-TH" smtClean="0"/>
            </a:br>
            <a:r>
              <a:rPr lang="th-TH" smtClean="0"/>
              <a:t>เป็นเพียงการส่งค่าของตัวแปรอาเรย์</a:t>
            </a:r>
          </a:p>
          <a:p>
            <a:pPr>
              <a:lnSpc>
                <a:spcPct val="90000"/>
              </a:lnSpc>
            </a:pPr>
            <a:r>
              <a:rPr lang="th-TH" smtClean="0"/>
              <a:t>ตัวแปรอาเรย์เก็บตำแหน่งอาเรย์ (อ้างอิงอาเรย์)</a:t>
            </a:r>
          </a:p>
          <a:p>
            <a:pPr>
              <a:lnSpc>
                <a:spcPct val="90000"/>
              </a:lnSpc>
            </a:pPr>
            <a:r>
              <a:rPr lang="th-TH" smtClean="0"/>
              <a:t>ผู้เรียกเมท็อด กับภายในเมท็อด ใช้อาเรย์เดียวกัน</a:t>
            </a:r>
          </a:p>
        </p:txBody>
      </p:sp>
      <p:sp>
        <p:nvSpPr>
          <p:cNvPr id="522244" name="Text Box 4"/>
          <p:cNvSpPr txBox="1">
            <a:spLocks noChangeArrowheads="1"/>
          </p:cNvSpPr>
          <p:nvPr/>
        </p:nvSpPr>
        <p:spPr bwMode="auto">
          <a:xfrm>
            <a:off x="498475" y="5172075"/>
            <a:ext cx="6553200" cy="923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1800" b="1">
                <a:solidFill>
                  <a:srgbClr val="0000FF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1800" b="1">
                <a:solidFill>
                  <a:srgbClr val="0000FF"/>
                </a:solidFill>
                <a:latin typeface="Courier New" pitchFamily="49" charset="0"/>
                <a:cs typeface="Tahoma" pitchFamily="34" charset="0"/>
              </a:rPr>
              <a:t>public </a:t>
            </a:r>
            <a:r>
              <a:rPr lang="th-TH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sort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th-TH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x)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...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}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  <p:sp>
        <p:nvSpPr>
          <p:cNvPr id="522245" name="Text Box 5"/>
          <p:cNvSpPr txBox="1">
            <a:spLocks noChangeArrowheads="1"/>
          </p:cNvSpPr>
          <p:nvPr/>
        </p:nvSpPr>
        <p:spPr bwMode="auto">
          <a:xfrm>
            <a:off x="498475" y="3038475"/>
            <a:ext cx="6548438" cy="14747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public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void </a:t>
            </a:r>
            <a:r>
              <a:rPr lang="th-TH" sz="1800" b="1">
                <a:latin typeface="Courier New" pitchFamily="49" charset="0"/>
                <a:cs typeface="Courier New" pitchFamily="49" charset="0"/>
              </a:rPr>
              <a:t>main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th-TH" sz="1800" b="1">
                <a:solidFill>
                  <a:srgbClr val="FF33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th-TH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data =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{5, -2, 7, 4, 18};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...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sort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 data );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}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4926013" y="3697288"/>
            <a:ext cx="1447800" cy="406400"/>
            <a:chOff x="4224" y="1968"/>
            <a:chExt cx="912" cy="256"/>
          </a:xfrm>
        </p:grpSpPr>
        <p:sp>
          <p:nvSpPr>
            <p:cNvPr id="38931" name="Text Box 13"/>
            <p:cNvSpPr txBox="1">
              <a:spLocks noChangeArrowheads="1"/>
            </p:cNvSpPr>
            <p:nvPr/>
          </p:nvSpPr>
          <p:spPr bwMode="auto">
            <a:xfrm>
              <a:off x="4224" y="1968"/>
              <a:ext cx="384" cy="256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endParaRPr lang="th-TH" sz="2000" b="1"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38932" name="Text Box 15"/>
            <p:cNvSpPr txBox="1">
              <a:spLocks noChangeArrowheads="1"/>
            </p:cNvSpPr>
            <p:nvPr/>
          </p:nvSpPr>
          <p:spPr bwMode="auto">
            <a:xfrm>
              <a:off x="4560" y="1968"/>
              <a:ext cx="5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8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data</a:t>
              </a:r>
              <a:r>
                <a:rPr lang="th-TH" sz="1800" b="1">
                  <a:latin typeface="Courier New" pitchFamily="49" charset="0"/>
                  <a:cs typeface="Tahoma" pitchFamily="34" charset="0"/>
                </a:rPr>
                <a:t> </a:t>
              </a: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4025900" y="5578475"/>
            <a:ext cx="990600" cy="406400"/>
            <a:chOff x="4224" y="3408"/>
            <a:chExt cx="624" cy="256"/>
          </a:xfrm>
        </p:grpSpPr>
        <p:sp>
          <p:nvSpPr>
            <p:cNvPr id="38929" name="Text Box 17"/>
            <p:cNvSpPr txBox="1">
              <a:spLocks noChangeArrowheads="1"/>
            </p:cNvSpPr>
            <p:nvPr/>
          </p:nvSpPr>
          <p:spPr bwMode="auto">
            <a:xfrm>
              <a:off x="4224" y="3408"/>
              <a:ext cx="384" cy="256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endParaRPr lang="th-TH" sz="2000" b="1"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38930" name="Text Box 19"/>
            <p:cNvSpPr txBox="1">
              <a:spLocks noChangeArrowheads="1"/>
            </p:cNvSpPr>
            <p:nvPr/>
          </p:nvSpPr>
          <p:spPr bwMode="auto">
            <a:xfrm>
              <a:off x="4560" y="3408"/>
              <a:ext cx="2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18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x</a:t>
              </a:r>
              <a:r>
                <a:rPr lang="th-TH" sz="1800" b="1">
                  <a:latin typeface="Courier New" pitchFamily="49" charset="0"/>
                  <a:cs typeface="Tahoma" pitchFamily="34" charset="0"/>
                </a:rPr>
                <a:t> </a:t>
              </a:r>
            </a:p>
          </p:txBody>
        </p:sp>
      </p:grpSp>
      <p:cxnSp>
        <p:nvCxnSpPr>
          <p:cNvPr id="522261" name="AutoShape 21"/>
          <p:cNvCxnSpPr>
            <a:cxnSpLocks noChangeShapeType="1"/>
          </p:cNvCxnSpPr>
          <p:nvPr/>
        </p:nvCxnSpPr>
        <p:spPr bwMode="auto">
          <a:xfrm rot="16200000" flipH="1">
            <a:off x="5062538" y="4054475"/>
            <a:ext cx="985837" cy="671513"/>
          </a:xfrm>
          <a:prstGeom prst="curvedConnector2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2268" name="Freeform 28"/>
          <p:cNvSpPr>
            <a:spLocks/>
          </p:cNvSpPr>
          <p:nvPr/>
        </p:nvSpPr>
        <p:spPr bwMode="auto">
          <a:xfrm>
            <a:off x="2259013" y="4208463"/>
            <a:ext cx="2962275" cy="982662"/>
          </a:xfrm>
          <a:custGeom>
            <a:avLst/>
            <a:gdLst>
              <a:gd name="T0" fmla="*/ 2147483647 w 1288"/>
              <a:gd name="T1" fmla="*/ 0 h 659"/>
              <a:gd name="T2" fmla="*/ 2147483647 w 1288"/>
              <a:gd name="T3" fmla="*/ 2147483647 h 659"/>
              <a:gd name="T4" fmla="*/ 2147483647 w 1288"/>
              <a:gd name="T5" fmla="*/ 2147483647 h 659"/>
              <a:gd name="T6" fmla="*/ 2147483647 w 1288"/>
              <a:gd name="T7" fmla="*/ 2147483647 h 659"/>
              <a:gd name="T8" fmla="*/ 2147483647 w 1288"/>
              <a:gd name="T9" fmla="*/ 2147483647 h 6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88"/>
              <a:gd name="T16" fmla="*/ 0 h 659"/>
              <a:gd name="T17" fmla="*/ 1288 w 1288"/>
              <a:gd name="T18" fmla="*/ 659 h 65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88" h="659">
                <a:moveTo>
                  <a:pt x="27" y="0"/>
                </a:moveTo>
                <a:cubicBezTo>
                  <a:pt x="13" y="41"/>
                  <a:pt x="0" y="82"/>
                  <a:pt x="146" y="128"/>
                </a:cubicBezTo>
                <a:cubicBezTo>
                  <a:pt x="292" y="174"/>
                  <a:pt x="724" y="229"/>
                  <a:pt x="904" y="275"/>
                </a:cubicBezTo>
                <a:cubicBezTo>
                  <a:pt x="1084" y="321"/>
                  <a:pt x="1160" y="339"/>
                  <a:pt x="1224" y="403"/>
                </a:cubicBezTo>
                <a:cubicBezTo>
                  <a:pt x="1288" y="467"/>
                  <a:pt x="1277" y="618"/>
                  <a:pt x="1288" y="659"/>
                </a:cubicBezTo>
              </a:path>
            </a:pathLst>
          </a:custGeom>
          <a:noFill/>
          <a:ln w="28575" cap="flat" cmpd="sng">
            <a:solidFill>
              <a:schemeClr val="tx2"/>
            </a:solidFill>
            <a:prstDash val="dash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/>
          <a:lstStyle/>
          <a:p>
            <a:endParaRPr lang="th-TH"/>
          </a:p>
        </p:txBody>
      </p:sp>
      <p:sp>
        <p:nvSpPr>
          <p:cNvPr id="29" name="Freeform 28"/>
          <p:cNvSpPr>
            <a:spLocks/>
          </p:cNvSpPr>
          <p:nvPr/>
        </p:nvSpPr>
        <p:spPr bwMode="auto">
          <a:xfrm>
            <a:off x="4238625" y="4900613"/>
            <a:ext cx="1641475" cy="895350"/>
          </a:xfrm>
          <a:custGeom>
            <a:avLst/>
            <a:gdLst>
              <a:gd name="T0" fmla="*/ 65679 w 1641230"/>
              <a:gd name="T1" fmla="*/ 894764 h 895643"/>
              <a:gd name="T2" fmla="*/ 262714 w 1641230"/>
              <a:gd name="T3" fmla="*/ 135856 h 895643"/>
              <a:gd name="T4" fmla="*/ 1641965 w 1641230"/>
              <a:gd name="T5" fmla="*/ 79639 h 895643"/>
              <a:gd name="T6" fmla="*/ 0 60000 65536"/>
              <a:gd name="T7" fmla="*/ 0 60000 65536"/>
              <a:gd name="T8" fmla="*/ 0 60000 65536"/>
              <a:gd name="T9" fmla="*/ 0 w 1641230"/>
              <a:gd name="T10" fmla="*/ 0 h 895643"/>
              <a:gd name="T11" fmla="*/ 1641230 w 1641230"/>
              <a:gd name="T12" fmla="*/ 895643 h 89564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41230" h="895643">
                <a:moveTo>
                  <a:pt x="65649" y="895643"/>
                </a:moveTo>
                <a:cubicBezTo>
                  <a:pt x="32824" y="583809"/>
                  <a:pt x="0" y="271976"/>
                  <a:pt x="262597" y="135988"/>
                </a:cubicBezTo>
                <a:cubicBezTo>
                  <a:pt x="525194" y="0"/>
                  <a:pt x="1083212" y="39858"/>
                  <a:pt x="1641230" y="79717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5918200" y="4625975"/>
            <a:ext cx="2519363" cy="433388"/>
            <a:chOff x="4930775" y="1662185"/>
            <a:chExt cx="2519363" cy="433388"/>
          </a:xfrm>
        </p:grpSpPr>
        <p:sp>
          <p:nvSpPr>
            <p:cNvPr id="31" name="Rectangle 14"/>
            <p:cNvSpPr>
              <a:spLocks noChangeArrowheads="1"/>
            </p:cNvSpPr>
            <p:nvPr/>
          </p:nvSpPr>
          <p:spPr bwMode="auto">
            <a:xfrm>
              <a:off x="4930775" y="1662185"/>
              <a:ext cx="503238" cy="4333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latin typeface="Tahoma" pitchFamily="34" charset="0"/>
                  <a:cs typeface="Tahoma" pitchFamily="34" charset="0"/>
                </a:rPr>
                <a:t>5</a:t>
              </a:r>
              <a:endParaRPr lang="th-TH" sz="2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2" name="Rectangle 15"/>
            <p:cNvSpPr>
              <a:spLocks noChangeArrowheads="1"/>
            </p:cNvSpPr>
            <p:nvPr/>
          </p:nvSpPr>
          <p:spPr bwMode="auto">
            <a:xfrm>
              <a:off x="5434013" y="1662185"/>
              <a:ext cx="503237" cy="4333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latin typeface="Tahoma" pitchFamily="34" charset="0"/>
                  <a:cs typeface="Tahoma" pitchFamily="34" charset="0"/>
                </a:rPr>
                <a:t>-2</a:t>
              </a:r>
              <a:endParaRPr lang="th-TH" sz="2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3" name="Rectangle 16"/>
            <p:cNvSpPr>
              <a:spLocks noChangeArrowheads="1"/>
            </p:cNvSpPr>
            <p:nvPr/>
          </p:nvSpPr>
          <p:spPr bwMode="auto">
            <a:xfrm>
              <a:off x="5938838" y="1662185"/>
              <a:ext cx="503237" cy="4333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latin typeface="Tahoma" pitchFamily="34" charset="0"/>
                  <a:cs typeface="Tahoma" pitchFamily="34" charset="0"/>
                </a:rPr>
                <a:t>7</a:t>
              </a:r>
              <a:endParaRPr lang="th-TH" sz="2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4" name="Rectangle 17"/>
            <p:cNvSpPr>
              <a:spLocks noChangeArrowheads="1"/>
            </p:cNvSpPr>
            <p:nvPr/>
          </p:nvSpPr>
          <p:spPr bwMode="auto">
            <a:xfrm>
              <a:off x="6442075" y="1662185"/>
              <a:ext cx="503238" cy="4333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latin typeface="Tahoma" pitchFamily="34" charset="0"/>
                  <a:cs typeface="Tahoma" pitchFamily="34" charset="0"/>
                </a:rPr>
                <a:t>4</a:t>
              </a:r>
              <a:endParaRPr lang="th-TH" sz="2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5" name="Rectangle 18"/>
            <p:cNvSpPr>
              <a:spLocks noChangeArrowheads="1"/>
            </p:cNvSpPr>
            <p:nvPr/>
          </p:nvSpPr>
          <p:spPr bwMode="auto">
            <a:xfrm>
              <a:off x="6946900" y="1662185"/>
              <a:ext cx="503238" cy="4333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latin typeface="Tahoma" pitchFamily="34" charset="0"/>
                  <a:cs typeface="Tahoma" pitchFamily="34" charset="0"/>
                </a:rPr>
                <a:t>18</a:t>
              </a:r>
              <a:endParaRPr lang="th-TH" sz="2000" dirty="0">
                <a:latin typeface="Tahoma" pitchFamily="34" charset="0"/>
                <a:cs typeface="Tahoma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222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22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22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22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22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22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22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22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522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522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5" dur="500"/>
                                        <p:tgtEl>
                                          <p:spTgt spid="522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522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43" grpId="0" build="p"/>
      <p:bldP spid="522244" grpId="0" animBg="1"/>
      <p:bldP spid="522245" grpId="0" build="p" animBg="1"/>
      <p:bldP spid="522268" grpId="0" animBg="1"/>
      <p:bldP spid="522268" grpId="1" animBg="1"/>
      <p:bldP spid="29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ตัวอย่างเมท็อดที่รับอาเรย์</a:t>
            </a:r>
            <a:endParaRPr lang="th-TH" dirty="0"/>
          </a:p>
        </p:txBody>
      </p:sp>
      <p:sp>
        <p:nvSpPr>
          <p:cNvPr id="520196" name="Text Box 4"/>
          <p:cNvSpPr txBox="1">
            <a:spLocks noChangeArrowheads="1"/>
          </p:cNvSpPr>
          <p:nvPr/>
        </p:nvSpPr>
        <p:spPr bwMode="auto">
          <a:xfrm>
            <a:off x="1112838" y="973138"/>
            <a:ext cx="6880225" cy="22463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sum(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d)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sum = 0;</a:t>
            </a:r>
          </a:p>
          <a:p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i = 0; i &lt; d.length; i++)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sum = sum + d[i];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sum;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}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96963" y="3641725"/>
            <a:ext cx="7486650" cy="193899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search(</a:t>
            </a:r>
            <a:r>
              <a:rPr lang="en-US" sz="2000" b="1" dirty="0" err="1" smtClean="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[]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d, 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x) {</a:t>
            </a:r>
          </a:p>
          <a:p>
            <a:r>
              <a:rPr lang="nn-NO" sz="2000" b="1" dirty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nn-NO" sz="2000" b="1" dirty="0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2000" b="1" dirty="0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2000" b="1" dirty="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2000" b="1" dirty="0">
                <a:solidFill>
                  <a:srgbClr val="000000"/>
                </a:solidFill>
                <a:latin typeface="Courier New" pitchFamily="49" charset="0"/>
              </a:rPr>
              <a:t> i = 0; i &lt; d.length; i++)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(d[i] == x)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i;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}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-1; // </a:t>
            </a:r>
            <a:r>
              <a:rPr lang="th-TH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หาไม่พบ คืน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-1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}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019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20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20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20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20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20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20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20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0196" grpId="0" build="p" animBg="1"/>
      <p:bldP spid="6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ตัวอย่างเมท็อดที่รับอาเรย์</a:t>
            </a:r>
            <a:endParaRPr lang="th-TH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82675" y="3390900"/>
            <a:ext cx="7559675" cy="2247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maxIndex(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d)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maxIndex = 0;</a:t>
            </a:r>
          </a:p>
          <a:p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i = 1; i &lt; d.length; i++)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(d[i] &gt; d[maxIndex]) maxIndex = i;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maxIndex;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}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082675" y="928688"/>
            <a:ext cx="6881813" cy="22463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max(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d)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max = d[0];</a:t>
            </a:r>
          </a:p>
          <a:p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i = 1; i &lt; d.length; i++)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(d[i] &gt; max) max = d[i];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max;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}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การ</a:t>
            </a:r>
            <a:r>
              <a:rPr lang="th-TH" dirty="0"/>
              <a:t>เรียงลำดับ</a:t>
            </a:r>
            <a:r>
              <a:rPr lang="th-TH" dirty="0" smtClean="0"/>
              <a:t>ข้อมูลแบบเลือก</a:t>
            </a:r>
            <a:endParaRPr lang="th-TH" dirty="0"/>
          </a:p>
        </p:txBody>
      </p:sp>
      <p:grpSp>
        <p:nvGrpSpPr>
          <p:cNvPr id="2" name="Group 71"/>
          <p:cNvGrpSpPr>
            <a:grpSpLocks/>
          </p:cNvGrpSpPr>
          <p:nvPr/>
        </p:nvGrpSpPr>
        <p:grpSpPr bwMode="auto">
          <a:xfrm>
            <a:off x="2371725" y="968375"/>
            <a:ext cx="4454525" cy="757238"/>
            <a:chOff x="2371725" y="968375"/>
            <a:chExt cx="4454525" cy="757238"/>
          </a:xfrm>
        </p:grpSpPr>
        <p:sp>
          <p:nvSpPr>
            <p:cNvPr id="42048" name="Text Box 4"/>
            <p:cNvSpPr txBox="1">
              <a:spLocks noChangeArrowheads="1"/>
            </p:cNvSpPr>
            <p:nvPr/>
          </p:nvSpPr>
          <p:spPr bwMode="auto">
            <a:xfrm>
              <a:off x="2386013" y="968375"/>
              <a:ext cx="4440237" cy="41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2100">
                  <a:latin typeface="Courier New" pitchFamily="49" charset="0"/>
                  <a:cs typeface="Courier New" pitchFamily="49" charset="0"/>
                </a:rPr>
                <a:t> 0   1   2   3   4   5   6 </a:t>
              </a:r>
            </a:p>
          </p:txBody>
        </p:sp>
        <p:grpSp>
          <p:nvGrpSpPr>
            <p:cNvPr id="42049" name="Group 97"/>
            <p:cNvGrpSpPr>
              <a:grpSpLocks/>
            </p:cNvGrpSpPr>
            <p:nvPr/>
          </p:nvGrpSpPr>
          <p:grpSpPr bwMode="auto">
            <a:xfrm>
              <a:off x="2371725" y="1319213"/>
              <a:ext cx="4432300" cy="406400"/>
              <a:chOff x="2003875" y="1564778"/>
              <a:chExt cx="4432299" cy="406400"/>
            </a:xfrm>
          </p:grpSpPr>
          <p:sp>
            <p:nvSpPr>
              <p:cNvPr id="42050" name="Text Box 5"/>
              <p:cNvSpPr txBox="1">
                <a:spLocks noChangeArrowheads="1"/>
              </p:cNvSpPr>
              <p:nvPr/>
            </p:nvSpPr>
            <p:spPr bwMode="auto">
              <a:xfrm>
                <a:off x="2003875" y="1564778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2000" b="1">
                    <a:latin typeface="Courier New" pitchFamily="49" charset="0"/>
                    <a:cs typeface="Courier New" pitchFamily="49" charset="0"/>
                  </a:rPr>
                  <a:t>23</a:t>
                </a:r>
              </a:p>
            </p:txBody>
          </p:sp>
          <p:sp>
            <p:nvSpPr>
              <p:cNvPr id="42051" name="Text Box 6"/>
              <p:cNvSpPr txBox="1">
                <a:spLocks noChangeArrowheads="1"/>
              </p:cNvSpPr>
              <p:nvPr/>
            </p:nvSpPr>
            <p:spPr bwMode="auto">
              <a:xfrm>
                <a:off x="2637287" y="1564778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2000" b="1">
                    <a:latin typeface="Courier New" pitchFamily="49" charset="0"/>
                    <a:cs typeface="Courier New" pitchFamily="49" charset="0"/>
                  </a:rPr>
                  <a:t>2</a:t>
                </a:r>
              </a:p>
            </p:txBody>
          </p:sp>
          <p:sp>
            <p:nvSpPr>
              <p:cNvPr id="42052" name="Text Box 7"/>
              <p:cNvSpPr txBox="1">
                <a:spLocks noChangeArrowheads="1"/>
              </p:cNvSpPr>
              <p:nvPr/>
            </p:nvSpPr>
            <p:spPr bwMode="auto">
              <a:xfrm>
                <a:off x="3270700" y="1564778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2000" b="1">
                    <a:latin typeface="Courier New" pitchFamily="49" charset="0"/>
                    <a:cs typeface="Courier New" pitchFamily="49" charset="0"/>
                  </a:rPr>
                  <a:t>3</a:t>
                </a:r>
              </a:p>
            </p:txBody>
          </p:sp>
          <p:sp>
            <p:nvSpPr>
              <p:cNvPr id="42053" name="Text Box 8"/>
              <p:cNvSpPr txBox="1">
                <a:spLocks noChangeArrowheads="1"/>
              </p:cNvSpPr>
              <p:nvPr/>
            </p:nvSpPr>
            <p:spPr bwMode="auto">
              <a:xfrm>
                <a:off x="3904112" y="1564778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2000" b="1">
                    <a:latin typeface="Courier New" pitchFamily="49" charset="0"/>
                    <a:cs typeface="Courier New" pitchFamily="49" charset="0"/>
                  </a:rPr>
                  <a:t>14</a:t>
                </a:r>
              </a:p>
            </p:txBody>
          </p:sp>
          <p:sp>
            <p:nvSpPr>
              <p:cNvPr id="42054" name="Text Box 9"/>
              <p:cNvSpPr txBox="1">
                <a:spLocks noChangeArrowheads="1"/>
              </p:cNvSpPr>
              <p:nvPr/>
            </p:nvSpPr>
            <p:spPr bwMode="auto">
              <a:xfrm>
                <a:off x="4537525" y="1564778"/>
                <a:ext cx="631825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2000" b="1">
                    <a:latin typeface="Courier New" pitchFamily="49" charset="0"/>
                    <a:cs typeface="Courier New" pitchFamily="49" charset="0"/>
                  </a:rPr>
                  <a:t>5</a:t>
                </a:r>
              </a:p>
            </p:txBody>
          </p:sp>
          <p:sp>
            <p:nvSpPr>
              <p:cNvPr id="42055" name="Text Box 10"/>
              <p:cNvSpPr txBox="1">
                <a:spLocks noChangeArrowheads="1"/>
              </p:cNvSpPr>
              <p:nvPr/>
            </p:nvSpPr>
            <p:spPr bwMode="auto">
              <a:xfrm>
                <a:off x="5169350" y="1564778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2000" b="1">
                    <a:latin typeface="Courier New" pitchFamily="49" charset="0"/>
                    <a:cs typeface="Courier New" pitchFamily="49" charset="0"/>
                  </a:rPr>
                  <a:t>99</a:t>
                </a:r>
              </a:p>
            </p:txBody>
          </p:sp>
          <p:sp>
            <p:nvSpPr>
              <p:cNvPr id="42056" name="Text Box 11"/>
              <p:cNvSpPr txBox="1">
                <a:spLocks noChangeArrowheads="1"/>
              </p:cNvSpPr>
              <p:nvPr/>
            </p:nvSpPr>
            <p:spPr bwMode="auto">
              <a:xfrm>
                <a:off x="5802762" y="1564778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2000" b="1">
                    <a:latin typeface="Courier New" pitchFamily="49" charset="0"/>
                    <a:cs typeface="Courier New" pitchFamily="49" charset="0"/>
                  </a:rPr>
                  <a:t>9</a:t>
                </a:r>
              </a:p>
            </p:txBody>
          </p:sp>
        </p:grpSp>
      </p:grpSp>
      <p:grpSp>
        <p:nvGrpSpPr>
          <p:cNvPr id="4" name="Group 98"/>
          <p:cNvGrpSpPr>
            <a:grpSpLocks/>
          </p:cNvGrpSpPr>
          <p:nvPr/>
        </p:nvGrpSpPr>
        <p:grpSpPr bwMode="auto">
          <a:xfrm>
            <a:off x="2371725" y="1960563"/>
            <a:ext cx="4432300" cy="406400"/>
            <a:chOff x="2003875" y="1564778"/>
            <a:chExt cx="4432299" cy="406400"/>
          </a:xfrm>
        </p:grpSpPr>
        <p:sp>
          <p:nvSpPr>
            <p:cNvPr id="42041" name="Text Box 5"/>
            <p:cNvSpPr txBox="1">
              <a:spLocks noChangeArrowheads="1"/>
            </p:cNvSpPr>
            <p:nvPr/>
          </p:nvSpPr>
          <p:spPr bwMode="auto">
            <a:xfrm>
              <a:off x="2003875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23</a:t>
              </a:r>
            </a:p>
          </p:txBody>
        </p:sp>
        <p:sp>
          <p:nvSpPr>
            <p:cNvPr id="42042" name="Text Box 6"/>
            <p:cNvSpPr txBox="1">
              <a:spLocks noChangeArrowheads="1"/>
            </p:cNvSpPr>
            <p:nvPr/>
          </p:nvSpPr>
          <p:spPr bwMode="auto">
            <a:xfrm>
              <a:off x="2637287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2</a:t>
              </a:r>
            </a:p>
          </p:txBody>
        </p:sp>
        <p:sp>
          <p:nvSpPr>
            <p:cNvPr id="42043" name="Text Box 7"/>
            <p:cNvSpPr txBox="1">
              <a:spLocks noChangeArrowheads="1"/>
            </p:cNvSpPr>
            <p:nvPr/>
          </p:nvSpPr>
          <p:spPr bwMode="auto">
            <a:xfrm>
              <a:off x="3270700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3</a:t>
              </a:r>
            </a:p>
          </p:txBody>
        </p:sp>
        <p:sp>
          <p:nvSpPr>
            <p:cNvPr id="42044" name="Text Box 8"/>
            <p:cNvSpPr txBox="1">
              <a:spLocks noChangeArrowheads="1"/>
            </p:cNvSpPr>
            <p:nvPr/>
          </p:nvSpPr>
          <p:spPr bwMode="auto">
            <a:xfrm>
              <a:off x="3904112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14</a:t>
              </a:r>
            </a:p>
          </p:txBody>
        </p:sp>
        <p:sp>
          <p:nvSpPr>
            <p:cNvPr id="42045" name="Text Box 9"/>
            <p:cNvSpPr txBox="1">
              <a:spLocks noChangeArrowheads="1"/>
            </p:cNvSpPr>
            <p:nvPr/>
          </p:nvSpPr>
          <p:spPr bwMode="auto">
            <a:xfrm>
              <a:off x="4537525" y="1564778"/>
              <a:ext cx="631825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5</a:t>
              </a:r>
            </a:p>
          </p:txBody>
        </p:sp>
        <p:sp>
          <p:nvSpPr>
            <p:cNvPr id="42046" name="Text Box 10"/>
            <p:cNvSpPr txBox="1">
              <a:spLocks noChangeArrowheads="1"/>
            </p:cNvSpPr>
            <p:nvPr/>
          </p:nvSpPr>
          <p:spPr bwMode="auto">
            <a:xfrm>
              <a:off x="5169350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9</a:t>
              </a:r>
            </a:p>
          </p:txBody>
        </p:sp>
        <p:sp>
          <p:nvSpPr>
            <p:cNvPr id="42047" name="Text Box 11"/>
            <p:cNvSpPr txBox="1">
              <a:spLocks noChangeArrowheads="1"/>
            </p:cNvSpPr>
            <p:nvPr/>
          </p:nvSpPr>
          <p:spPr bwMode="auto">
            <a:xfrm>
              <a:off x="5802762" y="1564778"/>
              <a:ext cx="633412" cy="40011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9</a:t>
              </a: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5" name="Group 106"/>
          <p:cNvGrpSpPr>
            <a:grpSpLocks/>
          </p:cNvGrpSpPr>
          <p:nvPr/>
        </p:nvGrpSpPr>
        <p:grpSpPr bwMode="auto">
          <a:xfrm>
            <a:off x="2371725" y="2601913"/>
            <a:ext cx="4432300" cy="406400"/>
            <a:chOff x="2003875" y="1564778"/>
            <a:chExt cx="4432299" cy="406400"/>
          </a:xfrm>
        </p:grpSpPr>
        <p:sp>
          <p:nvSpPr>
            <p:cNvPr id="42034" name="Text Box 5"/>
            <p:cNvSpPr txBox="1">
              <a:spLocks noChangeArrowheads="1"/>
            </p:cNvSpPr>
            <p:nvPr/>
          </p:nvSpPr>
          <p:spPr bwMode="auto">
            <a:xfrm>
              <a:off x="2003875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35" name="Text Box 6"/>
            <p:cNvSpPr txBox="1">
              <a:spLocks noChangeArrowheads="1"/>
            </p:cNvSpPr>
            <p:nvPr/>
          </p:nvSpPr>
          <p:spPr bwMode="auto">
            <a:xfrm>
              <a:off x="2637287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2</a:t>
              </a:r>
            </a:p>
          </p:txBody>
        </p:sp>
        <p:sp>
          <p:nvSpPr>
            <p:cNvPr id="42036" name="Text Box 7"/>
            <p:cNvSpPr txBox="1">
              <a:spLocks noChangeArrowheads="1"/>
            </p:cNvSpPr>
            <p:nvPr/>
          </p:nvSpPr>
          <p:spPr bwMode="auto">
            <a:xfrm>
              <a:off x="3270700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3</a:t>
              </a:r>
            </a:p>
          </p:txBody>
        </p:sp>
        <p:sp>
          <p:nvSpPr>
            <p:cNvPr id="42037" name="Text Box 8"/>
            <p:cNvSpPr txBox="1">
              <a:spLocks noChangeArrowheads="1"/>
            </p:cNvSpPr>
            <p:nvPr/>
          </p:nvSpPr>
          <p:spPr bwMode="auto">
            <a:xfrm>
              <a:off x="3904112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14</a:t>
              </a:r>
            </a:p>
          </p:txBody>
        </p:sp>
        <p:sp>
          <p:nvSpPr>
            <p:cNvPr id="42038" name="Text Box 9"/>
            <p:cNvSpPr txBox="1">
              <a:spLocks noChangeArrowheads="1"/>
            </p:cNvSpPr>
            <p:nvPr/>
          </p:nvSpPr>
          <p:spPr bwMode="auto">
            <a:xfrm>
              <a:off x="4537525" y="1564778"/>
              <a:ext cx="631825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5</a:t>
              </a:r>
            </a:p>
          </p:txBody>
        </p:sp>
        <p:sp>
          <p:nvSpPr>
            <p:cNvPr id="42039" name="Text Box 10"/>
            <p:cNvSpPr txBox="1">
              <a:spLocks noChangeArrowheads="1"/>
            </p:cNvSpPr>
            <p:nvPr/>
          </p:nvSpPr>
          <p:spPr bwMode="auto">
            <a:xfrm>
              <a:off x="5169350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40" name="Text Box 11"/>
            <p:cNvSpPr txBox="1">
              <a:spLocks noChangeArrowheads="1"/>
            </p:cNvSpPr>
            <p:nvPr/>
          </p:nvSpPr>
          <p:spPr bwMode="auto">
            <a:xfrm>
              <a:off x="5802762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9</a:t>
              </a: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6" name="Group 114"/>
          <p:cNvGrpSpPr>
            <a:grpSpLocks/>
          </p:cNvGrpSpPr>
          <p:nvPr/>
        </p:nvGrpSpPr>
        <p:grpSpPr bwMode="auto">
          <a:xfrm>
            <a:off x="2371725" y="3243263"/>
            <a:ext cx="4432300" cy="406400"/>
            <a:chOff x="2003875" y="1564778"/>
            <a:chExt cx="4432299" cy="406400"/>
          </a:xfrm>
        </p:grpSpPr>
        <p:sp>
          <p:nvSpPr>
            <p:cNvPr id="42027" name="Text Box 5"/>
            <p:cNvSpPr txBox="1">
              <a:spLocks noChangeArrowheads="1"/>
            </p:cNvSpPr>
            <p:nvPr/>
          </p:nvSpPr>
          <p:spPr bwMode="auto">
            <a:xfrm>
              <a:off x="2003875" y="1564778"/>
              <a:ext cx="633412" cy="4001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28" name="Text Box 6"/>
            <p:cNvSpPr txBox="1">
              <a:spLocks noChangeArrowheads="1"/>
            </p:cNvSpPr>
            <p:nvPr/>
          </p:nvSpPr>
          <p:spPr bwMode="auto">
            <a:xfrm>
              <a:off x="2637287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2</a:t>
              </a:r>
            </a:p>
          </p:txBody>
        </p:sp>
        <p:sp>
          <p:nvSpPr>
            <p:cNvPr id="42029" name="Text Box 7"/>
            <p:cNvSpPr txBox="1">
              <a:spLocks noChangeArrowheads="1"/>
            </p:cNvSpPr>
            <p:nvPr/>
          </p:nvSpPr>
          <p:spPr bwMode="auto">
            <a:xfrm>
              <a:off x="3270700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3</a:t>
              </a:r>
            </a:p>
          </p:txBody>
        </p:sp>
        <p:sp>
          <p:nvSpPr>
            <p:cNvPr id="42030" name="Text Box 8"/>
            <p:cNvSpPr txBox="1">
              <a:spLocks noChangeArrowheads="1"/>
            </p:cNvSpPr>
            <p:nvPr/>
          </p:nvSpPr>
          <p:spPr bwMode="auto">
            <a:xfrm>
              <a:off x="3904112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31" name="Text Box 9"/>
            <p:cNvSpPr txBox="1">
              <a:spLocks noChangeArrowheads="1"/>
            </p:cNvSpPr>
            <p:nvPr/>
          </p:nvSpPr>
          <p:spPr bwMode="auto">
            <a:xfrm>
              <a:off x="4537525" y="1564778"/>
              <a:ext cx="631825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14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32" name="Text Box 10"/>
            <p:cNvSpPr txBox="1">
              <a:spLocks noChangeArrowheads="1"/>
            </p:cNvSpPr>
            <p:nvPr/>
          </p:nvSpPr>
          <p:spPr bwMode="auto">
            <a:xfrm>
              <a:off x="5169350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33" name="Text Box 11"/>
            <p:cNvSpPr txBox="1">
              <a:spLocks noChangeArrowheads="1"/>
            </p:cNvSpPr>
            <p:nvPr/>
          </p:nvSpPr>
          <p:spPr bwMode="auto">
            <a:xfrm>
              <a:off x="5802762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9</a:t>
              </a: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7" name="Group 122"/>
          <p:cNvGrpSpPr>
            <a:grpSpLocks/>
          </p:cNvGrpSpPr>
          <p:nvPr/>
        </p:nvGrpSpPr>
        <p:grpSpPr bwMode="auto">
          <a:xfrm>
            <a:off x="2371725" y="3884613"/>
            <a:ext cx="4432300" cy="406400"/>
            <a:chOff x="2003875" y="1564778"/>
            <a:chExt cx="4432299" cy="406400"/>
          </a:xfrm>
        </p:grpSpPr>
        <p:sp>
          <p:nvSpPr>
            <p:cNvPr id="42020" name="Text Box 5"/>
            <p:cNvSpPr txBox="1">
              <a:spLocks noChangeArrowheads="1"/>
            </p:cNvSpPr>
            <p:nvPr/>
          </p:nvSpPr>
          <p:spPr bwMode="auto">
            <a:xfrm>
              <a:off x="2003875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21" name="Text Box 6"/>
            <p:cNvSpPr txBox="1">
              <a:spLocks noChangeArrowheads="1"/>
            </p:cNvSpPr>
            <p:nvPr/>
          </p:nvSpPr>
          <p:spPr bwMode="auto">
            <a:xfrm>
              <a:off x="2637287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2</a:t>
              </a:r>
            </a:p>
          </p:txBody>
        </p:sp>
        <p:sp>
          <p:nvSpPr>
            <p:cNvPr id="42022" name="Text Box 7"/>
            <p:cNvSpPr txBox="1">
              <a:spLocks noChangeArrowheads="1"/>
            </p:cNvSpPr>
            <p:nvPr/>
          </p:nvSpPr>
          <p:spPr bwMode="auto">
            <a:xfrm>
              <a:off x="3270700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3</a:t>
              </a:r>
            </a:p>
          </p:txBody>
        </p:sp>
        <p:sp>
          <p:nvSpPr>
            <p:cNvPr id="42023" name="Text Box 8"/>
            <p:cNvSpPr txBox="1">
              <a:spLocks noChangeArrowheads="1"/>
            </p:cNvSpPr>
            <p:nvPr/>
          </p:nvSpPr>
          <p:spPr bwMode="auto">
            <a:xfrm>
              <a:off x="3904112" y="1564778"/>
              <a:ext cx="633412" cy="40011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24" name="Text Box 9"/>
            <p:cNvSpPr txBox="1">
              <a:spLocks noChangeArrowheads="1"/>
            </p:cNvSpPr>
            <p:nvPr/>
          </p:nvSpPr>
          <p:spPr bwMode="auto">
            <a:xfrm>
              <a:off x="4537525" y="1564778"/>
              <a:ext cx="631825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14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25" name="Text Box 10"/>
            <p:cNvSpPr txBox="1">
              <a:spLocks noChangeArrowheads="1"/>
            </p:cNvSpPr>
            <p:nvPr/>
          </p:nvSpPr>
          <p:spPr bwMode="auto">
            <a:xfrm>
              <a:off x="5169350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26" name="Text Box 11"/>
            <p:cNvSpPr txBox="1">
              <a:spLocks noChangeArrowheads="1"/>
            </p:cNvSpPr>
            <p:nvPr/>
          </p:nvSpPr>
          <p:spPr bwMode="auto">
            <a:xfrm>
              <a:off x="5802762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9</a:t>
              </a: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8" name="Group 130"/>
          <p:cNvGrpSpPr>
            <a:grpSpLocks/>
          </p:cNvGrpSpPr>
          <p:nvPr/>
        </p:nvGrpSpPr>
        <p:grpSpPr bwMode="auto">
          <a:xfrm>
            <a:off x="2371725" y="4525963"/>
            <a:ext cx="4432300" cy="406400"/>
            <a:chOff x="2003875" y="1564778"/>
            <a:chExt cx="4432299" cy="406400"/>
          </a:xfrm>
        </p:grpSpPr>
        <p:sp>
          <p:nvSpPr>
            <p:cNvPr id="42013" name="Text Box 5"/>
            <p:cNvSpPr txBox="1">
              <a:spLocks noChangeArrowheads="1"/>
            </p:cNvSpPr>
            <p:nvPr/>
          </p:nvSpPr>
          <p:spPr bwMode="auto">
            <a:xfrm>
              <a:off x="2003875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3</a:t>
              </a:r>
            </a:p>
          </p:txBody>
        </p:sp>
        <p:sp>
          <p:nvSpPr>
            <p:cNvPr id="42014" name="Text Box 6"/>
            <p:cNvSpPr txBox="1">
              <a:spLocks noChangeArrowheads="1"/>
            </p:cNvSpPr>
            <p:nvPr/>
          </p:nvSpPr>
          <p:spPr bwMode="auto">
            <a:xfrm>
              <a:off x="2637287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2</a:t>
              </a:r>
            </a:p>
          </p:txBody>
        </p:sp>
        <p:sp>
          <p:nvSpPr>
            <p:cNvPr id="42015" name="Text Box 7"/>
            <p:cNvSpPr txBox="1">
              <a:spLocks noChangeArrowheads="1"/>
            </p:cNvSpPr>
            <p:nvPr/>
          </p:nvSpPr>
          <p:spPr bwMode="auto">
            <a:xfrm>
              <a:off x="3270700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16" name="Text Box 8"/>
            <p:cNvSpPr txBox="1">
              <a:spLocks noChangeArrowheads="1"/>
            </p:cNvSpPr>
            <p:nvPr/>
          </p:nvSpPr>
          <p:spPr bwMode="auto">
            <a:xfrm>
              <a:off x="3904112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17" name="Text Box 9"/>
            <p:cNvSpPr txBox="1">
              <a:spLocks noChangeArrowheads="1"/>
            </p:cNvSpPr>
            <p:nvPr/>
          </p:nvSpPr>
          <p:spPr bwMode="auto">
            <a:xfrm>
              <a:off x="4537525" y="1564778"/>
              <a:ext cx="631825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14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18" name="Text Box 10"/>
            <p:cNvSpPr txBox="1">
              <a:spLocks noChangeArrowheads="1"/>
            </p:cNvSpPr>
            <p:nvPr/>
          </p:nvSpPr>
          <p:spPr bwMode="auto">
            <a:xfrm>
              <a:off x="5169350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19" name="Text Box 11"/>
            <p:cNvSpPr txBox="1">
              <a:spLocks noChangeArrowheads="1"/>
            </p:cNvSpPr>
            <p:nvPr/>
          </p:nvSpPr>
          <p:spPr bwMode="auto">
            <a:xfrm>
              <a:off x="5802762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9</a:t>
              </a: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9" name="Group 138"/>
          <p:cNvGrpSpPr>
            <a:grpSpLocks/>
          </p:cNvGrpSpPr>
          <p:nvPr/>
        </p:nvGrpSpPr>
        <p:grpSpPr bwMode="auto">
          <a:xfrm>
            <a:off x="2371725" y="5167313"/>
            <a:ext cx="4432300" cy="406400"/>
            <a:chOff x="2003875" y="1564778"/>
            <a:chExt cx="4432299" cy="406400"/>
          </a:xfrm>
        </p:grpSpPr>
        <p:sp>
          <p:nvSpPr>
            <p:cNvPr id="42006" name="Text Box 5"/>
            <p:cNvSpPr txBox="1">
              <a:spLocks noChangeArrowheads="1"/>
            </p:cNvSpPr>
            <p:nvPr/>
          </p:nvSpPr>
          <p:spPr bwMode="auto">
            <a:xfrm>
              <a:off x="2003875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2</a:t>
              </a:r>
            </a:p>
          </p:txBody>
        </p:sp>
        <p:sp>
          <p:nvSpPr>
            <p:cNvPr id="42007" name="Text Box 6"/>
            <p:cNvSpPr txBox="1">
              <a:spLocks noChangeArrowheads="1"/>
            </p:cNvSpPr>
            <p:nvPr/>
          </p:nvSpPr>
          <p:spPr bwMode="auto">
            <a:xfrm>
              <a:off x="2637287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08" name="Text Box 7"/>
            <p:cNvSpPr txBox="1">
              <a:spLocks noChangeArrowheads="1"/>
            </p:cNvSpPr>
            <p:nvPr/>
          </p:nvSpPr>
          <p:spPr bwMode="auto">
            <a:xfrm>
              <a:off x="3270700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09" name="Text Box 8"/>
            <p:cNvSpPr txBox="1">
              <a:spLocks noChangeArrowheads="1"/>
            </p:cNvSpPr>
            <p:nvPr/>
          </p:nvSpPr>
          <p:spPr bwMode="auto">
            <a:xfrm>
              <a:off x="3904112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10" name="Text Box 9"/>
            <p:cNvSpPr txBox="1">
              <a:spLocks noChangeArrowheads="1"/>
            </p:cNvSpPr>
            <p:nvPr/>
          </p:nvSpPr>
          <p:spPr bwMode="auto">
            <a:xfrm>
              <a:off x="4537525" y="1564778"/>
              <a:ext cx="631825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14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11" name="Text Box 10"/>
            <p:cNvSpPr txBox="1">
              <a:spLocks noChangeArrowheads="1"/>
            </p:cNvSpPr>
            <p:nvPr/>
          </p:nvSpPr>
          <p:spPr bwMode="auto">
            <a:xfrm>
              <a:off x="5169350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12" name="Text Box 11"/>
            <p:cNvSpPr txBox="1">
              <a:spLocks noChangeArrowheads="1"/>
            </p:cNvSpPr>
            <p:nvPr/>
          </p:nvSpPr>
          <p:spPr bwMode="auto">
            <a:xfrm>
              <a:off x="5802762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9</a:t>
              </a: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21515" name="Oval 146"/>
          <p:cNvSpPr>
            <a:spLocks noChangeArrowheads="1"/>
          </p:cNvSpPr>
          <p:nvPr/>
        </p:nvSpPr>
        <p:spPr bwMode="auto">
          <a:xfrm>
            <a:off x="5581650" y="1338263"/>
            <a:ext cx="560388" cy="327025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516" name="Oval 148"/>
          <p:cNvSpPr>
            <a:spLocks noChangeArrowheads="1"/>
          </p:cNvSpPr>
          <p:nvPr/>
        </p:nvSpPr>
        <p:spPr bwMode="auto">
          <a:xfrm>
            <a:off x="2401888" y="1979613"/>
            <a:ext cx="560387" cy="327025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517" name="Freeform 149"/>
          <p:cNvSpPr>
            <a:spLocks/>
          </p:cNvSpPr>
          <p:nvPr/>
        </p:nvSpPr>
        <p:spPr bwMode="auto">
          <a:xfrm>
            <a:off x="2894013" y="2252663"/>
            <a:ext cx="2933700" cy="228600"/>
          </a:xfrm>
          <a:custGeom>
            <a:avLst/>
            <a:gdLst>
              <a:gd name="T0" fmla="*/ 0 w 2934269"/>
              <a:gd name="T1" fmla="*/ 0 h 229738"/>
              <a:gd name="T2" fmla="*/ 913161 w 2934269"/>
              <a:gd name="T3" fmla="*/ 184542 h 229738"/>
              <a:gd name="T4" fmla="*/ 2357862 w 2934269"/>
              <a:gd name="T5" fmla="*/ 197724 h 229738"/>
              <a:gd name="T6" fmla="*/ 2930293 w 2934269"/>
              <a:gd name="T7" fmla="*/ 39544 h 229738"/>
              <a:gd name="T8" fmla="*/ 0 60000 65536"/>
              <a:gd name="T9" fmla="*/ 0 60000 65536"/>
              <a:gd name="T10" fmla="*/ 0 60000 65536"/>
              <a:gd name="T11" fmla="*/ 0 60000 65536"/>
              <a:gd name="T12" fmla="*/ 0 w 2934269"/>
              <a:gd name="T13" fmla="*/ 0 h 229738"/>
              <a:gd name="T14" fmla="*/ 2934269 w 2934269"/>
              <a:gd name="T15" fmla="*/ 229738 h 2297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34269" h="229738">
                <a:moveTo>
                  <a:pt x="0" y="0"/>
                </a:moveTo>
                <a:cubicBezTo>
                  <a:pt x="260445" y="78475"/>
                  <a:pt x="520890" y="156950"/>
                  <a:pt x="914400" y="191069"/>
                </a:cubicBezTo>
                <a:cubicBezTo>
                  <a:pt x="1307911" y="225189"/>
                  <a:pt x="2024418" y="229738"/>
                  <a:pt x="2361063" y="204717"/>
                </a:cubicBezTo>
                <a:cubicBezTo>
                  <a:pt x="2697708" y="179696"/>
                  <a:pt x="2815988" y="110320"/>
                  <a:pt x="2934269" y="40944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518" name="Freeform 150"/>
          <p:cNvSpPr>
            <a:spLocks/>
          </p:cNvSpPr>
          <p:nvPr/>
        </p:nvSpPr>
        <p:spPr bwMode="auto">
          <a:xfrm>
            <a:off x="6045200" y="1609725"/>
            <a:ext cx="614363" cy="176213"/>
          </a:xfrm>
          <a:custGeom>
            <a:avLst/>
            <a:gdLst>
              <a:gd name="T0" fmla="*/ 0 w 2934269"/>
              <a:gd name="T1" fmla="*/ 0 h 229738"/>
              <a:gd name="T2" fmla="*/ 3 w 2934269"/>
              <a:gd name="T3" fmla="*/ 22750 h 229738"/>
              <a:gd name="T4" fmla="*/ 9 w 2934269"/>
              <a:gd name="T5" fmla="*/ 24377 h 229738"/>
              <a:gd name="T6" fmla="*/ 11 w 2934269"/>
              <a:gd name="T7" fmla="*/ 4875 h 229738"/>
              <a:gd name="T8" fmla="*/ 0 60000 65536"/>
              <a:gd name="T9" fmla="*/ 0 60000 65536"/>
              <a:gd name="T10" fmla="*/ 0 60000 65536"/>
              <a:gd name="T11" fmla="*/ 0 60000 65536"/>
              <a:gd name="T12" fmla="*/ 0 w 2934269"/>
              <a:gd name="T13" fmla="*/ 0 h 229738"/>
              <a:gd name="T14" fmla="*/ 2934269 w 2934269"/>
              <a:gd name="T15" fmla="*/ 229738 h 2297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34269" h="229738">
                <a:moveTo>
                  <a:pt x="0" y="0"/>
                </a:moveTo>
                <a:cubicBezTo>
                  <a:pt x="260445" y="78475"/>
                  <a:pt x="520890" y="156950"/>
                  <a:pt x="914400" y="191069"/>
                </a:cubicBezTo>
                <a:cubicBezTo>
                  <a:pt x="1307911" y="225189"/>
                  <a:pt x="2024418" y="229738"/>
                  <a:pt x="2361063" y="204717"/>
                </a:cubicBezTo>
                <a:cubicBezTo>
                  <a:pt x="2697708" y="179696"/>
                  <a:pt x="2815988" y="110320"/>
                  <a:pt x="2934269" y="40944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519" name="Oval 151"/>
          <p:cNvSpPr>
            <a:spLocks noChangeArrowheads="1"/>
          </p:cNvSpPr>
          <p:nvPr/>
        </p:nvSpPr>
        <p:spPr bwMode="auto">
          <a:xfrm>
            <a:off x="4313238" y="2620963"/>
            <a:ext cx="558800" cy="327025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520" name="Freeform 152"/>
          <p:cNvSpPr>
            <a:spLocks/>
          </p:cNvSpPr>
          <p:nvPr/>
        </p:nvSpPr>
        <p:spPr bwMode="auto">
          <a:xfrm>
            <a:off x="4722813" y="2894013"/>
            <a:ext cx="612775" cy="174625"/>
          </a:xfrm>
          <a:custGeom>
            <a:avLst/>
            <a:gdLst>
              <a:gd name="T0" fmla="*/ 0 w 2934269"/>
              <a:gd name="T1" fmla="*/ 0 h 229738"/>
              <a:gd name="T2" fmla="*/ 3 w 2934269"/>
              <a:gd name="T3" fmla="*/ 21354 h 229738"/>
              <a:gd name="T4" fmla="*/ 9 w 2934269"/>
              <a:gd name="T5" fmla="*/ 22879 h 229738"/>
              <a:gd name="T6" fmla="*/ 11 w 2934269"/>
              <a:gd name="T7" fmla="*/ 4576 h 229738"/>
              <a:gd name="T8" fmla="*/ 0 60000 65536"/>
              <a:gd name="T9" fmla="*/ 0 60000 65536"/>
              <a:gd name="T10" fmla="*/ 0 60000 65536"/>
              <a:gd name="T11" fmla="*/ 0 60000 65536"/>
              <a:gd name="T12" fmla="*/ 0 w 2934269"/>
              <a:gd name="T13" fmla="*/ 0 h 229738"/>
              <a:gd name="T14" fmla="*/ 2934269 w 2934269"/>
              <a:gd name="T15" fmla="*/ 229738 h 2297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34269" h="229738">
                <a:moveTo>
                  <a:pt x="0" y="0"/>
                </a:moveTo>
                <a:cubicBezTo>
                  <a:pt x="260445" y="78475"/>
                  <a:pt x="520890" y="156950"/>
                  <a:pt x="914400" y="191069"/>
                </a:cubicBezTo>
                <a:cubicBezTo>
                  <a:pt x="1307911" y="225189"/>
                  <a:pt x="2024418" y="229738"/>
                  <a:pt x="2361063" y="204717"/>
                </a:cubicBezTo>
                <a:cubicBezTo>
                  <a:pt x="2697708" y="179696"/>
                  <a:pt x="2815988" y="110320"/>
                  <a:pt x="2934269" y="40944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521" name="Oval 153"/>
          <p:cNvSpPr>
            <a:spLocks noChangeArrowheads="1"/>
          </p:cNvSpPr>
          <p:nvPr/>
        </p:nvSpPr>
        <p:spPr bwMode="auto">
          <a:xfrm>
            <a:off x="2416175" y="3262313"/>
            <a:ext cx="558800" cy="327025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522" name="Freeform 154"/>
          <p:cNvSpPr>
            <a:spLocks/>
          </p:cNvSpPr>
          <p:nvPr/>
        </p:nvSpPr>
        <p:spPr bwMode="auto">
          <a:xfrm>
            <a:off x="2894013" y="3521075"/>
            <a:ext cx="1814512" cy="230188"/>
          </a:xfrm>
          <a:custGeom>
            <a:avLst/>
            <a:gdLst>
              <a:gd name="T0" fmla="*/ 0 w 2934269"/>
              <a:gd name="T1" fmla="*/ 0 h 229738"/>
              <a:gd name="T2" fmla="*/ 19560 w 2934269"/>
              <a:gd name="T3" fmla="*/ 193704 h 229738"/>
              <a:gd name="T4" fmla="*/ 50505 w 2934269"/>
              <a:gd name="T5" fmla="*/ 207541 h 229738"/>
              <a:gd name="T6" fmla="*/ 62767 w 2934269"/>
              <a:gd name="T7" fmla="*/ 41509 h 229738"/>
              <a:gd name="T8" fmla="*/ 0 60000 65536"/>
              <a:gd name="T9" fmla="*/ 0 60000 65536"/>
              <a:gd name="T10" fmla="*/ 0 60000 65536"/>
              <a:gd name="T11" fmla="*/ 0 60000 65536"/>
              <a:gd name="T12" fmla="*/ 0 w 2934269"/>
              <a:gd name="T13" fmla="*/ 0 h 229738"/>
              <a:gd name="T14" fmla="*/ 2934269 w 2934269"/>
              <a:gd name="T15" fmla="*/ 229738 h 2297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34269" h="229738">
                <a:moveTo>
                  <a:pt x="0" y="0"/>
                </a:moveTo>
                <a:cubicBezTo>
                  <a:pt x="260445" y="78475"/>
                  <a:pt x="520890" y="156950"/>
                  <a:pt x="914400" y="191069"/>
                </a:cubicBezTo>
                <a:cubicBezTo>
                  <a:pt x="1307911" y="225189"/>
                  <a:pt x="2024418" y="229738"/>
                  <a:pt x="2361063" y="204717"/>
                </a:cubicBezTo>
                <a:cubicBezTo>
                  <a:pt x="2697708" y="179696"/>
                  <a:pt x="2815988" y="110320"/>
                  <a:pt x="2934269" y="40944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523" name="Oval 155"/>
          <p:cNvSpPr>
            <a:spLocks noChangeArrowheads="1"/>
          </p:cNvSpPr>
          <p:nvPr/>
        </p:nvSpPr>
        <p:spPr bwMode="auto">
          <a:xfrm>
            <a:off x="2416175" y="3916363"/>
            <a:ext cx="558800" cy="328612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524" name="Freeform 156"/>
          <p:cNvSpPr>
            <a:spLocks/>
          </p:cNvSpPr>
          <p:nvPr/>
        </p:nvSpPr>
        <p:spPr bwMode="auto">
          <a:xfrm>
            <a:off x="2865438" y="4176713"/>
            <a:ext cx="1106487" cy="257175"/>
          </a:xfrm>
          <a:custGeom>
            <a:avLst/>
            <a:gdLst>
              <a:gd name="T0" fmla="*/ 0 w 2934269"/>
              <a:gd name="T1" fmla="*/ 0 h 229738"/>
              <a:gd name="T2" fmla="*/ 374 w 2934269"/>
              <a:gd name="T3" fmla="*/ 470888 h 229738"/>
              <a:gd name="T4" fmla="*/ 964 w 2934269"/>
              <a:gd name="T5" fmla="*/ 504520 h 229738"/>
              <a:gd name="T6" fmla="*/ 1199 w 2934269"/>
              <a:gd name="T7" fmla="*/ 100905 h 229738"/>
              <a:gd name="T8" fmla="*/ 0 60000 65536"/>
              <a:gd name="T9" fmla="*/ 0 60000 65536"/>
              <a:gd name="T10" fmla="*/ 0 60000 65536"/>
              <a:gd name="T11" fmla="*/ 0 60000 65536"/>
              <a:gd name="T12" fmla="*/ 0 w 2934269"/>
              <a:gd name="T13" fmla="*/ 0 h 229738"/>
              <a:gd name="T14" fmla="*/ 2934269 w 2934269"/>
              <a:gd name="T15" fmla="*/ 229738 h 2297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34269" h="229738">
                <a:moveTo>
                  <a:pt x="0" y="0"/>
                </a:moveTo>
                <a:cubicBezTo>
                  <a:pt x="260445" y="78475"/>
                  <a:pt x="520890" y="156950"/>
                  <a:pt x="914400" y="191069"/>
                </a:cubicBezTo>
                <a:cubicBezTo>
                  <a:pt x="1307911" y="225189"/>
                  <a:pt x="2024418" y="229738"/>
                  <a:pt x="2361063" y="204717"/>
                </a:cubicBezTo>
                <a:cubicBezTo>
                  <a:pt x="2697708" y="179696"/>
                  <a:pt x="2815988" y="110320"/>
                  <a:pt x="2934269" y="40944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525" name="Oval 157"/>
          <p:cNvSpPr>
            <a:spLocks noChangeArrowheads="1"/>
          </p:cNvSpPr>
          <p:nvPr/>
        </p:nvSpPr>
        <p:spPr bwMode="auto">
          <a:xfrm>
            <a:off x="2416175" y="4557713"/>
            <a:ext cx="558800" cy="328612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526" name="Freeform 158"/>
          <p:cNvSpPr>
            <a:spLocks/>
          </p:cNvSpPr>
          <p:nvPr/>
        </p:nvSpPr>
        <p:spPr bwMode="auto">
          <a:xfrm>
            <a:off x="2825750" y="4830763"/>
            <a:ext cx="612775" cy="176212"/>
          </a:xfrm>
          <a:custGeom>
            <a:avLst/>
            <a:gdLst>
              <a:gd name="T0" fmla="*/ 0 w 2934269"/>
              <a:gd name="T1" fmla="*/ 0 h 229738"/>
              <a:gd name="T2" fmla="*/ 3 w 2934269"/>
              <a:gd name="T3" fmla="*/ 22750 h 229738"/>
              <a:gd name="T4" fmla="*/ 9 w 2934269"/>
              <a:gd name="T5" fmla="*/ 24376 h 229738"/>
              <a:gd name="T6" fmla="*/ 11 w 2934269"/>
              <a:gd name="T7" fmla="*/ 4874 h 229738"/>
              <a:gd name="T8" fmla="*/ 0 60000 65536"/>
              <a:gd name="T9" fmla="*/ 0 60000 65536"/>
              <a:gd name="T10" fmla="*/ 0 60000 65536"/>
              <a:gd name="T11" fmla="*/ 0 60000 65536"/>
              <a:gd name="T12" fmla="*/ 0 w 2934269"/>
              <a:gd name="T13" fmla="*/ 0 h 229738"/>
              <a:gd name="T14" fmla="*/ 2934269 w 2934269"/>
              <a:gd name="T15" fmla="*/ 229738 h 2297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34269" h="229738">
                <a:moveTo>
                  <a:pt x="0" y="0"/>
                </a:moveTo>
                <a:cubicBezTo>
                  <a:pt x="260445" y="78475"/>
                  <a:pt x="520890" y="156950"/>
                  <a:pt x="914400" y="191069"/>
                </a:cubicBezTo>
                <a:cubicBezTo>
                  <a:pt x="1307911" y="225189"/>
                  <a:pt x="2024418" y="229738"/>
                  <a:pt x="2361063" y="204717"/>
                </a:cubicBezTo>
                <a:cubicBezTo>
                  <a:pt x="2697708" y="179696"/>
                  <a:pt x="2815988" y="110320"/>
                  <a:pt x="2934269" y="40944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5" grpId="0" animBg="1"/>
      <p:bldP spid="21516" grpId="0" animBg="1"/>
      <p:bldP spid="21517" grpId="0" animBg="1"/>
      <p:bldP spid="21518" grpId="0" animBg="1"/>
      <p:bldP spid="21519" grpId="0" animBg="1"/>
      <p:bldP spid="21520" grpId="0" animBg="1"/>
      <p:bldP spid="21521" grpId="0" animBg="1"/>
      <p:bldP spid="21522" grpId="0" animBg="1"/>
      <p:bldP spid="21523" grpId="0" animBg="1"/>
      <p:bldP spid="21524" grpId="0" animBg="1"/>
      <p:bldP spid="21525" grpId="0" animBg="1"/>
      <p:bldP spid="2152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เมท็อดการเรียงลำดับข้อมูลแบบเลือก</a:t>
            </a:r>
            <a:endParaRPr lang="th-TH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36538" y="750888"/>
            <a:ext cx="8680450" cy="59404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 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maxIndex(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d,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k)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maxIndex = 0;</a:t>
            </a:r>
          </a:p>
          <a:p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i = 1; i &lt;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k; i++)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(d[i] &gt; d[maxIndex]) maxIndex = i;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maxIndex;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swap(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d,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i,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j)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t = d[i];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d[i] = d[j];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d[j] = t;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} 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sort(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d)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lastIndex = d.length-1; lastIndex &gt;= 1;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                            lastIndex--)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maxIndex = maxIndex(d, lastIndex);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swap(d, maxIndex, lastIndex);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}</a:t>
            </a: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6858000" y="708025"/>
            <a:ext cx="487363" cy="471488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3627438" y="1312863"/>
            <a:ext cx="560387" cy="471487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3214688" y="3181350"/>
            <a:ext cx="3009900" cy="719138"/>
            <a:chOff x="3214678" y="3181649"/>
            <a:chExt cx="3009612" cy="718899"/>
          </a:xfrm>
        </p:grpSpPr>
        <p:sp>
          <p:nvSpPr>
            <p:cNvPr id="43019" name="Rectangle 11"/>
            <p:cNvSpPr>
              <a:spLocks noChangeArrowheads="1"/>
            </p:cNvSpPr>
            <p:nvPr/>
          </p:nvSpPr>
          <p:spPr bwMode="auto">
            <a:xfrm>
              <a:off x="4500562" y="3571876"/>
              <a:ext cx="294968" cy="324464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th-TH"/>
            </a:p>
          </p:txBody>
        </p:sp>
        <p:sp>
          <p:nvSpPr>
            <p:cNvPr id="43020" name="Rectangle 15"/>
            <p:cNvSpPr>
              <a:spLocks noChangeArrowheads="1"/>
            </p:cNvSpPr>
            <p:nvPr/>
          </p:nvSpPr>
          <p:spPr bwMode="auto">
            <a:xfrm>
              <a:off x="5643570" y="3571876"/>
              <a:ext cx="294968" cy="324464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th-TH"/>
            </a:p>
          </p:txBody>
        </p:sp>
        <p:grpSp>
          <p:nvGrpSpPr>
            <p:cNvPr id="43021" name="Group 22"/>
            <p:cNvGrpSpPr>
              <a:grpSpLocks/>
            </p:cNvGrpSpPr>
            <p:nvPr/>
          </p:nvGrpSpPr>
          <p:grpSpPr bwMode="auto">
            <a:xfrm>
              <a:off x="3214678" y="3181649"/>
              <a:ext cx="3009612" cy="718899"/>
              <a:chOff x="5562916" y="3395963"/>
              <a:chExt cx="3009612" cy="718899"/>
            </a:xfrm>
          </p:grpSpPr>
          <p:sp>
            <p:nvSpPr>
              <p:cNvPr id="9" name="Rectangle 8"/>
              <p:cNvSpPr/>
              <p:nvPr/>
            </p:nvSpPr>
            <p:spPr bwMode="auto">
              <a:xfrm>
                <a:off x="5991500" y="3786358"/>
                <a:ext cx="295247" cy="32374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th-TH"/>
              </a:p>
            </p:txBody>
          </p:sp>
          <p:sp>
            <p:nvSpPr>
              <p:cNvPr id="10" name="Rectangle 9"/>
              <p:cNvSpPr/>
              <p:nvPr/>
            </p:nvSpPr>
            <p:spPr bwMode="auto">
              <a:xfrm>
                <a:off x="6277223" y="3786358"/>
                <a:ext cx="295247" cy="32374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th-TH"/>
              </a:p>
            </p:txBody>
          </p:sp>
          <p:sp>
            <p:nvSpPr>
              <p:cNvPr id="11" name="Rectangle 10"/>
              <p:cNvSpPr/>
              <p:nvPr/>
            </p:nvSpPr>
            <p:spPr bwMode="auto">
              <a:xfrm>
                <a:off x="6562945" y="3786358"/>
                <a:ext cx="295247" cy="32374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th-TH"/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7134391" y="3786358"/>
                <a:ext cx="295247" cy="32374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th-TH"/>
              </a:p>
            </p:txBody>
          </p:sp>
          <p:sp>
            <p:nvSpPr>
              <p:cNvPr id="14" name="Rectangle 13"/>
              <p:cNvSpPr/>
              <p:nvPr/>
            </p:nvSpPr>
            <p:spPr bwMode="auto">
              <a:xfrm>
                <a:off x="7420113" y="3786358"/>
                <a:ext cx="295247" cy="32374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th-TH"/>
              </a:p>
            </p:txBody>
          </p:sp>
          <p:sp>
            <p:nvSpPr>
              <p:cNvPr id="15" name="Rectangle 14"/>
              <p:cNvSpPr/>
              <p:nvPr/>
            </p:nvSpPr>
            <p:spPr bwMode="auto">
              <a:xfrm>
                <a:off x="7705836" y="3786358"/>
                <a:ext cx="295247" cy="32374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th-TH"/>
              </a:p>
            </p:txBody>
          </p:sp>
          <p:sp>
            <p:nvSpPr>
              <p:cNvPr id="17" name="Rectangle 16"/>
              <p:cNvSpPr/>
              <p:nvPr/>
            </p:nvSpPr>
            <p:spPr bwMode="auto">
              <a:xfrm>
                <a:off x="8277281" y="3786358"/>
                <a:ext cx="295247" cy="32374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th-TH"/>
              </a:p>
            </p:txBody>
          </p:sp>
          <p:sp>
            <p:nvSpPr>
              <p:cNvPr id="43029" name="TextBox 19"/>
              <p:cNvSpPr txBox="1">
                <a:spLocks noChangeArrowheads="1"/>
              </p:cNvSpPr>
              <p:nvPr/>
            </p:nvSpPr>
            <p:spPr bwMode="auto">
              <a:xfrm>
                <a:off x="5562916" y="3714752"/>
                <a:ext cx="33855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d</a:t>
                </a:r>
                <a:endParaRPr lang="th-TH" sz="2000" b="1">
                  <a:latin typeface="Courier New" pitchFamily="49" charset="0"/>
                </a:endParaRPr>
              </a:p>
            </p:txBody>
          </p:sp>
          <p:sp>
            <p:nvSpPr>
              <p:cNvPr id="43030" name="TextBox 20"/>
              <p:cNvSpPr txBox="1">
                <a:spLocks noChangeArrowheads="1"/>
              </p:cNvSpPr>
              <p:nvPr/>
            </p:nvSpPr>
            <p:spPr bwMode="auto">
              <a:xfrm>
                <a:off x="6777362" y="3395963"/>
                <a:ext cx="33855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i</a:t>
                </a:r>
                <a:endParaRPr lang="th-TH" sz="2000" b="1">
                  <a:latin typeface="Courier New" pitchFamily="49" charset="0"/>
                </a:endParaRPr>
              </a:p>
            </p:txBody>
          </p:sp>
          <p:sp>
            <p:nvSpPr>
              <p:cNvPr id="43031" name="TextBox 21"/>
              <p:cNvSpPr txBox="1">
                <a:spLocks noChangeArrowheads="1"/>
              </p:cNvSpPr>
              <p:nvPr/>
            </p:nvSpPr>
            <p:spPr bwMode="auto">
              <a:xfrm>
                <a:off x="7920370" y="3395963"/>
                <a:ext cx="33855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j</a:t>
                </a:r>
                <a:endParaRPr lang="th-TH" sz="2000" b="1">
                  <a:latin typeface="Courier New" pitchFamily="49" charset="0"/>
                </a:endParaRPr>
              </a:p>
            </p:txBody>
          </p:sp>
        </p:grpSp>
      </p:grp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211638" y="4000500"/>
            <a:ext cx="339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t</a:t>
            </a:r>
            <a:endParaRPr lang="th-TH" sz="2000" b="1">
              <a:latin typeface="Courier New" pitchFamily="49" charset="0"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4500563" y="3571875"/>
            <a:ext cx="295275" cy="323850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5643563" y="3571875"/>
            <a:ext cx="295275" cy="323850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4500563" y="3979863"/>
            <a:ext cx="295275" cy="323850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0463 L -3.33333E-6 0.05718 " pathEditMode="relative" rAng="0" ptsTypes="AA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0231 C -0.0052 -0.01111 -0.01024 -0.02453 -0.02395 -0.03171 C -0.03767 -0.03888 -0.06527 -0.04606 -0.08211 -0.04027 C -0.09895 -0.03448 -0.11215 -0.0162 -0.12517 0.00231 " pathEditMode="relative" rAng="0" ptsTypes="aaaA">
                                      <p:cBhvr>
                                        <p:cTn id="8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67" y="-24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8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007 C 0.02014 0.00741 0.04028 0.01435 0.05816 0.01157 C 0.07605 0.0088 0.09618 -0.0044 0.10747 -0.01643 C 0.11875 -0.02846 0.12223 -0.04443 0.1257 -0.0604 " pathEditMode="relative" rAng="0" ptsTypes="aaaA">
                                      <p:cBhvr>
                                        <p:cTn id="9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85" y="-2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0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5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animBg="1"/>
      <p:bldP spid="8" grpId="0" animBg="1"/>
      <p:bldP spid="24" grpId="0"/>
      <p:bldP spid="25" grpId="0" animBg="1"/>
      <p:bldP spid="25" grpId="1" animBg="1"/>
      <p:bldP spid="26" grpId="0" animBg="1"/>
      <p:bldP spid="26" grpId="1" animBg="1"/>
      <p:bldP spid="28" grpId="0" animBg="1"/>
      <p:bldP spid="28" grpId="1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เมท็อดที่คืนอาเรย์</a:t>
            </a:r>
          </a:p>
        </p:txBody>
      </p:sp>
      <p:sp>
        <p:nvSpPr>
          <p:cNvPr id="52838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00088" y="1214438"/>
            <a:ext cx="7772400" cy="660400"/>
          </a:xfrm>
        </p:spPr>
        <p:txBody>
          <a:bodyPr/>
          <a:lstStyle/>
          <a:p>
            <a:pPr algn="ctr">
              <a:buFontTx/>
              <a:buNone/>
            </a:pPr>
            <a:r>
              <a:rPr lang="th-TH" smtClean="0"/>
              <a:t>สิ่งที่คืนคือตำแหน่งอ้างอิงอาเรย์ </a:t>
            </a:r>
          </a:p>
        </p:txBody>
      </p:sp>
      <p:sp>
        <p:nvSpPr>
          <p:cNvPr id="528389" name="Text Box 5"/>
          <p:cNvSpPr txBox="1">
            <a:spLocks noChangeArrowheads="1"/>
          </p:cNvSpPr>
          <p:nvPr/>
        </p:nvSpPr>
        <p:spPr bwMode="auto">
          <a:xfrm>
            <a:off x="923925" y="1878013"/>
            <a:ext cx="7378700" cy="345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 static void main(</a:t>
            </a:r>
            <a:r>
              <a:rPr lang="th-TH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</a:t>
            </a:r>
            <a:r>
              <a:rPr lang="th-TH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  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x = randomIntArray(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4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...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  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randomIntArray(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n) {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d =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[n];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 = 0; i &lt; d.length; i++) {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d[i] = (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)(100 * </a:t>
            </a:r>
            <a:r>
              <a:rPr lang="th-TH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Math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.random());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478088" y="2532063"/>
            <a:ext cx="898525" cy="565150"/>
            <a:chOff x="1599" y="1684"/>
            <a:chExt cx="224" cy="337"/>
          </a:xfrm>
        </p:grpSpPr>
        <p:sp>
          <p:nvSpPr>
            <p:cNvPr id="44054" name="Rectangle 8"/>
            <p:cNvSpPr>
              <a:spLocks noChangeArrowheads="1"/>
            </p:cNvSpPr>
            <p:nvPr/>
          </p:nvSpPr>
          <p:spPr bwMode="auto">
            <a:xfrm>
              <a:off x="1701" y="1740"/>
              <a:ext cx="122" cy="281"/>
            </a:xfrm>
            <a:prstGeom prst="rect">
              <a:avLst/>
            </a:prstGeom>
            <a:solidFill>
              <a:srgbClr val="FAEBD7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endParaRPr lang="th-TH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4055" name="Text Box 9"/>
            <p:cNvSpPr txBox="1">
              <a:spLocks noChangeArrowheads="1"/>
            </p:cNvSpPr>
            <p:nvPr/>
          </p:nvSpPr>
          <p:spPr bwMode="auto">
            <a:xfrm>
              <a:off x="1599" y="1684"/>
              <a:ext cx="96" cy="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/>
              <a:r>
                <a:rPr lang="en-US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x</a:t>
              </a:r>
              <a:endParaRPr lang="th-TH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5075238" y="5513388"/>
            <a:ext cx="2347912" cy="433387"/>
            <a:chOff x="3279" y="3144"/>
            <a:chExt cx="1479" cy="273"/>
          </a:xfrm>
        </p:grpSpPr>
        <p:sp>
          <p:nvSpPr>
            <p:cNvPr id="44050" name="Rectangle 12"/>
            <p:cNvSpPr>
              <a:spLocks noChangeArrowheads="1"/>
            </p:cNvSpPr>
            <p:nvPr/>
          </p:nvSpPr>
          <p:spPr bwMode="auto">
            <a:xfrm>
              <a:off x="3279" y="3144"/>
              <a:ext cx="372" cy="273"/>
            </a:xfrm>
            <a:prstGeom prst="rect">
              <a:avLst/>
            </a:prstGeom>
            <a:solidFill>
              <a:srgbClr val="FAEBD7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2000">
                  <a:latin typeface="Tahoma" pitchFamily="34" charset="0"/>
                  <a:cs typeface="Tahoma" pitchFamily="34" charset="0"/>
                </a:rPr>
                <a:t>0</a:t>
              </a:r>
              <a:endParaRPr lang="th-TH" sz="20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4051" name="Rectangle 13"/>
            <p:cNvSpPr>
              <a:spLocks noChangeArrowheads="1"/>
            </p:cNvSpPr>
            <p:nvPr/>
          </p:nvSpPr>
          <p:spPr bwMode="auto">
            <a:xfrm>
              <a:off x="3651" y="3144"/>
              <a:ext cx="371" cy="273"/>
            </a:xfrm>
            <a:prstGeom prst="rect">
              <a:avLst/>
            </a:prstGeom>
            <a:solidFill>
              <a:srgbClr val="FAEBD7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2000">
                  <a:latin typeface="Tahoma" pitchFamily="34" charset="0"/>
                  <a:cs typeface="Tahoma" pitchFamily="34" charset="0"/>
                </a:rPr>
                <a:t>0</a:t>
              </a:r>
              <a:endParaRPr lang="th-TH" sz="20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4052" name="Rectangle 14"/>
            <p:cNvSpPr>
              <a:spLocks noChangeArrowheads="1"/>
            </p:cNvSpPr>
            <p:nvPr/>
          </p:nvSpPr>
          <p:spPr bwMode="auto">
            <a:xfrm>
              <a:off x="4015" y="3144"/>
              <a:ext cx="371" cy="273"/>
            </a:xfrm>
            <a:prstGeom prst="rect">
              <a:avLst/>
            </a:prstGeom>
            <a:solidFill>
              <a:srgbClr val="FAEBD7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2000">
                  <a:latin typeface="Tahoma" pitchFamily="34" charset="0"/>
                  <a:cs typeface="Tahoma" pitchFamily="34" charset="0"/>
                </a:rPr>
                <a:t>0</a:t>
              </a:r>
              <a:endParaRPr lang="th-TH" sz="20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4053" name="Rectangle 15"/>
            <p:cNvSpPr>
              <a:spLocks noChangeArrowheads="1"/>
            </p:cNvSpPr>
            <p:nvPr/>
          </p:nvSpPr>
          <p:spPr bwMode="auto">
            <a:xfrm>
              <a:off x="4386" y="3144"/>
              <a:ext cx="372" cy="273"/>
            </a:xfrm>
            <a:prstGeom prst="rect">
              <a:avLst/>
            </a:prstGeom>
            <a:solidFill>
              <a:srgbClr val="FAEBD7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2000">
                  <a:latin typeface="Tahoma" pitchFamily="34" charset="0"/>
                  <a:cs typeface="Tahoma" pitchFamily="34" charset="0"/>
                </a:rPr>
                <a:t>0</a:t>
              </a:r>
              <a:endParaRPr lang="th-TH" sz="2000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5075238" y="5513388"/>
            <a:ext cx="2347912" cy="433387"/>
            <a:chOff x="3279" y="3144"/>
            <a:chExt cx="1479" cy="273"/>
          </a:xfrm>
        </p:grpSpPr>
        <p:sp>
          <p:nvSpPr>
            <p:cNvPr id="528409" name="Rectangle 25"/>
            <p:cNvSpPr>
              <a:spLocks noChangeArrowheads="1"/>
            </p:cNvSpPr>
            <p:nvPr/>
          </p:nvSpPr>
          <p:spPr bwMode="auto">
            <a:xfrm>
              <a:off x="3279" y="3144"/>
              <a:ext cx="372" cy="27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latin typeface="Tahoma" pitchFamily="34" charset="0"/>
                  <a:cs typeface="Tahoma" pitchFamily="34" charset="0"/>
                </a:rPr>
                <a:t>10</a:t>
              </a:r>
              <a:endParaRPr lang="th-TH" sz="2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28410" name="Rectangle 26"/>
            <p:cNvSpPr>
              <a:spLocks noChangeArrowheads="1"/>
            </p:cNvSpPr>
            <p:nvPr/>
          </p:nvSpPr>
          <p:spPr bwMode="auto">
            <a:xfrm>
              <a:off x="3651" y="3144"/>
              <a:ext cx="371" cy="27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latin typeface="Tahoma" pitchFamily="34" charset="0"/>
                  <a:cs typeface="Tahoma" pitchFamily="34" charset="0"/>
                </a:rPr>
                <a:t>5</a:t>
              </a:r>
              <a:endParaRPr lang="th-TH" sz="2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28411" name="Rectangle 27"/>
            <p:cNvSpPr>
              <a:spLocks noChangeArrowheads="1"/>
            </p:cNvSpPr>
            <p:nvPr/>
          </p:nvSpPr>
          <p:spPr bwMode="auto">
            <a:xfrm>
              <a:off x="4015" y="3144"/>
              <a:ext cx="371" cy="27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latin typeface="Tahoma" pitchFamily="34" charset="0"/>
                  <a:cs typeface="Tahoma" pitchFamily="34" charset="0"/>
                </a:rPr>
                <a:t>35</a:t>
              </a:r>
              <a:endParaRPr lang="th-TH" sz="2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28412" name="Rectangle 28"/>
            <p:cNvSpPr>
              <a:spLocks noChangeArrowheads="1"/>
            </p:cNvSpPr>
            <p:nvPr/>
          </p:nvSpPr>
          <p:spPr bwMode="auto">
            <a:xfrm>
              <a:off x="4386" y="3144"/>
              <a:ext cx="372" cy="27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latin typeface="Tahoma" pitchFamily="34" charset="0"/>
                  <a:cs typeface="Tahoma" pitchFamily="34" charset="0"/>
                </a:rPr>
                <a:t>26</a:t>
              </a:r>
              <a:endParaRPr lang="th-TH" sz="2000" dirty="0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5" name="Group 34"/>
          <p:cNvGrpSpPr>
            <a:grpSpLocks/>
          </p:cNvGrpSpPr>
          <p:nvPr/>
        </p:nvGrpSpPr>
        <p:grpSpPr bwMode="auto">
          <a:xfrm>
            <a:off x="3230563" y="4492625"/>
            <a:ext cx="1849437" cy="1185863"/>
            <a:chOff x="2035" y="2830"/>
            <a:chExt cx="1165" cy="747"/>
          </a:xfrm>
        </p:grpSpPr>
        <p:grpSp>
          <p:nvGrpSpPr>
            <p:cNvPr id="44042" name="Group 18"/>
            <p:cNvGrpSpPr>
              <a:grpSpLocks/>
            </p:cNvGrpSpPr>
            <p:nvPr/>
          </p:nvGrpSpPr>
          <p:grpSpPr bwMode="auto">
            <a:xfrm>
              <a:off x="2035" y="2830"/>
              <a:ext cx="622" cy="343"/>
              <a:chOff x="1424" y="1710"/>
              <a:chExt cx="622" cy="343"/>
            </a:xfrm>
          </p:grpSpPr>
          <p:sp>
            <p:nvSpPr>
              <p:cNvPr id="44044" name="Rectangle 19"/>
              <p:cNvSpPr>
                <a:spLocks noChangeArrowheads="1"/>
              </p:cNvSpPr>
              <p:nvPr/>
            </p:nvSpPr>
            <p:spPr bwMode="auto">
              <a:xfrm>
                <a:off x="1701" y="1723"/>
                <a:ext cx="345" cy="330"/>
              </a:xfrm>
              <a:prstGeom prst="rect">
                <a:avLst/>
              </a:prstGeom>
              <a:solidFill>
                <a:srgbClr val="FAEBD7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</p:spPr>
            <p:txBody>
              <a:bodyPr wrap="none" anchor="ctr"/>
              <a:lstStyle/>
              <a:p>
                <a:endParaRPr lang="th-TH"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44045" name="Text Box 20"/>
              <p:cNvSpPr txBox="1">
                <a:spLocks noChangeArrowheads="1"/>
              </p:cNvSpPr>
              <p:nvPr/>
            </p:nvSpPr>
            <p:spPr bwMode="auto">
              <a:xfrm>
                <a:off x="1424" y="1710"/>
                <a:ext cx="252" cy="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/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r"/>
                <a:r>
                  <a:rPr lang="en-US" b="1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rPr>
                  <a:t>d</a:t>
                </a:r>
                <a:endParaRPr lang="th-TH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endParaRPr>
              </a:p>
            </p:txBody>
          </p:sp>
        </p:grpSp>
        <p:sp>
          <p:nvSpPr>
            <p:cNvPr id="44043" name="Freeform 31"/>
            <p:cNvSpPr>
              <a:spLocks/>
            </p:cNvSpPr>
            <p:nvPr/>
          </p:nvSpPr>
          <p:spPr bwMode="auto">
            <a:xfrm>
              <a:off x="2487" y="3017"/>
              <a:ext cx="713" cy="560"/>
            </a:xfrm>
            <a:custGeom>
              <a:avLst/>
              <a:gdLst>
                <a:gd name="T0" fmla="*/ 0 w 713"/>
                <a:gd name="T1" fmla="*/ 0 h 604"/>
                <a:gd name="T2" fmla="*/ 146 w 713"/>
                <a:gd name="T3" fmla="*/ 379 h 604"/>
                <a:gd name="T4" fmla="*/ 402 w 713"/>
                <a:gd name="T5" fmla="*/ 459 h 604"/>
                <a:gd name="T6" fmla="*/ 713 w 713"/>
                <a:gd name="T7" fmla="*/ 481 h 6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13"/>
                <a:gd name="T13" fmla="*/ 0 h 604"/>
                <a:gd name="T14" fmla="*/ 713 w 713"/>
                <a:gd name="T15" fmla="*/ 604 h 6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13" h="604">
                  <a:moveTo>
                    <a:pt x="0" y="0"/>
                  </a:moveTo>
                  <a:cubicBezTo>
                    <a:pt x="39" y="190"/>
                    <a:pt x="79" y="380"/>
                    <a:pt x="146" y="476"/>
                  </a:cubicBezTo>
                  <a:cubicBezTo>
                    <a:pt x="213" y="572"/>
                    <a:pt x="308" y="555"/>
                    <a:pt x="402" y="576"/>
                  </a:cubicBezTo>
                  <a:cubicBezTo>
                    <a:pt x="496" y="597"/>
                    <a:pt x="604" y="600"/>
                    <a:pt x="713" y="604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/>
            <a:lstStyle/>
            <a:p>
              <a:endParaRPr lang="th-TH"/>
            </a:p>
          </p:txBody>
        </p:sp>
      </p:grpSp>
      <p:sp>
        <p:nvSpPr>
          <p:cNvPr id="528417" name="Freeform 33"/>
          <p:cNvSpPr>
            <a:spLocks/>
          </p:cNvSpPr>
          <p:nvPr/>
        </p:nvSpPr>
        <p:spPr bwMode="auto">
          <a:xfrm>
            <a:off x="2995613" y="2887663"/>
            <a:ext cx="2070100" cy="3011487"/>
          </a:xfrm>
          <a:custGeom>
            <a:avLst/>
            <a:gdLst>
              <a:gd name="T0" fmla="*/ 2147483647 w 1304"/>
              <a:gd name="T1" fmla="*/ 0 h 1902"/>
              <a:gd name="T2" fmla="*/ 2147483647 w 1304"/>
              <a:gd name="T3" fmla="*/ 2147483647 h 1902"/>
              <a:gd name="T4" fmla="*/ 2147483647 w 1304"/>
              <a:gd name="T5" fmla="*/ 2147483647 h 1902"/>
              <a:gd name="T6" fmla="*/ 2147483647 w 1304"/>
              <a:gd name="T7" fmla="*/ 2147483647 h 1902"/>
              <a:gd name="T8" fmla="*/ 2147483647 w 1304"/>
              <a:gd name="T9" fmla="*/ 2147483647 h 19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04"/>
              <a:gd name="T16" fmla="*/ 0 h 1902"/>
              <a:gd name="T17" fmla="*/ 1304 w 1304"/>
              <a:gd name="T18" fmla="*/ 1902 h 19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04" h="1902">
                <a:moveTo>
                  <a:pt x="88" y="0"/>
                </a:moveTo>
                <a:cubicBezTo>
                  <a:pt x="44" y="297"/>
                  <a:pt x="0" y="594"/>
                  <a:pt x="15" y="832"/>
                </a:cubicBezTo>
                <a:cubicBezTo>
                  <a:pt x="30" y="1070"/>
                  <a:pt x="91" y="1261"/>
                  <a:pt x="179" y="1427"/>
                </a:cubicBezTo>
                <a:cubicBezTo>
                  <a:pt x="267" y="1593"/>
                  <a:pt x="358" y="1756"/>
                  <a:pt x="545" y="1829"/>
                </a:cubicBezTo>
                <a:cubicBezTo>
                  <a:pt x="732" y="1902"/>
                  <a:pt x="1182" y="1860"/>
                  <a:pt x="1304" y="1866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/>
          <a:lstStyle/>
          <a:p>
            <a:endParaRPr lang="th-T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8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8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2838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28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28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28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28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28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283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28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5283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5283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5283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5283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528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8388" grpId="0" build="p"/>
      <p:bldP spid="528389" grpId="0" build="p" animBg="1"/>
      <p:bldP spid="5284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องค์ประกอบของเมท็อด</a:t>
            </a:r>
          </a:p>
        </p:txBody>
      </p:sp>
      <p:sp>
        <p:nvSpPr>
          <p:cNvPr id="394243" name="Rectangle 3"/>
          <p:cNvSpPr>
            <a:spLocks noChangeArrowheads="1"/>
          </p:cNvSpPr>
          <p:nvPr/>
        </p:nvSpPr>
        <p:spPr bwMode="auto">
          <a:xfrm>
            <a:off x="454025" y="2516188"/>
            <a:ext cx="8183563" cy="1660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/>
          <a:lstStyle/>
          <a:p>
            <a:pPr>
              <a:defRPr/>
            </a:pP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readInt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kb, 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msg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){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msg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v =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kb.nextInt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v;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197225" y="1527175"/>
            <a:ext cx="1436688" cy="1401763"/>
            <a:chOff x="2248" y="987"/>
            <a:chExt cx="1012" cy="883"/>
          </a:xfrm>
        </p:grpSpPr>
        <p:sp>
          <p:nvSpPr>
            <p:cNvPr id="13331" name="Text Box 4"/>
            <p:cNvSpPr txBox="1">
              <a:spLocks noChangeArrowheads="1"/>
            </p:cNvSpPr>
            <p:nvPr/>
          </p:nvSpPr>
          <p:spPr bwMode="auto">
            <a:xfrm>
              <a:off x="2248" y="987"/>
              <a:ext cx="1012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th-TH" sz="24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ชื่อเมท็อด</a:t>
              </a:r>
            </a:p>
          </p:txBody>
        </p:sp>
        <p:sp>
          <p:nvSpPr>
            <p:cNvPr id="13332" name="AutoShape 5"/>
            <p:cNvSpPr>
              <a:spLocks noChangeArrowheads="1"/>
            </p:cNvSpPr>
            <p:nvPr/>
          </p:nvSpPr>
          <p:spPr bwMode="auto">
            <a:xfrm>
              <a:off x="2322" y="1504"/>
              <a:ext cx="768" cy="366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th-TH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3333" name="Line 6"/>
            <p:cNvSpPr>
              <a:spLocks noChangeShapeType="1"/>
            </p:cNvSpPr>
            <p:nvPr/>
          </p:nvSpPr>
          <p:spPr bwMode="auto">
            <a:xfrm>
              <a:off x="2706" y="1271"/>
              <a:ext cx="0" cy="24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4506913" y="1527175"/>
            <a:ext cx="3397250" cy="1401763"/>
            <a:chOff x="3136" y="987"/>
            <a:chExt cx="2140" cy="883"/>
          </a:xfrm>
        </p:grpSpPr>
        <p:sp>
          <p:nvSpPr>
            <p:cNvPr id="13328" name="Text Box 9"/>
            <p:cNvSpPr txBox="1">
              <a:spLocks noChangeArrowheads="1"/>
            </p:cNvSpPr>
            <p:nvPr/>
          </p:nvSpPr>
          <p:spPr bwMode="auto">
            <a:xfrm>
              <a:off x="3312" y="987"/>
              <a:ext cx="1788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th-TH" sz="24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รายการพารามิเตอร์</a:t>
              </a:r>
            </a:p>
          </p:txBody>
        </p:sp>
        <p:sp>
          <p:nvSpPr>
            <p:cNvPr id="13329" name="AutoShape 10"/>
            <p:cNvSpPr>
              <a:spLocks noChangeArrowheads="1"/>
            </p:cNvSpPr>
            <p:nvPr/>
          </p:nvSpPr>
          <p:spPr bwMode="auto">
            <a:xfrm>
              <a:off x="3136" y="1504"/>
              <a:ext cx="2140" cy="366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th-TH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3330" name="Line 11"/>
            <p:cNvSpPr>
              <a:spLocks noChangeShapeType="1"/>
            </p:cNvSpPr>
            <p:nvPr/>
          </p:nvSpPr>
          <p:spPr bwMode="auto">
            <a:xfrm>
              <a:off x="4206" y="1271"/>
              <a:ext cx="0" cy="24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1895475" y="1055688"/>
            <a:ext cx="2640013" cy="1873250"/>
            <a:chOff x="1086" y="690"/>
            <a:chExt cx="2328" cy="1180"/>
          </a:xfrm>
        </p:grpSpPr>
        <p:sp>
          <p:nvSpPr>
            <p:cNvPr id="13325" name="Text Box 14"/>
            <p:cNvSpPr txBox="1">
              <a:spLocks noChangeArrowheads="1"/>
            </p:cNvSpPr>
            <p:nvPr/>
          </p:nvSpPr>
          <p:spPr bwMode="auto">
            <a:xfrm>
              <a:off x="1086" y="690"/>
              <a:ext cx="2328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th-TH" sz="24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ประเภทของผลลัพธ์</a:t>
              </a:r>
            </a:p>
          </p:txBody>
        </p:sp>
        <p:sp>
          <p:nvSpPr>
            <p:cNvPr id="13326" name="AutoShape 15"/>
            <p:cNvSpPr>
              <a:spLocks noChangeArrowheads="1"/>
            </p:cNvSpPr>
            <p:nvPr/>
          </p:nvSpPr>
          <p:spPr bwMode="auto">
            <a:xfrm>
              <a:off x="1664" y="1504"/>
              <a:ext cx="640" cy="366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th-TH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3327" name="Line 16"/>
            <p:cNvSpPr>
              <a:spLocks noChangeShapeType="1"/>
            </p:cNvSpPr>
            <p:nvPr/>
          </p:nvSpPr>
          <p:spPr bwMode="auto">
            <a:xfrm>
              <a:off x="1984" y="978"/>
              <a:ext cx="0" cy="5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692150" y="3455988"/>
            <a:ext cx="2324100" cy="1495425"/>
            <a:chOff x="436" y="2115"/>
            <a:chExt cx="1464" cy="942"/>
          </a:xfrm>
        </p:grpSpPr>
        <p:sp>
          <p:nvSpPr>
            <p:cNvPr id="13322" name="AutoShape 19"/>
            <p:cNvSpPr>
              <a:spLocks noChangeArrowheads="1"/>
            </p:cNvSpPr>
            <p:nvPr/>
          </p:nvSpPr>
          <p:spPr bwMode="auto">
            <a:xfrm>
              <a:off x="503" y="2115"/>
              <a:ext cx="924" cy="366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th-TH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3323" name="Text Box 20"/>
            <p:cNvSpPr txBox="1">
              <a:spLocks noChangeArrowheads="1"/>
            </p:cNvSpPr>
            <p:nvPr/>
          </p:nvSpPr>
          <p:spPr bwMode="auto">
            <a:xfrm>
              <a:off x="436" y="2765"/>
              <a:ext cx="1464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th-TH" sz="24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คืนผลจากเมท็อด</a:t>
              </a:r>
            </a:p>
          </p:txBody>
        </p:sp>
        <p:sp>
          <p:nvSpPr>
            <p:cNvPr id="13324" name="Line 21"/>
            <p:cNvSpPr>
              <a:spLocks noChangeShapeType="1"/>
            </p:cNvSpPr>
            <p:nvPr/>
          </p:nvSpPr>
          <p:spPr bwMode="auto">
            <a:xfrm flipV="1">
              <a:off x="914" y="2414"/>
              <a:ext cx="0" cy="41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sp>
        <p:nvSpPr>
          <p:cNvPr id="394264" name="Text Box 24"/>
          <p:cNvSpPr txBox="1">
            <a:spLocks noChangeArrowheads="1"/>
          </p:cNvSpPr>
          <p:nvPr/>
        </p:nvSpPr>
        <p:spPr bwMode="auto">
          <a:xfrm>
            <a:off x="3624263" y="4405313"/>
            <a:ext cx="439102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Tahoma" pitchFamily="34" charset="0"/>
              </a:rPr>
              <a:t>static</a:t>
            </a:r>
            <a:r>
              <a:rPr lang="en-US"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4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–  </a:t>
            </a:r>
            <a:r>
              <a:rPr lang="th-TH" sz="24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เมท็อดประจำคลาส</a:t>
            </a:r>
          </a:p>
          <a:p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Tahoma" pitchFamily="34" charset="0"/>
              </a:rPr>
              <a:t>public</a:t>
            </a:r>
            <a:r>
              <a:rPr lang="en-US"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4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–  </a:t>
            </a:r>
            <a:r>
              <a:rPr lang="th-TH" sz="24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เมท็อดสาธารณะ</a:t>
            </a:r>
          </a:p>
          <a:p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Tahoma" pitchFamily="34" charset="0"/>
              </a:rPr>
              <a:t>private</a:t>
            </a:r>
            <a:r>
              <a:rPr lang="en-US" sz="24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– </a:t>
            </a:r>
            <a:r>
              <a:rPr lang="th-TH" sz="24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เมท็อดที่ใช้ได้เฉพาะในคลาสที่เขียน</a:t>
            </a:r>
          </a:p>
        </p:txBody>
      </p:sp>
      <p:sp>
        <p:nvSpPr>
          <p:cNvPr id="394265" name="Text Box 25"/>
          <p:cNvSpPr txBox="1">
            <a:spLocks noChangeArrowheads="1"/>
          </p:cNvSpPr>
          <p:nvPr/>
        </p:nvSpPr>
        <p:spPr bwMode="auto">
          <a:xfrm>
            <a:off x="4500563" y="3071813"/>
            <a:ext cx="3748087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Tahoma" pitchFamily="34" charset="0"/>
              </a:rPr>
              <a:t>argument</a:t>
            </a:r>
            <a:r>
              <a:rPr lang="en-US" sz="2400">
                <a:solidFill>
                  <a:schemeClr val="accent2"/>
                </a:solidFill>
                <a:latin typeface="Courier New" pitchFamily="49" charset="0"/>
                <a:cs typeface="Tahoma" pitchFamily="34" charset="0"/>
              </a:rPr>
              <a:t> (</a:t>
            </a:r>
            <a:r>
              <a:rPr lang="th-TH" sz="2400">
                <a:solidFill>
                  <a:schemeClr val="accent2"/>
                </a:solidFill>
                <a:latin typeface="Courier New" pitchFamily="49" charset="0"/>
                <a:cs typeface="Tahoma" pitchFamily="34" charset="0"/>
              </a:rPr>
              <a:t>อาร์กิวเมนต์</a:t>
            </a:r>
            <a:r>
              <a:rPr lang="en-US" sz="2400">
                <a:solidFill>
                  <a:schemeClr val="accent2"/>
                </a:solidFill>
                <a:latin typeface="Courier New" pitchFamily="49" charset="0"/>
                <a:cs typeface="Tahoma" pitchFamily="34" charset="0"/>
              </a:rPr>
              <a:t>)</a:t>
            </a:r>
            <a:endParaRPr lang="th-TH" sz="240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42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94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94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94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94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94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94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94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4243" grpId="0" build="p" animBg="1"/>
      <p:bldP spid="394264" grpId="0"/>
      <p:bldP spid="394265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ถ้าเมท็อดต้องคืนข้อมูลมากกว่าหนึ่งตัว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731838"/>
            <a:ext cx="7920037" cy="5934075"/>
          </a:xfrm>
        </p:spPr>
        <p:txBody>
          <a:bodyPr/>
          <a:lstStyle/>
          <a:p>
            <a:r>
              <a:rPr lang="th-TH" smtClean="0"/>
              <a:t>ถ้าคืนผลที่เป็นประเภทเดียวกัน</a:t>
            </a:r>
          </a:p>
          <a:p>
            <a:pPr lvl="1"/>
            <a:r>
              <a:rPr lang="th-TH" smtClean="0"/>
              <a:t>ให้เมท็อดสร้าง</a:t>
            </a:r>
            <a:r>
              <a:rPr lang="en-US" smtClean="0"/>
              <a:t> + </a:t>
            </a:r>
            <a:r>
              <a:rPr lang="th-TH" smtClean="0"/>
              <a:t>คืนอาเรย์ที่เก็บผลตามช่องต่าง ๆ</a:t>
            </a:r>
            <a:br>
              <a:rPr lang="th-TH" smtClean="0"/>
            </a:br>
            <a:r>
              <a:rPr lang="th-TH" smtClean="0"/>
              <a:t/>
            </a:r>
            <a:br>
              <a:rPr lang="th-TH" smtClean="0"/>
            </a:br>
            <a:r>
              <a:rPr lang="th-TH" smtClean="0"/>
              <a:t/>
            </a:r>
            <a:br>
              <a:rPr lang="th-TH" smtClean="0"/>
            </a:br>
            <a:r>
              <a:rPr lang="th-TH" smtClean="0"/>
              <a:t/>
            </a:r>
            <a:br>
              <a:rPr lang="th-TH" smtClean="0"/>
            </a:br>
            <a:r>
              <a:rPr lang="th-TH" smtClean="0"/>
              <a:t/>
            </a:r>
            <a:br>
              <a:rPr lang="th-TH" smtClean="0"/>
            </a:br>
            <a:r>
              <a:rPr lang="th-TH" smtClean="0"/>
              <a:t> </a:t>
            </a:r>
          </a:p>
          <a:p>
            <a:pPr lvl="1"/>
            <a:r>
              <a:rPr lang="th-TH" smtClean="0"/>
              <a:t>ให้ผู้เรียกเตรียม </a:t>
            </a:r>
            <a:r>
              <a:rPr lang="en-US" smtClean="0"/>
              <a:t>+ </a:t>
            </a:r>
            <a:r>
              <a:rPr lang="th-TH" smtClean="0"/>
              <a:t>ส่งอาเรย์ที่เก็บผลมาให้เมท็อดเติมผล</a:t>
            </a:r>
            <a:br>
              <a:rPr lang="th-TH" smtClean="0"/>
            </a:br>
            <a:r>
              <a:rPr lang="th-TH" smtClean="0"/>
              <a:t/>
            </a:r>
            <a:br>
              <a:rPr lang="th-TH" smtClean="0"/>
            </a:br>
            <a:r>
              <a:rPr lang="th-TH" smtClean="0"/>
              <a:t/>
            </a:r>
            <a:br>
              <a:rPr lang="th-TH" smtClean="0"/>
            </a:br>
            <a:r>
              <a:rPr lang="th-TH" smtClean="0"/>
              <a:t/>
            </a:r>
            <a:br>
              <a:rPr lang="th-TH" smtClean="0"/>
            </a:br>
            <a:r>
              <a:rPr lang="th-TH" smtClean="0"/>
              <a:t/>
            </a:r>
            <a:br>
              <a:rPr lang="th-TH" smtClean="0"/>
            </a:br>
            <a:r>
              <a:rPr lang="th-TH" smtClean="0"/>
              <a:t/>
            </a:r>
            <a:br>
              <a:rPr lang="th-TH" smtClean="0"/>
            </a:br>
            <a:endParaRPr lang="th-TH" smtClean="0"/>
          </a:p>
          <a:p>
            <a:r>
              <a:rPr lang="th-TH" smtClean="0"/>
              <a:t>ถ้าคืนผลที่มีหลายประเภท </a:t>
            </a:r>
            <a:r>
              <a:rPr lang="en-US" smtClean="0"/>
              <a:t>: </a:t>
            </a:r>
            <a:r>
              <a:rPr lang="th-TH" smtClean="0"/>
              <a:t>ใช้อ็อบเจกต์ (บทหลัง)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566863" y="1700213"/>
            <a:ext cx="6264275" cy="17557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[] minmax(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a,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b)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(a &lt; b) 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[] { a, b };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else </a:t>
            </a: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    return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[] { b, a };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sz="1800" b="1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581150" y="4016375"/>
            <a:ext cx="7312025" cy="20335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minmax(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a,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b,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[] out)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(a &lt; b)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out[0] = a; out[1] = b;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}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else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out[0] = b; out[1] = a;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}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034213" y="3908425"/>
            <a:ext cx="1476375" cy="590550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3436938" y="1563688"/>
            <a:ext cx="898525" cy="588962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  <p:bldP spid="4" grpId="0" build="p" animBg="1"/>
      <p:bldP spid="5" grpId="0" build="p" animBg="1"/>
      <p:bldP spid="6" grpId="0" animBg="1"/>
      <p:bldP spid="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ตัวอย่าง </a:t>
            </a:r>
            <a:r>
              <a:rPr lang="en-US" dirty="0" smtClean="0"/>
              <a:t>: </a:t>
            </a:r>
            <a:r>
              <a:rPr lang="th-TH" dirty="0" smtClean="0"/>
              <a:t>รากของ </a:t>
            </a:r>
            <a:r>
              <a:rPr lang="en-US" dirty="0" smtClean="0"/>
              <a:t>ax</a:t>
            </a:r>
            <a:r>
              <a:rPr lang="en-US" baseline="30000" dirty="0" smtClean="0"/>
              <a:t>2</a:t>
            </a:r>
            <a:r>
              <a:rPr lang="en-US" dirty="0" smtClean="0"/>
              <a:t>+bx+c=0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357188" y="785813"/>
            <a:ext cx="8501062" cy="563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args)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kb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.in);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"a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a = kb.nextDouble();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"b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b = kb.nextDouble();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"c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c = kb.nextDouble();</a:t>
            </a:r>
          </a:p>
          <a:p>
            <a:r>
              <a:rPr lang="pt-BR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pt-BR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pt-BR" sz="2000" b="1">
                <a:solidFill>
                  <a:srgbClr val="000000"/>
                </a:solidFill>
                <a:latin typeface="Courier New" pitchFamily="49" charset="0"/>
              </a:rPr>
              <a:t>[] r = quadraticRoots(a, b, c);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.out.println(r[0] +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",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+ r[1]);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fr-FR" sz="2000" b="1">
                <a:solidFill>
                  <a:srgbClr val="0000C0"/>
                </a:solidFill>
                <a:latin typeface="Courier New" pitchFamily="49" charset="0"/>
              </a:rPr>
              <a:t> public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fr-FR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fr-FR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[] quadraticRoots(</a:t>
            </a:r>
          </a:p>
          <a:p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              </a:t>
            </a:r>
            <a:r>
              <a:rPr lang="fr-FR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a, </a:t>
            </a:r>
            <a:r>
              <a:rPr lang="fr-FR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b, </a:t>
            </a:r>
            <a:r>
              <a:rPr lang="fr-FR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c) {</a:t>
            </a:r>
          </a:p>
          <a:p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fr-FR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t = </a:t>
            </a:r>
            <a:r>
              <a:rPr lang="fr-FR" sz="2000" b="1">
                <a:solidFill>
                  <a:srgbClr val="C00000"/>
                </a:solidFill>
                <a:latin typeface="Courier New" pitchFamily="49" charset="0"/>
              </a:rPr>
              <a:t>Math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.sqrt(b * b - 4 * a * c);</a:t>
            </a:r>
          </a:p>
          <a:p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fr-FR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x1 = (-b + t) / (2 * a);</a:t>
            </a:r>
          </a:p>
          <a:p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fr-FR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x2 = (-b - t) / (2 * a);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{x1, x2};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}</a:t>
            </a:r>
          </a:p>
        </p:txBody>
      </p:sp>
      <p:graphicFrame>
        <p:nvGraphicFramePr>
          <p:cNvPr id="108551" name="Object 2"/>
          <p:cNvGraphicFramePr>
            <a:graphicFrameLocks noChangeAspect="1"/>
          </p:cNvGraphicFramePr>
          <p:nvPr/>
        </p:nvGraphicFramePr>
        <p:xfrm>
          <a:off x="6245225" y="1830388"/>
          <a:ext cx="2328863" cy="112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5" name="Equation" r:id="rId3" imgW="838080" imgH="406080" progId="Equation.DSMT4">
                  <p:embed/>
                </p:oleObj>
              </mc:Choice>
              <mc:Fallback>
                <p:oleObj name="Equation" r:id="rId3" imgW="838080" imgH="4060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5225" y="1830388"/>
                        <a:ext cx="2328863" cy="1128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ounded Rectangle 9"/>
          <p:cNvSpPr>
            <a:spLocks noChangeArrowheads="1"/>
          </p:cNvSpPr>
          <p:nvPr/>
        </p:nvSpPr>
        <p:spPr bwMode="auto">
          <a:xfrm>
            <a:off x="530225" y="3230563"/>
            <a:ext cx="6165850" cy="3683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cxnSp>
        <p:nvCxnSpPr>
          <p:cNvPr id="12" name="Straight Arrow Connector 11"/>
          <p:cNvCxnSpPr>
            <a:cxnSpLocks noChangeShapeType="1"/>
          </p:cNvCxnSpPr>
          <p:nvPr/>
        </p:nvCxnSpPr>
        <p:spPr bwMode="auto">
          <a:xfrm rot="16200000" flipH="1">
            <a:off x="4233069" y="3717132"/>
            <a:ext cx="619125" cy="382587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 rot="16200000" flipV="1">
            <a:off x="2233613" y="3635375"/>
            <a:ext cx="693738" cy="471487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52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5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5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5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5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5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5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52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952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952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952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952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952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952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9523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9523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9523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9523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9523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8" grpId="0" build="p" animBg="1"/>
      <p:bldP spid="10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ตัวอย่าง </a:t>
            </a:r>
            <a:r>
              <a:rPr lang="en-US" dirty="0" smtClean="0"/>
              <a:t>: </a:t>
            </a:r>
            <a:r>
              <a:rPr lang="th-TH" dirty="0" smtClean="0"/>
              <a:t>รากของ </a:t>
            </a:r>
            <a:r>
              <a:rPr lang="en-US" dirty="0" smtClean="0"/>
              <a:t>ax</a:t>
            </a:r>
            <a:r>
              <a:rPr lang="en-US" baseline="30000" dirty="0" smtClean="0"/>
              <a:t>2</a:t>
            </a:r>
            <a:r>
              <a:rPr lang="en-US" dirty="0" smtClean="0"/>
              <a:t>+bx+c=0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357188" y="785813"/>
            <a:ext cx="8501062" cy="563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args)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kb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.in);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"a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a = kb.nextDouble();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"b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b = kb.nextDouble();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"c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c = kb.nextDouble();</a:t>
            </a:r>
          </a:p>
          <a:p>
            <a:r>
              <a:rPr lang="pt-BR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pt-BR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pt-BR" sz="2000" b="1">
                <a:solidFill>
                  <a:srgbClr val="000000"/>
                </a:solidFill>
                <a:latin typeface="Courier New" pitchFamily="49" charset="0"/>
              </a:rPr>
              <a:t>[] r =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[2];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pt-BR" sz="2000" b="1">
                <a:solidFill>
                  <a:srgbClr val="000000"/>
                </a:solidFill>
                <a:latin typeface="Courier New" pitchFamily="49" charset="0"/>
              </a:rPr>
              <a:t>quadraticRoots(a, b, c, r);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.out.println(r[0] +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",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+ r[1]);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fr-FR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fr-FR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fr-FR" sz="20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quadraticRoots(</a:t>
            </a:r>
          </a:p>
          <a:p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fr-FR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a, </a:t>
            </a:r>
            <a:r>
              <a:rPr lang="fr-FR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b, </a:t>
            </a:r>
            <a:r>
              <a:rPr lang="fr-FR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c, </a:t>
            </a:r>
            <a:r>
              <a:rPr lang="fr-FR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[] r) {</a:t>
            </a:r>
          </a:p>
          <a:p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fr-FR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t = </a:t>
            </a:r>
            <a:r>
              <a:rPr lang="fr-FR" sz="2000" b="1">
                <a:solidFill>
                  <a:srgbClr val="C00000"/>
                </a:solidFill>
                <a:latin typeface="Courier New" pitchFamily="49" charset="0"/>
              </a:rPr>
              <a:t>Math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.sqrt(b * b - 4 * a * c);</a:t>
            </a:r>
          </a:p>
          <a:p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  r[0] = (-b + t) / (2 * a);</a:t>
            </a:r>
          </a:p>
          <a:p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  r[1] = (-b - t) / (2 * a);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}</a:t>
            </a:r>
          </a:p>
        </p:txBody>
      </p:sp>
      <p:graphicFrame>
        <p:nvGraphicFramePr>
          <p:cNvPr id="108551" name="Object 2"/>
          <p:cNvGraphicFramePr>
            <a:graphicFrameLocks noChangeAspect="1"/>
          </p:cNvGraphicFramePr>
          <p:nvPr/>
        </p:nvGraphicFramePr>
        <p:xfrm>
          <a:off x="6245225" y="1830388"/>
          <a:ext cx="2328863" cy="112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name="Equation" r:id="rId3" imgW="838080" imgH="406080" progId="Equation.DSMT4">
                  <p:embed/>
                </p:oleObj>
              </mc:Choice>
              <mc:Fallback>
                <p:oleObj name="Equation" r:id="rId3" imgW="838080" imgH="4060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5225" y="1830388"/>
                        <a:ext cx="2328863" cy="1128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ounded Rectangle 5"/>
          <p:cNvSpPr>
            <a:spLocks noChangeArrowheads="1"/>
          </p:cNvSpPr>
          <p:nvPr/>
        </p:nvSpPr>
        <p:spPr bwMode="auto">
          <a:xfrm>
            <a:off x="546100" y="3509963"/>
            <a:ext cx="6164263" cy="3683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cxnSp>
        <p:nvCxnSpPr>
          <p:cNvPr id="7" name="Straight Arrow Connector 6"/>
          <p:cNvCxnSpPr>
            <a:cxnSpLocks noChangeShapeType="1"/>
          </p:cNvCxnSpPr>
          <p:nvPr/>
        </p:nvCxnSpPr>
        <p:spPr bwMode="auto">
          <a:xfrm>
            <a:off x="2979738" y="3878263"/>
            <a:ext cx="854075" cy="663575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Arrow Connector 7"/>
          <p:cNvCxnSpPr>
            <a:cxnSpLocks noChangeShapeType="1"/>
          </p:cNvCxnSpPr>
          <p:nvPr/>
        </p:nvCxnSpPr>
        <p:spPr bwMode="auto">
          <a:xfrm rot="10800000">
            <a:off x="4748213" y="3790950"/>
            <a:ext cx="2921000" cy="1001713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>
            <a:off x="4602163" y="3863975"/>
            <a:ext cx="2846387" cy="989013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52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5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5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5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5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5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5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52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952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52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952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952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952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9523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9523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952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9523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9523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9523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8" grpId="0" build="p" animBg="1"/>
      <p:bldP spid="6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4638675" y="1155700"/>
            <a:ext cx="3773488" cy="2779713"/>
            <a:chOff x="3078" y="1288"/>
            <a:chExt cx="1694" cy="1248"/>
          </a:xfrm>
        </p:grpSpPr>
        <p:pic>
          <p:nvPicPr>
            <p:cNvPr id="46112" name="Picture 4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8" y="1288"/>
              <a:ext cx="1694" cy="1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113" name="Picture 4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4" y="1437"/>
              <a:ext cx="1580" cy="1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50"/>
          <p:cNvGrpSpPr>
            <a:grpSpLocks/>
          </p:cNvGrpSpPr>
          <p:nvPr/>
        </p:nvGrpSpPr>
        <p:grpSpPr bwMode="auto">
          <a:xfrm>
            <a:off x="735013" y="1155700"/>
            <a:ext cx="3773487" cy="2779713"/>
            <a:chOff x="967" y="1287"/>
            <a:chExt cx="1694" cy="1248"/>
          </a:xfrm>
        </p:grpSpPr>
        <p:pic>
          <p:nvPicPr>
            <p:cNvPr id="46110" name="Picture 4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7" y="1287"/>
              <a:ext cx="1694" cy="1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111" name="Picture 4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" y="1431"/>
              <a:ext cx="1616" cy="1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6084" name="Rectangle 23"/>
          <p:cNvSpPr>
            <a:spLocks noChangeArrowheads="1"/>
          </p:cNvSpPr>
          <p:nvPr/>
        </p:nvSpPr>
        <p:spPr bwMode="auto">
          <a:xfrm>
            <a:off x="0" y="2724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grpSp>
        <p:nvGrpSpPr>
          <p:cNvPr id="4" name="Group 63"/>
          <p:cNvGrpSpPr>
            <a:grpSpLocks/>
          </p:cNvGrpSpPr>
          <p:nvPr/>
        </p:nvGrpSpPr>
        <p:grpSpPr bwMode="auto">
          <a:xfrm>
            <a:off x="900113" y="4457700"/>
            <a:ext cx="6581775" cy="404813"/>
            <a:chOff x="412" y="2808"/>
            <a:chExt cx="4146" cy="255"/>
          </a:xfrm>
        </p:grpSpPr>
        <p:sp>
          <p:nvSpPr>
            <p:cNvPr id="46103" name="Text Box 53"/>
            <p:cNvSpPr txBox="1">
              <a:spLocks noChangeArrowheads="1"/>
            </p:cNvSpPr>
            <p:nvPr/>
          </p:nvSpPr>
          <p:spPr bwMode="auto">
            <a:xfrm>
              <a:off x="412" y="2811"/>
              <a:ext cx="44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th-TH" sz="20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20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in</a:t>
              </a:r>
              <a:endPara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6104" name="Text Box 54"/>
            <p:cNvSpPr txBox="1">
              <a:spLocks noChangeArrowheads="1"/>
            </p:cNvSpPr>
            <p:nvPr/>
          </p:nvSpPr>
          <p:spPr bwMode="auto">
            <a:xfrm>
              <a:off x="927" y="2808"/>
              <a:ext cx="605" cy="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10</a:t>
              </a:r>
              <a:endParaRPr lang="th-TH" sz="18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6105" name="Text Box 55"/>
            <p:cNvSpPr txBox="1">
              <a:spLocks noChangeArrowheads="1"/>
            </p:cNvSpPr>
            <p:nvPr/>
          </p:nvSpPr>
          <p:spPr bwMode="auto">
            <a:xfrm>
              <a:off x="1532" y="2808"/>
              <a:ext cx="607" cy="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12</a:t>
              </a:r>
              <a:endParaRPr lang="th-TH" sz="18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6106" name="Text Box 56"/>
            <p:cNvSpPr txBox="1">
              <a:spLocks noChangeArrowheads="1"/>
            </p:cNvSpPr>
            <p:nvPr/>
          </p:nvSpPr>
          <p:spPr bwMode="auto">
            <a:xfrm>
              <a:off x="2139" y="2808"/>
              <a:ext cx="605" cy="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13</a:t>
              </a:r>
              <a:endParaRPr lang="th-TH" sz="18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6107" name="Text Box 57"/>
            <p:cNvSpPr txBox="1">
              <a:spLocks noChangeArrowheads="1"/>
            </p:cNvSpPr>
            <p:nvPr/>
          </p:nvSpPr>
          <p:spPr bwMode="auto">
            <a:xfrm>
              <a:off x="2746" y="2808"/>
              <a:ext cx="607" cy="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12</a:t>
              </a:r>
              <a:endParaRPr lang="th-TH" sz="18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6108" name="Text Box 58"/>
            <p:cNvSpPr txBox="1">
              <a:spLocks noChangeArrowheads="1"/>
            </p:cNvSpPr>
            <p:nvPr/>
          </p:nvSpPr>
          <p:spPr bwMode="auto">
            <a:xfrm>
              <a:off x="3353" y="2808"/>
              <a:ext cx="605" cy="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15</a:t>
              </a:r>
              <a:endParaRPr lang="th-TH" sz="18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6109" name="Text Box 59"/>
            <p:cNvSpPr txBox="1">
              <a:spLocks noChangeArrowheads="1"/>
            </p:cNvSpPr>
            <p:nvPr/>
          </p:nvSpPr>
          <p:spPr bwMode="auto">
            <a:xfrm>
              <a:off x="3953" y="2808"/>
              <a:ext cx="605" cy="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b="1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10</a:t>
              </a:r>
              <a:endParaRPr lang="th-TH" sz="18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557122" name="Text Box 66"/>
          <p:cNvSpPr txBox="1">
            <a:spLocks noChangeArrowheads="1"/>
          </p:cNvSpPr>
          <p:nvPr/>
        </p:nvSpPr>
        <p:spPr bwMode="auto">
          <a:xfrm>
            <a:off x="1717675" y="5387975"/>
            <a:ext cx="960438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11</a:t>
            </a:r>
            <a:endParaRPr lang="th-TH" sz="1800" b="1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57123" name="Text Box 67"/>
          <p:cNvSpPr txBox="1">
            <a:spLocks noChangeArrowheads="1"/>
          </p:cNvSpPr>
          <p:nvPr/>
        </p:nvSpPr>
        <p:spPr bwMode="auto">
          <a:xfrm>
            <a:off x="2678113" y="5387975"/>
            <a:ext cx="963612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11.67</a:t>
            </a:r>
            <a:endParaRPr lang="th-TH" sz="1800" b="1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57124" name="Text Box 68"/>
          <p:cNvSpPr txBox="1">
            <a:spLocks noChangeArrowheads="1"/>
          </p:cNvSpPr>
          <p:nvPr/>
        </p:nvSpPr>
        <p:spPr bwMode="auto">
          <a:xfrm>
            <a:off x="3641725" y="5387975"/>
            <a:ext cx="960438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12.33</a:t>
            </a:r>
            <a:endParaRPr lang="th-TH" sz="1800" b="1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57125" name="Text Box 69"/>
          <p:cNvSpPr txBox="1">
            <a:spLocks noChangeArrowheads="1"/>
          </p:cNvSpPr>
          <p:nvPr/>
        </p:nvSpPr>
        <p:spPr bwMode="auto">
          <a:xfrm>
            <a:off x="4605338" y="5387975"/>
            <a:ext cx="963612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13.33</a:t>
            </a:r>
            <a:endParaRPr lang="th-TH" sz="1800" b="1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57126" name="Text Box 70"/>
          <p:cNvSpPr txBox="1">
            <a:spLocks noChangeArrowheads="1"/>
          </p:cNvSpPr>
          <p:nvPr/>
        </p:nvSpPr>
        <p:spPr bwMode="auto">
          <a:xfrm>
            <a:off x="5568950" y="5387975"/>
            <a:ext cx="960438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12.33</a:t>
            </a:r>
            <a:endParaRPr lang="th-TH" sz="1800" b="1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57127" name="Text Box 71"/>
          <p:cNvSpPr txBox="1">
            <a:spLocks noChangeArrowheads="1"/>
          </p:cNvSpPr>
          <p:nvPr/>
        </p:nvSpPr>
        <p:spPr bwMode="auto">
          <a:xfrm>
            <a:off x="6521450" y="5387975"/>
            <a:ext cx="960438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12.5</a:t>
            </a:r>
            <a:endParaRPr lang="th-TH" sz="1800" b="1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5" name="Group 74"/>
          <p:cNvGrpSpPr>
            <a:grpSpLocks/>
          </p:cNvGrpSpPr>
          <p:nvPr/>
        </p:nvGrpSpPr>
        <p:grpSpPr bwMode="auto">
          <a:xfrm>
            <a:off x="1887538" y="4368800"/>
            <a:ext cx="2554287" cy="973138"/>
            <a:chOff x="1189" y="2752"/>
            <a:chExt cx="1609" cy="613"/>
          </a:xfrm>
        </p:grpSpPr>
        <p:sp>
          <p:nvSpPr>
            <p:cNvPr id="46101" name="AutoShape 72"/>
            <p:cNvSpPr>
              <a:spLocks noChangeArrowheads="1"/>
            </p:cNvSpPr>
            <p:nvPr/>
          </p:nvSpPr>
          <p:spPr bwMode="auto">
            <a:xfrm>
              <a:off x="1189" y="2752"/>
              <a:ext cx="1609" cy="346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th-TH"/>
            </a:p>
          </p:txBody>
        </p:sp>
        <p:sp>
          <p:nvSpPr>
            <p:cNvPr id="46102" name="Line 73"/>
            <p:cNvSpPr>
              <a:spLocks noChangeShapeType="1"/>
            </p:cNvSpPr>
            <p:nvPr/>
          </p:nvSpPr>
          <p:spPr bwMode="auto">
            <a:xfrm>
              <a:off x="1993" y="3099"/>
              <a:ext cx="0" cy="26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grpSp>
        <p:nvGrpSpPr>
          <p:cNvPr id="6" name="Group 78"/>
          <p:cNvGrpSpPr>
            <a:grpSpLocks/>
          </p:cNvGrpSpPr>
          <p:nvPr/>
        </p:nvGrpSpPr>
        <p:grpSpPr bwMode="auto">
          <a:xfrm>
            <a:off x="1800225" y="4375150"/>
            <a:ext cx="1582738" cy="973138"/>
            <a:chOff x="329" y="3707"/>
            <a:chExt cx="997" cy="613"/>
          </a:xfrm>
        </p:grpSpPr>
        <p:sp>
          <p:nvSpPr>
            <p:cNvPr id="46099" name="AutoShape 76"/>
            <p:cNvSpPr>
              <a:spLocks noChangeArrowheads="1"/>
            </p:cNvSpPr>
            <p:nvPr/>
          </p:nvSpPr>
          <p:spPr bwMode="auto">
            <a:xfrm>
              <a:off x="329" y="3707"/>
              <a:ext cx="997" cy="346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th-TH"/>
            </a:p>
          </p:txBody>
        </p:sp>
        <p:sp>
          <p:nvSpPr>
            <p:cNvPr id="46100" name="Line 77"/>
            <p:cNvSpPr>
              <a:spLocks noChangeShapeType="1"/>
            </p:cNvSpPr>
            <p:nvPr/>
          </p:nvSpPr>
          <p:spPr bwMode="auto">
            <a:xfrm>
              <a:off x="553" y="4054"/>
              <a:ext cx="0" cy="26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grpSp>
        <p:nvGrpSpPr>
          <p:cNvPr id="7" name="Group 79"/>
          <p:cNvGrpSpPr>
            <a:grpSpLocks/>
          </p:cNvGrpSpPr>
          <p:nvPr/>
        </p:nvGrpSpPr>
        <p:grpSpPr bwMode="auto">
          <a:xfrm flipH="1">
            <a:off x="5734050" y="4389438"/>
            <a:ext cx="1582738" cy="973137"/>
            <a:chOff x="329" y="3707"/>
            <a:chExt cx="997" cy="613"/>
          </a:xfrm>
        </p:grpSpPr>
        <p:sp>
          <p:nvSpPr>
            <p:cNvPr id="46097" name="AutoShape 80"/>
            <p:cNvSpPr>
              <a:spLocks noChangeArrowheads="1"/>
            </p:cNvSpPr>
            <p:nvPr/>
          </p:nvSpPr>
          <p:spPr bwMode="auto">
            <a:xfrm>
              <a:off x="329" y="3707"/>
              <a:ext cx="997" cy="346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th-TH"/>
            </a:p>
          </p:txBody>
        </p:sp>
        <p:sp>
          <p:nvSpPr>
            <p:cNvPr id="46098" name="Line 81"/>
            <p:cNvSpPr>
              <a:spLocks noChangeShapeType="1"/>
            </p:cNvSpPr>
            <p:nvPr/>
          </p:nvSpPr>
          <p:spPr bwMode="auto">
            <a:xfrm>
              <a:off x="553" y="4054"/>
              <a:ext cx="0" cy="26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sp>
        <p:nvSpPr>
          <p:cNvPr id="34" name="Title 3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ค่าเฉลี่ยเคลื่อนที่ </a:t>
            </a:r>
            <a:r>
              <a:rPr lang="en-US" dirty="0" smtClean="0"/>
              <a:t>(moving average)</a:t>
            </a:r>
            <a:endParaRPr lang="th-TH" dirty="0"/>
          </a:p>
        </p:txBody>
      </p:sp>
      <p:sp>
        <p:nvSpPr>
          <p:cNvPr id="35" name="Text Box 53"/>
          <p:cNvSpPr txBox="1">
            <a:spLocks noChangeArrowheads="1"/>
          </p:cNvSpPr>
          <p:nvPr/>
        </p:nvSpPr>
        <p:spPr bwMode="auto">
          <a:xfrm>
            <a:off x="766763" y="5381625"/>
            <a:ext cx="836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out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57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8.67052E-7 L 0.10156 8.67052E-7 " pathEditMode="relative" ptsTypes="AA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57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156 -2.02312E-6 L 0.21267 -2.02312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57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268 4.85549E-6 L 0.3158 4.85549E-6 " pathEditMode="relative" ptsTypes="AA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557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557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557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7122" grpId="0" animBg="1"/>
      <p:bldP spid="557123" grpId="0" animBg="1"/>
      <p:bldP spid="557124" grpId="0" animBg="1"/>
      <p:bldP spid="557125" grpId="0" animBg="1"/>
      <p:bldP spid="557126" grpId="0" animBg="1"/>
      <p:bldP spid="557127" grpId="0" animBg="1"/>
      <p:bldP spid="35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ตัวอย่าง </a:t>
            </a:r>
            <a:r>
              <a:rPr lang="en-US" dirty="0" smtClean="0"/>
              <a:t>: </a:t>
            </a:r>
            <a:r>
              <a:rPr lang="th-TH" dirty="0" smtClean="0"/>
              <a:t>ค่าเฉลี่ยเคลื่อนที่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357188" y="992188"/>
            <a:ext cx="8501062" cy="3171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movingAverage(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in)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int n = in.length;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out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[n];</a:t>
            </a:r>
          </a:p>
          <a:p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i = 1; i &lt; n - 1; i++)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out[i] = (in[i - 1] + in[i] + in[i + 1]) / 3.0;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out[0] = (in[0] + in[1]) / 2.0;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out[n - 1] = (in[n - 2] + in[n - 1]) / 2.0;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out;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52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5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52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5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5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5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5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95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952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952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952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8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ส่วนหัว </a:t>
            </a:r>
            <a:r>
              <a:rPr lang="en-US" dirty="0"/>
              <a:t>: </a:t>
            </a:r>
            <a:r>
              <a:rPr lang="th-TH" dirty="0"/>
              <a:t>ชื่อเมท็อด</a:t>
            </a:r>
          </a:p>
        </p:txBody>
      </p:sp>
      <p:sp>
        <p:nvSpPr>
          <p:cNvPr id="399363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908050"/>
            <a:ext cx="7920037" cy="1878013"/>
          </a:xfrm>
        </p:spPr>
        <p:txBody>
          <a:bodyPr/>
          <a:lstStyle/>
          <a:p>
            <a:r>
              <a:rPr lang="th-TH" smtClean="0"/>
              <a:t>ใช้กฎการตั้งชื่อเหมือนกับตัวแปร</a:t>
            </a:r>
          </a:p>
          <a:p>
            <a:r>
              <a:rPr lang="th-TH" smtClean="0"/>
              <a:t>มักตั้งชื่อเมท็อดขึ้นต้นด้วยตัวอังกฤษเล็ก</a:t>
            </a:r>
          </a:p>
          <a:p>
            <a:r>
              <a:rPr lang="th-TH" smtClean="0"/>
              <a:t>มักตั้งชื่อเมท็อดให้เป็นกริยา</a:t>
            </a:r>
          </a:p>
        </p:txBody>
      </p:sp>
      <p:sp>
        <p:nvSpPr>
          <p:cNvPr id="399364" name="Text Box 4"/>
          <p:cNvSpPr txBox="1">
            <a:spLocks noChangeArrowheads="1"/>
          </p:cNvSpPr>
          <p:nvPr/>
        </p:nvSpPr>
        <p:spPr bwMode="auto">
          <a:xfrm>
            <a:off x="1103313" y="2876550"/>
            <a:ext cx="7058025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fillEllipse  drawLine   fade      readDouble</a:t>
            </a:r>
          </a:p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print        println    hasNext   nextInt</a:t>
            </a:r>
          </a:p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random       max        min       cos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9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99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9936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99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99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99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63" grpId="0" build="p"/>
      <p:bldP spid="39936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ส่วนหัว </a:t>
            </a:r>
            <a:r>
              <a:rPr lang="en-US" dirty="0"/>
              <a:t>: </a:t>
            </a:r>
            <a:r>
              <a:rPr lang="th-TH" dirty="0"/>
              <a:t>ประเภทของผลลัพธ์</a:t>
            </a:r>
          </a:p>
        </p:txBody>
      </p:sp>
      <p:sp>
        <p:nvSpPr>
          <p:cNvPr id="400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b="1" kern="1200" dirty="0" err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/>
              <a:t>, </a:t>
            </a:r>
            <a:r>
              <a:rPr lang="en-US" b="1" kern="1200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dirty="0"/>
              <a:t>, </a:t>
            </a:r>
            <a:r>
              <a:rPr lang="en-US" b="1" kern="1200" dirty="0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dirty="0"/>
              <a:t>, ...</a:t>
            </a:r>
            <a:endParaRPr lang="th-TH" dirty="0"/>
          </a:p>
          <a:p>
            <a:pPr>
              <a:defRPr/>
            </a:pPr>
            <a:r>
              <a:rPr lang="th-TH" dirty="0"/>
              <a:t>ถ้าไม่คืนผล</a:t>
            </a:r>
            <a:r>
              <a:rPr lang="en-US" dirty="0"/>
              <a:t>, </a:t>
            </a:r>
            <a:r>
              <a:rPr lang="th-TH" dirty="0"/>
              <a:t>ใช้คำว่า </a:t>
            </a:r>
            <a:r>
              <a:rPr lang="en-US" b="1" kern="1200" dirty="0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endParaRPr lang="th-TH" b="1" kern="1200" dirty="0" smtClean="0">
              <a:solidFill>
                <a:srgbClr val="000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00388" name="Text Box 4"/>
          <p:cNvSpPr txBox="1">
            <a:spLocks noChangeArrowheads="1"/>
          </p:cNvSpPr>
          <p:nvPr/>
        </p:nvSpPr>
        <p:spPr bwMode="auto">
          <a:xfrm>
            <a:off x="1270000" y="2292350"/>
            <a:ext cx="697547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 static int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max(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a,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b)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400389" name="Text Box 5"/>
          <p:cNvSpPr txBox="1">
            <a:spLocks noChangeArrowheads="1"/>
          </p:cNvSpPr>
          <p:nvPr/>
        </p:nvSpPr>
        <p:spPr bwMode="auto">
          <a:xfrm>
            <a:off x="1270000" y="3114675"/>
            <a:ext cx="6975475" cy="4000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 static double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sqrt(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x)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400390" name="Text Box 6"/>
          <p:cNvSpPr txBox="1">
            <a:spLocks noChangeArrowheads="1"/>
          </p:cNvSpPr>
          <p:nvPr/>
        </p:nvSpPr>
        <p:spPr bwMode="auto">
          <a:xfrm>
            <a:off x="1270000" y="4759325"/>
            <a:ext cx="697547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 static void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printError(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msg)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400391" name="Text Box 7"/>
          <p:cNvSpPr txBox="1">
            <a:spLocks noChangeArrowheads="1"/>
          </p:cNvSpPr>
          <p:nvPr/>
        </p:nvSpPr>
        <p:spPr bwMode="auto">
          <a:xfrm>
            <a:off x="1270000" y="3937000"/>
            <a:ext cx="697547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 static int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getCurrentMonth()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0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0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0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0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00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00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387" grpId="0" build="p"/>
      <p:bldP spid="400388" grpId="0" animBg="1"/>
      <p:bldP spid="400389" grpId="0" animBg="1"/>
      <p:bldP spid="400390" grpId="0" animBg="1"/>
      <p:bldP spid="40039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ส่วนหัว </a:t>
            </a:r>
            <a:r>
              <a:rPr lang="en-US" dirty="0"/>
              <a:t>: </a:t>
            </a:r>
            <a:r>
              <a:rPr lang="th-TH" dirty="0"/>
              <a:t>รายการของพารามิเตอร์</a:t>
            </a:r>
          </a:p>
        </p:txBody>
      </p:sp>
      <p:sp>
        <p:nvSpPr>
          <p:cNvPr id="401411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908050"/>
            <a:ext cx="8193087" cy="5105400"/>
          </a:xfrm>
        </p:spPr>
        <p:txBody>
          <a:bodyPr/>
          <a:lstStyle/>
          <a:p>
            <a:r>
              <a:rPr lang="en-US" smtClean="0"/>
              <a:t>parameter </a:t>
            </a:r>
            <a:r>
              <a:rPr lang="th-TH" smtClean="0"/>
              <a:t>คือตัวแปรสำหรับรับข้อมูลจากผู้เรียก</a:t>
            </a:r>
            <a:br>
              <a:rPr lang="th-TH" smtClean="0"/>
            </a:br>
            <a:r>
              <a:rPr lang="th-TH" smtClean="0"/>
              <a:t/>
            </a:r>
            <a:br>
              <a:rPr lang="th-TH" smtClean="0"/>
            </a:br>
            <a:endParaRPr lang="en-US" smtClean="0"/>
          </a:p>
          <a:p>
            <a:r>
              <a:rPr lang="en-US" smtClean="0"/>
              <a:t>parameter </a:t>
            </a:r>
            <a:r>
              <a:rPr lang="th-TH" smtClean="0"/>
              <a:t>แต่ละตัว เขียนเหมือนการประกาศตัวแปร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(</a:t>
            </a:r>
            <a:r>
              <a:rPr lang="th-TH" smtClean="0"/>
              <a:t>คั่นด้วย </a:t>
            </a:r>
            <a:r>
              <a:rPr lang="en-US" smtClean="0"/>
              <a:t>,  </a:t>
            </a:r>
            <a:r>
              <a:rPr lang="th-TH" smtClean="0"/>
              <a:t>ไม่ต้องปิดท้ายด้วย </a:t>
            </a:r>
            <a:r>
              <a:rPr lang="en-US" smtClean="0"/>
              <a:t>;)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r>
              <a:rPr lang="th-TH" smtClean="0"/>
              <a:t>รายการของ </a:t>
            </a:r>
            <a:r>
              <a:rPr lang="en-US" smtClean="0"/>
              <a:t>parameters </a:t>
            </a:r>
            <a:r>
              <a:rPr lang="th-TH" smtClean="0"/>
              <a:t>อยู่ภายในวงเล็บ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(</a:t>
            </a:r>
            <a:r>
              <a:rPr lang="th-TH" smtClean="0"/>
              <a:t>ถ้าไม่รับ </a:t>
            </a:r>
            <a:r>
              <a:rPr lang="en-US" smtClean="0"/>
              <a:t>parameter </a:t>
            </a:r>
            <a:r>
              <a:rPr lang="th-TH" smtClean="0"/>
              <a:t>ใดๆ ก็ไม่ต้องใส่อะไรในวงเล็บ</a:t>
            </a:r>
            <a:r>
              <a:rPr lang="en-US" smtClean="0"/>
              <a:t>) </a:t>
            </a:r>
            <a:endParaRPr lang="th-TH" smtClean="0"/>
          </a:p>
        </p:txBody>
      </p:sp>
      <p:sp>
        <p:nvSpPr>
          <p:cNvPr id="401416" name="Text Box 8"/>
          <p:cNvSpPr txBox="1">
            <a:spLocks noChangeArrowheads="1"/>
          </p:cNvSpPr>
          <p:nvPr/>
        </p:nvSpPr>
        <p:spPr bwMode="auto">
          <a:xfrm>
            <a:off x="1262063" y="3333750"/>
            <a:ext cx="697547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max(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a,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b)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401417" name="Text Box 9"/>
          <p:cNvSpPr txBox="1">
            <a:spLocks noChangeArrowheads="1"/>
          </p:cNvSpPr>
          <p:nvPr/>
        </p:nvSpPr>
        <p:spPr bwMode="auto">
          <a:xfrm>
            <a:off x="1262063" y="1504950"/>
            <a:ext cx="697547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 static void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printError(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msg)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401418" name="Text Box 10"/>
          <p:cNvSpPr txBox="1">
            <a:spLocks noChangeArrowheads="1"/>
          </p:cNvSpPr>
          <p:nvPr/>
        </p:nvSpPr>
        <p:spPr bwMode="auto">
          <a:xfrm>
            <a:off x="1262063" y="5089525"/>
            <a:ext cx="697547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 static int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getCurrentMonth()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1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1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1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1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01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01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1411" grpId="0" build="p"/>
      <p:bldP spid="401416" grpId="0" animBg="1"/>
      <p:bldP spid="401417" grpId="0" animBg="1"/>
      <p:bldP spid="4014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ส่วนหัว </a:t>
            </a:r>
            <a:r>
              <a:rPr lang="en-US" dirty="0"/>
              <a:t>: </a:t>
            </a:r>
            <a:r>
              <a:rPr lang="th-TH" dirty="0" smtClean="0"/>
              <a:t>ตัวอย่างที่ไม่</a:t>
            </a:r>
            <a:r>
              <a:rPr lang="th-TH" dirty="0"/>
              <a:t>ผิด</a:t>
            </a:r>
          </a:p>
        </p:txBody>
      </p:sp>
      <p:sp>
        <p:nvSpPr>
          <p:cNvPr id="404483" name="Rectangle 3"/>
          <p:cNvSpPr>
            <a:spLocks noChangeArrowheads="1"/>
          </p:cNvSpPr>
          <p:nvPr/>
        </p:nvSpPr>
        <p:spPr bwMode="auto">
          <a:xfrm>
            <a:off x="1004888" y="1071563"/>
            <a:ext cx="6973887" cy="4556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 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a(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 )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04484" name="Rectangle 4"/>
          <p:cNvSpPr>
            <a:spLocks noChangeArrowheads="1"/>
          </p:cNvSpPr>
          <p:nvPr/>
        </p:nvSpPr>
        <p:spPr bwMode="auto">
          <a:xfrm>
            <a:off x="1004888" y="1870075"/>
            <a:ext cx="6973887" cy="4556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Nothing(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04485" name="Rectangle 5"/>
          <p:cNvSpPr>
            <a:spLocks noChangeArrowheads="1"/>
          </p:cNvSpPr>
          <p:nvPr/>
        </p:nvSpPr>
        <p:spPr bwMode="auto">
          <a:xfrm>
            <a:off x="989013" y="2682875"/>
            <a:ext cx="6973887" cy="4556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$$$(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double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$1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, int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$2 )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04486" name="Rectangle 6"/>
          <p:cNvSpPr>
            <a:spLocks noChangeArrowheads="1"/>
          </p:cNvSpPr>
          <p:nvPr/>
        </p:nvSpPr>
        <p:spPr bwMode="auto">
          <a:xfrm>
            <a:off x="989013" y="3917950"/>
            <a:ext cx="7192962" cy="19510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f(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, int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...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f(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, int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b,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c)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...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04487" name="Text Box 7"/>
          <p:cNvSpPr txBox="1">
            <a:spLocks noChangeArrowheads="1"/>
          </p:cNvSpPr>
          <p:nvPr/>
        </p:nvSpPr>
        <p:spPr bwMode="auto">
          <a:xfrm>
            <a:off x="635000" y="3386138"/>
            <a:ext cx="79073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4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ชื่อเมท็อดซ้ำกันได้ถ้ารายการของประเภทพารามิเตอร์ไม่เหมือน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4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4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4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4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04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4483" grpId="0" animBg="1"/>
      <p:bldP spid="404484" grpId="0" animBg="1"/>
      <p:bldP spid="404485" grpId="0" animBg="1"/>
      <p:bldP spid="404486" grpId="0" animBg="1"/>
      <p:bldP spid="404487" grpId="0"/>
    </p:bldLst>
  </p:timing>
</p:sld>
</file>

<file path=ppt/theme/theme1.xml><?xml version="1.0" encoding="utf-8"?>
<a:theme xmlns:a="http://schemas.openxmlformats.org/drawingml/2006/main" name="somchai">
  <a:themeElements>
    <a:clrScheme name="somch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omchai">
      <a:majorFont>
        <a:latin typeface="Tahoma"/>
        <a:ea typeface=""/>
        <a:cs typeface="Angsana New"/>
      </a:majorFont>
      <a:minorFont>
        <a:latin typeface="Tahoma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ngsana New" pitchFamily="18" charset="-34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ngsana New" pitchFamily="18" charset="-34"/>
          </a:defRPr>
        </a:defPPr>
      </a:lstStyle>
    </a:lnDef>
  </a:objectDefaults>
  <a:extraClrSchemeLst>
    <a:extraClrScheme>
      <a:clrScheme name="somch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mch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5833</TotalTime>
  <Words>5356</Words>
  <Application>Microsoft Office PowerPoint</Application>
  <PresentationFormat>On-screen Show (4:3)</PresentationFormat>
  <Paragraphs>939</Paragraphs>
  <Slides>54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6" baseType="lpstr">
      <vt:lpstr>somchai</vt:lpstr>
      <vt:lpstr>Equation</vt:lpstr>
      <vt:lpstr>การเขียนโปรแกรมย่อย</vt:lpstr>
      <vt:lpstr>หัวข้อ</vt:lpstr>
      <vt:lpstr>การเขียนโปรแกรม</vt:lpstr>
      <vt:lpstr>ตัวอย่าง : ดัชนีมวลกาย</vt:lpstr>
      <vt:lpstr>องค์ประกอบของเมท็อด</vt:lpstr>
      <vt:lpstr>ส่วนหัว : ชื่อเมท็อด</vt:lpstr>
      <vt:lpstr>ส่วนหัว : ประเภทของผลลัพธ์</vt:lpstr>
      <vt:lpstr>ส่วนหัว : รายการของพารามิเตอร์</vt:lpstr>
      <vt:lpstr>ส่วนหัว : ตัวอย่างที่ไม่ผิด</vt:lpstr>
      <vt:lpstr>ส่วนหัว : ตัวอย่างผิด ๆ</vt:lpstr>
      <vt:lpstr>ส่วนตัว : การคืนการทำงานสู่ผู้เรียก</vt:lpstr>
      <vt:lpstr>ส่วนตัว : การคืนการทำงานสู่ผู้เรียก</vt:lpstr>
      <vt:lpstr>ส่วนตัว : พารามิเตอร์และตัวแปร</vt:lpstr>
      <vt:lpstr>ตัวอย่างผิด ๆ</vt:lpstr>
      <vt:lpstr>GCD : หารร่วมมาก</vt:lpstr>
      <vt:lpstr>โปรแกรม : วันใดของสัปดาห์</vt:lpstr>
      <vt:lpstr>การเรียกเมท็อด</vt:lpstr>
      <vt:lpstr>การจัดเก็บตัวแปร</vt:lpstr>
      <vt:lpstr>การส่งค่าและการรับผล</vt:lpstr>
      <vt:lpstr>การส่งค่าและการรับผล</vt:lpstr>
      <vt:lpstr>การส่งค่าและการรับผล</vt:lpstr>
      <vt:lpstr>การส่งค่าและการรับผล</vt:lpstr>
      <vt:lpstr>ไม่มีประโยชน์</vt:lpstr>
      <vt:lpstr>เมื่อใดควรเขียนเมท็อดใหม่</vt:lpstr>
      <vt:lpstr>ต.ย. การเรียงลำดับแบบเลือก</vt:lpstr>
      <vt:lpstr>ต.ย. การเรียงลำดับแบบเลือก</vt:lpstr>
      <vt:lpstr>เมื่อใดควรเขียนเมท็อดใหม่</vt:lpstr>
      <vt:lpstr>ต.ย.</vt:lpstr>
      <vt:lpstr>เมื่อใดควรเขียนเมท็อดใหม่</vt:lpstr>
      <vt:lpstr>เมื่อใดควรเขียนเมท็อดใหม่</vt:lpstr>
      <vt:lpstr>ตัวอย่าง : เมท็อดคืนจำนวนวันของเดือนปี</vt:lpstr>
      <vt:lpstr>ลูกบอล 50 ลูก</vt:lpstr>
      <vt:lpstr>ลูกบอล 50 ลูก</vt:lpstr>
      <vt:lpstr>ลูกบอล 50 ลูก</vt:lpstr>
      <vt:lpstr>เมื่อใดควรเขียนเมท็อดใหม่</vt:lpstr>
      <vt:lpstr>ต.ย.</vt:lpstr>
      <vt:lpstr>ข้อแนะนำในการเขียนเมท็อด</vt:lpstr>
      <vt:lpstr>Newton's Method</vt:lpstr>
      <vt:lpstr>Newton's Method</vt:lpstr>
      <vt:lpstr>ตัวอย่าง : โปรแกรมการหารากโดยวิธีของนิวตัน</vt:lpstr>
      <vt:lpstr>เมท็อดที่รับอาเรย์</vt:lpstr>
      <vt:lpstr>การส่งอาเรย์ไปยังเมท็อด</vt:lpstr>
      <vt:lpstr>ตัวแปรหลายตัวอ้างอิงอาเรย์เดียวกันได้</vt:lpstr>
      <vt:lpstr>ส่งอาเรย์ = ส่งตำแหน่งของอาเรย์</vt:lpstr>
      <vt:lpstr>ตัวอย่างเมท็อดที่รับอาเรย์</vt:lpstr>
      <vt:lpstr>ตัวอย่างเมท็อดที่รับอาเรย์</vt:lpstr>
      <vt:lpstr>การเรียงลำดับข้อมูลแบบเลือก</vt:lpstr>
      <vt:lpstr>เมท็อดการเรียงลำดับข้อมูลแบบเลือก</vt:lpstr>
      <vt:lpstr>เมท็อดที่คืนอาเรย์</vt:lpstr>
      <vt:lpstr>ถ้าเมท็อดต้องคืนข้อมูลมากกว่าหนึ่งตัว</vt:lpstr>
      <vt:lpstr>ตัวอย่าง : รากของ ax2+bx+c=0</vt:lpstr>
      <vt:lpstr>ตัวอย่าง : รากของ ax2+bx+c=0</vt:lpstr>
      <vt:lpstr>ค่าเฉลี่ยเคลื่อนที่ (moving average)</vt:lpstr>
      <vt:lpstr>ตัวอย่าง : ค่าเฉลี่ยเคลื่อนที่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การทำโปรแกรมคอมพิวเตอร์</dc:title>
  <dc:creator>Somchai</dc:creator>
  <cp:lastModifiedBy>chate</cp:lastModifiedBy>
  <cp:revision>226</cp:revision>
  <dcterms:created xsi:type="dcterms:W3CDTF">2002-04-12T09:05:11Z</dcterms:created>
  <dcterms:modified xsi:type="dcterms:W3CDTF">2011-08-19T06:27:29Z</dcterms:modified>
</cp:coreProperties>
</file>