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32"/>
  </p:notesMasterIdLst>
  <p:sldIdLst>
    <p:sldId id="310" r:id="rId2"/>
    <p:sldId id="311" r:id="rId3"/>
    <p:sldId id="287" r:id="rId4"/>
    <p:sldId id="313" r:id="rId5"/>
    <p:sldId id="312" r:id="rId6"/>
    <p:sldId id="314" r:id="rId7"/>
    <p:sldId id="315" r:id="rId8"/>
    <p:sldId id="289" r:id="rId9"/>
    <p:sldId id="317" r:id="rId10"/>
    <p:sldId id="316" r:id="rId11"/>
    <p:sldId id="318" r:id="rId12"/>
    <p:sldId id="294" r:id="rId13"/>
    <p:sldId id="295" r:id="rId14"/>
    <p:sldId id="296" r:id="rId15"/>
    <p:sldId id="297" r:id="rId16"/>
    <p:sldId id="298" r:id="rId17"/>
    <p:sldId id="319" r:id="rId18"/>
    <p:sldId id="300" r:id="rId19"/>
    <p:sldId id="301" r:id="rId20"/>
    <p:sldId id="325" r:id="rId21"/>
    <p:sldId id="302" r:id="rId22"/>
    <p:sldId id="303" r:id="rId23"/>
    <p:sldId id="304" r:id="rId24"/>
    <p:sldId id="305" r:id="rId25"/>
    <p:sldId id="306" r:id="rId26"/>
    <p:sldId id="320" r:id="rId27"/>
    <p:sldId id="307" r:id="rId28"/>
    <p:sldId id="323" r:id="rId29"/>
    <p:sldId id="322" r:id="rId30"/>
    <p:sldId id="324" r:id="rId31"/>
  </p:sldIdLst>
  <p:sldSz cx="9144000" cy="6858000" type="screen4x3"/>
  <p:notesSz cx="7086600" cy="10223500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FF"/>
    <a:srgbClr val="EAEAE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9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NULL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63A6AC1B-A4FE-4423-BAD2-0832B03FF936}" type="datetimeFigureOut">
              <a:rPr lang="th-TH"/>
              <a:pPr>
                <a:defRPr/>
              </a:pPr>
              <a:t>25/07/54</a:t>
            </a:fld>
            <a:endParaRPr lang="th-T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856163"/>
            <a:ext cx="5670550" cy="460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9B50C9E4-F23C-4D7A-A61D-F13A71066233}" type="slidenum">
              <a:rPr lang="th-TH"/>
              <a:pPr>
                <a:defRPr/>
              </a:pPr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39066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53EA81-838D-4430-9AF0-C8990E559B15}" type="slidenum">
              <a:rPr lang="th-TH" smtClean="0"/>
              <a:pPr>
                <a:defRPr/>
              </a:pPr>
              <a:t>7</a:t>
            </a:fld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69EEF1-6831-4430-9453-505A69F34FBD}" type="slidenum">
              <a:rPr lang="en-US"/>
              <a:pPr>
                <a:defRPr/>
              </a:pPr>
              <a:t>28</a:t>
            </a:fld>
            <a:endParaRPr lang="th-TH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2C737A-53BC-4A9C-AF8C-3651ED8E10EE}" type="slidenum">
              <a:rPr lang="en-US"/>
              <a:pPr>
                <a:defRPr/>
              </a:pPr>
              <a:t>29</a:t>
            </a:fld>
            <a:endParaRPr lang="th-TH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AE4E19-3A8A-445C-BA3E-14BE2EBBEEE1}" type="slidenum">
              <a:rPr lang="en-US"/>
              <a:pPr>
                <a:defRPr/>
              </a:pPr>
              <a:t>30</a:t>
            </a:fld>
            <a:endParaRPr lang="th-TH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31CAC1-B6B3-497F-BC46-A5B2E227B5E4}" type="slidenum">
              <a:rPr lang="th-TH" smtClean="0"/>
              <a:pPr>
                <a:defRPr/>
              </a:pPr>
              <a:t>9</a:t>
            </a:fld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97B583-33F2-458C-9F0D-6F4FE2040486}" type="slidenum">
              <a:rPr lang="th-TH" smtClean="0"/>
              <a:pPr>
                <a:defRPr/>
              </a:pPr>
              <a:t>10</a:t>
            </a:fld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F07742-B878-4680-8E41-F2CE6BAD9A65}" type="slidenum">
              <a:rPr lang="en-US"/>
              <a:pPr>
                <a:defRPr/>
              </a:pPr>
              <a:t>13</a:t>
            </a:fld>
            <a:endParaRPr lang="th-TH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C41F28-3B8A-4FBB-90B6-F21FD863F5B2}" type="slidenum">
              <a:rPr lang="en-US"/>
              <a:pPr>
                <a:defRPr/>
              </a:pPr>
              <a:t>14</a:t>
            </a:fld>
            <a:endParaRPr lang="th-TH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00E040-16DC-4400-B600-26C3D1261507}" type="slidenum">
              <a:rPr lang="en-US"/>
              <a:pPr>
                <a:defRPr/>
              </a:pPr>
              <a:t>15</a:t>
            </a:fld>
            <a:endParaRPr lang="th-TH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FFD9E9-979B-4DC8-B593-1AE9D6ACCBD9}" type="slidenum">
              <a:rPr lang="en-US"/>
              <a:pPr>
                <a:defRPr/>
              </a:pPr>
              <a:t>16</a:t>
            </a:fld>
            <a:endParaRPr lang="th-TH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FD2772-51EA-4493-B3BE-C2A3096D743E}" type="slidenum">
              <a:rPr lang="en-US"/>
              <a:pPr>
                <a:defRPr/>
              </a:pPr>
              <a:t>25</a:t>
            </a:fld>
            <a:endParaRPr lang="th-TH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517FC3-599D-4D1B-8E42-C14BBBBBC9EC}" type="slidenum">
              <a:rPr lang="en-US"/>
              <a:pPr>
                <a:defRPr/>
              </a:pPr>
              <a:t>27</a:t>
            </a:fld>
            <a:endParaRPr lang="th-TH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04853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115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29053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9138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659523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8095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204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7330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23829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29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342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5958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0" y="6597650"/>
            <a:ext cx="3563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th-TH" sz="1200">
                <a:latin typeface="Tahoma" pitchFamily="34" charset="0"/>
                <a:cs typeface="Tahoma" pitchFamily="34" charset="0"/>
              </a:rPr>
              <a:t>2110101 วิศวกรรมคอมพิวเตอร์ จุฬาฯ </a:t>
            </a:r>
            <a:r>
              <a:rPr lang="en-US" sz="1200">
                <a:latin typeface="Tahoma" pitchFamily="34" charset="0"/>
                <a:cs typeface="Tahoma" pitchFamily="34" charset="0"/>
              </a:rPr>
              <a:t>(</a:t>
            </a:r>
            <a:fld id="{DB1E911B-09F4-44E6-A8D3-85D58E381A8D}" type="datetime1">
              <a:rPr lang="th-TH" sz="1200">
                <a:latin typeface="Tahoma" pitchFamily="34" charset="0"/>
                <a:cs typeface="Tahoma" pitchFamily="34" charset="0"/>
              </a:rPr>
              <a:pPr>
                <a:spcBef>
                  <a:spcPct val="50000"/>
                </a:spcBef>
                <a:defRPr/>
              </a:pPr>
              <a:t>25/07/54</a:t>
            </a:fld>
            <a:r>
              <a:rPr lang="en-US" sz="1200">
                <a:latin typeface="Tahoma" pitchFamily="34" charset="0"/>
                <a:cs typeface="Tahoma" pitchFamily="34" charset="0"/>
              </a:rPr>
              <a:t>)</a:t>
            </a:r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51E552B0-5968-4EB7-BAA3-5B0E26C0CE3D}" type="slidenum">
              <a:rPr lang="en-US" sz="1200">
                <a:latin typeface="Tahoma" pitchFamily="34" charset="0"/>
                <a:cs typeface="Tahoma" pitchFamily="34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th-TH" sz="1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r>
              <a:rPr lang="th-TH" sz="5400" smtClean="0"/>
              <a:t>อาเรย์ </a:t>
            </a:r>
            <a:r>
              <a:rPr lang="en-US" sz="5400" smtClean="0"/>
              <a:t>2 </a:t>
            </a:r>
            <a:r>
              <a:rPr lang="th-TH" sz="5400" smtClean="0"/>
              <a:t>มิติ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เมท็อดเปลี่ยนเกรดเป็นคะแนน</a:t>
            </a:r>
            <a:endParaRPr lang="th-TH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58838" y="742950"/>
            <a:ext cx="7315200" cy="3170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grade2point(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(g.equals(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"A"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4.0;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(g.equals(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"B+"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3.5;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(g.equals(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"B"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3.0;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(g.equals(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"C+"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2.5;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(g.equals(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"C"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2.0;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(g.equals(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"D+"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1.5;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(g.equals(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"D"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1.0;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0.0;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77813" y="3995738"/>
            <a:ext cx="8588375" cy="2862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grade2point(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grades = {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"A"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"B+"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"B"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"C+"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,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			    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"D+"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"D"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"F"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};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[] points = { 4, 3.5, 3, 2.5, 2, 1.5, 1, 0 };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 = 0; k &lt; grades.length; k++)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(grades[k].equals(g))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points[k];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0.0;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ลองเขียนเอง </a:t>
            </a:r>
            <a:r>
              <a:rPr lang="en-US" dirty="0" smtClean="0"/>
              <a:t>: </a:t>
            </a:r>
            <a:r>
              <a:rPr lang="th-TH" dirty="0" smtClean="0"/>
              <a:t>หา </a:t>
            </a:r>
            <a:r>
              <a:rPr lang="en-US" dirty="0" smtClean="0"/>
              <a:t>GPA </a:t>
            </a:r>
            <a:r>
              <a:rPr lang="th-TH" dirty="0" smtClean="0"/>
              <a:t>ของวิชา</a:t>
            </a:r>
            <a:endParaRPr lang="th-TH" dirty="0"/>
          </a:p>
        </p:txBody>
      </p:sp>
      <p:grpSp>
        <p:nvGrpSpPr>
          <p:cNvPr id="2" name="Group 81"/>
          <p:cNvGrpSpPr>
            <a:grpSpLocks/>
          </p:cNvGrpSpPr>
          <p:nvPr/>
        </p:nvGrpSpPr>
        <p:grpSpPr bwMode="auto">
          <a:xfrm>
            <a:off x="1366838" y="2470150"/>
            <a:ext cx="4929187" cy="1728788"/>
            <a:chOff x="1730" y="2747"/>
            <a:chExt cx="3105" cy="1089"/>
          </a:xfrm>
        </p:grpSpPr>
        <p:sp>
          <p:nvSpPr>
            <p:cNvPr id="19472" name="Text Box 10"/>
            <p:cNvSpPr txBox="1">
              <a:spLocks noChangeArrowheads="1"/>
            </p:cNvSpPr>
            <p:nvPr/>
          </p:nvSpPr>
          <p:spPr bwMode="auto">
            <a:xfrm>
              <a:off x="2473" y="2749"/>
              <a:ext cx="236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0   1   2   3</a:t>
              </a:r>
              <a:r>
                <a:rPr lang="en-US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  </a:t>
              </a:r>
              <a:r>
                <a:rPr lang="en-US" sz="17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4   5   6</a:t>
              </a: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</a:p>
          </p:txBody>
        </p:sp>
        <p:sp>
          <p:nvSpPr>
            <p:cNvPr id="19473" name="Text Box 11"/>
            <p:cNvSpPr txBox="1">
              <a:spLocks noChangeArrowheads="1"/>
            </p:cNvSpPr>
            <p:nvPr/>
          </p:nvSpPr>
          <p:spPr bwMode="auto">
            <a:xfrm>
              <a:off x="2473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9474" name="Text Box 12"/>
            <p:cNvSpPr txBox="1">
              <a:spLocks noChangeArrowheads="1"/>
            </p:cNvSpPr>
            <p:nvPr/>
          </p:nvSpPr>
          <p:spPr bwMode="auto">
            <a:xfrm>
              <a:off x="2809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9475" name="Text Box 13"/>
            <p:cNvSpPr txBox="1">
              <a:spLocks noChangeArrowheads="1"/>
            </p:cNvSpPr>
            <p:nvPr/>
          </p:nvSpPr>
          <p:spPr bwMode="auto">
            <a:xfrm>
              <a:off x="3145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76" name="Text Box 14"/>
            <p:cNvSpPr txBox="1">
              <a:spLocks noChangeArrowheads="1"/>
            </p:cNvSpPr>
            <p:nvPr/>
          </p:nvSpPr>
          <p:spPr bwMode="auto">
            <a:xfrm>
              <a:off x="3481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77" name="Text Box 15"/>
            <p:cNvSpPr txBox="1">
              <a:spLocks noChangeArrowheads="1"/>
            </p:cNvSpPr>
            <p:nvPr/>
          </p:nvSpPr>
          <p:spPr bwMode="auto">
            <a:xfrm>
              <a:off x="1730" y="2747"/>
              <a:ext cx="90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grades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78" name="Text Box 16"/>
            <p:cNvSpPr txBox="1">
              <a:spLocks noChangeArrowheads="1"/>
            </p:cNvSpPr>
            <p:nvPr/>
          </p:nvSpPr>
          <p:spPr bwMode="auto">
            <a:xfrm>
              <a:off x="2473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B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9479" name="Text Box 17"/>
            <p:cNvSpPr txBox="1">
              <a:spLocks noChangeArrowheads="1"/>
            </p:cNvSpPr>
            <p:nvPr/>
          </p:nvSpPr>
          <p:spPr bwMode="auto">
            <a:xfrm>
              <a:off x="2809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9480" name="Text Box 18"/>
            <p:cNvSpPr txBox="1">
              <a:spLocks noChangeArrowheads="1"/>
            </p:cNvSpPr>
            <p:nvPr/>
          </p:nvSpPr>
          <p:spPr bwMode="auto">
            <a:xfrm>
              <a:off x="3145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81" name="Text Box 20"/>
            <p:cNvSpPr txBox="1">
              <a:spLocks noChangeArrowheads="1"/>
            </p:cNvSpPr>
            <p:nvPr/>
          </p:nvSpPr>
          <p:spPr bwMode="auto">
            <a:xfrm>
              <a:off x="2473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82" name="Text Box 21"/>
            <p:cNvSpPr txBox="1">
              <a:spLocks noChangeArrowheads="1"/>
            </p:cNvSpPr>
            <p:nvPr/>
          </p:nvSpPr>
          <p:spPr bwMode="auto">
            <a:xfrm>
              <a:off x="2809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83" name="Text Box 22"/>
            <p:cNvSpPr txBox="1">
              <a:spLocks noChangeArrowheads="1"/>
            </p:cNvSpPr>
            <p:nvPr/>
          </p:nvSpPr>
          <p:spPr bwMode="auto">
            <a:xfrm>
              <a:off x="3145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C+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84" name="Text Box 23"/>
            <p:cNvSpPr txBox="1">
              <a:spLocks noChangeArrowheads="1"/>
            </p:cNvSpPr>
            <p:nvPr/>
          </p:nvSpPr>
          <p:spPr bwMode="auto">
            <a:xfrm>
              <a:off x="3481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85" name="Text Box 24"/>
            <p:cNvSpPr txBox="1">
              <a:spLocks noChangeArrowheads="1"/>
            </p:cNvSpPr>
            <p:nvPr/>
          </p:nvSpPr>
          <p:spPr bwMode="auto">
            <a:xfrm>
              <a:off x="2185" y="2921"/>
              <a:ext cx="336" cy="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0   1   2</a:t>
              </a:r>
              <a:endParaRPr lang="th-TH" sz="17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en-US" sz="17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3</a:t>
              </a: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      </a:t>
              </a:r>
            </a:p>
          </p:txBody>
        </p:sp>
        <p:sp>
          <p:nvSpPr>
            <p:cNvPr id="19486" name="Text Box 25"/>
            <p:cNvSpPr txBox="1">
              <a:spLocks noChangeArrowheads="1"/>
            </p:cNvSpPr>
            <p:nvPr/>
          </p:nvSpPr>
          <p:spPr bwMode="auto">
            <a:xfrm>
              <a:off x="3481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87" name="Text Box 26"/>
            <p:cNvSpPr txBox="1">
              <a:spLocks noChangeArrowheads="1"/>
            </p:cNvSpPr>
            <p:nvPr/>
          </p:nvSpPr>
          <p:spPr bwMode="auto">
            <a:xfrm>
              <a:off x="3818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88" name="Text Box 27"/>
            <p:cNvSpPr txBox="1">
              <a:spLocks noChangeArrowheads="1"/>
            </p:cNvSpPr>
            <p:nvPr/>
          </p:nvSpPr>
          <p:spPr bwMode="auto">
            <a:xfrm>
              <a:off x="3818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89" name="Text Box 28"/>
            <p:cNvSpPr txBox="1">
              <a:spLocks noChangeArrowheads="1"/>
            </p:cNvSpPr>
            <p:nvPr/>
          </p:nvSpPr>
          <p:spPr bwMode="auto">
            <a:xfrm>
              <a:off x="3818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B+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9490" name="Text Box 29"/>
            <p:cNvSpPr txBox="1">
              <a:spLocks noChangeArrowheads="1"/>
            </p:cNvSpPr>
            <p:nvPr/>
          </p:nvSpPr>
          <p:spPr bwMode="auto">
            <a:xfrm>
              <a:off x="4154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91" name="Text Box 30"/>
            <p:cNvSpPr txBox="1">
              <a:spLocks noChangeArrowheads="1"/>
            </p:cNvSpPr>
            <p:nvPr/>
          </p:nvSpPr>
          <p:spPr bwMode="auto">
            <a:xfrm>
              <a:off x="4154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92" name="Text Box 31"/>
            <p:cNvSpPr txBox="1">
              <a:spLocks noChangeArrowheads="1"/>
            </p:cNvSpPr>
            <p:nvPr/>
          </p:nvSpPr>
          <p:spPr bwMode="auto">
            <a:xfrm>
              <a:off x="4154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93" name="Text Box 32"/>
            <p:cNvSpPr txBox="1">
              <a:spLocks noChangeArrowheads="1"/>
            </p:cNvSpPr>
            <p:nvPr/>
          </p:nvSpPr>
          <p:spPr bwMode="auto">
            <a:xfrm>
              <a:off x="4490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94" name="Text Box 33"/>
            <p:cNvSpPr txBox="1">
              <a:spLocks noChangeArrowheads="1"/>
            </p:cNvSpPr>
            <p:nvPr/>
          </p:nvSpPr>
          <p:spPr bwMode="auto">
            <a:xfrm>
              <a:off x="4490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B+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95" name="Text Box 34"/>
            <p:cNvSpPr txBox="1">
              <a:spLocks noChangeArrowheads="1"/>
            </p:cNvSpPr>
            <p:nvPr/>
          </p:nvSpPr>
          <p:spPr bwMode="auto">
            <a:xfrm>
              <a:off x="4490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C+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96" name="Text Box 43"/>
            <p:cNvSpPr txBox="1">
              <a:spLocks noChangeArrowheads="1"/>
            </p:cNvSpPr>
            <p:nvPr/>
          </p:nvSpPr>
          <p:spPr bwMode="auto">
            <a:xfrm>
              <a:off x="2473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9497" name="Text Box 44"/>
            <p:cNvSpPr txBox="1">
              <a:spLocks noChangeArrowheads="1"/>
            </p:cNvSpPr>
            <p:nvPr/>
          </p:nvSpPr>
          <p:spPr bwMode="auto">
            <a:xfrm>
              <a:off x="2809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B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98" name="Text Box 45"/>
            <p:cNvSpPr txBox="1">
              <a:spLocks noChangeArrowheads="1"/>
            </p:cNvSpPr>
            <p:nvPr/>
          </p:nvSpPr>
          <p:spPr bwMode="auto">
            <a:xfrm>
              <a:off x="3145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499" name="Text Box 46"/>
            <p:cNvSpPr txBox="1">
              <a:spLocks noChangeArrowheads="1"/>
            </p:cNvSpPr>
            <p:nvPr/>
          </p:nvSpPr>
          <p:spPr bwMode="auto">
            <a:xfrm>
              <a:off x="3481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500" name="Text Box 47"/>
            <p:cNvSpPr txBox="1">
              <a:spLocks noChangeArrowheads="1"/>
            </p:cNvSpPr>
            <p:nvPr/>
          </p:nvSpPr>
          <p:spPr bwMode="auto">
            <a:xfrm>
              <a:off x="3818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501" name="Text Box 48"/>
            <p:cNvSpPr txBox="1">
              <a:spLocks noChangeArrowheads="1"/>
            </p:cNvSpPr>
            <p:nvPr/>
          </p:nvSpPr>
          <p:spPr bwMode="auto">
            <a:xfrm>
              <a:off x="4154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502" name="Text Box 49"/>
            <p:cNvSpPr txBox="1">
              <a:spLocks noChangeArrowheads="1"/>
            </p:cNvSpPr>
            <p:nvPr/>
          </p:nvSpPr>
          <p:spPr bwMode="auto">
            <a:xfrm>
              <a:off x="4490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6370638" y="2143125"/>
            <a:ext cx="1858962" cy="2041525"/>
            <a:chOff x="6150077" y="2142875"/>
            <a:chExt cx="1858282" cy="2041622"/>
          </a:xfrm>
        </p:grpSpPr>
        <p:sp>
          <p:nvSpPr>
            <p:cNvPr id="19463" name="Text Box 50"/>
            <p:cNvSpPr txBox="1">
              <a:spLocks noChangeArrowheads="1"/>
            </p:cNvSpPr>
            <p:nvPr/>
          </p:nvSpPr>
          <p:spPr bwMode="auto">
            <a:xfrm>
              <a:off x="7036809" y="2816072"/>
              <a:ext cx="533400" cy="34607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rPr>
                <a:t>4.00</a:t>
              </a:r>
              <a:endParaRPr lang="th-TH" sz="1600" b="1">
                <a:solidFill>
                  <a:schemeClr val="tx2"/>
                </a:solidFill>
                <a:latin typeface="Times New Roman" pitchFamily="18" charset="0"/>
                <a:cs typeface="Courier New" pitchFamily="49" charset="0"/>
              </a:endParaRPr>
            </a:p>
          </p:txBody>
        </p:sp>
        <p:sp>
          <p:nvSpPr>
            <p:cNvPr id="19464" name="Text Box 51"/>
            <p:cNvSpPr txBox="1">
              <a:spLocks noChangeArrowheads="1"/>
            </p:cNvSpPr>
            <p:nvPr/>
          </p:nvSpPr>
          <p:spPr bwMode="auto">
            <a:xfrm>
              <a:off x="7036809" y="3154210"/>
              <a:ext cx="533400" cy="34607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rPr>
                <a:t>3.00</a:t>
              </a:r>
              <a:endParaRPr lang="th-TH" sz="1600" b="1">
                <a:solidFill>
                  <a:schemeClr val="tx2"/>
                </a:solidFill>
                <a:latin typeface="Times New Roman" pitchFamily="18" charset="0"/>
                <a:cs typeface="Courier New" pitchFamily="49" charset="0"/>
              </a:endParaRPr>
            </a:p>
          </p:txBody>
        </p:sp>
        <p:sp>
          <p:nvSpPr>
            <p:cNvPr id="19465" name="Text Box 52"/>
            <p:cNvSpPr txBox="1">
              <a:spLocks noChangeArrowheads="1"/>
            </p:cNvSpPr>
            <p:nvPr/>
          </p:nvSpPr>
          <p:spPr bwMode="auto">
            <a:xfrm>
              <a:off x="7036809" y="3492347"/>
              <a:ext cx="533400" cy="34607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rPr>
                <a:t>3.67</a:t>
              </a:r>
              <a:endParaRPr lang="th-TH" sz="1600" b="1">
                <a:solidFill>
                  <a:schemeClr val="tx2"/>
                </a:solidFill>
                <a:latin typeface="Times New Roman" pitchFamily="18" charset="0"/>
                <a:cs typeface="Courier New" pitchFamily="49" charset="0"/>
              </a:endParaRPr>
            </a:p>
          </p:txBody>
        </p:sp>
        <p:sp>
          <p:nvSpPr>
            <p:cNvPr id="19466" name="Text Box 54"/>
            <p:cNvSpPr txBox="1">
              <a:spLocks noChangeArrowheads="1"/>
            </p:cNvSpPr>
            <p:nvPr/>
          </p:nvSpPr>
          <p:spPr bwMode="auto">
            <a:xfrm>
              <a:off x="7036809" y="3838422"/>
              <a:ext cx="533400" cy="34607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rPr>
                <a:t>3.57</a:t>
              </a:r>
              <a:endParaRPr lang="th-TH" sz="1600" b="1">
                <a:solidFill>
                  <a:schemeClr val="tx2"/>
                </a:solidFill>
                <a:latin typeface="Times New Roman" pitchFamily="18" charset="0"/>
                <a:cs typeface="Courier New" pitchFamily="49" charset="0"/>
              </a:endParaRPr>
            </a:p>
          </p:txBody>
        </p:sp>
        <p:sp>
          <p:nvSpPr>
            <p:cNvPr id="19467" name="Text Box 55"/>
            <p:cNvSpPr txBox="1">
              <a:spLocks noChangeArrowheads="1"/>
            </p:cNvSpPr>
            <p:nvPr/>
          </p:nvSpPr>
          <p:spPr bwMode="auto">
            <a:xfrm>
              <a:off x="6579609" y="2142875"/>
              <a:ext cx="142875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course</a:t>
              </a:r>
              <a:b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</a:b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GPA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19468" name="Straight Arrow Connector 84"/>
            <p:cNvCxnSpPr>
              <a:cxnSpLocks noChangeShapeType="1"/>
            </p:cNvCxnSpPr>
            <p:nvPr/>
          </p:nvCxnSpPr>
          <p:spPr bwMode="auto">
            <a:xfrm>
              <a:off x="6179574" y="2979174"/>
              <a:ext cx="766916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9" name="Straight Arrow Connector 85"/>
            <p:cNvCxnSpPr>
              <a:cxnSpLocks noChangeShapeType="1"/>
            </p:cNvCxnSpPr>
            <p:nvPr/>
          </p:nvCxnSpPr>
          <p:spPr bwMode="auto">
            <a:xfrm>
              <a:off x="6164825" y="3333135"/>
              <a:ext cx="766916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0" name="Straight Arrow Connector 86"/>
            <p:cNvCxnSpPr>
              <a:cxnSpLocks noChangeShapeType="1"/>
            </p:cNvCxnSpPr>
            <p:nvPr/>
          </p:nvCxnSpPr>
          <p:spPr bwMode="auto">
            <a:xfrm>
              <a:off x="6164825" y="3657600"/>
              <a:ext cx="766916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1" name="Straight Arrow Connector 87"/>
            <p:cNvCxnSpPr>
              <a:cxnSpLocks noChangeShapeType="1"/>
            </p:cNvCxnSpPr>
            <p:nvPr/>
          </p:nvCxnSpPr>
          <p:spPr bwMode="auto">
            <a:xfrm>
              <a:off x="6150077" y="3982065"/>
              <a:ext cx="766916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461" name="Text Box 15"/>
          <p:cNvSpPr txBox="1">
            <a:spLocks noChangeArrowheads="1"/>
          </p:cNvSpPr>
          <p:nvPr/>
        </p:nvSpPr>
        <p:spPr bwMode="auto">
          <a:xfrm>
            <a:off x="3760788" y="2047875"/>
            <a:ext cx="1428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students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462" name="Text Box 15"/>
          <p:cNvSpPr txBox="1">
            <a:spLocks noChangeArrowheads="1"/>
          </p:cNvSpPr>
          <p:nvPr/>
        </p:nvSpPr>
        <p:spPr bwMode="auto">
          <a:xfrm>
            <a:off x="604838" y="3316288"/>
            <a:ext cx="1428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courses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433" name="Rectangle 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ลองทำดู</a:t>
            </a:r>
          </a:p>
        </p:txBody>
      </p:sp>
      <p:sp>
        <p:nvSpPr>
          <p:cNvPr id="65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5789612" cy="4114800"/>
          </a:xfrm>
        </p:spPr>
        <p:txBody>
          <a:bodyPr/>
          <a:lstStyle/>
          <a:p>
            <a:pPr>
              <a:buFontTx/>
              <a:buNone/>
            </a:pPr>
            <a:r>
              <a:rPr lang="th-TH" sz="2400" smtClean="0"/>
              <a:t>จงเขียนเมท็อด</a:t>
            </a:r>
          </a:p>
          <a:p>
            <a:r>
              <a:rPr lang="en-US" sz="2000" b="1" smtClean="0">
                <a:latin typeface="Courier New" pitchFamily="49" charset="0"/>
              </a:rPr>
              <a:t>void printEqualRows(int[][] d)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th-TH" sz="2400" smtClean="0"/>
              <a:t>แสดงแถวใน </a:t>
            </a:r>
            <a:r>
              <a:rPr lang="en-US" sz="2400" smtClean="0"/>
              <a:t>d </a:t>
            </a:r>
            <a:r>
              <a:rPr lang="th-TH" sz="2400" smtClean="0"/>
              <a:t>ที่มีค่าเหมือนกัน</a:t>
            </a:r>
            <a:br>
              <a:rPr lang="th-TH" sz="2400" smtClean="0"/>
            </a:br>
            <a:endParaRPr lang="th-TH" sz="2400" smtClean="0"/>
          </a:p>
          <a:p>
            <a:r>
              <a:rPr lang="en-US" sz="2000" b="1" smtClean="0">
                <a:latin typeface="Courier New" pitchFamily="49" charset="0"/>
              </a:rPr>
              <a:t>double saddlePoint(double[][] d)</a:t>
            </a:r>
            <a:r>
              <a:rPr lang="en-US" sz="2000" smtClean="0"/>
              <a:t> </a:t>
            </a:r>
            <a:br>
              <a:rPr lang="en-US" sz="2000" smtClean="0"/>
            </a:br>
            <a:r>
              <a:rPr lang="th-TH" sz="2400" smtClean="0"/>
              <a:t>คืนข้อมูลใน </a:t>
            </a:r>
            <a:r>
              <a:rPr lang="en-US" sz="2000" b="1" smtClean="0">
                <a:latin typeface="Courier New" pitchFamily="49" charset="0"/>
              </a:rPr>
              <a:t>d</a:t>
            </a:r>
            <a:r>
              <a:rPr lang="en-US" sz="2400" smtClean="0"/>
              <a:t> </a:t>
            </a:r>
            <a:r>
              <a:rPr lang="th-TH" sz="2400" smtClean="0"/>
              <a:t>ที่น้อยสุดในแถว</a:t>
            </a:r>
            <a:br>
              <a:rPr lang="th-TH" sz="2400" smtClean="0"/>
            </a:br>
            <a:r>
              <a:rPr lang="th-TH" sz="2400" smtClean="0"/>
              <a:t>แต่มากสุดในคอลัมน์</a:t>
            </a:r>
            <a:r>
              <a:rPr lang="en-US" sz="2400" smtClean="0"/>
              <a:t>,</a:t>
            </a:r>
            <a:r>
              <a:rPr lang="th-TH" sz="2400" smtClean="0"/>
              <a:t> ถ้าไม่มีคืน </a:t>
            </a:r>
            <a:r>
              <a:rPr lang="en-US" sz="2000" b="1" smtClean="0">
                <a:latin typeface="Courier New" pitchFamily="49" charset="0"/>
              </a:rPr>
              <a:t>-1</a:t>
            </a:r>
            <a:r>
              <a:rPr lang="th-TH" sz="2000" b="1" smtClean="0">
                <a:latin typeface="Courier New" pitchFamily="49" charset="0"/>
              </a:rPr>
              <a:t/>
            </a:r>
            <a:br>
              <a:rPr lang="th-TH" sz="2000" b="1" smtClean="0">
                <a:latin typeface="Courier New" pitchFamily="49" charset="0"/>
              </a:rPr>
            </a:br>
            <a:endParaRPr lang="th-TH" sz="2000" b="1" smtClean="0">
              <a:latin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688138" y="1330325"/>
            <a:ext cx="1866900" cy="1022350"/>
            <a:chOff x="4166" y="897"/>
            <a:chExt cx="1344" cy="644"/>
          </a:xfrm>
        </p:grpSpPr>
        <p:sp>
          <p:nvSpPr>
            <p:cNvPr id="20498" name="Text Box 5"/>
            <p:cNvSpPr txBox="1">
              <a:spLocks noChangeArrowheads="1"/>
            </p:cNvSpPr>
            <p:nvPr/>
          </p:nvSpPr>
          <p:spPr bwMode="auto">
            <a:xfrm>
              <a:off x="4166" y="897"/>
              <a:ext cx="336" cy="21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1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0499" name="Text Box 6"/>
            <p:cNvSpPr txBox="1">
              <a:spLocks noChangeArrowheads="1"/>
            </p:cNvSpPr>
            <p:nvPr/>
          </p:nvSpPr>
          <p:spPr bwMode="auto">
            <a:xfrm>
              <a:off x="4502" y="897"/>
              <a:ext cx="336" cy="21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00" name="Text Box 7"/>
            <p:cNvSpPr txBox="1">
              <a:spLocks noChangeArrowheads="1"/>
            </p:cNvSpPr>
            <p:nvPr/>
          </p:nvSpPr>
          <p:spPr bwMode="auto">
            <a:xfrm>
              <a:off x="4838" y="897"/>
              <a:ext cx="336" cy="21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4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0501" name="Text Box 8"/>
            <p:cNvSpPr txBox="1">
              <a:spLocks noChangeArrowheads="1"/>
            </p:cNvSpPr>
            <p:nvPr/>
          </p:nvSpPr>
          <p:spPr bwMode="auto">
            <a:xfrm>
              <a:off x="5174" y="897"/>
              <a:ext cx="336" cy="21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02" name="Text Box 9"/>
            <p:cNvSpPr txBox="1">
              <a:spLocks noChangeArrowheads="1"/>
            </p:cNvSpPr>
            <p:nvPr/>
          </p:nvSpPr>
          <p:spPr bwMode="auto">
            <a:xfrm>
              <a:off x="4166" y="111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03" name="Text Box 10"/>
            <p:cNvSpPr txBox="1">
              <a:spLocks noChangeArrowheads="1"/>
            </p:cNvSpPr>
            <p:nvPr/>
          </p:nvSpPr>
          <p:spPr bwMode="auto">
            <a:xfrm>
              <a:off x="4502" y="111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04" name="Text Box 11"/>
            <p:cNvSpPr txBox="1">
              <a:spLocks noChangeArrowheads="1"/>
            </p:cNvSpPr>
            <p:nvPr/>
          </p:nvSpPr>
          <p:spPr bwMode="auto">
            <a:xfrm>
              <a:off x="4838" y="111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05" name="Text Box 12"/>
            <p:cNvSpPr txBox="1">
              <a:spLocks noChangeArrowheads="1"/>
            </p:cNvSpPr>
            <p:nvPr/>
          </p:nvSpPr>
          <p:spPr bwMode="auto">
            <a:xfrm>
              <a:off x="5174" y="111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7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0506" name="Text Box 13"/>
            <p:cNvSpPr txBox="1">
              <a:spLocks noChangeArrowheads="1"/>
            </p:cNvSpPr>
            <p:nvPr/>
          </p:nvSpPr>
          <p:spPr bwMode="auto">
            <a:xfrm>
              <a:off x="4166" y="1323"/>
              <a:ext cx="336" cy="21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07" name="Text Box 14"/>
            <p:cNvSpPr txBox="1">
              <a:spLocks noChangeArrowheads="1"/>
            </p:cNvSpPr>
            <p:nvPr/>
          </p:nvSpPr>
          <p:spPr bwMode="auto">
            <a:xfrm>
              <a:off x="4502" y="1323"/>
              <a:ext cx="336" cy="21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2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0508" name="Text Box 15"/>
            <p:cNvSpPr txBox="1">
              <a:spLocks noChangeArrowheads="1"/>
            </p:cNvSpPr>
            <p:nvPr/>
          </p:nvSpPr>
          <p:spPr bwMode="auto">
            <a:xfrm>
              <a:off x="4838" y="1323"/>
              <a:ext cx="336" cy="21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09" name="Text Box 16"/>
            <p:cNvSpPr txBox="1">
              <a:spLocks noChangeArrowheads="1"/>
            </p:cNvSpPr>
            <p:nvPr/>
          </p:nvSpPr>
          <p:spPr bwMode="auto">
            <a:xfrm>
              <a:off x="5174" y="1323"/>
              <a:ext cx="336" cy="21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3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673850" y="2854325"/>
            <a:ext cx="1866900" cy="1022350"/>
            <a:chOff x="4166" y="897"/>
            <a:chExt cx="1344" cy="644"/>
          </a:xfrm>
        </p:grpSpPr>
        <p:sp>
          <p:nvSpPr>
            <p:cNvPr id="20486" name="Text Box 18"/>
            <p:cNvSpPr txBox="1">
              <a:spLocks noChangeArrowheads="1"/>
            </p:cNvSpPr>
            <p:nvPr/>
          </p:nvSpPr>
          <p:spPr bwMode="auto">
            <a:xfrm>
              <a:off x="4166" y="897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1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0487" name="Text Box 19"/>
            <p:cNvSpPr txBox="1">
              <a:spLocks noChangeArrowheads="1"/>
            </p:cNvSpPr>
            <p:nvPr/>
          </p:nvSpPr>
          <p:spPr bwMode="auto">
            <a:xfrm>
              <a:off x="4502" y="897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88" name="Text Box 20"/>
            <p:cNvSpPr txBox="1">
              <a:spLocks noChangeArrowheads="1"/>
            </p:cNvSpPr>
            <p:nvPr/>
          </p:nvSpPr>
          <p:spPr bwMode="auto">
            <a:xfrm>
              <a:off x="4838" y="897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4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0489" name="Text Box 21"/>
            <p:cNvSpPr txBox="1">
              <a:spLocks noChangeArrowheads="1"/>
            </p:cNvSpPr>
            <p:nvPr/>
          </p:nvSpPr>
          <p:spPr bwMode="auto">
            <a:xfrm>
              <a:off x="5174" y="897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90" name="Text Box 22"/>
            <p:cNvSpPr txBox="1">
              <a:spLocks noChangeArrowheads="1"/>
            </p:cNvSpPr>
            <p:nvPr/>
          </p:nvSpPr>
          <p:spPr bwMode="auto">
            <a:xfrm>
              <a:off x="4166" y="111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91" name="Text Box 23"/>
            <p:cNvSpPr txBox="1">
              <a:spLocks noChangeArrowheads="1"/>
            </p:cNvSpPr>
            <p:nvPr/>
          </p:nvSpPr>
          <p:spPr bwMode="auto">
            <a:xfrm>
              <a:off x="4502" y="111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92" name="Text Box 24"/>
            <p:cNvSpPr txBox="1">
              <a:spLocks noChangeArrowheads="1"/>
            </p:cNvSpPr>
            <p:nvPr/>
          </p:nvSpPr>
          <p:spPr bwMode="auto">
            <a:xfrm>
              <a:off x="4838" y="1110"/>
              <a:ext cx="336" cy="21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93" name="Text Box 25"/>
            <p:cNvSpPr txBox="1">
              <a:spLocks noChangeArrowheads="1"/>
            </p:cNvSpPr>
            <p:nvPr/>
          </p:nvSpPr>
          <p:spPr bwMode="auto">
            <a:xfrm>
              <a:off x="5174" y="111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7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0494" name="Text Box 26"/>
            <p:cNvSpPr txBox="1">
              <a:spLocks noChangeArrowheads="1"/>
            </p:cNvSpPr>
            <p:nvPr/>
          </p:nvSpPr>
          <p:spPr bwMode="auto">
            <a:xfrm>
              <a:off x="4166" y="132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95" name="Text Box 27"/>
            <p:cNvSpPr txBox="1">
              <a:spLocks noChangeArrowheads="1"/>
            </p:cNvSpPr>
            <p:nvPr/>
          </p:nvSpPr>
          <p:spPr bwMode="auto">
            <a:xfrm>
              <a:off x="4502" y="132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2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0496" name="Text Box 28"/>
            <p:cNvSpPr txBox="1">
              <a:spLocks noChangeArrowheads="1"/>
            </p:cNvSpPr>
            <p:nvPr/>
          </p:nvSpPr>
          <p:spPr bwMode="auto">
            <a:xfrm>
              <a:off x="4838" y="132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97" name="Text Box 29"/>
            <p:cNvSpPr txBox="1">
              <a:spLocks noChangeArrowheads="1"/>
            </p:cNvSpPr>
            <p:nvPr/>
          </p:nvSpPr>
          <p:spPr bwMode="auto">
            <a:xfrm>
              <a:off x="5174" y="132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3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5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5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63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8568" name="Object 2"/>
          <p:cNvGraphicFramePr>
            <a:graphicFrameLocks noChangeAspect="1"/>
          </p:cNvGraphicFramePr>
          <p:nvPr/>
        </p:nvGraphicFramePr>
        <p:xfrm>
          <a:off x="674688" y="923925"/>
          <a:ext cx="7975600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4" imgW="3124080" imgH="393480" progId="Equation.DSMT4">
                  <p:embed/>
                </p:oleObj>
              </mc:Choice>
              <mc:Fallback>
                <p:oleObj name="Equation" r:id="rId4" imgW="312408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8" y="923925"/>
                        <a:ext cx="7975600" cy="1004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8569" name="Text Box 9"/>
          <p:cNvSpPr txBox="1">
            <a:spLocks noChangeArrowheads="1"/>
          </p:cNvSpPr>
          <p:nvPr/>
        </p:nvSpPr>
        <p:spPr bwMode="auto">
          <a:xfrm>
            <a:off x="1092200" y="1787525"/>
            <a:ext cx="638175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a</a:t>
            </a:r>
            <a:endParaRPr lang="th-TH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78570" name="Text Box 10"/>
          <p:cNvSpPr txBox="1">
            <a:spLocks noChangeArrowheads="1"/>
          </p:cNvSpPr>
          <p:nvPr/>
        </p:nvSpPr>
        <p:spPr bwMode="auto">
          <a:xfrm>
            <a:off x="2703513" y="1787525"/>
            <a:ext cx="638175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b</a:t>
            </a:r>
            <a:endParaRPr lang="th-TH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78571" name="Text Box 11"/>
          <p:cNvSpPr txBox="1">
            <a:spLocks noChangeArrowheads="1"/>
          </p:cNvSpPr>
          <p:nvPr/>
        </p:nvSpPr>
        <p:spPr bwMode="auto">
          <a:xfrm>
            <a:off x="7523163" y="1787525"/>
            <a:ext cx="638175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c</a:t>
            </a:r>
            <a:endParaRPr lang="th-TH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78572" name="Text Box 12"/>
          <p:cNvSpPr txBox="1">
            <a:spLocks noChangeArrowheads="1"/>
          </p:cNvSpPr>
          <p:nvPr/>
        </p:nvSpPr>
        <p:spPr bwMode="auto">
          <a:xfrm>
            <a:off x="1352550" y="2349500"/>
            <a:ext cx="6429375" cy="528638"/>
          </a:xfrm>
          <a:prstGeom prst="rect">
            <a:avLst/>
          </a:prstGeom>
          <a:solidFill>
            <a:srgbClr val="FAEBD7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c[i][j] = a[i][j] + b[i][j]</a:t>
            </a:r>
            <a:endParaRPr lang="th-TH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78574" name="Oval 14"/>
          <p:cNvSpPr>
            <a:spLocks noChangeArrowheads="1"/>
          </p:cNvSpPr>
          <p:nvPr/>
        </p:nvSpPr>
        <p:spPr bwMode="auto">
          <a:xfrm>
            <a:off x="1162050" y="798513"/>
            <a:ext cx="477838" cy="7381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578575" name="Oval 15"/>
          <p:cNvSpPr>
            <a:spLocks noChangeArrowheads="1"/>
          </p:cNvSpPr>
          <p:nvPr/>
        </p:nvSpPr>
        <p:spPr bwMode="auto">
          <a:xfrm>
            <a:off x="2801938" y="798513"/>
            <a:ext cx="477837" cy="7381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578576" name="Oval 16"/>
          <p:cNvSpPr>
            <a:spLocks noChangeArrowheads="1"/>
          </p:cNvSpPr>
          <p:nvPr/>
        </p:nvSpPr>
        <p:spPr bwMode="auto">
          <a:xfrm>
            <a:off x="7635875" y="798513"/>
            <a:ext cx="477838" cy="7381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578577" name="Oval 17"/>
          <p:cNvSpPr>
            <a:spLocks noChangeArrowheads="1"/>
          </p:cNvSpPr>
          <p:nvPr/>
        </p:nvSpPr>
        <p:spPr bwMode="auto">
          <a:xfrm>
            <a:off x="5067300" y="798513"/>
            <a:ext cx="768350" cy="7381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การบวกเมทริกซ์</a:t>
            </a:r>
            <a:endParaRPr lang="th-TH" dirty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39725" y="3228975"/>
            <a:ext cx="8416925" cy="2862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add(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a,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b)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row = a.length, col = a[0].length;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c =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[row][col];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0; i &lt; row; i++)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col; j++)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c[i][j] = a[i][j] + b[i][j];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7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78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8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8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8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8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8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8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8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8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7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8569" grpId="0"/>
      <p:bldP spid="578570" grpId="0"/>
      <p:bldP spid="578571" grpId="0"/>
      <p:bldP spid="578572" grpId="0" animBg="1"/>
      <p:bldP spid="578574" grpId="0" animBg="1"/>
      <p:bldP spid="578575" grpId="0" animBg="1"/>
      <p:bldP spid="578576" grpId="0" animBg="1"/>
      <p:bldP spid="578577" grpId="0" animBg="1"/>
      <p:bldP spid="1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0496" name="Object 2"/>
          <p:cNvGraphicFramePr>
            <a:graphicFrameLocks noChangeAspect="1"/>
          </p:cNvGraphicFramePr>
          <p:nvPr/>
        </p:nvGraphicFramePr>
        <p:xfrm>
          <a:off x="2747963" y="784225"/>
          <a:ext cx="3663950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4" imgW="1434960" imgH="393480" progId="Equation.DSMT4">
                  <p:embed/>
                </p:oleObj>
              </mc:Choice>
              <mc:Fallback>
                <p:oleObj name="Equation" r:id="rId4" imgW="143496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7963" y="784225"/>
                        <a:ext cx="3663950" cy="1004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0500" name="Text Box 20"/>
          <p:cNvSpPr txBox="1">
            <a:spLocks noChangeArrowheads="1"/>
          </p:cNvSpPr>
          <p:nvPr/>
        </p:nvSpPr>
        <p:spPr bwMode="auto">
          <a:xfrm>
            <a:off x="2043113" y="2235200"/>
            <a:ext cx="4937125" cy="528638"/>
          </a:xfrm>
          <a:prstGeom prst="rect">
            <a:avLst/>
          </a:prstGeom>
          <a:solidFill>
            <a:srgbClr val="FAEBD7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c[i][j] = s*a[i][j]</a:t>
            </a:r>
            <a:endParaRPr lang="th-TH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660505" name="Text Box 25"/>
          <p:cNvSpPr txBox="1">
            <a:spLocks noChangeArrowheads="1"/>
          </p:cNvSpPr>
          <p:nvPr/>
        </p:nvSpPr>
        <p:spPr bwMode="auto">
          <a:xfrm>
            <a:off x="3627438" y="1631950"/>
            <a:ext cx="638175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a</a:t>
            </a:r>
            <a:endParaRPr lang="th-TH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660506" name="Text Box 26"/>
          <p:cNvSpPr txBox="1">
            <a:spLocks noChangeArrowheads="1"/>
          </p:cNvSpPr>
          <p:nvPr/>
        </p:nvSpPr>
        <p:spPr bwMode="auto">
          <a:xfrm>
            <a:off x="5237163" y="1631950"/>
            <a:ext cx="638175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c</a:t>
            </a:r>
            <a:endParaRPr lang="th-TH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660507" name="Text Box 27"/>
          <p:cNvSpPr txBox="1">
            <a:spLocks noChangeArrowheads="1"/>
          </p:cNvSpPr>
          <p:nvPr/>
        </p:nvSpPr>
        <p:spPr bwMode="auto">
          <a:xfrm>
            <a:off x="2686050" y="1631950"/>
            <a:ext cx="638175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s</a:t>
            </a:r>
            <a:endParaRPr lang="th-TH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การคูณเมทริกซ์กับจำนวนจริง</a:t>
            </a:r>
            <a:endParaRPr lang="th-TH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39725" y="3228975"/>
            <a:ext cx="8416925" cy="2973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multiply(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a,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row = a.length, col = a[0].length;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c =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[row][col];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0; i &lt; row; i++)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col; j++)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c[i][j] =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 * a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[i][j];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6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6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6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0500" grpId="0" animBg="1"/>
      <p:bldP spid="660505" grpId="0"/>
      <p:bldP spid="660506" grpId="0"/>
      <p:bldP spid="660507" grpId="0"/>
      <p:bldP spid="1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Text Box 2"/>
          <p:cNvSpPr txBox="1">
            <a:spLocks noChangeArrowheads="1"/>
          </p:cNvSpPr>
          <p:nvPr/>
        </p:nvSpPr>
        <p:spPr bwMode="auto">
          <a:xfrm>
            <a:off x="769938" y="1858963"/>
            <a:ext cx="7751762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[                           ,                         ,                           ]</a:t>
            </a:r>
            <a:endParaRPr lang="th-TH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582663" name="Object 2"/>
          <p:cNvGraphicFramePr>
            <a:graphicFrameLocks noChangeAspect="1"/>
          </p:cNvGraphicFramePr>
          <p:nvPr/>
        </p:nvGraphicFramePr>
        <p:xfrm>
          <a:off x="2971800" y="825500"/>
          <a:ext cx="3235325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4" imgW="1384200" imgH="419040" progId="Equation.DSMT4">
                  <p:embed/>
                </p:oleObj>
              </mc:Choice>
              <mc:Fallback>
                <p:oleObj name="Equation" r:id="rId4" imgW="1384200" imgH="4190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825500"/>
                        <a:ext cx="3235325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2664" name="Text Box 8"/>
          <p:cNvSpPr txBox="1">
            <a:spLocks noChangeArrowheads="1"/>
          </p:cNvSpPr>
          <p:nvPr/>
        </p:nvSpPr>
        <p:spPr bwMode="auto">
          <a:xfrm>
            <a:off x="1208088" y="1816100"/>
            <a:ext cx="213360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0,</a:t>
            </a:r>
            <a:r>
              <a:rPr lang="en-US" baseline="-25000">
                <a:solidFill>
                  <a:srgbClr val="FF0000"/>
                </a:solidFill>
                <a:latin typeface="Times New Roman" pitchFamily="18" charset="0"/>
                <a:cs typeface="Tahoma" pitchFamily="34" charset="0"/>
              </a:rPr>
              <a:t>0</a:t>
            </a:r>
            <a:r>
              <a:rPr lang="th-TH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+ 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1,</a:t>
            </a:r>
            <a:r>
              <a:rPr lang="en-US" baseline="-25000">
                <a:solidFill>
                  <a:srgbClr val="FF0000"/>
                </a:solidFill>
                <a:latin typeface="Times New Roman" pitchFamily="18" charset="0"/>
                <a:cs typeface="Tahoma" pitchFamily="34" charset="0"/>
              </a:rPr>
              <a:t>0</a:t>
            </a:r>
            <a:endParaRPr lang="th-TH" i="1">
              <a:solidFill>
                <a:srgbClr val="FF0000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82665" name="Text Box 9"/>
          <p:cNvSpPr txBox="1">
            <a:spLocks noChangeArrowheads="1"/>
          </p:cNvSpPr>
          <p:nvPr/>
        </p:nvSpPr>
        <p:spPr bwMode="auto">
          <a:xfrm>
            <a:off x="3530600" y="1816100"/>
            <a:ext cx="213360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0,</a:t>
            </a:r>
            <a:r>
              <a:rPr lang="en-US" baseline="-25000">
                <a:solidFill>
                  <a:srgbClr val="FF0000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th-TH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+ 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1,</a:t>
            </a:r>
            <a:r>
              <a:rPr lang="en-US" baseline="-25000">
                <a:solidFill>
                  <a:srgbClr val="FF0000"/>
                </a:solidFill>
                <a:latin typeface="Times New Roman" pitchFamily="18" charset="0"/>
                <a:cs typeface="Tahoma" pitchFamily="34" charset="0"/>
              </a:rPr>
              <a:t>1</a:t>
            </a:r>
            <a:endParaRPr lang="th-TH" i="1">
              <a:solidFill>
                <a:srgbClr val="FF0000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82666" name="Text Box 10"/>
          <p:cNvSpPr txBox="1">
            <a:spLocks noChangeArrowheads="1"/>
          </p:cNvSpPr>
          <p:nvPr/>
        </p:nvSpPr>
        <p:spPr bwMode="auto">
          <a:xfrm>
            <a:off x="5880100" y="1816100"/>
            <a:ext cx="213360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0,</a:t>
            </a:r>
            <a:r>
              <a:rPr lang="en-US" baseline="-25000">
                <a:solidFill>
                  <a:srgbClr val="FF0000"/>
                </a:solidFill>
                <a:latin typeface="Times New Roman" pitchFamily="18" charset="0"/>
                <a:cs typeface="Tahoma" pitchFamily="34" charset="0"/>
              </a:rPr>
              <a:t>2</a:t>
            </a:r>
            <a:r>
              <a:rPr lang="th-TH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+ 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1,</a:t>
            </a:r>
            <a:r>
              <a:rPr lang="en-US" baseline="-25000">
                <a:solidFill>
                  <a:srgbClr val="FF0000"/>
                </a:solidFill>
                <a:latin typeface="Times New Roman" pitchFamily="18" charset="0"/>
                <a:cs typeface="Tahoma" pitchFamily="34" charset="0"/>
              </a:rPr>
              <a:t>2</a:t>
            </a:r>
            <a:endParaRPr lang="th-TH" i="1">
              <a:solidFill>
                <a:srgbClr val="FF0000"/>
              </a:solidFill>
              <a:latin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582667" name="Object 3"/>
          <p:cNvGraphicFramePr>
            <a:graphicFrameLocks noChangeAspect="1"/>
          </p:cNvGraphicFramePr>
          <p:nvPr/>
        </p:nvGraphicFramePr>
        <p:xfrm>
          <a:off x="3579813" y="2286000"/>
          <a:ext cx="2100262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6" imgW="723600" imgH="393480" progId="Equation.DSMT4">
                  <p:embed/>
                </p:oleObj>
              </mc:Choice>
              <mc:Fallback>
                <p:oleObj name="Equation" r:id="rId6" imgW="723600" imgH="393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9813" y="2286000"/>
                        <a:ext cx="2100262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2668" name="AutoShape 12"/>
          <p:cNvSpPr>
            <a:spLocks noChangeArrowheads="1"/>
          </p:cNvSpPr>
          <p:nvPr/>
        </p:nvSpPr>
        <p:spPr bwMode="auto">
          <a:xfrm>
            <a:off x="3094038" y="1122363"/>
            <a:ext cx="854075" cy="401637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582669" name="AutoShape 13"/>
          <p:cNvSpPr>
            <a:spLocks noChangeArrowheads="1"/>
          </p:cNvSpPr>
          <p:nvPr/>
        </p:nvSpPr>
        <p:spPr bwMode="auto">
          <a:xfrm>
            <a:off x="4168775" y="923925"/>
            <a:ext cx="508000" cy="78105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582670" name="AutoShape 14"/>
          <p:cNvSpPr>
            <a:spLocks noChangeArrowheads="1"/>
          </p:cNvSpPr>
          <p:nvPr/>
        </p:nvSpPr>
        <p:spPr bwMode="auto">
          <a:xfrm>
            <a:off x="4821238" y="909638"/>
            <a:ext cx="508000" cy="78105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582671" name="AutoShape 15"/>
          <p:cNvSpPr>
            <a:spLocks noChangeArrowheads="1"/>
          </p:cNvSpPr>
          <p:nvPr/>
        </p:nvSpPr>
        <p:spPr bwMode="auto">
          <a:xfrm>
            <a:off x="5518150" y="909638"/>
            <a:ext cx="508000" cy="78105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การคูณเวกเตอร์กับเมทริกซ์</a:t>
            </a:r>
            <a:endParaRPr lang="th-TH" dirty="0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20675" y="3505200"/>
            <a:ext cx="8477250" cy="2973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mult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iply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a,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b)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row =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.length, col =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[0].length;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c =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col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col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i++)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0; k &lt;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row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k++)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c[i] = c[i] + a[k] * b[k][i];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c;    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2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2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2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82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82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8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82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82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82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82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2658" grpId="0"/>
      <p:bldP spid="582664" grpId="0"/>
      <p:bldP spid="582665" grpId="0"/>
      <p:bldP spid="582666" grpId="0"/>
      <p:bldP spid="582668" grpId="0" animBg="1"/>
      <p:bldP spid="582669" grpId="0" animBg="1"/>
      <p:bldP spid="582669" grpId="1" animBg="1"/>
      <p:bldP spid="582670" grpId="0" animBg="1"/>
      <p:bldP spid="582670" grpId="1" animBg="1"/>
      <p:bldP spid="582671" grpId="0" animBg="1"/>
      <p:bldP spid="582671" grpId="1" animBg="1"/>
      <p:bldP spid="1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0636" name="Object 2"/>
          <p:cNvGraphicFramePr>
            <a:graphicFrameLocks noChangeAspect="1"/>
          </p:cNvGraphicFramePr>
          <p:nvPr/>
        </p:nvGraphicFramePr>
        <p:xfrm>
          <a:off x="2482850" y="817563"/>
          <a:ext cx="4400550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Equation" r:id="rId4" imgW="1549080" imgH="419040" progId="Equation.DSMT4">
                  <p:embed/>
                </p:oleObj>
              </mc:Choice>
              <mc:Fallback>
                <p:oleObj name="Equation" r:id="rId4" imgW="1549080" imgH="4190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2850" y="817563"/>
                        <a:ext cx="4400550" cy="119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0626" name="Text Box 18"/>
          <p:cNvSpPr txBox="1">
            <a:spLocks noChangeArrowheads="1"/>
          </p:cNvSpPr>
          <p:nvPr/>
        </p:nvSpPr>
        <p:spPr bwMode="auto">
          <a:xfrm>
            <a:off x="1087438" y="2273300"/>
            <a:ext cx="22812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0,0</a:t>
            </a:r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0,0</a:t>
            </a:r>
            <a:r>
              <a:rPr lang="th-TH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+ 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0,1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1,0</a:t>
            </a:r>
            <a:endParaRPr lang="th-TH" sz="2400" i="1">
              <a:solidFill>
                <a:schemeClr val="accent2"/>
              </a:solidFill>
              <a:latin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580628" name="Object 3"/>
          <p:cNvGraphicFramePr>
            <a:graphicFrameLocks noChangeAspect="1"/>
          </p:cNvGraphicFramePr>
          <p:nvPr/>
        </p:nvGraphicFramePr>
        <p:xfrm>
          <a:off x="3457575" y="3556000"/>
          <a:ext cx="2403475" cy="114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6" imgW="825480" imgH="393480" progId="Equation.DSMT4">
                  <p:embed/>
                </p:oleObj>
              </mc:Choice>
              <mc:Fallback>
                <p:oleObj name="Equation" r:id="rId6" imgW="825480" imgH="393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7575" y="3556000"/>
                        <a:ext cx="2403475" cy="1147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0642" name="Text Box 34"/>
          <p:cNvSpPr txBox="1">
            <a:spLocks noChangeArrowheads="1"/>
          </p:cNvSpPr>
          <p:nvPr/>
        </p:nvSpPr>
        <p:spPr bwMode="auto">
          <a:xfrm>
            <a:off x="1087438" y="2941638"/>
            <a:ext cx="22812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1,0</a:t>
            </a:r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0,0</a:t>
            </a:r>
            <a:r>
              <a:rPr lang="th-TH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+ 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1,1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1,0</a:t>
            </a:r>
            <a:endParaRPr lang="th-TH" sz="2400" i="1">
              <a:solidFill>
                <a:schemeClr val="accent2"/>
              </a:solidFill>
              <a:latin typeface="Times New Roman" pitchFamily="18" charset="0"/>
              <a:cs typeface="Tahoma" pitchFamily="34" charset="0"/>
            </a:endParaRP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960438" y="2271713"/>
            <a:ext cx="7199312" cy="1247775"/>
            <a:chOff x="622" y="2478"/>
            <a:chExt cx="4535" cy="331"/>
          </a:xfrm>
        </p:grpSpPr>
        <p:sp>
          <p:nvSpPr>
            <p:cNvPr id="4124" name="Freeform 30"/>
            <p:cNvSpPr>
              <a:spLocks/>
            </p:cNvSpPr>
            <p:nvPr/>
          </p:nvSpPr>
          <p:spPr bwMode="auto">
            <a:xfrm>
              <a:off x="622" y="2478"/>
              <a:ext cx="100" cy="331"/>
            </a:xfrm>
            <a:custGeom>
              <a:avLst/>
              <a:gdLst>
                <a:gd name="T0" fmla="*/ 8 w 348"/>
                <a:gd name="T1" fmla="*/ 0 h 1124"/>
                <a:gd name="T2" fmla="*/ 0 w 348"/>
                <a:gd name="T3" fmla="*/ 0 h 1124"/>
                <a:gd name="T4" fmla="*/ 0 w 348"/>
                <a:gd name="T5" fmla="*/ 29 h 1124"/>
                <a:gd name="T6" fmla="*/ 8 w 348"/>
                <a:gd name="T7" fmla="*/ 29 h 11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8"/>
                <a:gd name="T13" fmla="*/ 0 h 1124"/>
                <a:gd name="T14" fmla="*/ 348 w 348"/>
                <a:gd name="T15" fmla="*/ 1124 h 11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8" h="1124">
                  <a:moveTo>
                    <a:pt x="348" y="0"/>
                  </a:moveTo>
                  <a:lnTo>
                    <a:pt x="0" y="0"/>
                  </a:lnTo>
                  <a:lnTo>
                    <a:pt x="0" y="1124"/>
                  </a:lnTo>
                  <a:lnTo>
                    <a:pt x="348" y="1124"/>
                  </a:ln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/>
            <a:lstStyle/>
            <a:p>
              <a:endParaRPr lang="th-TH"/>
            </a:p>
          </p:txBody>
        </p:sp>
        <p:sp>
          <p:nvSpPr>
            <p:cNvPr id="4125" name="Freeform 37"/>
            <p:cNvSpPr>
              <a:spLocks/>
            </p:cNvSpPr>
            <p:nvPr/>
          </p:nvSpPr>
          <p:spPr bwMode="auto">
            <a:xfrm flipH="1">
              <a:off x="5057" y="2478"/>
              <a:ext cx="100" cy="331"/>
            </a:xfrm>
            <a:custGeom>
              <a:avLst/>
              <a:gdLst>
                <a:gd name="T0" fmla="*/ 8 w 348"/>
                <a:gd name="T1" fmla="*/ 0 h 1124"/>
                <a:gd name="T2" fmla="*/ 0 w 348"/>
                <a:gd name="T3" fmla="*/ 0 h 1124"/>
                <a:gd name="T4" fmla="*/ 0 w 348"/>
                <a:gd name="T5" fmla="*/ 29 h 1124"/>
                <a:gd name="T6" fmla="*/ 8 w 348"/>
                <a:gd name="T7" fmla="*/ 29 h 11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8"/>
                <a:gd name="T13" fmla="*/ 0 h 1124"/>
                <a:gd name="T14" fmla="*/ 348 w 348"/>
                <a:gd name="T15" fmla="*/ 1124 h 11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8" h="1124">
                  <a:moveTo>
                    <a:pt x="348" y="0"/>
                  </a:moveTo>
                  <a:lnTo>
                    <a:pt x="0" y="0"/>
                  </a:lnTo>
                  <a:lnTo>
                    <a:pt x="0" y="1124"/>
                  </a:lnTo>
                  <a:lnTo>
                    <a:pt x="348" y="1124"/>
                  </a:ln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/>
            <a:lstStyle/>
            <a:p>
              <a:endParaRPr lang="th-TH"/>
            </a:p>
          </p:txBody>
        </p:sp>
      </p:grpSp>
      <p:sp>
        <p:nvSpPr>
          <p:cNvPr id="580646" name="Text Box 38"/>
          <p:cNvSpPr txBox="1">
            <a:spLocks noChangeArrowheads="1"/>
          </p:cNvSpPr>
          <p:nvPr/>
        </p:nvSpPr>
        <p:spPr bwMode="auto">
          <a:xfrm>
            <a:off x="3511550" y="2273300"/>
            <a:ext cx="22812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0,0</a:t>
            </a:r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0,1</a:t>
            </a:r>
            <a:r>
              <a:rPr lang="th-TH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+ 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0,1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1,1</a:t>
            </a:r>
            <a:endParaRPr lang="th-TH" sz="2400" i="1">
              <a:solidFill>
                <a:schemeClr val="accent2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80647" name="Text Box 39"/>
          <p:cNvSpPr txBox="1">
            <a:spLocks noChangeArrowheads="1"/>
          </p:cNvSpPr>
          <p:nvPr/>
        </p:nvSpPr>
        <p:spPr bwMode="auto">
          <a:xfrm>
            <a:off x="3511550" y="2941638"/>
            <a:ext cx="22812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1,0</a:t>
            </a:r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0,1</a:t>
            </a:r>
            <a:r>
              <a:rPr lang="th-TH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+ 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1,1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1,1</a:t>
            </a:r>
            <a:endParaRPr lang="th-TH" sz="2400" i="1">
              <a:solidFill>
                <a:schemeClr val="accent2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80648" name="Text Box 40"/>
          <p:cNvSpPr txBox="1">
            <a:spLocks noChangeArrowheads="1"/>
          </p:cNvSpPr>
          <p:nvPr/>
        </p:nvSpPr>
        <p:spPr bwMode="auto">
          <a:xfrm>
            <a:off x="5934075" y="2273300"/>
            <a:ext cx="22812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0,0</a:t>
            </a:r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0,2</a:t>
            </a:r>
            <a:r>
              <a:rPr lang="th-TH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+ 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0,1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1,2</a:t>
            </a:r>
            <a:endParaRPr lang="th-TH" sz="2400" i="1">
              <a:solidFill>
                <a:schemeClr val="accent2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80649" name="Text Box 41"/>
          <p:cNvSpPr txBox="1">
            <a:spLocks noChangeArrowheads="1"/>
          </p:cNvSpPr>
          <p:nvPr/>
        </p:nvSpPr>
        <p:spPr bwMode="auto">
          <a:xfrm>
            <a:off x="5934075" y="2941638"/>
            <a:ext cx="22812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1,0</a:t>
            </a:r>
            <a:r>
              <a:rPr lang="en-US" sz="2400" i="1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rgbClr val="CC3300"/>
                </a:solidFill>
                <a:latin typeface="Times New Roman" pitchFamily="18" charset="0"/>
                <a:cs typeface="Tahoma" pitchFamily="34" charset="0"/>
              </a:rPr>
              <a:t>0,2</a:t>
            </a:r>
            <a:r>
              <a:rPr lang="th-TH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+ 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1,1</a:t>
            </a:r>
            <a:r>
              <a:rPr lang="en-US" sz="2400" i="1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 sz="2400" baseline="-25000">
                <a:solidFill>
                  <a:schemeClr val="accent2"/>
                </a:solidFill>
                <a:latin typeface="Times New Roman" pitchFamily="18" charset="0"/>
                <a:cs typeface="Tahoma" pitchFamily="34" charset="0"/>
              </a:rPr>
              <a:t>1,2</a:t>
            </a:r>
            <a:endParaRPr lang="th-TH" sz="2400" i="1">
              <a:solidFill>
                <a:schemeClr val="accent2"/>
              </a:solidFill>
              <a:latin typeface="Times New Roman" pitchFamily="18" charset="0"/>
              <a:cs typeface="Tahoma" pitchFamily="34" charset="0"/>
            </a:endParaRPr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2630488" y="841375"/>
            <a:ext cx="1522412" cy="581025"/>
            <a:chOff x="1674" y="1595"/>
            <a:chExt cx="959" cy="366"/>
          </a:xfrm>
        </p:grpSpPr>
        <p:sp>
          <p:nvSpPr>
            <p:cNvPr id="4122" name="AutoShape 21"/>
            <p:cNvSpPr>
              <a:spLocks noChangeArrowheads="1"/>
            </p:cNvSpPr>
            <p:nvPr/>
          </p:nvSpPr>
          <p:spPr bwMode="auto">
            <a:xfrm>
              <a:off x="1674" y="1595"/>
              <a:ext cx="420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23" name="AutoShape 42"/>
            <p:cNvSpPr>
              <a:spLocks noChangeArrowheads="1"/>
            </p:cNvSpPr>
            <p:nvPr/>
          </p:nvSpPr>
          <p:spPr bwMode="auto">
            <a:xfrm>
              <a:off x="2213" y="1595"/>
              <a:ext cx="420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4413250" y="854075"/>
            <a:ext cx="595313" cy="1133475"/>
            <a:chOff x="2797" y="1603"/>
            <a:chExt cx="375" cy="714"/>
          </a:xfrm>
        </p:grpSpPr>
        <p:sp>
          <p:nvSpPr>
            <p:cNvPr id="4120" name="AutoShape 25"/>
            <p:cNvSpPr>
              <a:spLocks noChangeArrowheads="1"/>
            </p:cNvSpPr>
            <p:nvPr/>
          </p:nvSpPr>
          <p:spPr bwMode="auto">
            <a:xfrm>
              <a:off x="2797" y="1603"/>
              <a:ext cx="375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21" name="AutoShape 43"/>
            <p:cNvSpPr>
              <a:spLocks noChangeArrowheads="1"/>
            </p:cNvSpPr>
            <p:nvPr/>
          </p:nvSpPr>
          <p:spPr bwMode="auto">
            <a:xfrm>
              <a:off x="2797" y="1951"/>
              <a:ext cx="375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5" name="Group 53"/>
          <p:cNvGrpSpPr>
            <a:grpSpLocks/>
          </p:cNvGrpSpPr>
          <p:nvPr/>
        </p:nvGrpSpPr>
        <p:grpSpPr bwMode="auto">
          <a:xfrm>
            <a:off x="5240338" y="854075"/>
            <a:ext cx="595312" cy="1133475"/>
            <a:chOff x="2797" y="1603"/>
            <a:chExt cx="375" cy="714"/>
          </a:xfrm>
        </p:grpSpPr>
        <p:sp>
          <p:nvSpPr>
            <p:cNvPr id="4118" name="AutoShape 54"/>
            <p:cNvSpPr>
              <a:spLocks noChangeArrowheads="1"/>
            </p:cNvSpPr>
            <p:nvPr/>
          </p:nvSpPr>
          <p:spPr bwMode="auto">
            <a:xfrm>
              <a:off x="2797" y="1603"/>
              <a:ext cx="375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19" name="AutoShape 55"/>
            <p:cNvSpPr>
              <a:spLocks noChangeArrowheads="1"/>
            </p:cNvSpPr>
            <p:nvPr/>
          </p:nvSpPr>
          <p:spPr bwMode="auto">
            <a:xfrm>
              <a:off x="2797" y="1951"/>
              <a:ext cx="375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6" name="Group 56"/>
          <p:cNvGrpSpPr>
            <a:grpSpLocks/>
          </p:cNvGrpSpPr>
          <p:nvPr/>
        </p:nvGrpSpPr>
        <p:grpSpPr bwMode="auto">
          <a:xfrm>
            <a:off x="6067425" y="854075"/>
            <a:ext cx="595313" cy="1133475"/>
            <a:chOff x="2797" y="1603"/>
            <a:chExt cx="375" cy="714"/>
          </a:xfrm>
        </p:grpSpPr>
        <p:sp>
          <p:nvSpPr>
            <p:cNvPr id="4116" name="AutoShape 57"/>
            <p:cNvSpPr>
              <a:spLocks noChangeArrowheads="1"/>
            </p:cNvSpPr>
            <p:nvPr/>
          </p:nvSpPr>
          <p:spPr bwMode="auto">
            <a:xfrm>
              <a:off x="2797" y="1603"/>
              <a:ext cx="375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17" name="AutoShape 58"/>
            <p:cNvSpPr>
              <a:spLocks noChangeArrowheads="1"/>
            </p:cNvSpPr>
            <p:nvPr/>
          </p:nvSpPr>
          <p:spPr bwMode="auto">
            <a:xfrm>
              <a:off x="2797" y="1951"/>
              <a:ext cx="375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7" name="Group 59"/>
          <p:cNvGrpSpPr>
            <a:grpSpLocks/>
          </p:cNvGrpSpPr>
          <p:nvPr/>
        </p:nvGrpSpPr>
        <p:grpSpPr bwMode="auto">
          <a:xfrm>
            <a:off x="2616200" y="1406525"/>
            <a:ext cx="1522413" cy="581025"/>
            <a:chOff x="1674" y="1595"/>
            <a:chExt cx="959" cy="366"/>
          </a:xfrm>
        </p:grpSpPr>
        <p:sp>
          <p:nvSpPr>
            <p:cNvPr id="4114" name="AutoShape 60"/>
            <p:cNvSpPr>
              <a:spLocks noChangeArrowheads="1"/>
            </p:cNvSpPr>
            <p:nvPr/>
          </p:nvSpPr>
          <p:spPr bwMode="auto">
            <a:xfrm>
              <a:off x="1674" y="1595"/>
              <a:ext cx="420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15" name="AutoShape 61"/>
            <p:cNvSpPr>
              <a:spLocks noChangeArrowheads="1"/>
            </p:cNvSpPr>
            <p:nvPr/>
          </p:nvSpPr>
          <p:spPr bwMode="auto">
            <a:xfrm>
              <a:off x="2213" y="1595"/>
              <a:ext cx="420" cy="366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การคูณเมทริกซ์กับเมทริกซ์</a:t>
            </a:r>
            <a:endParaRPr lang="th-TH" dirty="0"/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1587500" y="4832350"/>
            <a:ext cx="6143625" cy="92392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0; k &lt; n; k++)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c[i][j] = c[i][j] + a[i][k] * b[k][j];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0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80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80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80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80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80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580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580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626" grpId="0"/>
      <p:bldP spid="580642" grpId="0"/>
      <p:bldP spid="580646" grpId="0"/>
      <p:bldP spid="580647" grpId="0"/>
      <p:bldP spid="580648" grpId="0"/>
      <p:bldP spid="580649" grpId="0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</a:t>
            </a:r>
            <a:r>
              <a:rPr lang="th-TH" dirty="0"/>
              <a:t>คูณเมทริกซ์กับเมทริกซ์</a:t>
            </a:r>
          </a:p>
        </p:txBody>
      </p:sp>
      <p:graphicFrame>
        <p:nvGraphicFramePr>
          <p:cNvPr id="5122" name="Rectangle 2"/>
          <p:cNvGraphicFramePr>
            <a:graphicFrameLocks/>
          </p:cNvGraphicFramePr>
          <p:nvPr>
            <p:ph sz="half" idx="4294967295"/>
          </p:nvPr>
        </p:nvGraphicFramePr>
        <p:xfrm>
          <a:off x="0" y="2166938"/>
          <a:ext cx="3881438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Rectangle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66938"/>
                        <a:ext cx="3881438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812800"/>
          <a:ext cx="9144000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4" imgW="4470120" imgH="825480" progId="Equation.DSMT4">
                  <p:embed/>
                </p:oleObj>
              </mc:Choice>
              <mc:Fallback>
                <p:oleObj name="Equation" r:id="rId4" imgW="4470120" imgH="825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812800"/>
                        <a:ext cx="9144000" cy="168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8821" name="Text Box 5"/>
          <p:cNvSpPr txBox="1">
            <a:spLocks noChangeArrowheads="1"/>
          </p:cNvSpPr>
          <p:nvPr/>
        </p:nvSpPr>
        <p:spPr bwMode="auto">
          <a:xfrm>
            <a:off x="166688" y="2698750"/>
            <a:ext cx="8820150" cy="3805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mult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iply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a,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b)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row =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.length, col =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[0].length;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c =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row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][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col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 = b.length;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row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i++)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col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j++)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0; k &lt; n; k++)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c[i][j] = c[i][j] + a[i][k] * b[k][j];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6191250" y="1684338"/>
          <a:ext cx="1792288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6" imgW="876240" imgH="393480" progId="Equation.DSMT4">
                  <p:embed/>
                </p:oleObj>
              </mc:Choice>
              <mc:Fallback>
                <p:oleObj name="Equation" r:id="rId6" imgW="876240" imgH="393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0" y="1684338"/>
                        <a:ext cx="1792288" cy="80486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987425" y="4365625"/>
            <a:ext cx="5708650" cy="884238"/>
          </a:xfrm>
          <a:prstGeom prst="roundRect">
            <a:avLst>
              <a:gd name="adj" fmla="val 8333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88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8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8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8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18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18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8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18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188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188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188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188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188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188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21" grpId="0" build="p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Text Box 2"/>
          <p:cNvSpPr txBox="1">
            <a:spLocks noChangeArrowheads="1"/>
          </p:cNvSpPr>
          <p:nvPr/>
        </p:nvSpPr>
        <p:spPr bwMode="auto">
          <a:xfrm>
            <a:off x="485775" y="933450"/>
            <a:ext cx="8007350" cy="284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jlab.graphics.DWindow;</a:t>
            </a:r>
          </a:p>
          <a:p>
            <a:endParaRPr lang="th-TH" sz="2000" b="1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ImageDisplay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th-TH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static void main(</a:t>
            </a:r>
            <a:r>
              <a:rPr lang="th-TH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   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DWindow w =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DWindow();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w.loadImage(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"c:/java101/airport.jpg"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w.fillEllipse(DWindow.YELLOW, 400, 70, 40, 40);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pic>
        <p:nvPicPr>
          <p:cNvPr id="6359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28850" y="3509963"/>
            <a:ext cx="4838700" cy="2914650"/>
          </a:xfrm>
        </p:spPr>
      </p:pic>
      <p:sp>
        <p:nvSpPr>
          <p:cNvPr id="6359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การอ่านแฟ้มภาพ</a:t>
            </a:r>
          </a:p>
        </p:txBody>
      </p:sp>
      <p:sp>
        <p:nvSpPr>
          <p:cNvPr id="635909" name="Oval 5"/>
          <p:cNvSpPr>
            <a:spLocks noChangeArrowheads="1"/>
          </p:cNvSpPr>
          <p:nvPr/>
        </p:nvSpPr>
        <p:spPr bwMode="auto">
          <a:xfrm>
            <a:off x="5875338" y="4030663"/>
            <a:ext cx="487362" cy="471487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590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5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359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359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359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359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359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359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35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359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35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906" grpId="0" build="p" animBg="1"/>
      <p:bldP spid="63590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แผนที่จุดภาพ </a:t>
            </a:r>
            <a:r>
              <a:rPr lang="en-US"/>
              <a:t>(pixmap)</a:t>
            </a:r>
            <a:endParaRPr lang="th-TH"/>
          </a:p>
        </p:txBody>
      </p:sp>
      <p:pic>
        <p:nvPicPr>
          <p:cNvPr id="630788" name="Picture 4"/>
          <p:cNvPicPr>
            <a:picLocks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0100" y="1166813"/>
            <a:ext cx="4030663" cy="2428875"/>
          </a:xfrm>
          <a:noFill/>
        </p:spPr>
      </p:pic>
      <p:graphicFrame>
        <p:nvGraphicFramePr>
          <p:cNvPr id="630790" name="Object 2"/>
          <p:cNvGraphicFramePr>
            <a:graphicFrameLocks noChangeAspect="1"/>
          </p:cNvGraphicFramePr>
          <p:nvPr>
            <p:ph sz="half" idx="4294967295"/>
          </p:nvPr>
        </p:nvGraphicFramePr>
        <p:xfrm>
          <a:off x="4933950" y="3200400"/>
          <a:ext cx="3633788" cy="264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Photo Editor Photo" r:id="rId4" imgW="4428571" imgH="3219899" progId="MSPhotoEd.3">
                  <p:embed/>
                </p:oleObj>
              </mc:Choice>
              <mc:Fallback>
                <p:oleObj name="Photo Editor Photo" r:id="rId4" imgW="4428571" imgH="3219899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950" y="3200400"/>
                        <a:ext cx="3633788" cy="264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2"/>
                            </a:solidFill>
                            <a:prstDash val="solid"/>
                            <a:miter lim="800000"/>
                            <a:headEnd type="none" w="med" len="med"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17500" y="1371600"/>
            <a:ext cx="4483100" cy="2701925"/>
            <a:chOff x="200" y="864"/>
            <a:chExt cx="2824" cy="1702"/>
          </a:xfrm>
        </p:grpSpPr>
        <p:grpSp>
          <p:nvGrpSpPr>
            <p:cNvPr id="6161" name="Group 20"/>
            <p:cNvGrpSpPr>
              <a:grpSpLocks/>
            </p:cNvGrpSpPr>
            <p:nvPr/>
          </p:nvGrpSpPr>
          <p:grpSpPr bwMode="auto">
            <a:xfrm>
              <a:off x="513" y="2274"/>
              <a:ext cx="2511" cy="292"/>
              <a:chOff x="513" y="2274"/>
              <a:chExt cx="2511" cy="292"/>
            </a:xfrm>
          </p:grpSpPr>
          <p:sp>
            <p:nvSpPr>
              <p:cNvPr id="6166" name="Text Box 13"/>
              <p:cNvSpPr txBox="1">
                <a:spLocks noChangeArrowheads="1"/>
              </p:cNvSpPr>
              <p:nvPr/>
            </p:nvSpPr>
            <p:spPr bwMode="auto">
              <a:xfrm>
                <a:off x="1545" y="2274"/>
                <a:ext cx="433" cy="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400">
                    <a:solidFill>
                      <a:schemeClr val="tx2"/>
                    </a:solidFill>
                    <a:latin typeface="Tahoma" pitchFamily="34" charset="0"/>
                    <a:cs typeface="Tahoma" pitchFamily="34" charset="0"/>
                  </a:rPr>
                  <a:t>500</a:t>
                </a:r>
                <a:endParaRPr lang="th-TH" sz="2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167" name="Line 15"/>
              <p:cNvSpPr>
                <a:spLocks noChangeShapeType="1"/>
              </p:cNvSpPr>
              <p:nvPr/>
            </p:nvSpPr>
            <p:spPr bwMode="auto">
              <a:xfrm>
                <a:off x="1998" y="2421"/>
                <a:ext cx="102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6168" name="Line 16"/>
              <p:cNvSpPr>
                <a:spLocks noChangeShapeType="1"/>
              </p:cNvSpPr>
              <p:nvPr/>
            </p:nvSpPr>
            <p:spPr bwMode="auto">
              <a:xfrm flipH="1">
                <a:off x="513" y="2421"/>
                <a:ext cx="1017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grpSp>
          <p:nvGrpSpPr>
            <p:cNvPr id="6162" name="Group 19"/>
            <p:cNvGrpSpPr>
              <a:grpSpLocks/>
            </p:cNvGrpSpPr>
            <p:nvPr/>
          </p:nvGrpSpPr>
          <p:grpSpPr bwMode="auto">
            <a:xfrm>
              <a:off x="200" y="864"/>
              <a:ext cx="292" cy="1404"/>
              <a:chOff x="200" y="864"/>
              <a:chExt cx="292" cy="1404"/>
            </a:xfrm>
          </p:grpSpPr>
          <p:sp>
            <p:nvSpPr>
              <p:cNvPr id="6163" name="Text Box 14"/>
              <p:cNvSpPr txBox="1">
                <a:spLocks noChangeArrowheads="1"/>
              </p:cNvSpPr>
              <p:nvPr/>
            </p:nvSpPr>
            <p:spPr bwMode="auto">
              <a:xfrm rot="-5400000">
                <a:off x="129" y="1336"/>
                <a:ext cx="433" cy="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400">
                    <a:solidFill>
                      <a:schemeClr val="tx2"/>
                    </a:solidFill>
                    <a:latin typeface="Tahoma" pitchFamily="34" charset="0"/>
                    <a:cs typeface="Tahoma" pitchFamily="34" charset="0"/>
                  </a:rPr>
                  <a:t>279</a:t>
                </a:r>
                <a:endParaRPr lang="th-TH" sz="2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164" name="Line 17"/>
              <p:cNvSpPr>
                <a:spLocks noChangeShapeType="1"/>
              </p:cNvSpPr>
              <p:nvPr/>
            </p:nvSpPr>
            <p:spPr bwMode="auto">
              <a:xfrm flipV="1">
                <a:off x="342" y="864"/>
                <a:ext cx="0" cy="378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6165" name="Line 18"/>
              <p:cNvSpPr>
                <a:spLocks noChangeShapeType="1"/>
              </p:cNvSpPr>
              <p:nvPr/>
            </p:nvSpPr>
            <p:spPr bwMode="auto">
              <a:xfrm>
                <a:off x="342" y="1701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</p:grpSp>
      <p:sp>
        <p:nvSpPr>
          <p:cNvPr id="630792" name="Oval 8"/>
          <p:cNvSpPr>
            <a:spLocks noChangeArrowheads="1"/>
          </p:cNvSpPr>
          <p:nvPr/>
        </p:nvSpPr>
        <p:spPr bwMode="auto">
          <a:xfrm>
            <a:off x="1368425" y="1884363"/>
            <a:ext cx="419100" cy="342900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630793" name="Line 9"/>
          <p:cNvSpPr>
            <a:spLocks noChangeShapeType="1"/>
          </p:cNvSpPr>
          <p:nvPr/>
        </p:nvSpPr>
        <p:spPr bwMode="auto">
          <a:xfrm>
            <a:off x="1728788" y="2143125"/>
            <a:ext cx="3200400" cy="192881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630805" name="Text Box 21"/>
          <p:cNvSpPr txBox="1">
            <a:spLocks noChangeArrowheads="1"/>
          </p:cNvSpPr>
          <p:nvPr/>
        </p:nvSpPr>
        <p:spPr bwMode="auto">
          <a:xfrm>
            <a:off x="1393825" y="4257675"/>
            <a:ext cx="2813050" cy="4635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int[500][279]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842963" y="1385888"/>
            <a:ext cx="2820987" cy="520700"/>
            <a:chOff x="531" y="873"/>
            <a:chExt cx="1777" cy="328"/>
          </a:xfrm>
        </p:grpSpPr>
        <p:sp>
          <p:nvSpPr>
            <p:cNvPr id="6159" name="Text Box 22"/>
            <p:cNvSpPr txBox="1">
              <a:spLocks noChangeArrowheads="1"/>
            </p:cNvSpPr>
            <p:nvPr/>
          </p:nvSpPr>
          <p:spPr bwMode="auto">
            <a:xfrm>
              <a:off x="1112" y="909"/>
              <a:ext cx="1196" cy="29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p[0][0]</a:t>
              </a:r>
              <a:endParaRPr lang="th-TH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6160" name="Line 24"/>
            <p:cNvSpPr>
              <a:spLocks noChangeShapeType="1"/>
            </p:cNvSpPr>
            <p:nvPr/>
          </p:nvSpPr>
          <p:spPr bwMode="auto">
            <a:xfrm flipH="1" flipV="1">
              <a:off x="531" y="873"/>
              <a:ext cx="576" cy="20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2122488" y="2543175"/>
            <a:ext cx="2678112" cy="1028700"/>
            <a:chOff x="1337" y="1602"/>
            <a:chExt cx="1687" cy="648"/>
          </a:xfrm>
        </p:grpSpPr>
        <p:sp>
          <p:nvSpPr>
            <p:cNvPr id="6157" name="Text Box 23"/>
            <p:cNvSpPr txBox="1">
              <a:spLocks noChangeArrowheads="1"/>
            </p:cNvSpPr>
            <p:nvPr/>
          </p:nvSpPr>
          <p:spPr bwMode="auto">
            <a:xfrm>
              <a:off x="1337" y="1602"/>
              <a:ext cx="1466" cy="29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p[499][278]</a:t>
              </a:r>
              <a:endParaRPr lang="th-TH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6158" name="Line 26"/>
            <p:cNvSpPr>
              <a:spLocks noChangeShapeType="1"/>
            </p:cNvSpPr>
            <p:nvPr/>
          </p:nvSpPr>
          <p:spPr bwMode="auto">
            <a:xfrm>
              <a:off x="2718" y="1890"/>
              <a:ext cx="306" cy="3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630814" name="Text Box 30"/>
          <p:cNvSpPr txBox="1">
            <a:spLocks noChangeArrowheads="1"/>
          </p:cNvSpPr>
          <p:nvPr/>
        </p:nvSpPr>
        <p:spPr bwMode="auto">
          <a:xfrm>
            <a:off x="1781175" y="4810125"/>
            <a:ext cx="2208213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หนึ่งจุด หนึ่งสี</a:t>
            </a:r>
          </a:p>
          <a:p>
            <a:r>
              <a:rPr lang="th-TH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หนึ่งสี หนึ่ง 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int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630815" name="Text Box 31"/>
          <p:cNvSpPr txBox="1">
            <a:spLocks noChangeArrowheads="1"/>
          </p:cNvSpPr>
          <p:nvPr/>
        </p:nvSpPr>
        <p:spPr bwMode="auto">
          <a:xfrm>
            <a:off x="5765800" y="1943100"/>
            <a:ext cx="2012950" cy="4635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p[x][y]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0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30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30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0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0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3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30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0792" grpId="0" animBg="1"/>
      <p:bldP spid="630793" grpId="0" animBg="1"/>
      <p:bldP spid="630793" grpId="1" animBg="1"/>
      <p:bldP spid="630805" grpId="0" animBg="1"/>
      <p:bldP spid="630814" grpId="0"/>
      <p:bldP spid="6308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หัวข้อ</a:t>
            </a:r>
            <a:endParaRPr lang="th-TH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การสร้างและการตั้งค่าเริ่มต้น</a:t>
            </a:r>
          </a:p>
          <a:p>
            <a:r>
              <a:rPr lang="th-TH" dirty="0" smtClean="0"/>
              <a:t>อาเรย์กับวงวน </a:t>
            </a:r>
            <a:r>
              <a:rPr lang="en-US" dirty="0" smtClean="0"/>
              <a:t>for</a:t>
            </a:r>
          </a:p>
          <a:p>
            <a:r>
              <a:rPr lang="th-TH" dirty="0" smtClean="0"/>
              <a:t>การประมวลผลเมทริกซ์</a:t>
            </a:r>
          </a:p>
          <a:p>
            <a:r>
              <a:rPr lang="th-TH" dirty="0" smtClean="0"/>
              <a:t>การประมวลผลภาพ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อย่าสับสน </a:t>
            </a:r>
            <a:r>
              <a:rPr lang="en-US" dirty="0" smtClean="0"/>
              <a:t>: </a:t>
            </a:r>
            <a:r>
              <a:rPr lang="th-TH" dirty="0" smtClean="0"/>
              <a:t>ภาพที่เห็นกับอาเรย์ของจุดภาพ</a:t>
            </a:r>
            <a:endParaRPr lang="en-US" dirty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1196975"/>
            <a:ext cx="266700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1206500"/>
            <a:ext cx="47720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269875" y="3889375"/>
            <a:ext cx="5178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400">
                <a:latin typeface="Tahoma" pitchFamily="34" charset="0"/>
                <a:cs typeface="Tahoma" pitchFamily="34" charset="0"/>
              </a:rPr>
              <a:t>ภาพที่เห็นในวินโดว์</a:t>
            </a:r>
            <a:r>
              <a:rPr lang="en-US" sz="2400">
                <a:latin typeface="Tahoma" pitchFamily="34" charset="0"/>
                <a:cs typeface="Tahoma" pitchFamily="34" charset="0"/>
              </a:rPr>
              <a:t> w</a:t>
            </a:r>
            <a:r>
              <a:rPr lang="th-TH" sz="2400">
                <a:latin typeface="Tahoma" pitchFamily="34" charset="0"/>
                <a:cs typeface="Tahoma" pitchFamily="34" charset="0"/>
              </a:rPr>
              <a:t> </a:t>
            </a:r>
            <a:r>
              <a:rPr lang="en-US" sz="2400">
                <a:latin typeface="Tahoma" pitchFamily="34" charset="0"/>
                <a:cs typeface="Tahoma" pitchFamily="34" charset="0"/>
              </a:rPr>
              <a:t>x h</a:t>
            </a:r>
            <a:r>
              <a:rPr lang="th-TH" sz="2400">
                <a:latin typeface="Tahoma" pitchFamily="34" charset="0"/>
                <a:cs typeface="Tahoma" pitchFamily="34" charset="0"/>
              </a:rPr>
              <a:t> </a:t>
            </a:r>
            <a:r>
              <a:rPr lang="en-US" sz="2400">
                <a:latin typeface="Tahoma" pitchFamily="34" charset="0"/>
                <a:cs typeface="Tahoma" pitchFamily="34" charset="0"/>
              </a:rPr>
              <a:t>= 500 x 279</a:t>
            </a:r>
          </a:p>
        </p:txBody>
      </p:sp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1244600" y="5189538"/>
            <a:ext cx="39100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r"/>
            <a:r>
              <a:rPr lang="th-TH" sz="2400">
                <a:latin typeface="Tahoma" pitchFamily="34" charset="0"/>
                <a:cs typeface="Tahoma" pitchFamily="34" charset="0"/>
              </a:rPr>
              <a:t>จุดภาพที่เก็บในอาเรย์</a:t>
            </a:r>
            <a:endParaRPr lang="en-US" sz="2400">
              <a:latin typeface="Tahoma" pitchFamily="34" charset="0"/>
              <a:cs typeface="Tahoma" pitchFamily="34" charset="0"/>
            </a:endParaRPr>
          </a:p>
          <a:p>
            <a:pPr algn="r"/>
            <a:r>
              <a:rPr lang="en-US" sz="2400">
                <a:latin typeface="Tahoma" pitchFamily="34" charset="0"/>
                <a:cs typeface="Tahoma" pitchFamily="34" charset="0"/>
              </a:rPr>
              <a:t>#rows x #cols = 500 x 279</a:t>
            </a: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 rot="-5400000">
            <a:off x="-325437" y="2163762"/>
            <a:ext cx="1174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>
                <a:latin typeface="Tahoma" pitchFamily="34" charset="0"/>
                <a:cs typeface="Tahoma" pitchFamily="34" charset="0"/>
              </a:rPr>
              <a:t>height</a:t>
            </a:r>
          </a:p>
        </p:txBody>
      </p:sp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2344738" y="682625"/>
            <a:ext cx="1050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>
                <a:latin typeface="Tahoma" pitchFamily="34" charset="0"/>
                <a:cs typeface="Tahoma" pitchFamily="34" charset="0"/>
              </a:rPr>
              <a:t>width</a:t>
            </a:r>
          </a:p>
        </p:txBody>
      </p:sp>
      <p:cxnSp>
        <p:nvCxnSpPr>
          <p:cNvPr id="22537" name="Straight Arrow Connector 9"/>
          <p:cNvCxnSpPr>
            <a:cxnSpLocks noChangeShapeType="1"/>
            <a:stCxn id="22536" idx="3"/>
          </p:cNvCxnSpPr>
          <p:nvPr/>
        </p:nvCxnSpPr>
        <p:spPr bwMode="auto">
          <a:xfrm>
            <a:off x="3395663" y="944563"/>
            <a:ext cx="1884362" cy="206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2538" name="Straight Arrow Connector 11"/>
          <p:cNvCxnSpPr>
            <a:cxnSpLocks noChangeShapeType="1"/>
            <a:stCxn id="22536" idx="1"/>
          </p:cNvCxnSpPr>
          <p:nvPr/>
        </p:nvCxnSpPr>
        <p:spPr bwMode="auto">
          <a:xfrm rot="10800000">
            <a:off x="501650" y="939800"/>
            <a:ext cx="1843088" cy="47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2539" name="Straight Arrow Connector 13"/>
          <p:cNvCxnSpPr>
            <a:cxnSpLocks noChangeShapeType="1"/>
            <a:stCxn id="22535" idx="3"/>
          </p:cNvCxnSpPr>
          <p:nvPr/>
        </p:nvCxnSpPr>
        <p:spPr bwMode="auto">
          <a:xfrm rot="16200000" flipV="1">
            <a:off x="-53974" y="1522412"/>
            <a:ext cx="627062" cy="47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2540" name="Straight Arrow Connector 15"/>
          <p:cNvCxnSpPr>
            <a:cxnSpLocks noChangeShapeType="1"/>
            <a:stCxn id="22535" idx="1"/>
          </p:cNvCxnSpPr>
          <p:nvPr/>
        </p:nvCxnSpPr>
        <p:spPr bwMode="auto">
          <a:xfrm rot="16200000" flipH="1">
            <a:off x="-165893" y="3440906"/>
            <a:ext cx="863600" cy="79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2541" name="Text Box 23"/>
          <p:cNvSpPr txBox="1">
            <a:spLocks noChangeArrowheads="1"/>
          </p:cNvSpPr>
          <p:nvPr/>
        </p:nvSpPr>
        <p:spPr bwMode="auto">
          <a:xfrm>
            <a:off x="3052763" y="6110288"/>
            <a:ext cx="4487862" cy="4635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r"/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x=499; y=278; p[x][y]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cxnSp>
        <p:nvCxnSpPr>
          <p:cNvPr id="22542" name="Straight Arrow Connector 19"/>
          <p:cNvCxnSpPr>
            <a:cxnSpLocks noChangeShapeType="1"/>
            <a:stCxn id="22541" idx="3"/>
          </p:cNvCxnSpPr>
          <p:nvPr/>
        </p:nvCxnSpPr>
        <p:spPr bwMode="auto">
          <a:xfrm flipV="1">
            <a:off x="7540625" y="6002338"/>
            <a:ext cx="1087438" cy="3397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2543" name="TextBox 23"/>
          <p:cNvSpPr txBox="1">
            <a:spLocks noChangeArrowheads="1"/>
          </p:cNvSpPr>
          <p:nvPr/>
        </p:nvSpPr>
        <p:spPr bwMode="auto">
          <a:xfrm>
            <a:off x="5883275" y="796925"/>
            <a:ext cx="323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0</a:t>
            </a:r>
          </a:p>
        </p:txBody>
      </p:sp>
      <p:sp>
        <p:nvSpPr>
          <p:cNvPr id="22544" name="TextBox 24"/>
          <p:cNvSpPr txBox="1">
            <a:spLocks noChangeArrowheads="1"/>
          </p:cNvSpPr>
          <p:nvPr/>
        </p:nvSpPr>
        <p:spPr bwMode="auto">
          <a:xfrm>
            <a:off x="8099425" y="796925"/>
            <a:ext cx="601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278</a:t>
            </a:r>
          </a:p>
        </p:txBody>
      </p:sp>
      <p:sp>
        <p:nvSpPr>
          <p:cNvPr id="22545" name="TextBox 25"/>
          <p:cNvSpPr txBox="1">
            <a:spLocks noChangeArrowheads="1"/>
          </p:cNvSpPr>
          <p:nvPr/>
        </p:nvSpPr>
        <p:spPr bwMode="auto">
          <a:xfrm>
            <a:off x="5626100" y="1144588"/>
            <a:ext cx="323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0</a:t>
            </a:r>
          </a:p>
        </p:txBody>
      </p:sp>
      <p:sp>
        <p:nvSpPr>
          <p:cNvPr id="22546" name="TextBox 26"/>
          <p:cNvSpPr txBox="1">
            <a:spLocks noChangeArrowheads="1"/>
          </p:cNvSpPr>
          <p:nvPr/>
        </p:nvSpPr>
        <p:spPr bwMode="auto">
          <a:xfrm>
            <a:off x="5341938" y="5651500"/>
            <a:ext cx="603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499</a:t>
            </a:r>
          </a:p>
        </p:txBody>
      </p:sp>
      <p:cxnSp>
        <p:nvCxnSpPr>
          <p:cNvPr id="22547" name="Straight Arrow Connector 28"/>
          <p:cNvCxnSpPr>
            <a:cxnSpLocks noChangeShapeType="1"/>
            <a:stCxn id="22543" idx="3"/>
            <a:endCxn id="22544" idx="1"/>
          </p:cNvCxnSpPr>
          <p:nvPr/>
        </p:nvCxnSpPr>
        <p:spPr bwMode="auto">
          <a:xfrm>
            <a:off x="6207125" y="996950"/>
            <a:ext cx="18923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22548" name="Straight Arrow Connector 30"/>
          <p:cNvCxnSpPr>
            <a:cxnSpLocks noChangeShapeType="1"/>
            <a:stCxn id="22545" idx="2"/>
          </p:cNvCxnSpPr>
          <p:nvPr/>
        </p:nvCxnSpPr>
        <p:spPr bwMode="auto">
          <a:xfrm rot="16200000" flipH="1">
            <a:off x="3744119" y="3588544"/>
            <a:ext cx="4108450" cy="206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การอ่านและการตั้งแผนที่จุดภาพ</a:t>
            </a:r>
          </a:p>
        </p:txBody>
      </p:sp>
      <p:sp>
        <p:nvSpPr>
          <p:cNvPr id="637956" name="Text Box 4"/>
          <p:cNvSpPr txBox="1">
            <a:spLocks noChangeArrowheads="1"/>
          </p:cNvSpPr>
          <p:nvPr/>
        </p:nvSpPr>
        <p:spPr bwMode="auto">
          <a:xfrm>
            <a:off x="701675" y="1127125"/>
            <a:ext cx="7721600" cy="3416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DWindow w =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DWindow();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w.loadImage(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"c:/java101/airport.jpg"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w.fillEllipse(DWindow.YELLOW, 400, 70, 40, 40);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p = w.getPixmap();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คืนแผนที่จุดภาพ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...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w.setPixmap(p); 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ตั้งแผนที่จุดภาพ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79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7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37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379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379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379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37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795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การพลิกภาพ (ซ้าย </a:t>
            </a:r>
            <a:r>
              <a:rPr lang="th-TH">
                <a:sym typeface="Symbol" pitchFamily="18" charset="2"/>
              </a:rPr>
              <a:t></a:t>
            </a:r>
            <a:r>
              <a:rPr lang="th-TH"/>
              <a:t> ขวา)</a:t>
            </a:r>
          </a:p>
        </p:txBody>
      </p:sp>
      <p:pic>
        <p:nvPicPr>
          <p:cNvPr id="618500" name="Picture 4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908050"/>
            <a:ext cx="3098800" cy="1866900"/>
          </a:xfrm>
          <a:noFill/>
        </p:spPr>
      </p:pic>
      <p:pic>
        <p:nvPicPr>
          <p:cNvPr id="618501" name="Picture 5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64088" y="908050"/>
            <a:ext cx="3098800" cy="1866900"/>
          </a:xfrm>
          <a:noFill/>
        </p:spPr>
      </p:pic>
      <p:sp>
        <p:nvSpPr>
          <p:cNvPr id="618498" name="Text Box 2"/>
          <p:cNvSpPr txBox="1">
            <a:spLocks noChangeArrowheads="1"/>
          </p:cNvSpPr>
          <p:nvPr/>
        </p:nvSpPr>
        <p:spPr bwMode="auto">
          <a:xfrm>
            <a:off x="316230" y="2882900"/>
            <a:ext cx="7045325" cy="163121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DWindow w =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DWindow();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w.loadImage(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"c:/java101/airport.jpg"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p = w.getPixmap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flipHorizontal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(p);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w.setPixmap(p);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88820" y="3378200"/>
            <a:ext cx="7045325" cy="317009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public static void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flipHorizontal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(p) {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int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width = p.length, height = p[0].length;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0; x &lt; width/2; x++) {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y = 0; y &lt; height; y++) {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t = p[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][y];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p[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][y] = p[width - x - 1][y];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p[width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- x - 1][y] = t;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5303838" y="4023360"/>
            <a:ext cx="1209675" cy="35401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8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84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8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8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8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8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18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498" grpId="0" build="p" animBg="1"/>
      <p:bldP spid="7" grpId="0" uiExpand="1" build="p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สีมาตรฐานใน </a:t>
            </a:r>
            <a:r>
              <a:rPr lang="en-US" dirty="0" err="1" smtClean="0"/>
              <a:t>DWindow</a:t>
            </a:r>
            <a:endParaRPr lang="th-TH" dirty="0"/>
          </a:p>
        </p:txBody>
      </p:sp>
      <p:pic>
        <p:nvPicPr>
          <p:cNvPr id="588804" name="Picture 4"/>
          <p:cNvPicPr>
            <a:picLocks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3275" y="873125"/>
            <a:ext cx="5210175" cy="2333625"/>
          </a:xfrm>
          <a:noFill/>
        </p:spPr>
      </p:pic>
      <p:sp>
        <p:nvSpPr>
          <p:cNvPr id="588808" name="Text Box 8"/>
          <p:cNvSpPr txBox="1">
            <a:spLocks noChangeArrowheads="1"/>
          </p:cNvSpPr>
          <p:nvPr/>
        </p:nvSpPr>
        <p:spPr bwMode="auto">
          <a:xfrm>
            <a:off x="788988" y="3348038"/>
            <a:ext cx="7510462" cy="2862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DWindow w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DWindow(200, 200);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p = w.getPixmap();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x = 0; x &lt; p.length; x++) {</a:t>
            </a:r>
          </a:p>
          <a:p>
            <a:r>
              <a:rPr lang="es-E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s-E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s-E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s-E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s-ES" sz="2000" b="1">
                <a:solidFill>
                  <a:srgbClr val="000000"/>
                </a:solidFill>
                <a:latin typeface="Courier New" pitchFamily="49" charset="0"/>
              </a:rPr>
              <a:t> y = x; y &lt; p[0].length; y++)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p[x][y] = DWindow.RED;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w.setPixmap(p);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w.fillEllipse(DWindow.BLUE, 100, 100, 50, 50);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2640013" y="4291013"/>
            <a:ext cx="855662" cy="3254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869950"/>
            <a:ext cx="19812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eform 11"/>
          <p:cNvSpPr>
            <a:spLocks/>
          </p:cNvSpPr>
          <p:nvPr/>
        </p:nvSpPr>
        <p:spPr bwMode="auto">
          <a:xfrm>
            <a:off x="6357938" y="1150938"/>
            <a:ext cx="1909762" cy="1912937"/>
          </a:xfrm>
          <a:custGeom>
            <a:avLst/>
            <a:gdLst>
              <a:gd name="T0" fmla="*/ 0 w 1908862"/>
              <a:gd name="T1" fmla="*/ 0 h 1913077"/>
              <a:gd name="T2" fmla="*/ 0 w 1908862"/>
              <a:gd name="T3" fmla="*/ 1912797 h 1913077"/>
              <a:gd name="T4" fmla="*/ 1910662 w 1908862"/>
              <a:gd name="T5" fmla="*/ 1912797 h 1913077"/>
              <a:gd name="T6" fmla="*/ 0 w 1908862"/>
              <a:gd name="T7" fmla="*/ 0 h 1913077"/>
              <a:gd name="T8" fmla="*/ 0 60000 65536"/>
              <a:gd name="T9" fmla="*/ 0 60000 65536"/>
              <a:gd name="T10" fmla="*/ 0 60000 65536"/>
              <a:gd name="T11" fmla="*/ 0 60000 65536"/>
              <a:gd name="T12" fmla="*/ 0 w 1908862"/>
              <a:gd name="T13" fmla="*/ 0 h 1913077"/>
              <a:gd name="T14" fmla="*/ 1908862 w 1908862"/>
              <a:gd name="T15" fmla="*/ 1913077 h 191307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08862" h="1913077">
                <a:moveTo>
                  <a:pt x="0" y="0"/>
                </a:moveTo>
                <a:lnTo>
                  <a:pt x="0" y="1913077"/>
                </a:lnTo>
                <a:lnTo>
                  <a:pt x="1908862" y="1913077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th-TH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7064375" y="1873250"/>
            <a:ext cx="471488" cy="471488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8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880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88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888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888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888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888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888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888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888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888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8808" grpId="0" build="p" animBg="1"/>
      <p:bldP spid="8" grpId="0" animBg="1"/>
      <p:bldP spid="12" grpId="0" animBg="1"/>
      <p:bldP spid="12" grpId="1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Text Box 2"/>
          <p:cNvSpPr txBox="1">
            <a:spLocks noChangeArrowheads="1"/>
          </p:cNvSpPr>
          <p:nvPr/>
        </p:nvSpPr>
        <p:spPr bwMode="auto">
          <a:xfrm>
            <a:off x="700088" y="877888"/>
            <a:ext cx="7794625" cy="54467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jlab.graphics.DWindow;</a:t>
            </a:r>
          </a:p>
          <a:p>
            <a:endParaRPr lang="th-TH" sz="2000" b="1">
              <a:solidFill>
                <a:srgbClr val="0000C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FillColor {</a:t>
            </a:r>
          </a:p>
          <a:p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public static void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main(</a:t>
            </a:r>
            <a:r>
              <a:rPr lang="th-TH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DWindow w =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DWindow(200, 200);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[][] p = w.getPixmap();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0; x &lt; p.length; x++)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y = 0; y &lt; p[0].length; y++)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&gt; y)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p[x][y] =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DWindow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.RED;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p[x][y] =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DWindow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YELLOW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w.setPixmap(p);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90863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getPixmap, setPixmap</a:t>
            </a:r>
            <a:endParaRPr lang="th-TH"/>
          </a:p>
        </p:txBody>
      </p:sp>
      <p:pic>
        <p:nvPicPr>
          <p:cNvPr id="590852" name="Picture 4"/>
          <p:cNvPicPr>
            <a:picLocks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325" y="3959225"/>
            <a:ext cx="1981200" cy="2162175"/>
          </a:xfrm>
          <a:noFill/>
        </p:spPr>
      </p:pic>
      <p:sp>
        <p:nvSpPr>
          <p:cNvPr id="590864" name="Text Box 16"/>
          <p:cNvSpPr txBox="1">
            <a:spLocks noChangeArrowheads="1"/>
          </p:cNvSpPr>
          <p:nvPr/>
        </p:nvSpPr>
        <p:spPr bwMode="auto">
          <a:xfrm>
            <a:off x="7031038" y="4414838"/>
            <a:ext cx="1103312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bg1"/>
                </a:solidFill>
                <a:latin typeface="Courier New" pitchFamily="49" charset="0"/>
                <a:cs typeface="Tahoma" pitchFamily="34" charset="0"/>
              </a:rPr>
              <a:t>x &gt; y</a:t>
            </a:r>
            <a:endParaRPr lang="th-TH" sz="2400" b="1">
              <a:solidFill>
                <a:schemeClr val="bg1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90865" name="Text Box 17"/>
          <p:cNvSpPr txBox="1">
            <a:spLocks noChangeArrowheads="1"/>
          </p:cNvSpPr>
          <p:nvPr/>
        </p:nvSpPr>
        <p:spPr bwMode="auto">
          <a:xfrm>
            <a:off x="6416675" y="5373688"/>
            <a:ext cx="10874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 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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y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08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90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90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90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9085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085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08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908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9085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908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908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908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9085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908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908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5908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5908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59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90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90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0850" grpId="0" build="p" animBg="1"/>
      <p:bldP spid="590864" grpId="0"/>
      <p:bldP spid="59086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8" y="2039938"/>
            <a:ext cx="19812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</p:pic>
      <p:pic>
        <p:nvPicPr>
          <p:cNvPr id="2765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688" y="2039938"/>
            <a:ext cx="19812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ลองเขียนดู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การผสมและการแยกสี</a:t>
            </a:r>
          </a:p>
        </p:txBody>
      </p:sp>
      <p:sp>
        <p:nvSpPr>
          <p:cNvPr id="588808" name="Text Box 8"/>
          <p:cNvSpPr txBox="1">
            <a:spLocks noChangeArrowheads="1"/>
          </p:cNvSpPr>
          <p:nvPr/>
        </p:nvSpPr>
        <p:spPr bwMode="auto">
          <a:xfrm>
            <a:off x="696913" y="1144588"/>
            <a:ext cx="7734300" cy="254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DWindow w =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DWindow(200, 200);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w.fillEllipse(DWindow.ORANGE, 100, 100, 20, 20);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color = DWindow.mixRGB(255,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128, 0);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w.fillEllipse(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color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50, 50, 20, 20);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r = DWindow.getR(color);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g = DWindow.getG(color);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b = DWindow.getB(color);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88811" name="Text Box 11"/>
          <p:cNvSpPr txBox="1">
            <a:spLocks noChangeArrowheads="1"/>
          </p:cNvSpPr>
          <p:nvPr/>
        </p:nvSpPr>
        <p:spPr bwMode="auto">
          <a:xfrm>
            <a:off x="5934075" y="2716213"/>
            <a:ext cx="2486025" cy="4000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แม่สีมีค่าตั้งแต่ </a:t>
            </a: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0 -255</a:t>
            </a:r>
            <a:endParaRPr lang="th-TH" sz="200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88815" name="Text Box 15"/>
          <p:cNvSpPr txBox="1">
            <a:spLocks noChangeArrowheads="1"/>
          </p:cNvSpPr>
          <p:nvPr/>
        </p:nvSpPr>
        <p:spPr bwMode="auto">
          <a:xfrm>
            <a:off x="5006975" y="1778000"/>
            <a:ext cx="1905000" cy="376238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70000"/>
              </a:lnSpc>
            </a:pPr>
            <a:r>
              <a:rPr lang="en-US" sz="2400" b="1">
                <a:solidFill>
                  <a:srgbClr val="FF0000"/>
                </a:solidFill>
                <a:latin typeface="Courier New" pitchFamily="49" charset="0"/>
                <a:cs typeface="Tahoma" pitchFamily="34" charset="0"/>
              </a:rPr>
              <a:t>R </a:t>
            </a:r>
            <a:r>
              <a:rPr lang="en-US" sz="2400" b="1">
                <a:latin typeface="Courier New" pitchFamily="49" charset="0"/>
                <a:cs typeface="Tahoma" pitchFamily="34" charset="0"/>
              </a:rPr>
              <a:t>  </a:t>
            </a:r>
            <a:r>
              <a:rPr lang="en-US" sz="2400" b="1">
                <a:solidFill>
                  <a:srgbClr val="00FF00"/>
                </a:solidFill>
                <a:latin typeface="Courier New" pitchFamily="49" charset="0"/>
                <a:cs typeface="Tahoma" pitchFamily="34" charset="0"/>
              </a:rPr>
              <a:t>G   </a:t>
            </a:r>
            <a:r>
              <a:rPr lang="en-US" sz="2400" b="1">
                <a:solidFill>
                  <a:srgbClr val="3399FF"/>
                </a:solidFill>
                <a:latin typeface="Courier New" pitchFamily="49" charset="0"/>
                <a:cs typeface="Tahoma" pitchFamily="34" charset="0"/>
              </a:rPr>
              <a:t>B</a:t>
            </a:r>
            <a:endParaRPr lang="th-TH" sz="2400" b="1">
              <a:solidFill>
                <a:srgbClr val="3399FF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880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88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888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888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88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88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888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888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888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888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8808" grpId="0" build="p" animBg="1"/>
      <p:bldP spid="588811" grpId="0" animBg="1"/>
      <p:bldP spid="5888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963613"/>
            <a:ext cx="374967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969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538" y="963613"/>
            <a:ext cx="375285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การทำภาพเนกาทิฟ</a:t>
            </a:r>
            <a:endParaRPr lang="th-TH" dirty="0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722438" y="3417888"/>
            <a:ext cx="5675312" cy="2862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p = w.getPixmap();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. . .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r = DWindow.getR(p[x][y]);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 = DWindow.getG(p[x][y]);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 = DWindow.getB(p[x][y]);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r = 255 - r;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 = 255 - g;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 = 255 - b;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p[x][y] = DWindow.mixRGB(r, g, b);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เมท็อดทำภาพเนกาทิฟ</a:t>
            </a:r>
            <a:endParaRPr lang="th-TH" dirty="0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12763" y="742950"/>
            <a:ext cx="8104187" cy="5632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 static void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DWindow w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DWindow(200, 200);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w.loadImage(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"c:/java101/airport.jpg"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p = w.getPixmap();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w.setPixmap(negative(p));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negative(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p)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x = 0; x &lt; p.length; x++) {</a:t>
            </a:r>
          </a:p>
          <a:p>
            <a:r>
              <a:rPr lang="es-E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s-E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s-E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s-E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s-ES" sz="2000" b="1">
                <a:solidFill>
                  <a:srgbClr val="000000"/>
                </a:solidFill>
                <a:latin typeface="Courier New" pitchFamily="49" charset="0"/>
              </a:rPr>
              <a:t> y = 0; y &lt; p[0].length; y++)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r = DWindow.getR(p[x][y]);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 = DWindow.getG(p[x][y]);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 = DWindow.getB(p[x][y]);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r = 255 – r;  g = 255 – g;  b = 255 - b;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p[x][y] = DWindow.mixRGB(r, g, b);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963613"/>
            <a:ext cx="374967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การทำภาพขาวดำ</a:t>
            </a:r>
            <a:endParaRPr lang="th-TH" dirty="0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071563" y="3417888"/>
            <a:ext cx="6978650" cy="2246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p = w.getPixmap();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. . .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r = DWindow.getR(p[x][y]);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 = DWindow.getG(p[x][y]);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 = DWindow.getB(p[x][y]);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gray = (r + g + b) / 3;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p[x][y] = DWindow.mixRGB(gray, gray, gray);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pic>
        <p:nvPicPr>
          <p:cNvPr id="31749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965200"/>
            <a:ext cx="37480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อาเรย์หลายมิติ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30825" y="1136650"/>
            <a:ext cx="2671763" cy="700088"/>
            <a:chOff x="1140" y="1191"/>
            <a:chExt cx="1683" cy="441"/>
          </a:xfrm>
        </p:grpSpPr>
        <p:sp>
          <p:nvSpPr>
            <p:cNvPr id="11323" name="Text Box 4"/>
            <p:cNvSpPr txBox="1">
              <a:spLocks noChangeArrowheads="1"/>
            </p:cNvSpPr>
            <p:nvPr/>
          </p:nvSpPr>
          <p:spPr bwMode="auto">
            <a:xfrm>
              <a:off x="1479" y="1191"/>
              <a:ext cx="130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0   1   2   3</a:t>
              </a:r>
            </a:p>
          </p:txBody>
        </p:sp>
        <p:sp>
          <p:nvSpPr>
            <p:cNvPr id="11324" name="Text Box 5"/>
            <p:cNvSpPr txBox="1">
              <a:spLocks noChangeArrowheads="1"/>
            </p:cNvSpPr>
            <p:nvPr/>
          </p:nvSpPr>
          <p:spPr bwMode="auto">
            <a:xfrm>
              <a:off x="1479" y="141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0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1325" name="Text Box 6"/>
            <p:cNvSpPr txBox="1">
              <a:spLocks noChangeArrowheads="1"/>
            </p:cNvSpPr>
            <p:nvPr/>
          </p:nvSpPr>
          <p:spPr bwMode="auto">
            <a:xfrm>
              <a:off x="1815" y="141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26" name="Text Box 7"/>
            <p:cNvSpPr txBox="1">
              <a:spLocks noChangeArrowheads="1"/>
            </p:cNvSpPr>
            <p:nvPr/>
          </p:nvSpPr>
          <p:spPr bwMode="auto">
            <a:xfrm>
              <a:off x="2151" y="1412"/>
              <a:ext cx="336" cy="218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11327" name="Text Box 8"/>
            <p:cNvSpPr txBox="1">
              <a:spLocks noChangeArrowheads="1"/>
            </p:cNvSpPr>
            <p:nvPr/>
          </p:nvSpPr>
          <p:spPr bwMode="auto">
            <a:xfrm>
              <a:off x="2487" y="141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28" name="Text Box 9"/>
            <p:cNvSpPr txBox="1">
              <a:spLocks noChangeArrowheads="1"/>
            </p:cNvSpPr>
            <p:nvPr/>
          </p:nvSpPr>
          <p:spPr bwMode="auto">
            <a:xfrm>
              <a:off x="1140" y="1382"/>
              <a:ext cx="41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5413375" y="2427288"/>
            <a:ext cx="2611438" cy="1511300"/>
            <a:chOff x="3410" y="1529"/>
            <a:chExt cx="1645" cy="952"/>
          </a:xfrm>
        </p:grpSpPr>
        <p:sp>
          <p:nvSpPr>
            <p:cNvPr id="11308" name="Text Box 11"/>
            <p:cNvSpPr txBox="1">
              <a:spLocks noChangeArrowheads="1"/>
            </p:cNvSpPr>
            <p:nvPr/>
          </p:nvSpPr>
          <p:spPr bwMode="auto">
            <a:xfrm>
              <a:off x="3692" y="1563"/>
              <a:ext cx="1363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0   1   2   3  </a:t>
              </a:r>
            </a:p>
          </p:txBody>
        </p:sp>
        <p:sp>
          <p:nvSpPr>
            <p:cNvPr id="11309" name="Text Box 12"/>
            <p:cNvSpPr txBox="1">
              <a:spLocks noChangeArrowheads="1"/>
            </p:cNvSpPr>
            <p:nvPr/>
          </p:nvSpPr>
          <p:spPr bwMode="auto">
            <a:xfrm>
              <a:off x="3701" y="1817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10" name="Text Box 13"/>
            <p:cNvSpPr txBox="1">
              <a:spLocks noChangeArrowheads="1"/>
            </p:cNvSpPr>
            <p:nvPr/>
          </p:nvSpPr>
          <p:spPr bwMode="auto">
            <a:xfrm>
              <a:off x="4037" y="1817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11" name="Text Box 14"/>
            <p:cNvSpPr txBox="1">
              <a:spLocks noChangeArrowheads="1"/>
            </p:cNvSpPr>
            <p:nvPr/>
          </p:nvSpPr>
          <p:spPr bwMode="auto">
            <a:xfrm>
              <a:off x="4373" y="1817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12" name="Text Box 15"/>
            <p:cNvSpPr txBox="1">
              <a:spLocks noChangeArrowheads="1"/>
            </p:cNvSpPr>
            <p:nvPr/>
          </p:nvSpPr>
          <p:spPr bwMode="auto">
            <a:xfrm>
              <a:off x="4709" y="1817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13" name="Text Box 16"/>
            <p:cNvSpPr txBox="1">
              <a:spLocks noChangeArrowheads="1"/>
            </p:cNvSpPr>
            <p:nvPr/>
          </p:nvSpPr>
          <p:spPr bwMode="auto">
            <a:xfrm>
              <a:off x="3410" y="1529"/>
              <a:ext cx="33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b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1314" name="Text Box 17"/>
            <p:cNvSpPr txBox="1">
              <a:spLocks noChangeArrowheads="1"/>
            </p:cNvSpPr>
            <p:nvPr/>
          </p:nvSpPr>
          <p:spPr bwMode="auto">
            <a:xfrm>
              <a:off x="3701" y="203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15" name="Text Box 18"/>
            <p:cNvSpPr txBox="1">
              <a:spLocks noChangeArrowheads="1"/>
            </p:cNvSpPr>
            <p:nvPr/>
          </p:nvSpPr>
          <p:spPr bwMode="auto">
            <a:xfrm>
              <a:off x="4037" y="203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16" name="Text Box 19"/>
            <p:cNvSpPr txBox="1">
              <a:spLocks noChangeArrowheads="1"/>
            </p:cNvSpPr>
            <p:nvPr/>
          </p:nvSpPr>
          <p:spPr bwMode="auto">
            <a:xfrm>
              <a:off x="4373" y="203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17" name="Text Box 20"/>
            <p:cNvSpPr txBox="1">
              <a:spLocks noChangeArrowheads="1"/>
            </p:cNvSpPr>
            <p:nvPr/>
          </p:nvSpPr>
          <p:spPr bwMode="auto">
            <a:xfrm>
              <a:off x="4709" y="2030"/>
              <a:ext cx="336" cy="218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</a:p>
          </p:txBody>
        </p:sp>
        <p:sp>
          <p:nvSpPr>
            <p:cNvPr id="11318" name="Text Box 21"/>
            <p:cNvSpPr txBox="1">
              <a:spLocks noChangeArrowheads="1"/>
            </p:cNvSpPr>
            <p:nvPr/>
          </p:nvSpPr>
          <p:spPr bwMode="auto">
            <a:xfrm>
              <a:off x="3701" y="224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19" name="Text Box 22"/>
            <p:cNvSpPr txBox="1">
              <a:spLocks noChangeArrowheads="1"/>
            </p:cNvSpPr>
            <p:nvPr/>
          </p:nvSpPr>
          <p:spPr bwMode="auto">
            <a:xfrm>
              <a:off x="4037" y="224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20" name="Text Box 23"/>
            <p:cNvSpPr txBox="1">
              <a:spLocks noChangeArrowheads="1"/>
            </p:cNvSpPr>
            <p:nvPr/>
          </p:nvSpPr>
          <p:spPr bwMode="auto">
            <a:xfrm>
              <a:off x="4373" y="224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21" name="Text Box 24"/>
            <p:cNvSpPr txBox="1">
              <a:spLocks noChangeArrowheads="1"/>
            </p:cNvSpPr>
            <p:nvPr/>
          </p:nvSpPr>
          <p:spPr bwMode="auto">
            <a:xfrm>
              <a:off x="4709" y="224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322" name="Text Box 25"/>
            <p:cNvSpPr txBox="1">
              <a:spLocks noChangeArrowheads="1"/>
            </p:cNvSpPr>
            <p:nvPr/>
          </p:nvSpPr>
          <p:spPr bwMode="auto">
            <a:xfrm>
              <a:off x="3413" y="1780"/>
              <a:ext cx="336" cy="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0   1   2       </a:t>
              </a:r>
            </a:p>
          </p:txBody>
        </p:sp>
      </p:grpSp>
      <p:grpSp>
        <p:nvGrpSpPr>
          <p:cNvPr id="4" name="Group 69"/>
          <p:cNvGrpSpPr>
            <a:grpSpLocks/>
          </p:cNvGrpSpPr>
          <p:nvPr/>
        </p:nvGrpSpPr>
        <p:grpSpPr bwMode="auto">
          <a:xfrm>
            <a:off x="428625" y="1439863"/>
            <a:ext cx="3606800" cy="708025"/>
            <a:chOff x="414" y="907"/>
            <a:chExt cx="2272" cy="446"/>
          </a:xfrm>
        </p:grpSpPr>
        <p:sp>
          <p:nvSpPr>
            <p:cNvPr id="11306" name="Text Box 26"/>
            <p:cNvSpPr txBox="1">
              <a:spLocks noChangeArrowheads="1"/>
            </p:cNvSpPr>
            <p:nvPr/>
          </p:nvSpPr>
          <p:spPr bwMode="auto">
            <a:xfrm>
              <a:off x="414" y="907"/>
              <a:ext cx="2272" cy="4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int</a:t>
              </a:r>
              <a:r>
                <a:rPr lang="en-US" sz="2000" b="1">
                  <a:latin typeface="Courier New" pitchFamily="49" charset="0"/>
                  <a:cs typeface="Cordia New" pitchFamily="34" charset="-34"/>
                </a:rPr>
                <a:t>[]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a = </a:t>
              </a:r>
              <a:r>
                <a:rPr lang="en-US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new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 </a:t>
              </a:r>
              <a:r>
                <a:rPr lang="en-US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int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[4];</a:t>
              </a:r>
            </a:p>
            <a:p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a[2] = 3;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endParaRPr>
            </a:p>
          </p:txBody>
        </p:sp>
        <p:sp>
          <p:nvSpPr>
            <p:cNvPr id="11307" name="Text Box 28"/>
            <p:cNvSpPr txBox="1">
              <a:spLocks noChangeArrowheads="1"/>
            </p:cNvSpPr>
            <p:nvPr/>
          </p:nvSpPr>
          <p:spPr bwMode="auto">
            <a:xfrm>
              <a:off x="1943" y="1096"/>
              <a:ext cx="72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th-TH" sz="2000">
                  <a:latin typeface="Tahoma" pitchFamily="34" charset="0"/>
                  <a:cs typeface="Tahoma" pitchFamily="34" charset="0"/>
                </a:rPr>
                <a:t>หนึ่งมิติ</a:t>
              </a:r>
            </a:p>
          </p:txBody>
        </p:sp>
      </p:grpSp>
      <p:grpSp>
        <p:nvGrpSpPr>
          <p:cNvPr id="5" name="Group 70"/>
          <p:cNvGrpSpPr>
            <a:grpSpLocks/>
          </p:cNvGrpSpPr>
          <p:nvPr/>
        </p:nvGrpSpPr>
        <p:grpSpPr bwMode="auto">
          <a:xfrm>
            <a:off x="428625" y="2897188"/>
            <a:ext cx="4557713" cy="708025"/>
            <a:chOff x="414" y="1825"/>
            <a:chExt cx="2574" cy="446"/>
          </a:xfrm>
        </p:grpSpPr>
        <p:sp>
          <p:nvSpPr>
            <p:cNvPr id="11304" name="Text Box 27"/>
            <p:cNvSpPr txBox="1">
              <a:spLocks noChangeArrowheads="1"/>
            </p:cNvSpPr>
            <p:nvPr/>
          </p:nvSpPr>
          <p:spPr bwMode="auto">
            <a:xfrm>
              <a:off x="414" y="1825"/>
              <a:ext cx="2574" cy="4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int</a:t>
              </a:r>
              <a:r>
                <a:rPr lang="en-US" sz="2000" b="1">
                  <a:latin typeface="Courier New" pitchFamily="49" charset="0"/>
                  <a:cs typeface="Cordia New" pitchFamily="34" charset="-34"/>
                </a:rPr>
                <a:t>[][]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b = </a:t>
              </a:r>
              <a:r>
                <a:rPr lang="en-US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new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 </a:t>
              </a:r>
              <a:r>
                <a:rPr lang="en-US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int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[3][4];</a:t>
              </a:r>
            </a:p>
            <a:p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b[1][3] = 4;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endParaRPr>
            </a:p>
          </p:txBody>
        </p:sp>
        <p:sp>
          <p:nvSpPr>
            <p:cNvPr id="11305" name="Text Box 29"/>
            <p:cNvSpPr txBox="1">
              <a:spLocks noChangeArrowheads="1"/>
            </p:cNvSpPr>
            <p:nvPr/>
          </p:nvSpPr>
          <p:spPr bwMode="auto">
            <a:xfrm>
              <a:off x="2263" y="2010"/>
              <a:ext cx="72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th-TH" sz="2000">
                  <a:latin typeface="Tahoma" pitchFamily="34" charset="0"/>
                  <a:cs typeface="Tahoma" pitchFamily="34" charset="0"/>
                </a:rPr>
                <a:t>สองมิติ</a:t>
              </a:r>
            </a:p>
          </p:txBody>
        </p:sp>
      </p:grpSp>
      <p:grpSp>
        <p:nvGrpSpPr>
          <p:cNvPr id="6" name="Group 71"/>
          <p:cNvGrpSpPr>
            <a:grpSpLocks/>
          </p:cNvGrpSpPr>
          <p:nvPr/>
        </p:nvGrpSpPr>
        <p:grpSpPr bwMode="auto">
          <a:xfrm>
            <a:off x="428625" y="4579938"/>
            <a:ext cx="4843463" cy="706437"/>
            <a:chOff x="414" y="2885"/>
            <a:chExt cx="2816" cy="445"/>
          </a:xfrm>
        </p:grpSpPr>
        <p:sp>
          <p:nvSpPr>
            <p:cNvPr id="11302" name="Text Box 30"/>
            <p:cNvSpPr txBox="1">
              <a:spLocks noChangeArrowheads="1"/>
            </p:cNvSpPr>
            <p:nvPr/>
          </p:nvSpPr>
          <p:spPr bwMode="auto">
            <a:xfrm>
              <a:off x="414" y="2885"/>
              <a:ext cx="2816" cy="4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int</a:t>
              </a:r>
              <a:r>
                <a:rPr lang="en-US" sz="2000" b="1">
                  <a:latin typeface="Courier New" pitchFamily="49" charset="0"/>
                  <a:cs typeface="Cordia New" pitchFamily="34" charset="-34"/>
                </a:rPr>
                <a:t>[][]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[]</a:t>
              </a:r>
              <a:r>
                <a:rPr lang="th-TH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c = </a:t>
              </a:r>
              <a:r>
                <a:rPr lang="en-US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new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 </a:t>
              </a:r>
              <a:r>
                <a:rPr lang="en-US" sz="2000" b="1">
                  <a:solidFill>
                    <a:srgbClr val="0000FF"/>
                  </a:solidFill>
                  <a:latin typeface="Courier New" pitchFamily="49" charset="0"/>
                  <a:cs typeface="Cordia New" pitchFamily="34" charset="-34"/>
                </a:rPr>
                <a:t>int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[2][3][4];</a:t>
              </a:r>
            </a:p>
            <a:p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rdia New" pitchFamily="34" charset="-34"/>
                </a:rPr>
                <a:t>c[0][1][2] = 9;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endParaRPr>
            </a:p>
          </p:txBody>
        </p:sp>
        <p:sp>
          <p:nvSpPr>
            <p:cNvPr id="11303" name="Text Box 31"/>
            <p:cNvSpPr txBox="1">
              <a:spLocks noChangeArrowheads="1"/>
            </p:cNvSpPr>
            <p:nvPr/>
          </p:nvSpPr>
          <p:spPr bwMode="auto">
            <a:xfrm>
              <a:off x="2501" y="3070"/>
              <a:ext cx="72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th-TH" sz="2000">
                  <a:latin typeface="Tahoma" pitchFamily="34" charset="0"/>
                  <a:cs typeface="Tahoma" pitchFamily="34" charset="0"/>
                </a:rPr>
                <a:t>สามมิติ</a:t>
              </a:r>
            </a:p>
          </p:txBody>
        </p:sp>
      </p:grp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5468938" y="4540250"/>
            <a:ext cx="2925762" cy="1350963"/>
            <a:chOff x="3445" y="2914"/>
            <a:chExt cx="1843" cy="851"/>
          </a:xfrm>
        </p:grpSpPr>
        <p:sp>
          <p:nvSpPr>
            <p:cNvPr id="11273" name="Text Box 34"/>
            <p:cNvSpPr txBox="1">
              <a:spLocks noChangeArrowheads="1"/>
            </p:cNvSpPr>
            <p:nvPr/>
          </p:nvSpPr>
          <p:spPr bwMode="auto">
            <a:xfrm>
              <a:off x="3944" y="295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274" name="Text Box 35"/>
            <p:cNvSpPr txBox="1">
              <a:spLocks noChangeArrowheads="1"/>
            </p:cNvSpPr>
            <p:nvPr/>
          </p:nvSpPr>
          <p:spPr bwMode="auto">
            <a:xfrm>
              <a:off x="4280" y="295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275" name="Text Box 36"/>
            <p:cNvSpPr txBox="1">
              <a:spLocks noChangeArrowheads="1"/>
            </p:cNvSpPr>
            <p:nvPr/>
          </p:nvSpPr>
          <p:spPr bwMode="auto">
            <a:xfrm>
              <a:off x="4616" y="295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276" name="Text Box 37"/>
            <p:cNvSpPr txBox="1">
              <a:spLocks noChangeArrowheads="1"/>
            </p:cNvSpPr>
            <p:nvPr/>
          </p:nvSpPr>
          <p:spPr bwMode="auto">
            <a:xfrm>
              <a:off x="4952" y="295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grpSp>
          <p:nvGrpSpPr>
            <p:cNvPr id="11277" name="Group 39"/>
            <p:cNvGrpSpPr>
              <a:grpSpLocks/>
            </p:cNvGrpSpPr>
            <p:nvPr/>
          </p:nvGrpSpPr>
          <p:grpSpPr bwMode="auto">
            <a:xfrm>
              <a:off x="3944" y="3166"/>
              <a:ext cx="1344" cy="218"/>
              <a:chOff x="2368" y="3562"/>
              <a:chExt cx="1344" cy="218"/>
            </a:xfrm>
          </p:grpSpPr>
          <p:sp>
            <p:nvSpPr>
              <p:cNvPr id="11298" name="Text Box 40"/>
              <p:cNvSpPr txBox="1">
                <a:spLocks noChangeArrowheads="1"/>
              </p:cNvSpPr>
              <p:nvPr/>
            </p:nvSpPr>
            <p:spPr bwMode="auto">
              <a:xfrm>
                <a:off x="2368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299" name="Text Box 41"/>
              <p:cNvSpPr txBox="1">
                <a:spLocks noChangeArrowheads="1"/>
              </p:cNvSpPr>
              <p:nvPr/>
            </p:nvSpPr>
            <p:spPr bwMode="auto">
              <a:xfrm>
                <a:off x="2704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300" name="Text Box 42"/>
              <p:cNvSpPr txBox="1">
                <a:spLocks noChangeArrowheads="1"/>
              </p:cNvSpPr>
              <p:nvPr/>
            </p:nvSpPr>
            <p:spPr bwMode="auto">
              <a:xfrm>
                <a:off x="3040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9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11301" name="Text Box 43"/>
              <p:cNvSpPr txBox="1">
                <a:spLocks noChangeArrowheads="1"/>
              </p:cNvSpPr>
              <p:nvPr/>
            </p:nvSpPr>
            <p:spPr bwMode="auto">
              <a:xfrm>
                <a:off x="3376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grpSp>
          <p:nvGrpSpPr>
            <p:cNvPr id="11278" name="Group 44"/>
            <p:cNvGrpSpPr>
              <a:grpSpLocks/>
            </p:cNvGrpSpPr>
            <p:nvPr/>
          </p:nvGrpSpPr>
          <p:grpSpPr bwMode="auto">
            <a:xfrm>
              <a:off x="3944" y="3380"/>
              <a:ext cx="1344" cy="218"/>
              <a:chOff x="2368" y="3562"/>
              <a:chExt cx="1344" cy="218"/>
            </a:xfrm>
          </p:grpSpPr>
          <p:sp>
            <p:nvSpPr>
              <p:cNvPr id="11294" name="Text Box 45"/>
              <p:cNvSpPr txBox="1">
                <a:spLocks noChangeArrowheads="1"/>
              </p:cNvSpPr>
              <p:nvPr/>
            </p:nvSpPr>
            <p:spPr bwMode="auto">
              <a:xfrm>
                <a:off x="2368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295" name="Text Box 46"/>
              <p:cNvSpPr txBox="1">
                <a:spLocks noChangeArrowheads="1"/>
              </p:cNvSpPr>
              <p:nvPr/>
            </p:nvSpPr>
            <p:spPr bwMode="auto">
              <a:xfrm>
                <a:off x="2704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296" name="Text Box 47"/>
              <p:cNvSpPr txBox="1">
                <a:spLocks noChangeArrowheads="1"/>
              </p:cNvSpPr>
              <p:nvPr/>
            </p:nvSpPr>
            <p:spPr bwMode="auto">
              <a:xfrm>
                <a:off x="3040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297" name="Text Box 48"/>
              <p:cNvSpPr txBox="1">
                <a:spLocks noChangeArrowheads="1"/>
              </p:cNvSpPr>
              <p:nvPr/>
            </p:nvSpPr>
            <p:spPr bwMode="auto">
              <a:xfrm>
                <a:off x="3376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sp>
          <p:nvSpPr>
            <p:cNvPr id="11279" name="Text Box 50"/>
            <p:cNvSpPr txBox="1">
              <a:spLocks noChangeArrowheads="1"/>
            </p:cNvSpPr>
            <p:nvPr/>
          </p:nvSpPr>
          <p:spPr bwMode="auto">
            <a:xfrm>
              <a:off x="3702" y="312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280" name="Text Box 51"/>
            <p:cNvSpPr txBox="1">
              <a:spLocks noChangeArrowheads="1"/>
            </p:cNvSpPr>
            <p:nvPr/>
          </p:nvSpPr>
          <p:spPr bwMode="auto">
            <a:xfrm>
              <a:off x="4038" y="312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281" name="Text Box 52"/>
            <p:cNvSpPr txBox="1">
              <a:spLocks noChangeArrowheads="1"/>
            </p:cNvSpPr>
            <p:nvPr/>
          </p:nvSpPr>
          <p:spPr bwMode="auto">
            <a:xfrm>
              <a:off x="4374" y="312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282" name="Text Box 53"/>
            <p:cNvSpPr txBox="1">
              <a:spLocks noChangeArrowheads="1"/>
            </p:cNvSpPr>
            <p:nvPr/>
          </p:nvSpPr>
          <p:spPr bwMode="auto">
            <a:xfrm>
              <a:off x="4710" y="312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1283" name="Text Box 54"/>
            <p:cNvSpPr txBox="1">
              <a:spLocks noChangeArrowheads="1"/>
            </p:cNvSpPr>
            <p:nvPr/>
          </p:nvSpPr>
          <p:spPr bwMode="auto">
            <a:xfrm>
              <a:off x="3445" y="2914"/>
              <a:ext cx="28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11284" name="Group 55"/>
            <p:cNvGrpSpPr>
              <a:grpSpLocks/>
            </p:cNvGrpSpPr>
            <p:nvPr/>
          </p:nvGrpSpPr>
          <p:grpSpPr bwMode="auto">
            <a:xfrm>
              <a:off x="3702" y="3333"/>
              <a:ext cx="1344" cy="218"/>
              <a:chOff x="2368" y="3562"/>
              <a:chExt cx="1344" cy="218"/>
            </a:xfrm>
          </p:grpSpPr>
          <p:sp>
            <p:nvSpPr>
              <p:cNvPr id="11290" name="Text Box 56"/>
              <p:cNvSpPr txBox="1">
                <a:spLocks noChangeArrowheads="1"/>
              </p:cNvSpPr>
              <p:nvPr/>
            </p:nvSpPr>
            <p:spPr bwMode="auto">
              <a:xfrm>
                <a:off x="2368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291" name="Text Box 57"/>
              <p:cNvSpPr txBox="1">
                <a:spLocks noChangeArrowheads="1"/>
              </p:cNvSpPr>
              <p:nvPr/>
            </p:nvSpPr>
            <p:spPr bwMode="auto">
              <a:xfrm>
                <a:off x="2704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292" name="Text Box 58"/>
              <p:cNvSpPr txBox="1">
                <a:spLocks noChangeArrowheads="1"/>
              </p:cNvSpPr>
              <p:nvPr/>
            </p:nvSpPr>
            <p:spPr bwMode="auto">
              <a:xfrm>
                <a:off x="3040" y="3562"/>
                <a:ext cx="336" cy="21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9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11293" name="Text Box 59"/>
              <p:cNvSpPr txBox="1">
                <a:spLocks noChangeArrowheads="1"/>
              </p:cNvSpPr>
              <p:nvPr/>
            </p:nvSpPr>
            <p:spPr bwMode="auto">
              <a:xfrm>
                <a:off x="3376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grpSp>
          <p:nvGrpSpPr>
            <p:cNvPr id="11285" name="Group 60"/>
            <p:cNvGrpSpPr>
              <a:grpSpLocks/>
            </p:cNvGrpSpPr>
            <p:nvPr/>
          </p:nvGrpSpPr>
          <p:grpSpPr bwMode="auto">
            <a:xfrm>
              <a:off x="3702" y="3547"/>
              <a:ext cx="1344" cy="218"/>
              <a:chOff x="2368" y="3562"/>
              <a:chExt cx="1344" cy="218"/>
            </a:xfrm>
          </p:grpSpPr>
          <p:sp>
            <p:nvSpPr>
              <p:cNvPr id="11286" name="Text Box 61"/>
              <p:cNvSpPr txBox="1">
                <a:spLocks noChangeArrowheads="1"/>
              </p:cNvSpPr>
              <p:nvPr/>
            </p:nvSpPr>
            <p:spPr bwMode="auto">
              <a:xfrm>
                <a:off x="2368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287" name="Text Box 62"/>
              <p:cNvSpPr txBox="1">
                <a:spLocks noChangeArrowheads="1"/>
              </p:cNvSpPr>
              <p:nvPr/>
            </p:nvSpPr>
            <p:spPr bwMode="auto">
              <a:xfrm>
                <a:off x="2704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288" name="Text Box 63"/>
              <p:cNvSpPr txBox="1">
                <a:spLocks noChangeArrowheads="1"/>
              </p:cNvSpPr>
              <p:nvPr/>
            </p:nvSpPr>
            <p:spPr bwMode="auto">
              <a:xfrm>
                <a:off x="3040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</a:p>
            </p:txBody>
          </p:sp>
          <p:sp>
            <p:nvSpPr>
              <p:cNvPr id="11289" name="Text Box 64"/>
              <p:cNvSpPr txBox="1">
                <a:spLocks noChangeArrowheads="1"/>
              </p:cNvSpPr>
              <p:nvPr/>
            </p:nvSpPr>
            <p:spPr bwMode="auto">
              <a:xfrm>
                <a:off x="3376" y="3562"/>
                <a:ext cx="336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เมท็อดทำภาพขาวดำ</a:t>
            </a:r>
            <a:endParaRPr lang="th-TH" dirty="0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12763" y="742950"/>
            <a:ext cx="8104187" cy="5632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 static void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DWindow w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DWindow(200, 200);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w.loadImage(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"c:/java101/airport.jpg"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p = w.getPixmap();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w.setPixmap(gray(p));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gray(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p)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x = 0; x &lt; p.length; x++) {</a:t>
            </a:r>
          </a:p>
          <a:p>
            <a:r>
              <a:rPr lang="es-E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s-E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s-E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s-E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s-ES" sz="2000" b="1">
                <a:solidFill>
                  <a:srgbClr val="000000"/>
                </a:solidFill>
                <a:latin typeface="Courier New" pitchFamily="49" charset="0"/>
              </a:rPr>
              <a:t> y = 0; y &lt; p[0].length; y++) {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      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r = DWindow.getR(p[x][y];);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 = DWindow.getG(p[x][y];);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 = DWindow.getB(p[x][y];);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gray = (r + g + b) / 3;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p[x][y] = DWindow.mixRGB(gray, gray, gray);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76575" y="1906588"/>
            <a:ext cx="2671763" cy="700087"/>
            <a:chOff x="1140" y="1191"/>
            <a:chExt cx="1683" cy="441"/>
          </a:xfrm>
        </p:grpSpPr>
        <p:sp>
          <p:nvSpPr>
            <p:cNvPr id="12310" name="Text Box 4"/>
            <p:cNvSpPr txBox="1">
              <a:spLocks noChangeArrowheads="1"/>
            </p:cNvSpPr>
            <p:nvPr/>
          </p:nvSpPr>
          <p:spPr bwMode="auto">
            <a:xfrm>
              <a:off x="1479" y="1191"/>
              <a:ext cx="130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1700" b="1">
                  <a:latin typeface="Courier New" pitchFamily="49" charset="0"/>
                  <a:cs typeface="Courier New" pitchFamily="49" charset="0"/>
                </a:rPr>
                <a:t> 0   1   2   3</a:t>
              </a:r>
            </a:p>
          </p:txBody>
        </p:sp>
        <p:sp>
          <p:nvSpPr>
            <p:cNvPr id="12311" name="Text Box 5"/>
            <p:cNvSpPr txBox="1">
              <a:spLocks noChangeArrowheads="1"/>
            </p:cNvSpPr>
            <p:nvPr/>
          </p:nvSpPr>
          <p:spPr bwMode="auto">
            <a:xfrm>
              <a:off x="1479" y="141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16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12" name="Text Box 6"/>
            <p:cNvSpPr txBox="1">
              <a:spLocks noChangeArrowheads="1"/>
            </p:cNvSpPr>
            <p:nvPr/>
          </p:nvSpPr>
          <p:spPr bwMode="auto">
            <a:xfrm>
              <a:off x="1815" y="141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16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13" name="Text Box 7"/>
            <p:cNvSpPr txBox="1">
              <a:spLocks noChangeArrowheads="1"/>
            </p:cNvSpPr>
            <p:nvPr/>
          </p:nvSpPr>
          <p:spPr bwMode="auto">
            <a:xfrm>
              <a:off x="2151" y="141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6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12314" name="Text Box 8"/>
            <p:cNvSpPr txBox="1">
              <a:spLocks noChangeArrowheads="1"/>
            </p:cNvSpPr>
            <p:nvPr/>
          </p:nvSpPr>
          <p:spPr bwMode="auto">
            <a:xfrm>
              <a:off x="2487" y="141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latin typeface="Courier New" pitchFamily="49" charset="0"/>
                  <a:cs typeface="Courier New" pitchFamily="49" charset="0"/>
                </a:rPr>
                <a:t>4</a:t>
              </a:r>
              <a:endParaRPr lang="th-TH" sz="16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15" name="Text Box 9"/>
            <p:cNvSpPr txBox="1">
              <a:spLocks noChangeArrowheads="1"/>
            </p:cNvSpPr>
            <p:nvPr/>
          </p:nvSpPr>
          <p:spPr bwMode="auto">
            <a:xfrm>
              <a:off x="1140" y="1382"/>
              <a:ext cx="41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071813" y="4418013"/>
            <a:ext cx="2682875" cy="1511300"/>
            <a:chOff x="3484" y="1447"/>
            <a:chExt cx="1690" cy="952"/>
          </a:xfrm>
        </p:grpSpPr>
        <p:sp>
          <p:nvSpPr>
            <p:cNvPr id="12295" name="Text Box 11"/>
            <p:cNvSpPr txBox="1">
              <a:spLocks noChangeArrowheads="1"/>
            </p:cNvSpPr>
            <p:nvPr/>
          </p:nvSpPr>
          <p:spPr bwMode="auto">
            <a:xfrm>
              <a:off x="3811" y="1481"/>
              <a:ext cx="1363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0   1   2   3  </a:t>
              </a:r>
            </a:p>
          </p:txBody>
        </p:sp>
        <p:sp>
          <p:nvSpPr>
            <p:cNvPr id="12296" name="Text Box 12"/>
            <p:cNvSpPr txBox="1">
              <a:spLocks noChangeArrowheads="1"/>
            </p:cNvSpPr>
            <p:nvPr/>
          </p:nvSpPr>
          <p:spPr bwMode="auto">
            <a:xfrm>
              <a:off x="3820" y="1735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297" name="Text Box 13"/>
            <p:cNvSpPr txBox="1">
              <a:spLocks noChangeArrowheads="1"/>
            </p:cNvSpPr>
            <p:nvPr/>
          </p:nvSpPr>
          <p:spPr bwMode="auto">
            <a:xfrm>
              <a:off x="4156" y="1735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298" name="Text Box 14"/>
            <p:cNvSpPr txBox="1">
              <a:spLocks noChangeArrowheads="1"/>
            </p:cNvSpPr>
            <p:nvPr/>
          </p:nvSpPr>
          <p:spPr bwMode="auto">
            <a:xfrm>
              <a:off x="4492" y="1735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299" name="Text Box 15"/>
            <p:cNvSpPr txBox="1">
              <a:spLocks noChangeArrowheads="1"/>
            </p:cNvSpPr>
            <p:nvPr/>
          </p:nvSpPr>
          <p:spPr bwMode="auto">
            <a:xfrm>
              <a:off x="4828" y="1735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00" name="Text Box 16"/>
            <p:cNvSpPr txBox="1">
              <a:spLocks noChangeArrowheads="1"/>
            </p:cNvSpPr>
            <p:nvPr/>
          </p:nvSpPr>
          <p:spPr bwMode="auto">
            <a:xfrm>
              <a:off x="3484" y="1447"/>
              <a:ext cx="33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b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01" name="Text Box 17"/>
            <p:cNvSpPr txBox="1">
              <a:spLocks noChangeArrowheads="1"/>
            </p:cNvSpPr>
            <p:nvPr/>
          </p:nvSpPr>
          <p:spPr bwMode="auto">
            <a:xfrm>
              <a:off x="3820" y="194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02" name="Text Box 18"/>
            <p:cNvSpPr txBox="1">
              <a:spLocks noChangeArrowheads="1"/>
            </p:cNvSpPr>
            <p:nvPr/>
          </p:nvSpPr>
          <p:spPr bwMode="auto">
            <a:xfrm>
              <a:off x="4156" y="194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03" name="Text Box 19"/>
            <p:cNvSpPr txBox="1">
              <a:spLocks noChangeArrowheads="1"/>
            </p:cNvSpPr>
            <p:nvPr/>
          </p:nvSpPr>
          <p:spPr bwMode="auto">
            <a:xfrm>
              <a:off x="4492" y="194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04" name="Text Box 20"/>
            <p:cNvSpPr txBox="1">
              <a:spLocks noChangeArrowheads="1"/>
            </p:cNvSpPr>
            <p:nvPr/>
          </p:nvSpPr>
          <p:spPr bwMode="auto">
            <a:xfrm>
              <a:off x="4828" y="194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05" name="Text Box 21"/>
            <p:cNvSpPr txBox="1">
              <a:spLocks noChangeArrowheads="1"/>
            </p:cNvSpPr>
            <p:nvPr/>
          </p:nvSpPr>
          <p:spPr bwMode="auto">
            <a:xfrm>
              <a:off x="3820" y="216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06" name="Text Box 22"/>
            <p:cNvSpPr txBox="1">
              <a:spLocks noChangeArrowheads="1"/>
            </p:cNvSpPr>
            <p:nvPr/>
          </p:nvSpPr>
          <p:spPr bwMode="auto">
            <a:xfrm>
              <a:off x="4156" y="216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r>
                <a:rPr lang="th-TH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</a:p>
          </p:txBody>
        </p:sp>
        <p:sp>
          <p:nvSpPr>
            <p:cNvPr id="12307" name="Text Box 23"/>
            <p:cNvSpPr txBox="1">
              <a:spLocks noChangeArrowheads="1"/>
            </p:cNvSpPr>
            <p:nvPr/>
          </p:nvSpPr>
          <p:spPr bwMode="auto">
            <a:xfrm>
              <a:off x="4492" y="216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08" name="Text Box 24"/>
            <p:cNvSpPr txBox="1">
              <a:spLocks noChangeArrowheads="1"/>
            </p:cNvSpPr>
            <p:nvPr/>
          </p:nvSpPr>
          <p:spPr bwMode="auto">
            <a:xfrm>
              <a:off x="4828" y="216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12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309" name="Text Box 25"/>
            <p:cNvSpPr txBox="1">
              <a:spLocks noChangeArrowheads="1"/>
            </p:cNvSpPr>
            <p:nvPr/>
          </p:nvSpPr>
          <p:spPr bwMode="auto">
            <a:xfrm>
              <a:off x="3532" y="1698"/>
              <a:ext cx="336" cy="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0   1   2       </a:t>
              </a:r>
            </a:p>
          </p:txBody>
        </p:sp>
      </p:grpSp>
      <p:sp>
        <p:nvSpPr>
          <p:cNvPr id="569370" name="Text Box 26"/>
          <p:cNvSpPr txBox="1">
            <a:spLocks noChangeArrowheads="1"/>
          </p:cNvSpPr>
          <p:nvPr/>
        </p:nvSpPr>
        <p:spPr bwMode="auto">
          <a:xfrm>
            <a:off x="2381250" y="1355725"/>
            <a:ext cx="4476750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rdia New" pitchFamily="34" charset="-34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rPr>
              <a:t>[]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rdia New" pitchFamily="34" charset="-34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rPr>
              <a:t>a = { 1, 2, 3, 4 };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rdia New" pitchFamily="34" charset="-34"/>
            </a:endParaRPr>
          </a:p>
        </p:txBody>
      </p:sp>
      <p:sp>
        <p:nvSpPr>
          <p:cNvPr id="569371" name="Text Box 27"/>
          <p:cNvSpPr txBox="1">
            <a:spLocks noChangeArrowheads="1"/>
          </p:cNvSpPr>
          <p:nvPr/>
        </p:nvSpPr>
        <p:spPr bwMode="auto">
          <a:xfrm>
            <a:off x="1804988" y="3143250"/>
            <a:ext cx="562927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rdia New" pitchFamily="34" charset="-34"/>
              </a:rPr>
              <a:t> 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rPr>
              <a:t>[][]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rdia New" pitchFamily="34" charset="-34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rPr>
              <a:t>b = { {1,  2,  3,  4},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rPr>
              <a:t>               {5,  6,  7,  8},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rPr>
              <a:t>               {9, 10, 11, 12} };</a:t>
            </a:r>
          </a:p>
        </p:txBody>
      </p:sp>
      <p:sp>
        <p:nvSpPr>
          <p:cNvPr id="569372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การตั้งค่าเริ่ม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9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93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69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69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69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9370" grpId="0" animBg="1"/>
      <p:bldP spid="56937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อาเรย์ กับ วงวน </a:t>
            </a:r>
            <a:r>
              <a:rPr lang="en-US" dirty="0" smtClean="0"/>
              <a:t>for</a:t>
            </a:r>
            <a:endParaRPr lang="th-TH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28688" y="747713"/>
            <a:ext cx="7315200" cy="1938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print(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d) {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0;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.out.print(d[i]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  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28688" y="2774950"/>
            <a:ext cx="7315200" cy="2554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print(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d) {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0;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 = 0; j &lt; d[i].length; j++)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.out.print(d[i][j]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584200" y="5226050"/>
            <a:ext cx="8045450" cy="16319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latin typeface="Courier New" pitchFamily="49" charset="0"/>
                <a:cs typeface="Tahoma" pitchFamily="34" charset="0"/>
              </a:rPr>
              <a:t>d</a:t>
            </a:r>
            <a:r>
              <a:rPr lang="en-US" sz="2000"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>
                <a:latin typeface="Courier New" pitchFamily="49" charset="0"/>
                <a:cs typeface="Tahoma" pitchFamily="34" charset="0"/>
              </a:rPr>
              <a:t>เป็นอาเรย์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2</a:t>
            </a:r>
            <a:r>
              <a:rPr lang="en-US" sz="2000"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>
                <a:latin typeface="Courier New" pitchFamily="49" charset="0"/>
                <a:cs typeface="Tahoma" pitchFamily="34" charset="0"/>
              </a:rPr>
              <a:t>มิติ</a:t>
            </a:r>
            <a:endParaRPr lang="en-US" sz="2000"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latin typeface="Courier New" pitchFamily="49" charset="0"/>
                <a:cs typeface="Tahoma" pitchFamily="34" charset="0"/>
              </a:rPr>
              <a:t>d.length</a:t>
            </a:r>
            <a:r>
              <a:rPr lang="en-US" sz="2000"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>
                <a:latin typeface="Courier New" pitchFamily="49" charset="0"/>
                <a:cs typeface="Tahoma" pitchFamily="34" charset="0"/>
              </a:rPr>
              <a:t>แทนจำนวนแถวแนวนอนของ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d</a:t>
            </a:r>
          </a:p>
          <a:p>
            <a:r>
              <a:rPr lang="en-US" sz="2000" b="1">
                <a:latin typeface="Courier New" pitchFamily="49" charset="0"/>
                <a:cs typeface="Tahoma" pitchFamily="34" charset="0"/>
              </a:rPr>
              <a:t>d[i].length </a:t>
            </a:r>
            <a:r>
              <a:rPr lang="th-TH" sz="2000">
                <a:latin typeface="Courier New" pitchFamily="49" charset="0"/>
                <a:cs typeface="Tahoma" pitchFamily="34" charset="0"/>
              </a:rPr>
              <a:t>แทนจำนวนช่องของอาเรย์แถวที่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i</a:t>
            </a:r>
          </a:p>
          <a:p>
            <a:r>
              <a:rPr lang="th-TH" sz="2000">
                <a:latin typeface="Courier New" pitchFamily="49" charset="0"/>
                <a:cs typeface="Tahoma" pitchFamily="34" charset="0"/>
              </a:rPr>
              <a:t>คิดแบบง่าย </a:t>
            </a:r>
            <a:r>
              <a:rPr lang="en-US" sz="2000">
                <a:latin typeface="Courier New" pitchFamily="49" charset="0"/>
                <a:cs typeface="Tahoma" pitchFamily="34" charset="0"/>
              </a:rPr>
              <a:t>: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d.length</a:t>
            </a:r>
            <a:r>
              <a:rPr lang="en-US" sz="2000"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>
                <a:latin typeface="Courier New" pitchFamily="49" charset="0"/>
                <a:cs typeface="Tahoma" pitchFamily="34" charset="0"/>
              </a:rPr>
              <a:t>จำนวนแถว</a:t>
            </a:r>
            <a:r>
              <a:rPr lang="en-US" sz="2000">
                <a:latin typeface="Courier New" pitchFamily="49" charset="0"/>
                <a:cs typeface="Tahoma" pitchFamily="34" charset="0"/>
              </a:rPr>
              <a:t>,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d[0].length </a:t>
            </a:r>
            <a:r>
              <a:rPr lang="th-TH" sz="2000">
                <a:latin typeface="Courier New" pitchFamily="49" charset="0"/>
                <a:cs typeface="Tahoma" pitchFamily="34" charset="0"/>
              </a:rPr>
              <a:t>จำนวนคอลัมน์</a:t>
            </a:r>
            <a:endParaRPr lang="en-US" sz="2000">
              <a:latin typeface="Courier New" pitchFamily="49" charset="0"/>
              <a:cs typeface="Tahoma" pitchFamily="34" charset="0"/>
            </a:endParaRPr>
          </a:p>
          <a:p>
            <a:r>
              <a:rPr lang="en-US" sz="2000">
                <a:latin typeface="Courier New" pitchFamily="49" charset="0"/>
                <a:cs typeface="Tahoma" pitchFamily="34" charset="0"/>
              </a:rPr>
              <a:t>(</a:t>
            </a:r>
            <a:r>
              <a:rPr lang="th-TH" sz="2000">
                <a:latin typeface="Courier New" pitchFamily="49" charset="0"/>
                <a:cs typeface="Tahoma" pitchFamily="34" charset="0"/>
              </a:rPr>
              <a:t>ขนาดของอาเรย์ในแต่ละแถวไม่เท่ากันก็ได้ แต่เราจะไม่พูดถึง)</a:t>
            </a: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306888" y="2389188"/>
            <a:ext cx="3509962" cy="1017587"/>
            <a:chOff x="4306529" y="2389238"/>
            <a:chExt cx="3510116" cy="1017639"/>
          </a:xfrm>
        </p:grpSpPr>
        <p:sp>
          <p:nvSpPr>
            <p:cNvPr id="13322" name="Rounded Rectangle 5"/>
            <p:cNvSpPr>
              <a:spLocks noChangeArrowheads="1"/>
            </p:cNvSpPr>
            <p:nvPr/>
          </p:nvSpPr>
          <p:spPr bwMode="auto">
            <a:xfrm>
              <a:off x="4306529" y="3067665"/>
              <a:ext cx="1312606" cy="339212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Rounded Rectangular Callout 7"/>
            <p:cNvSpPr>
              <a:spLocks noChangeArrowheads="1"/>
            </p:cNvSpPr>
            <p:nvPr/>
          </p:nvSpPr>
          <p:spPr bwMode="auto">
            <a:xfrm>
              <a:off x="5412658" y="2389238"/>
              <a:ext cx="2403987" cy="501446"/>
            </a:xfrm>
            <a:prstGeom prst="wedgeRoundRectCallout">
              <a:avLst>
                <a:gd name="adj1" fmla="val -59088"/>
                <a:gd name="adj2" fmla="val 55458"/>
                <a:gd name="adj3" fmla="val 16667"/>
              </a:avLst>
            </a:prstGeom>
            <a:solidFill>
              <a:srgbClr val="FF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th-TH" sz="2000">
                  <a:latin typeface="Tahoma" pitchFamily="34" charset="0"/>
                  <a:cs typeface="Tahoma" pitchFamily="34" charset="0"/>
                </a:rPr>
                <a:t>จำนวนแถวแนวนอน</a:t>
              </a:r>
            </a:p>
          </p:txBody>
        </p:sp>
      </p:grp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4572000" y="2949575"/>
            <a:ext cx="4395788" cy="781050"/>
            <a:chOff x="4572000" y="2949677"/>
            <a:chExt cx="4395020" cy="781665"/>
          </a:xfrm>
        </p:grpSpPr>
        <p:sp>
          <p:nvSpPr>
            <p:cNvPr id="13320" name="Rounded Rectangle 6"/>
            <p:cNvSpPr>
              <a:spLocks noChangeArrowheads="1"/>
            </p:cNvSpPr>
            <p:nvPr/>
          </p:nvSpPr>
          <p:spPr bwMode="auto">
            <a:xfrm>
              <a:off x="4572000" y="3406878"/>
              <a:ext cx="1828800" cy="324464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Rounded Rectangular Callout 8"/>
            <p:cNvSpPr>
              <a:spLocks noChangeArrowheads="1"/>
            </p:cNvSpPr>
            <p:nvPr/>
          </p:nvSpPr>
          <p:spPr bwMode="auto">
            <a:xfrm>
              <a:off x="6740014" y="2949677"/>
              <a:ext cx="2227006" cy="501446"/>
            </a:xfrm>
            <a:prstGeom prst="wedgeRoundRectCallout">
              <a:avLst>
                <a:gd name="adj1" fmla="val -61736"/>
                <a:gd name="adj2" fmla="val 46634"/>
                <a:gd name="adj3" fmla="val 16667"/>
              </a:avLst>
            </a:prstGeom>
            <a:solidFill>
              <a:srgbClr val="FF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th-TH" sz="2000">
                  <a:latin typeface="Tahoma" pitchFamily="34" charset="0"/>
                  <a:cs typeface="Tahoma" pitchFamily="34" charset="0"/>
                </a:rPr>
                <a:t>จำนวนแถวแนวตั้ง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174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877888" y="3243263"/>
            <a:ext cx="7315200" cy="2247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sumDiag1(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 = 0;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0;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sum = sum + d[i][d.length-i-1];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หาผลรวมของช่องในแนวทแยงมุมของอาเรย์ </a:t>
            </a:r>
            <a:r>
              <a:rPr lang="en-US" dirty="0" smtClean="0"/>
              <a:t>2 </a:t>
            </a:r>
            <a:r>
              <a:rPr lang="th-TH" dirty="0" smtClean="0"/>
              <a:t>มิติ</a:t>
            </a:r>
            <a:endParaRPr lang="th-TH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73125" y="812800"/>
            <a:ext cx="7315200" cy="2247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sumDiag1(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 = 0;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0;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sum = sum + d[i][i];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6870700" y="4179888"/>
            <a:ext cx="1319213" cy="1314450"/>
            <a:chOff x="6870700" y="4179888"/>
            <a:chExt cx="1319213" cy="1314450"/>
          </a:xfrm>
        </p:grpSpPr>
        <p:sp>
          <p:nvSpPr>
            <p:cNvPr id="5" name="Rectangle 4"/>
            <p:cNvSpPr/>
            <p:nvPr/>
          </p:nvSpPr>
          <p:spPr bwMode="auto">
            <a:xfrm>
              <a:off x="6870700" y="4179888"/>
              <a:ext cx="1314450" cy="131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grpSp>
          <p:nvGrpSpPr>
            <p:cNvPr id="14360" name="Group 20"/>
            <p:cNvGrpSpPr>
              <a:grpSpLocks/>
            </p:cNvGrpSpPr>
            <p:nvPr/>
          </p:nvGrpSpPr>
          <p:grpSpPr bwMode="auto">
            <a:xfrm flipH="1">
              <a:off x="6877050" y="4179888"/>
              <a:ext cx="1312863" cy="1312862"/>
              <a:chOff x="5667390" y="3757617"/>
              <a:chExt cx="1311980" cy="1311980"/>
            </a:xfrm>
          </p:grpSpPr>
          <p:sp>
            <p:nvSpPr>
              <p:cNvPr id="14361" name="Rectangle 21"/>
              <p:cNvSpPr>
                <a:spLocks noChangeArrowheads="1"/>
              </p:cNvSpPr>
              <p:nvPr/>
            </p:nvSpPr>
            <p:spPr bwMode="auto">
              <a:xfrm>
                <a:off x="5667390" y="3757617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2" name="Rectangle 22"/>
              <p:cNvSpPr>
                <a:spLocks noChangeArrowheads="1"/>
              </p:cNvSpPr>
              <p:nvPr/>
            </p:nvSpPr>
            <p:spPr bwMode="auto">
              <a:xfrm>
                <a:off x="5776929" y="3867156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3" name="Rectangle 23"/>
              <p:cNvSpPr>
                <a:spLocks noChangeArrowheads="1"/>
              </p:cNvSpPr>
              <p:nvPr/>
            </p:nvSpPr>
            <p:spPr bwMode="auto">
              <a:xfrm>
                <a:off x="5886468" y="3976695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4" name="Rectangle 24"/>
              <p:cNvSpPr>
                <a:spLocks noChangeArrowheads="1"/>
              </p:cNvSpPr>
              <p:nvPr/>
            </p:nvSpPr>
            <p:spPr bwMode="auto">
              <a:xfrm>
                <a:off x="5996007" y="4086234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5" name="Rectangle 25"/>
              <p:cNvSpPr>
                <a:spLocks noChangeArrowheads="1"/>
              </p:cNvSpPr>
              <p:nvPr/>
            </p:nvSpPr>
            <p:spPr bwMode="auto">
              <a:xfrm>
                <a:off x="6105546" y="4195773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6" name="Rectangle 26"/>
              <p:cNvSpPr>
                <a:spLocks noChangeArrowheads="1"/>
              </p:cNvSpPr>
              <p:nvPr/>
            </p:nvSpPr>
            <p:spPr bwMode="auto">
              <a:xfrm>
                <a:off x="6215085" y="4305312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7" name="Rectangle 27"/>
              <p:cNvSpPr>
                <a:spLocks noChangeArrowheads="1"/>
              </p:cNvSpPr>
              <p:nvPr/>
            </p:nvSpPr>
            <p:spPr bwMode="auto">
              <a:xfrm>
                <a:off x="6324624" y="4414851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8" name="Rectangle 28"/>
              <p:cNvSpPr>
                <a:spLocks noChangeArrowheads="1"/>
              </p:cNvSpPr>
              <p:nvPr/>
            </p:nvSpPr>
            <p:spPr bwMode="auto">
              <a:xfrm>
                <a:off x="6434163" y="4524390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9" name="Rectangle 29"/>
              <p:cNvSpPr>
                <a:spLocks noChangeArrowheads="1"/>
              </p:cNvSpPr>
              <p:nvPr/>
            </p:nvSpPr>
            <p:spPr bwMode="auto">
              <a:xfrm>
                <a:off x="6543702" y="4633929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0" name="Rectangle 30"/>
              <p:cNvSpPr>
                <a:spLocks noChangeArrowheads="1"/>
              </p:cNvSpPr>
              <p:nvPr/>
            </p:nvSpPr>
            <p:spPr bwMode="auto">
              <a:xfrm>
                <a:off x="6653241" y="4743468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1" name="Rectangle 31"/>
              <p:cNvSpPr>
                <a:spLocks noChangeArrowheads="1"/>
              </p:cNvSpPr>
              <p:nvPr/>
            </p:nvSpPr>
            <p:spPr bwMode="auto">
              <a:xfrm>
                <a:off x="6762780" y="4853007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2" name="Rectangle 32"/>
              <p:cNvSpPr>
                <a:spLocks noChangeArrowheads="1"/>
              </p:cNvSpPr>
              <p:nvPr/>
            </p:nvSpPr>
            <p:spPr bwMode="auto">
              <a:xfrm>
                <a:off x="6872319" y="4962546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6869113" y="1741488"/>
            <a:ext cx="1314450" cy="1317625"/>
            <a:chOff x="6869113" y="1741488"/>
            <a:chExt cx="1314450" cy="1317625"/>
          </a:xfrm>
        </p:grpSpPr>
        <p:sp>
          <p:nvSpPr>
            <p:cNvPr id="35" name="Rectangle 34"/>
            <p:cNvSpPr/>
            <p:nvPr/>
          </p:nvSpPr>
          <p:spPr bwMode="auto">
            <a:xfrm>
              <a:off x="6869113" y="1741488"/>
              <a:ext cx="1314450" cy="131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grpSp>
          <p:nvGrpSpPr>
            <p:cNvPr id="14346" name="Group 19"/>
            <p:cNvGrpSpPr>
              <a:grpSpLocks/>
            </p:cNvGrpSpPr>
            <p:nvPr/>
          </p:nvGrpSpPr>
          <p:grpSpPr bwMode="auto">
            <a:xfrm>
              <a:off x="6872288" y="1746250"/>
              <a:ext cx="1311275" cy="1312863"/>
              <a:chOff x="5667390" y="3757617"/>
              <a:chExt cx="1311980" cy="1311980"/>
            </a:xfrm>
          </p:grpSpPr>
          <p:sp>
            <p:nvSpPr>
              <p:cNvPr id="14347" name="Rectangle 5"/>
              <p:cNvSpPr>
                <a:spLocks noChangeArrowheads="1"/>
              </p:cNvSpPr>
              <p:nvPr/>
            </p:nvSpPr>
            <p:spPr bwMode="auto">
              <a:xfrm>
                <a:off x="5667390" y="3757617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48" name="Rectangle 6"/>
              <p:cNvSpPr>
                <a:spLocks noChangeArrowheads="1"/>
              </p:cNvSpPr>
              <p:nvPr/>
            </p:nvSpPr>
            <p:spPr bwMode="auto">
              <a:xfrm>
                <a:off x="5776929" y="3867156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49" name="Rectangle 7"/>
              <p:cNvSpPr>
                <a:spLocks noChangeArrowheads="1"/>
              </p:cNvSpPr>
              <p:nvPr/>
            </p:nvSpPr>
            <p:spPr bwMode="auto">
              <a:xfrm>
                <a:off x="5886468" y="3976695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0" name="Rectangle 8"/>
              <p:cNvSpPr>
                <a:spLocks noChangeArrowheads="1"/>
              </p:cNvSpPr>
              <p:nvPr/>
            </p:nvSpPr>
            <p:spPr bwMode="auto">
              <a:xfrm>
                <a:off x="5996007" y="4086234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1" name="Rectangle 9"/>
              <p:cNvSpPr>
                <a:spLocks noChangeArrowheads="1"/>
              </p:cNvSpPr>
              <p:nvPr/>
            </p:nvSpPr>
            <p:spPr bwMode="auto">
              <a:xfrm>
                <a:off x="6105546" y="4195773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2" name="Rectangle 12"/>
              <p:cNvSpPr>
                <a:spLocks noChangeArrowheads="1"/>
              </p:cNvSpPr>
              <p:nvPr/>
            </p:nvSpPr>
            <p:spPr bwMode="auto">
              <a:xfrm>
                <a:off x="6215085" y="4305312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3" name="Rectangle 13"/>
              <p:cNvSpPr>
                <a:spLocks noChangeArrowheads="1"/>
              </p:cNvSpPr>
              <p:nvPr/>
            </p:nvSpPr>
            <p:spPr bwMode="auto">
              <a:xfrm>
                <a:off x="6324624" y="4414851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4" name="Rectangle 14"/>
              <p:cNvSpPr>
                <a:spLocks noChangeArrowheads="1"/>
              </p:cNvSpPr>
              <p:nvPr/>
            </p:nvSpPr>
            <p:spPr bwMode="auto">
              <a:xfrm>
                <a:off x="6434163" y="4524390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5" name="Rectangle 15"/>
              <p:cNvSpPr>
                <a:spLocks noChangeArrowheads="1"/>
              </p:cNvSpPr>
              <p:nvPr/>
            </p:nvSpPr>
            <p:spPr bwMode="auto">
              <a:xfrm>
                <a:off x="6543702" y="4633929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6" name="Rectangle 16"/>
              <p:cNvSpPr>
                <a:spLocks noChangeArrowheads="1"/>
              </p:cNvSpPr>
              <p:nvPr/>
            </p:nvSpPr>
            <p:spPr bwMode="auto">
              <a:xfrm>
                <a:off x="6653241" y="4743468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7" name="Rectangle 17"/>
              <p:cNvSpPr>
                <a:spLocks noChangeArrowheads="1"/>
              </p:cNvSpPr>
              <p:nvPr/>
            </p:nvSpPr>
            <p:spPr bwMode="auto">
              <a:xfrm>
                <a:off x="6762780" y="4853007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8" name="Rectangle 18"/>
              <p:cNvSpPr>
                <a:spLocks noChangeArrowheads="1"/>
              </p:cNvSpPr>
              <p:nvPr/>
            </p:nvSpPr>
            <p:spPr bwMode="auto">
              <a:xfrm>
                <a:off x="6872319" y="4962546"/>
                <a:ext cx="107051" cy="107051"/>
              </a:xfrm>
              <a:prstGeom prst="rect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728913" y="2684463"/>
            <a:ext cx="4165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d[0][0] + d[1][1] + ... + d[11][11]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640013" y="5102225"/>
            <a:ext cx="444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d[0][11] + d[1][10] + ... + d[11][0]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 animBg="1"/>
      <p:bldP spid="4" grpId="0" build="p" animBg="1"/>
      <p:bldP spid="37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876300" y="3756025"/>
            <a:ext cx="7315200" cy="2862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sumUpper(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 = 0;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0;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 = i; j &lt; d.length; j++)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sum = sum + d[i][j];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 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หาผลรวมของสามเหลี่ยมล่างและบนของอาเรย์ </a:t>
            </a:r>
            <a:r>
              <a:rPr lang="en-US" dirty="0" smtClean="0"/>
              <a:t>2 </a:t>
            </a:r>
            <a:r>
              <a:rPr lang="th-TH" dirty="0" smtClean="0"/>
              <a:t>มิติ</a:t>
            </a:r>
            <a:endParaRPr lang="th-TH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73125" y="812800"/>
            <a:ext cx="7315200" cy="2862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sumLower(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 = 0;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0; i &lt; d.length; i++) {</a:t>
            </a:r>
          </a:p>
          <a:p>
            <a:r>
              <a:rPr lang="nb-NO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nb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b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b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b-NO" sz="2000" b="1">
                <a:solidFill>
                  <a:srgbClr val="000000"/>
                </a:solidFill>
                <a:latin typeface="Courier New" pitchFamily="49" charset="0"/>
              </a:rPr>
              <a:t> j = 0; j &lt;= i; j++)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sum = sum + d[i][j];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 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6865938" y="2332038"/>
            <a:ext cx="1320800" cy="1322387"/>
            <a:chOff x="6865938" y="2332038"/>
            <a:chExt cx="1320800" cy="1322387"/>
          </a:xfrm>
        </p:grpSpPr>
        <p:sp>
          <p:nvSpPr>
            <p:cNvPr id="35" name="Rectangle 34"/>
            <p:cNvSpPr/>
            <p:nvPr/>
          </p:nvSpPr>
          <p:spPr bwMode="auto">
            <a:xfrm>
              <a:off x="6869113" y="2338388"/>
              <a:ext cx="1314450" cy="131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grpSp>
          <p:nvGrpSpPr>
            <p:cNvPr id="15386" name="Group 38"/>
            <p:cNvGrpSpPr>
              <a:grpSpLocks/>
            </p:cNvGrpSpPr>
            <p:nvPr/>
          </p:nvGrpSpPr>
          <p:grpSpPr bwMode="auto">
            <a:xfrm>
              <a:off x="6865938" y="2332038"/>
              <a:ext cx="1320800" cy="1322387"/>
              <a:chOff x="6865815" y="2360246"/>
              <a:chExt cx="1320800" cy="1321857"/>
            </a:xfrm>
          </p:grpSpPr>
          <p:grpSp>
            <p:nvGrpSpPr>
              <p:cNvPr id="15387" name="Group 19"/>
              <p:cNvGrpSpPr>
                <a:grpSpLocks/>
              </p:cNvGrpSpPr>
              <p:nvPr/>
            </p:nvGrpSpPr>
            <p:grpSpPr bwMode="auto">
              <a:xfrm>
                <a:off x="6872319" y="2370123"/>
                <a:ext cx="1311980" cy="1311980"/>
                <a:chOff x="5667390" y="3757617"/>
                <a:chExt cx="1311980" cy="1311980"/>
              </a:xfrm>
            </p:grpSpPr>
            <p:sp>
              <p:nvSpPr>
                <p:cNvPr id="15389" name="Rectangle 5"/>
                <p:cNvSpPr>
                  <a:spLocks noChangeArrowheads="1"/>
                </p:cNvSpPr>
                <p:nvPr/>
              </p:nvSpPr>
              <p:spPr bwMode="auto">
                <a:xfrm>
                  <a:off x="5667390" y="3757617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0" name="Rectangle 6"/>
                <p:cNvSpPr>
                  <a:spLocks noChangeArrowheads="1"/>
                </p:cNvSpPr>
                <p:nvPr/>
              </p:nvSpPr>
              <p:spPr bwMode="auto">
                <a:xfrm>
                  <a:off x="5776929" y="3867156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1" name="Rectangle 7"/>
                <p:cNvSpPr>
                  <a:spLocks noChangeArrowheads="1"/>
                </p:cNvSpPr>
                <p:nvPr/>
              </p:nvSpPr>
              <p:spPr bwMode="auto">
                <a:xfrm>
                  <a:off x="5886468" y="3976695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2" name="Rectangle 8"/>
                <p:cNvSpPr>
                  <a:spLocks noChangeArrowheads="1"/>
                </p:cNvSpPr>
                <p:nvPr/>
              </p:nvSpPr>
              <p:spPr bwMode="auto">
                <a:xfrm>
                  <a:off x="5996007" y="4086234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3" name="Rectangle 9"/>
                <p:cNvSpPr>
                  <a:spLocks noChangeArrowheads="1"/>
                </p:cNvSpPr>
                <p:nvPr/>
              </p:nvSpPr>
              <p:spPr bwMode="auto">
                <a:xfrm>
                  <a:off x="6105546" y="4195773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4" name="Rectangle 12"/>
                <p:cNvSpPr>
                  <a:spLocks noChangeArrowheads="1"/>
                </p:cNvSpPr>
                <p:nvPr/>
              </p:nvSpPr>
              <p:spPr bwMode="auto">
                <a:xfrm>
                  <a:off x="6215085" y="4305312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5" name="Rectangle 13"/>
                <p:cNvSpPr>
                  <a:spLocks noChangeArrowheads="1"/>
                </p:cNvSpPr>
                <p:nvPr/>
              </p:nvSpPr>
              <p:spPr bwMode="auto">
                <a:xfrm>
                  <a:off x="6324624" y="4414851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6" name="Rectangle 14"/>
                <p:cNvSpPr>
                  <a:spLocks noChangeArrowheads="1"/>
                </p:cNvSpPr>
                <p:nvPr/>
              </p:nvSpPr>
              <p:spPr bwMode="auto">
                <a:xfrm>
                  <a:off x="6434163" y="4524390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7" name="Rectangle 15"/>
                <p:cNvSpPr>
                  <a:spLocks noChangeArrowheads="1"/>
                </p:cNvSpPr>
                <p:nvPr/>
              </p:nvSpPr>
              <p:spPr bwMode="auto">
                <a:xfrm>
                  <a:off x="6543702" y="4633929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8" name="Rectangle 16"/>
                <p:cNvSpPr>
                  <a:spLocks noChangeArrowheads="1"/>
                </p:cNvSpPr>
                <p:nvPr/>
              </p:nvSpPr>
              <p:spPr bwMode="auto">
                <a:xfrm>
                  <a:off x="6653241" y="4743468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9" name="Rectangle 17"/>
                <p:cNvSpPr>
                  <a:spLocks noChangeArrowheads="1"/>
                </p:cNvSpPr>
                <p:nvPr/>
              </p:nvSpPr>
              <p:spPr bwMode="auto">
                <a:xfrm>
                  <a:off x="6762780" y="4853007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00" name="Rectangle 18"/>
                <p:cNvSpPr>
                  <a:spLocks noChangeArrowheads="1"/>
                </p:cNvSpPr>
                <p:nvPr/>
              </p:nvSpPr>
              <p:spPr bwMode="auto">
                <a:xfrm>
                  <a:off x="6872319" y="4962546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388" name="Right Triangle 35"/>
              <p:cNvSpPr>
                <a:spLocks noChangeArrowheads="1"/>
              </p:cNvSpPr>
              <p:nvPr/>
            </p:nvSpPr>
            <p:spPr bwMode="auto">
              <a:xfrm>
                <a:off x="6865815" y="2360246"/>
                <a:ext cx="1320800" cy="1320800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6867525" y="5297488"/>
            <a:ext cx="1320800" cy="1320800"/>
            <a:chOff x="6867525" y="5297488"/>
            <a:chExt cx="1320800" cy="1320800"/>
          </a:xfrm>
        </p:grpSpPr>
        <p:sp>
          <p:nvSpPr>
            <p:cNvPr id="5" name="Rectangle 4"/>
            <p:cNvSpPr/>
            <p:nvPr/>
          </p:nvSpPr>
          <p:spPr bwMode="auto">
            <a:xfrm>
              <a:off x="6870700" y="5302250"/>
              <a:ext cx="1314450" cy="13144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grpSp>
          <p:nvGrpSpPr>
            <p:cNvPr id="15370" name="Group 37"/>
            <p:cNvGrpSpPr>
              <a:grpSpLocks/>
            </p:cNvGrpSpPr>
            <p:nvPr/>
          </p:nvGrpSpPr>
          <p:grpSpPr bwMode="auto">
            <a:xfrm flipH="1">
              <a:off x="6867525" y="5297488"/>
              <a:ext cx="1320800" cy="1320800"/>
              <a:chOff x="6838462" y="4798646"/>
              <a:chExt cx="1321200" cy="1320800"/>
            </a:xfrm>
          </p:grpSpPr>
          <p:grpSp>
            <p:nvGrpSpPr>
              <p:cNvPr id="15371" name="Group 20"/>
              <p:cNvGrpSpPr>
                <a:grpSpLocks/>
              </p:cNvGrpSpPr>
              <p:nvPr/>
            </p:nvGrpSpPr>
            <p:grpSpPr bwMode="auto">
              <a:xfrm flipH="1">
                <a:off x="6847682" y="4803733"/>
                <a:ext cx="1311980" cy="1311980"/>
                <a:chOff x="5667390" y="3757617"/>
                <a:chExt cx="1311980" cy="1311980"/>
              </a:xfrm>
            </p:grpSpPr>
            <p:sp>
              <p:nvSpPr>
                <p:cNvPr id="15373" name="Rectangle 21"/>
                <p:cNvSpPr>
                  <a:spLocks noChangeArrowheads="1"/>
                </p:cNvSpPr>
                <p:nvPr/>
              </p:nvSpPr>
              <p:spPr bwMode="auto">
                <a:xfrm>
                  <a:off x="5667390" y="3757617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4" name="Rectangle 22"/>
                <p:cNvSpPr>
                  <a:spLocks noChangeArrowheads="1"/>
                </p:cNvSpPr>
                <p:nvPr/>
              </p:nvSpPr>
              <p:spPr bwMode="auto">
                <a:xfrm>
                  <a:off x="5776929" y="3867156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5" name="Rectangle 23"/>
                <p:cNvSpPr>
                  <a:spLocks noChangeArrowheads="1"/>
                </p:cNvSpPr>
                <p:nvPr/>
              </p:nvSpPr>
              <p:spPr bwMode="auto">
                <a:xfrm>
                  <a:off x="5886468" y="3976695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6" name="Rectangle 24"/>
                <p:cNvSpPr>
                  <a:spLocks noChangeArrowheads="1"/>
                </p:cNvSpPr>
                <p:nvPr/>
              </p:nvSpPr>
              <p:spPr bwMode="auto">
                <a:xfrm>
                  <a:off x="5996007" y="4086234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7" name="Rectangle 25"/>
                <p:cNvSpPr>
                  <a:spLocks noChangeArrowheads="1"/>
                </p:cNvSpPr>
                <p:nvPr/>
              </p:nvSpPr>
              <p:spPr bwMode="auto">
                <a:xfrm>
                  <a:off x="6105546" y="4195773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8" name="Rectangle 26"/>
                <p:cNvSpPr>
                  <a:spLocks noChangeArrowheads="1"/>
                </p:cNvSpPr>
                <p:nvPr/>
              </p:nvSpPr>
              <p:spPr bwMode="auto">
                <a:xfrm>
                  <a:off x="6215085" y="4305312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79" name="Rectangle 27"/>
                <p:cNvSpPr>
                  <a:spLocks noChangeArrowheads="1"/>
                </p:cNvSpPr>
                <p:nvPr/>
              </p:nvSpPr>
              <p:spPr bwMode="auto">
                <a:xfrm>
                  <a:off x="6324624" y="4414851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0" name="Rectangle 28"/>
                <p:cNvSpPr>
                  <a:spLocks noChangeArrowheads="1"/>
                </p:cNvSpPr>
                <p:nvPr/>
              </p:nvSpPr>
              <p:spPr bwMode="auto">
                <a:xfrm>
                  <a:off x="6434163" y="4524390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1" name="Rectangle 29"/>
                <p:cNvSpPr>
                  <a:spLocks noChangeArrowheads="1"/>
                </p:cNvSpPr>
                <p:nvPr/>
              </p:nvSpPr>
              <p:spPr bwMode="auto">
                <a:xfrm>
                  <a:off x="6543702" y="4633929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2" name="Rectangle 30"/>
                <p:cNvSpPr>
                  <a:spLocks noChangeArrowheads="1"/>
                </p:cNvSpPr>
                <p:nvPr/>
              </p:nvSpPr>
              <p:spPr bwMode="auto">
                <a:xfrm>
                  <a:off x="6653241" y="4743468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3" name="Rectangle 31"/>
                <p:cNvSpPr>
                  <a:spLocks noChangeArrowheads="1"/>
                </p:cNvSpPr>
                <p:nvPr/>
              </p:nvSpPr>
              <p:spPr bwMode="auto">
                <a:xfrm>
                  <a:off x="6762780" y="4853007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4" name="Rectangle 32"/>
                <p:cNvSpPr>
                  <a:spLocks noChangeArrowheads="1"/>
                </p:cNvSpPr>
                <p:nvPr/>
              </p:nvSpPr>
              <p:spPr bwMode="auto">
                <a:xfrm>
                  <a:off x="6872319" y="4962546"/>
                  <a:ext cx="107051" cy="10705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372" name="Right Triangle 36"/>
              <p:cNvSpPr>
                <a:spLocks noChangeArrowheads="1"/>
              </p:cNvSpPr>
              <p:nvPr/>
            </p:nvSpPr>
            <p:spPr bwMode="auto">
              <a:xfrm flipV="1">
                <a:off x="6838462" y="4798646"/>
                <a:ext cx="1320800" cy="1320800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9" name="Rounded Rectangle 38"/>
          <p:cNvSpPr>
            <a:spLocks noChangeArrowheads="1"/>
          </p:cNvSpPr>
          <p:nvPr/>
        </p:nvSpPr>
        <p:spPr bwMode="auto">
          <a:xfrm>
            <a:off x="4070350" y="1725613"/>
            <a:ext cx="1062038" cy="3683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ounded Rectangle 39"/>
          <p:cNvSpPr>
            <a:spLocks noChangeArrowheads="1"/>
          </p:cNvSpPr>
          <p:nvPr/>
        </p:nvSpPr>
        <p:spPr bwMode="auto">
          <a:xfrm>
            <a:off x="2994025" y="4675188"/>
            <a:ext cx="958850" cy="3683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 animBg="1"/>
      <p:bldP spid="4" grpId="0" build="p" animBg="1"/>
      <p:bldP spid="39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หา </a:t>
            </a:r>
            <a:r>
              <a:rPr lang="en-US" dirty="0" smtClean="0"/>
              <a:t>GPA </a:t>
            </a:r>
            <a:r>
              <a:rPr lang="th-TH" dirty="0" smtClean="0"/>
              <a:t>ของนักเรียน</a:t>
            </a:r>
            <a:endParaRPr lang="th-TH" dirty="0"/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0" y="2576513"/>
            <a:ext cx="182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80"/>
          <p:cNvGrpSpPr>
            <a:grpSpLocks/>
          </p:cNvGrpSpPr>
          <p:nvPr/>
        </p:nvGrpSpPr>
        <p:grpSpPr bwMode="auto">
          <a:xfrm>
            <a:off x="2989263" y="2660650"/>
            <a:ext cx="5060950" cy="396875"/>
            <a:chOff x="1637" y="2497"/>
            <a:chExt cx="3188" cy="250"/>
          </a:xfrm>
        </p:grpSpPr>
        <p:sp>
          <p:nvSpPr>
            <p:cNvPr id="16473" name="Text Box 35"/>
            <p:cNvSpPr txBox="1">
              <a:spLocks noChangeArrowheads="1"/>
            </p:cNvSpPr>
            <p:nvPr/>
          </p:nvSpPr>
          <p:spPr bwMode="auto">
            <a:xfrm>
              <a:off x="2472" y="2529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74" name="Text Box 36"/>
            <p:cNvSpPr txBox="1">
              <a:spLocks noChangeArrowheads="1"/>
            </p:cNvSpPr>
            <p:nvPr/>
          </p:nvSpPr>
          <p:spPr bwMode="auto">
            <a:xfrm>
              <a:off x="2808" y="2529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75" name="Text Box 37"/>
            <p:cNvSpPr txBox="1">
              <a:spLocks noChangeArrowheads="1"/>
            </p:cNvSpPr>
            <p:nvPr/>
          </p:nvSpPr>
          <p:spPr bwMode="auto">
            <a:xfrm>
              <a:off x="3144" y="2529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76" name="Text Box 38"/>
            <p:cNvSpPr txBox="1">
              <a:spLocks noChangeArrowheads="1"/>
            </p:cNvSpPr>
            <p:nvPr/>
          </p:nvSpPr>
          <p:spPr bwMode="auto">
            <a:xfrm>
              <a:off x="3480" y="2529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77" name="Text Box 39"/>
            <p:cNvSpPr txBox="1">
              <a:spLocks noChangeArrowheads="1"/>
            </p:cNvSpPr>
            <p:nvPr/>
          </p:nvSpPr>
          <p:spPr bwMode="auto">
            <a:xfrm>
              <a:off x="3817" y="2529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78" name="Text Box 40"/>
            <p:cNvSpPr txBox="1">
              <a:spLocks noChangeArrowheads="1"/>
            </p:cNvSpPr>
            <p:nvPr/>
          </p:nvSpPr>
          <p:spPr bwMode="auto">
            <a:xfrm>
              <a:off x="4153" y="2529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79" name="Text Box 41"/>
            <p:cNvSpPr txBox="1">
              <a:spLocks noChangeArrowheads="1"/>
            </p:cNvSpPr>
            <p:nvPr/>
          </p:nvSpPr>
          <p:spPr bwMode="auto">
            <a:xfrm>
              <a:off x="4489" y="2529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80" name="Text Box 42"/>
            <p:cNvSpPr txBox="1">
              <a:spLocks noChangeArrowheads="1"/>
            </p:cNvSpPr>
            <p:nvPr/>
          </p:nvSpPr>
          <p:spPr bwMode="auto">
            <a:xfrm>
              <a:off x="1637" y="2497"/>
              <a:ext cx="90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students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3" name="Group 81"/>
          <p:cNvGrpSpPr>
            <a:grpSpLocks/>
          </p:cNvGrpSpPr>
          <p:nvPr/>
        </p:nvGrpSpPr>
        <p:grpSpPr bwMode="auto">
          <a:xfrm>
            <a:off x="3136900" y="3236913"/>
            <a:ext cx="4929188" cy="1728787"/>
            <a:chOff x="1730" y="2747"/>
            <a:chExt cx="3105" cy="1089"/>
          </a:xfrm>
        </p:grpSpPr>
        <p:sp>
          <p:nvSpPr>
            <p:cNvPr id="16442" name="Text Box 10"/>
            <p:cNvSpPr txBox="1">
              <a:spLocks noChangeArrowheads="1"/>
            </p:cNvSpPr>
            <p:nvPr/>
          </p:nvSpPr>
          <p:spPr bwMode="auto">
            <a:xfrm>
              <a:off x="2473" y="2749"/>
              <a:ext cx="236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0   1   2   3</a:t>
              </a:r>
              <a:r>
                <a:rPr lang="en-US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  </a:t>
              </a:r>
              <a:r>
                <a:rPr lang="en-US" sz="17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4   5   6</a:t>
              </a: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</a:p>
          </p:txBody>
        </p:sp>
        <p:sp>
          <p:nvSpPr>
            <p:cNvPr id="16443" name="Text Box 11"/>
            <p:cNvSpPr txBox="1">
              <a:spLocks noChangeArrowheads="1"/>
            </p:cNvSpPr>
            <p:nvPr/>
          </p:nvSpPr>
          <p:spPr bwMode="auto">
            <a:xfrm>
              <a:off x="2473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6444" name="Text Box 12"/>
            <p:cNvSpPr txBox="1">
              <a:spLocks noChangeArrowheads="1"/>
            </p:cNvSpPr>
            <p:nvPr/>
          </p:nvSpPr>
          <p:spPr bwMode="auto">
            <a:xfrm>
              <a:off x="2809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6445" name="Text Box 13"/>
            <p:cNvSpPr txBox="1">
              <a:spLocks noChangeArrowheads="1"/>
            </p:cNvSpPr>
            <p:nvPr/>
          </p:nvSpPr>
          <p:spPr bwMode="auto">
            <a:xfrm>
              <a:off x="3145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46" name="Text Box 14"/>
            <p:cNvSpPr txBox="1">
              <a:spLocks noChangeArrowheads="1"/>
            </p:cNvSpPr>
            <p:nvPr/>
          </p:nvSpPr>
          <p:spPr bwMode="auto">
            <a:xfrm>
              <a:off x="3481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47" name="Text Box 15"/>
            <p:cNvSpPr txBox="1">
              <a:spLocks noChangeArrowheads="1"/>
            </p:cNvSpPr>
            <p:nvPr/>
          </p:nvSpPr>
          <p:spPr bwMode="auto">
            <a:xfrm>
              <a:off x="1730" y="2747"/>
              <a:ext cx="90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grades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48" name="Text Box 16"/>
            <p:cNvSpPr txBox="1">
              <a:spLocks noChangeArrowheads="1"/>
            </p:cNvSpPr>
            <p:nvPr/>
          </p:nvSpPr>
          <p:spPr bwMode="auto">
            <a:xfrm>
              <a:off x="2473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B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6449" name="Text Box 17"/>
            <p:cNvSpPr txBox="1">
              <a:spLocks noChangeArrowheads="1"/>
            </p:cNvSpPr>
            <p:nvPr/>
          </p:nvSpPr>
          <p:spPr bwMode="auto">
            <a:xfrm>
              <a:off x="2809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6450" name="Text Box 18"/>
            <p:cNvSpPr txBox="1">
              <a:spLocks noChangeArrowheads="1"/>
            </p:cNvSpPr>
            <p:nvPr/>
          </p:nvSpPr>
          <p:spPr bwMode="auto">
            <a:xfrm>
              <a:off x="3145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51" name="Text Box 20"/>
            <p:cNvSpPr txBox="1">
              <a:spLocks noChangeArrowheads="1"/>
            </p:cNvSpPr>
            <p:nvPr/>
          </p:nvSpPr>
          <p:spPr bwMode="auto">
            <a:xfrm>
              <a:off x="2473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52" name="Text Box 21"/>
            <p:cNvSpPr txBox="1">
              <a:spLocks noChangeArrowheads="1"/>
            </p:cNvSpPr>
            <p:nvPr/>
          </p:nvSpPr>
          <p:spPr bwMode="auto">
            <a:xfrm>
              <a:off x="2809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53" name="Text Box 22"/>
            <p:cNvSpPr txBox="1">
              <a:spLocks noChangeArrowheads="1"/>
            </p:cNvSpPr>
            <p:nvPr/>
          </p:nvSpPr>
          <p:spPr bwMode="auto">
            <a:xfrm>
              <a:off x="3145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C+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54" name="Text Box 23"/>
            <p:cNvSpPr txBox="1">
              <a:spLocks noChangeArrowheads="1"/>
            </p:cNvSpPr>
            <p:nvPr/>
          </p:nvSpPr>
          <p:spPr bwMode="auto">
            <a:xfrm>
              <a:off x="3481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55" name="Text Box 24"/>
            <p:cNvSpPr txBox="1">
              <a:spLocks noChangeArrowheads="1"/>
            </p:cNvSpPr>
            <p:nvPr/>
          </p:nvSpPr>
          <p:spPr bwMode="auto">
            <a:xfrm>
              <a:off x="2185" y="2921"/>
              <a:ext cx="336" cy="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0   1   2</a:t>
              </a:r>
              <a:endParaRPr lang="th-TH" sz="17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en-US" sz="17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3</a:t>
              </a: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      </a:t>
              </a:r>
            </a:p>
          </p:txBody>
        </p:sp>
        <p:sp>
          <p:nvSpPr>
            <p:cNvPr id="16456" name="Text Box 25"/>
            <p:cNvSpPr txBox="1">
              <a:spLocks noChangeArrowheads="1"/>
            </p:cNvSpPr>
            <p:nvPr/>
          </p:nvSpPr>
          <p:spPr bwMode="auto">
            <a:xfrm>
              <a:off x="3481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57" name="Text Box 26"/>
            <p:cNvSpPr txBox="1">
              <a:spLocks noChangeArrowheads="1"/>
            </p:cNvSpPr>
            <p:nvPr/>
          </p:nvSpPr>
          <p:spPr bwMode="auto">
            <a:xfrm>
              <a:off x="3818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58" name="Text Box 27"/>
            <p:cNvSpPr txBox="1">
              <a:spLocks noChangeArrowheads="1"/>
            </p:cNvSpPr>
            <p:nvPr/>
          </p:nvSpPr>
          <p:spPr bwMode="auto">
            <a:xfrm>
              <a:off x="3818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59" name="Text Box 28"/>
            <p:cNvSpPr txBox="1">
              <a:spLocks noChangeArrowheads="1"/>
            </p:cNvSpPr>
            <p:nvPr/>
          </p:nvSpPr>
          <p:spPr bwMode="auto">
            <a:xfrm>
              <a:off x="3818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B+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6460" name="Text Box 29"/>
            <p:cNvSpPr txBox="1">
              <a:spLocks noChangeArrowheads="1"/>
            </p:cNvSpPr>
            <p:nvPr/>
          </p:nvSpPr>
          <p:spPr bwMode="auto">
            <a:xfrm>
              <a:off x="4154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61" name="Text Box 30"/>
            <p:cNvSpPr txBox="1">
              <a:spLocks noChangeArrowheads="1"/>
            </p:cNvSpPr>
            <p:nvPr/>
          </p:nvSpPr>
          <p:spPr bwMode="auto">
            <a:xfrm>
              <a:off x="4154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62" name="Text Box 31"/>
            <p:cNvSpPr txBox="1">
              <a:spLocks noChangeArrowheads="1"/>
            </p:cNvSpPr>
            <p:nvPr/>
          </p:nvSpPr>
          <p:spPr bwMode="auto">
            <a:xfrm>
              <a:off x="4154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63" name="Text Box 32"/>
            <p:cNvSpPr txBox="1">
              <a:spLocks noChangeArrowheads="1"/>
            </p:cNvSpPr>
            <p:nvPr/>
          </p:nvSpPr>
          <p:spPr bwMode="auto">
            <a:xfrm>
              <a:off x="4490" y="2958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64" name="Text Box 33"/>
            <p:cNvSpPr txBox="1">
              <a:spLocks noChangeArrowheads="1"/>
            </p:cNvSpPr>
            <p:nvPr/>
          </p:nvSpPr>
          <p:spPr bwMode="auto">
            <a:xfrm>
              <a:off x="4490" y="3384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B+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65" name="Text Box 34"/>
            <p:cNvSpPr txBox="1">
              <a:spLocks noChangeArrowheads="1"/>
            </p:cNvSpPr>
            <p:nvPr/>
          </p:nvSpPr>
          <p:spPr bwMode="auto">
            <a:xfrm>
              <a:off x="4490" y="317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C+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66" name="Text Box 43"/>
            <p:cNvSpPr txBox="1">
              <a:spLocks noChangeArrowheads="1"/>
            </p:cNvSpPr>
            <p:nvPr/>
          </p:nvSpPr>
          <p:spPr bwMode="auto">
            <a:xfrm>
              <a:off x="2473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6467" name="Text Box 44"/>
            <p:cNvSpPr txBox="1">
              <a:spLocks noChangeArrowheads="1"/>
            </p:cNvSpPr>
            <p:nvPr/>
          </p:nvSpPr>
          <p:spPr bwMode="auto">
            <a:xfrm>
              <a:off x="2809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B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68" name="Text Box 45"/>
            <p:cNvSpPr txBox="1">
              <a:spLocks noChangeArrowheads="1"/>
            </p:cNvSpPr>
            <p:nvPr/>
          </p:nvSpPr>
          <p:spPr bwMode="auto">
            <a:xfrm>
              <a:off x="3145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69" name="Text Box 46"/>
            <p:cNvSpPr txBox="1">
              <a:spLocks noChangeArrowheads="1"/>
            </p:cNvSpPr>
            <p:nvPr/>
          </p:nvSpPr>
          <p:spPr bwMode="auto">
            <a:xfrm>
              <a:off x="3481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70" name="Text Box 47"/>
            <p:cNvSpPr txBox="1">
              <a:spLocks noChangeArrowheads="1"/>
            </p:cNvSpPr>
            <p:nvPr/>
          </p:nvSpPr>
          <p:spPr bwMode="auto">
            <a:xfrm>
              <a:off x="3818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71" name="Text Box 48"/>
            <p:cNvSpPr txBox="1">
              <a:spLocks noChangeArrowheads="1"/>
            </p:cNvSpPr>
            <p:nvPr/>
          </p:nvSpPr>
          <p:spPr bwMode="auto">
            <a:xfrm>
              <a:off x="4154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72" name="Text Box 49"/>
            <p:cNvSpPr txBox="1">
              <a:spLocks noChangeArrowheads="1"/>
            </p:cNvSpPr>
            <p:nvPr/>
          </p:nvSpPr>
          <p:spPr bwMode="auto">
            <a:xfrm>
              <a:off x="4490" y="3602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A</a:t>
              </a:r>
              <a:endParaRPr lang="th-TH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4" name="Group 82"/>
          <p:cNvGrpSpPr>
            <a:grpSpLocks/>
          </p:cNvGrpSpPr>
          <p:nvPr/>
        </p:nvGrpSpPr>
        <p:grpSpPr bwMode="auto">
          <a:xfrm>
            <a:off x="658813" y="3116263"/>
            <a:ext cx="1428750" cy="1860550"/>
            <a:chOff x="415" y="1963"/>
            <a:chExt cx="900" cy="1172"/>
          </a:xfrm>
        </p:grpSpPr>
        <p:sp>
          <p:nvSpPr>
            <p:cNvPr id="16436" name="Text Box 50"/>
            <p:cNvSpPr txBox="1">
              <a:spLocks noChangeArrowheads="1"/>
            </p:cNvSpPr>
            <p:nvPr/>
          </p:nvSpPr>
          <p:spPr bwMode="auto">
            <a:xfrm>
              <a:off x="703" y="2257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37" name="Text Box 51"/>
            <p:cNvSpPr txBox="1">
              <a:spLocks noChangeArrowheads="1"/>
            </p:cNvSpPr>
            <p:nvPr/>
          </p:nvSpPr>
          <p:spPr bwMode="auto">
            <a:xfrm>
              <a:off x="703" y="2470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38" name="Text Box 52"/>
            <p:cNvSpPr txBox="1">
              <a:spLocks noChangeArrowheads="1"/>
            </p:cNvSpPr>
            <p:nvPr/>
          </p:nvSpPr>
          <p:spPr bwMode="auto">
            <a:xfrm>
              <a:off x="703" y="2683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39" name="Text Box 53"/>
            <p:cNvSpPr txBox="1">
              <a:spLocks noChangeArrowheads="1"/>
            </p:cNvSpPr>
            <p:nvPr/>
          </p:nvSpPr>
          <p:spPr bwMode="auto">
            <a:xfrm>
              <a:off x="415" y="2220"/>
              <a:ext cx="336" cy="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0   1   2</a:t>
              </a:r>
              <a:endParaRPr lang="th-TH" sz="17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en-US" sz="17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3</a:t>
              </a:r>
              <a:r>
                <a:rPr lang="th-TH" sz="17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      </a:t>
              </a:r>
            </a:p>
          </p:txBody>
        </p:sp>
        <p:sp>
          <p:nvSpPr>
            <p:cNvPr id="16440" name="Text Box 54"/>
            <p:cNvSpPr txBox="1">
              <a:spLocks noChangeArrowheads="1"/>
            </p:cNvSpPr>
            <p:nvPr/>
          </p:nvSpPr>
          <p:spPr bwMode="auto">
            <a:xfrm>
              <a:off x="703" y="2901"/>
              <a:ext cx="33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6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441" name="Text Box 55"/>
            <p:cNvSpPr txBox="1">
              <a:spLocks noChangeArrowheads="1"/>
            </p:cNvSpPr>
            <p:nvPr/>
          </p:nvSpPr>
          <p:spPr bwMode="auto">
            <a:xfrm>
              <a:off x="415" y="1963"/>
              <a:ext cx="90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courses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5" name="Group 78"/>
          <p:cNvGrpSpPr>
            <a:grpSpLocks/>
          </p:cNvGrpSpPr>
          <p:nvPr/>
        </p:nvGrpSpPr>
        <p:grpSpPr bwMode="auto">
          <a:xfrm>
            <a:off x="1406525" y="3540125"/>
            <a:ext cx="1525588" cy="1404938"/>
            <a:chOff x="798" y="2938"/>
            <a:chExt cx="961" cy="885"/>
          </a:xfrm>
        </p:grpSpPr>
        <p:sp>
          <p:nvSpPr>
            <p:cNvPr id="16428" name="Text Box 56"/>
            <p:cNvSpPr txBox="1">
              <a:spLocks noChangeArrowheads="1"/>
            </p:cNvSpPr>
            <p:nvPr/>
          </p:nvSpPr>
          <p:spPr bwMode="auto">
            <a:xfrm>
              <a:off x="1082" y="2938"/>
              <a:ext cx="654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"cs101"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29" name="Text Box 57"/>
            <p:cNvSpPr txBox="1">
              <a:spLocks noChangeArrowheads="1"/>
            </p:cNvSpPr>
            <p:nvPr/>
          </p:nvSpPr>
          <p:spPr bwMode="auto">
            <a:xfrm>
              <a:off x="1082" y="3149"/>
              <a:ext cx="654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"cs200"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30" name="Text Box 58"/>
            <p:cNvSpPr txBox="1">
              <a:spLocks noChangeArrowheads="1"/>
            </p:cNvSpPr>
            <p:nvPr/>
          </p:nvSpPr>
          <p:spPr bwMode="auto">
            <a:xfrm>
              <a:off x="1082" y="3360"/>
              <a:ext cx="67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"ee105"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31" name="Text Box 59"/>
            <p:cNvSpPr txBox="1">
              <a:spLocks noChangeArrowheads="1"/>
            </p:cNvSpPr>
            <p:nvPr/>
          </p:nvSpPr>
          <p:spPr bwMode="auto">
            <a:xfrm>
              <a:off x="1082" y="3570"/>
              <a:ext cx="67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"ee211"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32" name="Line 60"/>
            <p:cNvSpPr>
              <a:spLocks noChangeShapeType="1"/>
            </p:cNvSpPr>
            <p:nvPr/>
          </p:nvSpPr>
          <p:spPr bwMode="auto">
            <a:xfrm>
              <a:off x="798" y="3071"/>
              <a:ext cx="3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6433" name="Line 61"/>
            <p:cNvSpPr>
              <a:spLocks noChangeShapeType="1"/>
            </p:cNvSpPr>
            <p:nvPr/>
          </p:nvSpPr>
          <p:spPr bwMode="auto">
            <a:xfrm>
              <a:off x="798" y="3284"/>
              <a:ext cx="3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6434" name="Line 62"/>
            <p:cNvSpPr>
              <a:spLocks noChangeShapeType="1"/>
            </p:cNvSpPr>
            <p:nvPr/>
          </p:nvSpPr>
          <p:spPr bwMode="auto">
            <a:xfrm>
              <a:off x="798" y="3488"/>
              <a:ext cx="3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6435" name="Line 63"/>
            <p:cNvSpPr>
              <a:spLocks noChangeShapeType="1"/>
            </p:cNvSpPr>
            <p:nvPr/>
          </p:nvSpPr>
          <p:spPr bwMode="auto">
            <a:xfrm>
              <a:off x="798" y="3709"/>
              <a:ext cx="3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6" name="Group 79"/>
          <p:cNvGrpSpPr>
            <a:grpSpLocks/>
          </p:cNvGrpSpPr>
          <p:nvPr/>
        </p:nvGrpSpPr>
        <p:grpSpPr bwMode="auto">
          <a:xfrm>
            <a:off x="4335463" y="1208088"/>
            <a:ext cx="3619500" cy="1652587"/>
            <a:chOff x="2485" y="1582"/>
            <a:chExt cx="2280" cy="1041"/>
          </a:xfrm>
        </p:grpSpPr>
        <p:sp>
          <p:nvSpPr>
            <p:cNvPr id="16414" name="Text Box 64"/>
            <p:cNvSpPr txBox="1">
              <a:spLocks noChangeArrowheads="1"/>
            </p:cNvSpPr>
            <p:nvPr/>
          </p:nvSpPr>
          <p:spPr bwMode="auto">
            <a:xfrm rot="-5400000">
              <a:off x="2593" y="1914"/>
              <a:ext cx="712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สมชาย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15" name="Text Box 65"/>
            <p:cNvSpPr txBox="1">
              <a:spLocks noChangeArrowheads="1"/>
            </p:cNvSpPr>
            <p:nvPr/>
          </p:nvSpPr>
          <p:spPr bwMode="auto">
            <a:xfrm rot="-5400000">
              <a:off x="2274" y="1933"/>
              <a:ext cx="675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สมบุญ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16" name="Text Box 66"/>
            <p:cNvSpPr txBox="1">
              <a:spLocks noChangeArrowheads="1"/>
            </p:cNvSpPr>
            <p:nvPr/>
          </p:nvSpPr>
          <p:spPr bwMode="auto">
            <a:xfrm rot="-5400000">
              <a:off x="3272" y="1918"/>
              <a:ext cx="705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สมหวัง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17" name="Text Box 67"/>
            <p:cNvSpPr txBox="1">
              <a:spLocks noChangeArrowheads="1"/>
            </p:cNvSpPr>
            <p:nvPr/>
          </p:nvSpPr>
          <p:spPr bwMode="auto">
            <a:xfrm rot="-5400000">
              <a:off x="2983" y="1966"/>
              <a:ext cx="60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สมศรี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18" name="Text Box 68"/>
            <p:cNvSpPr txBox="1">
              <a:spLocks noChangeArrowheads="1"/>
            </p:cNvSpPr>
            <p:nvPr/>
          </p:nvSpPr>
          <p:spPr bwMode="auto">
            <a:xfrm rot="-5400000">
              <a:off x="3892" y="1863"/>
              <a:ext cx="816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สมหมาย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19" name="Text Box 69"/>
            <p:cNvSpPr txBox="1">
              <a:spLocks noChangeArrowheads="1"/>
            </p:cNvSpPr>
            <p:nvPr/>
          </p:nvSpPr>
          <p:spPr bwMode="auto">
            <a:xfrm rot="-5400000">
              <a:off x="3605" y="1912"/>
              <a:ext cx="716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สมปอง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20" name="Text Box 70"/>
            <p:cNvSpPr txBox="1">
              <a:spLocks noChangeArrowheads="1"/>
            </p:cNvSpPr>
            <p:nvPr/>
          </p:nvSpPr>
          <p:spPr bwMode="auto">
            <a:xfrm rot="-5400000">
              <a:off x="4277" y="1908"/>
              <a:ext cx="724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สมรักษ์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"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21" name="Line 71"/>
            <p:cNvSpPr>
              <a:spLocks noChangeShapeType="1"/>
            </p:cNvSpPr>
            <p:nvPr/>
          </p:nvSpPr>
          <p:spPr bwMode="auto">
            <a:xfrm flipV="1">
              <a:off x="2641" y="2357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6422" name="Line 72"/>
            <p:cNvSpPr>
              <a:spLocks noChangeShapeType="1"/>
            </p:cNvSpPr>
            <p:nvPr/>
          </p:nvSpPr>
          <p:spPr bwMode="auto">
            <a:xfrm flipV="1">
              <a:off x="2969" y="2357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6423" name="Line 73"/>
            <p:cNvSpPr>
              <a:spLocks noChangeShapeType="1"/>
            </p:cNvSpPr>
            <p:nvPr/>
          </p:nvSpPr>
          <p:spPr bwMode="auto">
            <a:xfrm flipV="1">
              <a:off x="3314" y="2357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6424" name="Line 74"/>
            <p:cNvSpPr>
              <a:spLocks noChangeShapeType="1"/>
            </p:cNvSpPr>
            <p:nvPr/>
          </p:nvSpPr>
          <p:spPr bwMode="auto">
            <a:xfrm flipV="1">
              <a:off x="3633" y="2357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6425" name="Line 75"/>
            <p:cNvSpPr>
              <a:spLocks noChangeShapeType="1"/>
            </p:cNvSpPr>
            <p:nvPr/>
          </p:nvSpPr>
          <p:spPr bwMode="auto">
            <a:xfrm flipV="1">
              <a:off x="3970" y="2357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6426" name="Line 76"/>
            <p:cNvSpPr>
              <a:spLocks noChangeShapeType="1"/>
            </p:cNvSpPr>
            <p:nvPr/>
          </p:nvSpPr>
          <p:spPr bwMode="auto">
            <a:xfrm flipV="1">
              <a:off x="4316" y="2357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6427" name="Line 77"/>
            <p:cNvSpPr>
              <a:spLocks noChangeShapeType="1"/>
            </p:cNvSpPr>
            <p:nvPr/>
          </p:nvSpPr>
          <p:spPr bwMode="auto">
            <a:xfrm flipV="1">
              <a:off x="4635" y="2357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76" name="Rounded Rectangular Callout 75"/>
          <p:cNvSpPr>
            <a:spLocks noChangeArrowheads="1"/>
          </p:cNvSpPr>
          <p:nvPr/>
        </p:nvSpPr>
        <p:spPr bwMode="auto">
          <a:xfrm>
            <a:off x="388938" y="1966913"/>
            <a:ext cx="2646362" cy="1079500"/>
          </a:xfrm>
          <a:prstGeom prst="wedgeRoundRectCallout">
            <a:avLst>
              <a:gd name="adj1" fmla="val 50903"/>
              <a:gd name="adj2" fmla="val 80713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2000" b="1">
                <a:latin typeface="Courier New" pitchFamily="49" charset="0"/>
                <a:cs typeface="Courier New" pitchFamily="49" charset="0"/>
              </a:rPr>
              <a:t>grade[j][i]</a:t>
            </a:r>
            <a:r>
              <a:rPr lang="th-TH" sz="2000" b="1"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>
                <a:latin typeface="Tahoma" pitchFamily="34" charset="0"/>
                <a:cs typeface="Tahoma" pitchFamily="34" charset="0"/>
              </a:rPr>
              <a:t>เก็บเกรดของวิชา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j</a:t>
            </a:r>
            <a:r>
              <a:rPr lang="en-US" sz="2000"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latin typeface="Tahoma" pitchFamily="34" charset="0"/>
                <a:cs typeface="Tahoma" pitchFamily="34" charset="0"/>
              </a:rPr>
              <a:t>ที่นักเรียนคนที่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i </a:t>
            </a:r>
            <a:r>
              <a:rPr lang="th-TH" sz="2000">
                <a:latin typeface="Tahoma" pitchFamily="34" charset="0"/>
                <a:cs typeface="Tahoma" pitchFamily="34" charset="0"/>
              </a:rPr>
              <a:t>ได้</a:t>
            </a:r>
          </a:p>
        </p:txBody>
      </p:sp>
      <p:grpSp>
        <p:nvGrpSpPr>
          <p:cNvPr id="7" name="Group 90"/>
          <p:cNvGrpSpPr>
            <a:grpSpLocks/>
          </p:cNvGrpSpPr>
          <p:nvPr/>
        </p:nvGrpSpPr>
        <p:grpSpPr bwMode="auto">
          <a:xfrm>
            <a:off x="633413" y="3451225"/>
            <a:ext cx="4735512" cy="2216150"/>
            <a:chOff x="383458" y="3451123"/>
            <a:chExt cx="4734081" cy="2216722"/>
          </a:xfrm>
        </p:grpSpPr>
        <p:sp>
          <p:nvSpPr>
            <p:cNvPr id="16412" name="Rounded Rectangle 76"/>
            <p:cNvSpPr>
              <a:spLocks noChangeArrowheads="1"/>
            </p:cNvSpPr>
            <p:nvPr/>
          </p:nvSpPr>
          <p:spPr bwMode="auto">
            <a:xfrm>
              <a:off x="4689987" y="3451123"/>
              <a:ext cx="339213" cy="1769806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3" name="TextBox 77"/>
            <p:cNvSpPr txBox="1">
              <a:spLocks noChangeArrowheads="1"/>
            </p:cNvSpPr>
            <p:nvPr/>
          </p:nvSpPr>
          <p:spPr bwMode="auto">
            <a:xfrm>
              <a:off x="383458" y="5206180"/>
              <a:ext cx="473408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>
                  <a:latin typeface="Tahoma" pitchFamily="34" charset="0"/>
                  <a:cs typeface="Tahoma" pitchFamily="34" charset="0"/>
                </a:rPr>
                <a:t>A, A, B   </a:t>
              </a:r>
              <a:r>
                <a:rPr lang="en-US" sz="2400">
                  <a:latin typeface="Tahoma" pitchFamily="34" charset="0"/>
                  <a:cs typeface="Tahoma" pitchFamily="34" charset="0"/>
                  <a:sym typeface="Wingdings" pitchFamily="2" charset="2"/>
                </a:rPr>
                <a:t>   </a:t>
              </a:r>
              <a:r>
                <a:rPr lang="en-US" sz="2400">
                  <a:latin typeface="Tahoma" pitchFamily="34" charset="0"/>
                  <a:cs typeface="Tahoma" pitchFamily="34" charset="0"/>
                </a:rPr>
                <a:t>(4+4+3) / 3  = 3.67</a:t>
              </a:r>
              <a:endParaRPr lang="th-TH" sz="240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8" name="Group 99"/>
          <p:cNvGrpSpPr>
            <a:grpSpLocks/>
          </p:cNvGrpSpPr>
          <p:nvPr/>
        </p:nvGrpSpPr>
        <p:grpSpPr bwMode="auto">
          <a:xfrm>
            <a:off x="3106738" y="5014913"/>
            <a:ext cx="4913312" cy="1168400"/>
            <a:chOff x="2856573" y="5015245"/>
            <a:chExt cx="4913313" cy="1168225"/>
          </a:xfrm>
        </p:grpSpPr>
        <p:grpSp>
          <p:nvGrpSpPr>
            <p:cNvPr id="16396" name="Group 80"/>
            <p:cNvGrpSpPr>
              <a:grpSpLocks/>
            </p:cNvGrpSpPr>
            <p:nvPr/>
          </p:nvGrpSpPr>
          <p:grpSpPr bwMode="auto">
            <a:xfrm>
              <a:off x="2856573" y="5786594"/>
              <a:ext cx="4913313" cy="396876"/>
              <a:chOff x="1730" y="2497"/>
              <a:chExt cx="3095" cy="250"/>
            </a:xfrm>
          </p:grpSpPr>
          <p:sp>
            <p:nvSpPr>
              <p:cNvPr id="16404" name="Text Box 35"/>
              <p:cNvSpPr txBox="1">
                <a:spLocks noChangeArrowheads="1"/>
              </p:cNvSpPr>
              <p:nvPr/>
            </p:nvSpPr>
            <p:spPr bwMode="auto">
              <a:xfrm>
                <a:off x="2472" y="2529"/>
                <a:ext cx="336" cy="21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rIns="0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800" b="1">
                    <a:solidFill>
                      <a:schemeClr val="tx2"/>
                    </a:solidFill>
                    <a:latin typeface="Times New Roman" pitchFamily="18" charset="0"/>
                    <a:cs typeface="Courier New" pitchFamily="49" charset="0"/>
                  </a:rPr>
                  <a:t>3.75</a:t>
                </a:r>
                <a:endParaRPr lang="th-TH" sz="18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endParaRPr>
              </a:p>
            </p:txBody>
          </p:sp>
          <p:sp>
            <p:nvSpPr>
              <p:cNvPr id="16405" name="Text Box 36"/>
              <p:cNvSpPr txBox="1">
                <a:spLocks noChangeArrowheads="1"/>
              </p:cNvSpPr>
              <p:nvPr/>
            </p:nvSpPr>
            <p:spPr bwMode="auto">
              <a:xfrm>
                <a:off x="2808" y="2529"/>
                <a:ext cx="336" cy="21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rIns="0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800" b="1">
                    <a:solidFill>
                      <a:schemeClr val="tx2"/>
                    </a:solidFill>
                    <a:latin typeface="Times New Roman" pitchFamily="18" charset="0"/>
                    <a:cs typeface="Courier New" pitchFamily="49" charset="0"/>
                  </a:rPr>
                  <a:t>3.67</a:t>
                </a:r>
                <a:endParaRPr lang="th-TH" sz="18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endParaRPr>
              </a:p>
            </p:txBody>
          </p:sp>
          <p:sp>
            <p:nvSpPr>
              <p:cNvPr id="16406" name="Text Box 37"/>
              <p:cNvSpPr txBox="1">
                <a:spLocks noChangeArrowheads="1"/>
              </p:cNvSpPr>
              <p:nvPr/>
            </p:nvSpPr>
            <p:spPr bwMode="auto">
              <a:xfrm>
                <a:off x="3144" y="2529"/>
                <a:ext cx="336" cy="21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rIns="0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800" b="1">
                    <a:solidFill>
                      <a:schemeClr val="tx2"/>
                    </a:solidFill>
                    <a:latin typeface="Times New Roman" pitchFamily="18" charset="0"/>
                    <a:cs typeface="Courier New" pitchFamily="49" charset="0"/>
                  </a:rPr>
                  <a:t>3.50</a:t>
                </a:r>
                <a:endParaRPr lang="th-TH" sz="18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endParaRPr>
              </a:p>
            </p:txBody>
          </p:sp>
          <p:sp>
            <p:nvSpPr>
              <p:cNvPr id="16407" name="Text Box 38"/>
              <p:cNvSpPr txBox="1">
                <a:spLocks noChangeArrowheads="1"/>
              </p:cNvSpPr>
              <p:nvPr/>
            </p:nvSpPr>
            <p:spPr bwMode="auto">
              <a:xfrm>
                <a:off x="3480" y="2529"/>
                <a:ext cx="336" cy="21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rIns="0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800" b="1">
                    <a:solidFill>
                      <a:schemeClr val="tx2"/>
                    </a:solidFill>
                    <a:latin typeface="Times New Roman" pitchFamily="18" charset="0"/>
                    <a:cs typeface="Courier New" pitchFamily="49" charset="0"/>
                  </a:rPr>
                  <a:t>3.33</a:t>
                </a:r>
                <a:endParaRPr lang="th-TH" sz="18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endParaRPr>
              </a:p>
            </p:txBody>
          </p:sp>
          <p:sp>
            <p:nvSpPr>
              <p:cNvPr id="16408" name="Text Box 39"/>
              <p:cNvSpPr txBox="1">
                <a:spLocks noChangeArrowheads="1"/>
              </p:cNvSpPr>
              <p:nvPr/>
            </p:nvSpPr>
            <p:spPr bwMode="auto">
              <a:xfrm>
                <a:off x="3817" y="2529"/>
                <a:ext cx="336" cy="21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rIns="0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800" b="1">
                    <a:solidFill>
                      <a:schemeClr val="tx2"/>
                    </a:solidFill>
                    <a:latin typeface="Times New Roman" pitchFamily="18" charset="0"/>
                    <a:cs typeface="Courier New" pitchFamily="49" charset="0"/>
                  </a:rPr>
                  <a:t>3.38</a:t>
                </a:r>
                <a:endParaRPr lang="th-TH" sz="18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endParaRPr>
              </a:p>
            </p:txBody>
          </p:sp>
          <p:sp>
            <p:nvSpPr>
              <p:cNvPr id="16409" name="Text Box 40"/>
              <p:cNvSpPr txBox="1">
                <a:spLocks noChangeArrowheads="1"/>
              </p:cNvSpPr>
              <p:nvPr/>
            </p:nvSpPr>
            <p:spPr bwMode="auto">
              <a:xfrm>
                <a:off x="4153" y="2529"/>
                <a:ext cx="336" cy="21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rIns="0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800" b="1">
                    <a:solidFill>
                      <a:schemeClr val="tx2"/>
                    </a:solidFill>
                    <a:latin typeface="Times New Roman" pitchFamily="18" charset="0"/>
                    <a:cs typeface="Courier New" pitchFamily="49" charset="0"/>
                  </a:rPr>
                  <a:t>4.00</a:t>
                </a:r>
                <a:endParaRPr lang="th-TH" sz="1800" b="1">
                  <a:solidFill>
                    <a:schemeClr val="tx2"/>
                  </a:solidFill>
                  <a:latin typeface="Times New Roman" pitchFamily="18" charset="0"/>
                  <a:cs typeface="Courier New" pitchFamily="49" charset="0"/>
                </a:endParaRPr>
              </a:p>
            </p:txBody>
          </p:sp>
          <p:sp>
            <p:nvSpPr>
              <p:cNvPr id="16410" name="Text Box 41"/>
              <p:cNvSpPr txBox="1">
                <a:spLocks noChangeArrowheads="1"/>
              </p:cNvSpPr>
              <p:nvPr/>
            </p:nvSpPr>
            <p:spPr bwMode="auto">
              <a:xfrm>
                <a:off x="4489" y="2529"/>
                <a:ext cx="336" cy="21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rIns="0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800" b="1">
                    <a:solidFill>
                      <a:schemeClr val="tx2"/>
                    </a:solidFill>
                    <a:latin typeface="Times New Roman" pitchFamily="18" charset="0"/>
                    <a:cs typeface="Courier New" pitchFamily="49" charset="0"/>
                  </a:rPr>
                  <a:t>3.50</a:t>
                </a:r>
              </a:p>
            </p:txBody>
          </p:sp>
          <p:sp>
            <p:nvSpPr>
              <p:cNvPr id="16411" name="Text Box 42"/>
              <p:cNvSpPr txBox="1">
                <a:spLocks noChangeArrowheads="1"/>
              </p:cNvSpPr>
              <p:nvPr/>
            </p:nvSpPr>
            <p:spPr bwMode="auto">
              <a:xfrm>
                <a:off x="1730" y="2497"/>
                <a:ext cx="90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gpa</a:t>
                </a:r>
                <a:endParaRPr lang="th-TH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cxnSp>
          <p:nvCxnSpPr>
            <p:cNvPr id="16397" name="Straight Arrow Connector 92"/>
            <p:cNvCxnSpPr>
              <a:cxnSpLocks noChangeShapeType="1"/>
            </p:cNvCxnSpPr>
            <p:nvPr/>
          </p:nvCxnSpPr>
          <p:spPr bwMode="auto">
            <a:xfrm rot="5400000">
              <a:off x="3945194" y="5375787"/>
              <a:ext cx="722671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398" name="Straight Arrow Connector 93"/>
            <p:cNvCxnSpPr>
              <a:cxnSpLocks noChangeShapeType="1"/>
            </p:cNvCxnSpPr>
            <p:nvPr/>
          </p:nvCxnSpPr>
          <p:spPr bwMode="auto">
            <a:xfrm rot="5400000">
              <a:off x="4483510" y="5375787"/>
              <a:ext cx="722671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399" name="Straight Arrow Connector 94"/>
            <p:cNvCxnSpPr>
              <a:cxnSpLocks noChangeShapeType="1"/>
            </p:cNvCxnSpPr>
            <p:nvPr/>
          </p:nvCxnSpPr>
          <p:spPr bwMode="auto">
            <a:xfrm rot="5400000">
              <a:off x="5021826" y="5375787"/>
              <a:ext cx="722671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0" name="Straight Arrow Connector 95"/>
            <p:cNvCxnSpPr>
              <a:cxnSpLocks noChangeShapeType="1"/>
            </p:cNvCxnSpPr>
            <p:nvPr/>
          </p:nvCxnSpPr>
          <p:spPr bwMode="auto">
            <a:xfrm rot="5400000">
              <a:off x="5560142" y="5375787"/>
              <a:ext cx="722671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1" name="Straight Arrow Connector 96"/>
            <p:cNvCxnSpPr>
              <a:cxnSpLocks noChangeShapeType="1"/>
            </p:cNvCxnSpPr>
            <p:nvPr/>
          </p:nvCxnSpPr>
          <p:spPr bwMode="auto">
            <a:xfrm rot="5400000">
              <a:off x="6098458" y="5375787"/>
              <a:ext cx="722671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2" name="Straight Arrow Connector 97"/>
            <p:cNvCxnSpPr>
              <a:cxnSpLocks noChangeShapeType="1"/>
            </p:cNvCxnSpPr>
            <p:nvPr/>
          </p:nvCxnSpPr>
          <p:spPr bwMode="auto">
            <a:xfrm rot="5400000">
              <a:off x="6636774" y="5375787"/>
              <a:ext cx="722671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3" name="Straight Arrow Connector 98"/>
            <p:cNvCxnSpPr>
              <a:cxnSpLocks noChangeShapeType="1"/>
            </p:cNvCxnSpPr>
            <p:nvPr/>
          </p:nvCxnSpPr>
          <p:spPr bwMode="auto">
            <a:xfrm rot="5400000">
              <a:off x="7175091" y="5375787"/>
              <a:ext cx="722671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เมท็อดคำนวณ </a:t>
            </a:r>
            <a:r>
              <a:rPr lang="en-US" dirty="0" smtClean="0"/>
              <a:t>GPA </a:t>
            </a:r>
            <a:r>
              <a:rPr lang="th-TH" dirty="0" smtClean="0"/>
              <a:t>ของนักเรียนทุกคน</a:t>
            </a:r>
            <a:endParaRPr lang="th-TH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44500" y="3071813"/>
            <a:ext cx="8283575" cy="3786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studentGPA(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           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grades,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i) {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 double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sum = 0;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 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n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 = 0; j &lt; grades.length; j++)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(!grades[j][i].equals(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sum = sum + grade2point(grades[j][i]);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n++;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 return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sum / n;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93675" y="746125"/>
            <a:ext cx="8783638" cy="2246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studentGPA(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[][] grades)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gpa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[grades[0].length];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 = 0; i &lt; grades[0].length;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gpa[i] = studentGPA(grades, i);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gpa;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7" name="Rounded Rectangular Callout 6"/>
          <p:cNvSpPr>
            <a:spLocks noChangeArrowheads="1"/>
          </p:cNvSpPr>
          <p:nvPr/>
        </p:nvSpPr>
        <p:spPr bwMode="auto">
          <a:xfrm>
            <a:off x="5403850" y="5348288"/>
            <a:ext cx="2646363" cy="771525"/>
          </a:xfrm>
          <a:prstGeom prst="wedgeRoundRectCallout">
            <a:avLst>
              <a:gd name="adj1" fmla="val -63907"/>
              <a:gd name="adj2" fmla="val -46208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หาคะแนนของวิชา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j </a:t>
            </a:r>
            <a:r>
              <a:rPr lang="th-TH" sz="2000">
                <a:latin typeface="Tahoma" pitchFamily="34" charset="0"/>
                <a:cs typeface="Tahoma" pitchFamily="34" charset="0"/>
              </a:rPr>
              <a:t>นักเรียนคนที่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i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ounded Rectangular Callout 7"/>
          <p:cNvSpPr>
            <a:spLocks noChangeArrowheads="1"/>
          </p:cNvSpPr>
          <p:nvPr/>
        </p:nvSpPr>
        <p:spPr bwMode="auto">
          <a:xfrm>
            <a:off x="6151563" y="1898650"/>
            <a:ext cx="2160587" cy="762000"/>
          </a:xfrm>
          <a:prstGeom prst="wedgeRoundRectCallout">
            <a:avLst>
              <a:gd name="adj1" fmla="val -63907"/>
              <a:gd name="adj2" fmla="val -46208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คำนวณ </a:t>
            </a:r>
            <a:r>
              <a:rPr lang="en-US" sz="2000">
                <a:latin typeface="Tahoma" pitchFamily="34" charset="0"/>
                <a:cs typeface="Tahoma" pitchFamily="34" charset="0"/>
              </a:rPr>
              <a:t>GPA </a:t>
            </a:r>
            <a:r>
              <a:rPr lang="th-TH" sz="2000">
                <a:latin typeface="Tahoma" pitchFamily="34" charset="0"/>
                <a:cs typeface="Tahoma" pitchFamily="34" charset="0"/>
              </a:rPr>
              <a:t>ของนักเรียนคนที่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i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Angsana New"/>
      </a:majorFont>
      <a:minorFont>
        <a:latin typeface="Tahom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ln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12178</TotalTime>
  <Words>2702</Words>
  <Application>Microsoft Office PowerPoint</Application>
  <PresentationFormat>On-screen Show (4:3)</PresentationFormat>
  <Paragraphs>541</Paragraphs>
  <Slides>30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Angsana New</vt:lpstr>
      <vt:lpstr>Arial</vt:lpstr>
      <vt:lpstr>Tahoma</vt:lpstr>
      <vt:lpstr>Calibri</vt:lpstr>
      <vt:lpstr>Cordia New</vt:lpstr>
      <vt:lpstr>Courier New</vt:lpstr>
      <vt:lpstr>Wingdings</vt:lpstr>
      <vt:lpstr>Times New Roman</vt:lpstr>
      <vt:lpstr>Symbol</vt:lpstr>
      <vt:lpstr>somchai</vt:lpstr>
      <vt:lpstr>MathType 5.0 Equation</vt:lpstr>
      <vt:lpstr>Microsoft Photo Editor 3.0 Photo</vt:lpstr>
      <vt:lpstr>อาเรย์ 2 มิติ</vt:lpstr>
      <vt:lpstr>หัวข้อ</vt:lpstr>
      <vt:lpstr>อาเรย์หลายมิติ</vt:lpstr>
      <vt:lpstr>การตั้งค่าเริ่ม</vt:lpstr>
      <vt:lpstr>อาเรย์ กับ วงวน for</vt:lpstr>
      <vt:lpstr>หาผลรวมของช่องในแนวทแยงมุมของอาเรย์ 2 มิติ</vt:lpstr>
      <vt:lpstr>หาผลรวมของสามเหลี่ยมล่างและบนของอาเรย์ 2 มิติ</vt:lpstr>
      <vt:lpstr>ตัวอย่าง : หา GPA ของนักเรียน</vt:lpstr>
      <vt:lpstr>เมท็อดคำนวณ GPA ของนักเรียนทุกคน</vt:lpstr>
      <vt:lpstr>เมท็อดเปลี่ยนเกรดเป็นคะแนน</vt:lpstr>
      <vt:lpstr>ลองเขียนเอง : หา GPA ของวิชา</vt:lpstr>
      <vt:lpstr>ลองทำดู</vt:lpstr>
      <vt:lpstr>การบวกเมทริกซ์</vt:lpstr>
      <vt:lpstr>การคูณเมทริกซ์กับจำนวนจริง</vt:lpstr>
      <vt:lpstr>การคูณเวกเตอร์กับเมทริกซ์</vt:lpstr>
      <vt:lpstr>การคูณเมทริกซ์กับเมทริกซ์</vt:lpstr>
      <vt:lpstr>การคูณเมทริกซ์กับเมทริกซ์</vt:lpstr>
      <vt:lpstr>การอ่านแฟ้มภาพ</vt:lpstr>
      <vt:lpstr>แผนที่จุดภาพ (pixmap)</vt:lpstr>
      <vt:lpstr>อย่าสับสน : ภาพที่เห็นกับอาเรย์ของจุดภาพ</vt:lpstr>
      <vt:lpstr>การอ่านและการตั้งแผนที่จุดภาพ</vt:lpstr>
      <vt:lpstr>การพลิกภาพ (ซ้าย  ขวา)</vt:lpstr>
      <vt:lpstr>สีมาตรฐานใน DWindow</vt:lpstr>
      <vt:lpstr>getPixmap, setPixmap</vt:lpstr>
      <vt:lpstr>ลองเขียนดู</vt:lpstr>
      <vt:lpstr>การผสมและการแยกสี</vt:lpstr>
      <vt:lpstr>การทำภาพเนกาทิฟ</vt:lpstr>
      <vt:lpstr>เมท็อดทำภาพเนกาทิฟ</vt:lpstr>
      <vt:lpstr>การทำภาพขาวดำ</vt:lpstr>
      <vt:lpstr>เมท็อดทำภาพขาวดำ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การทำโปรแกรมคอมพิวเตอร์</dc:title>
  <dc:creator>Somchai</dc:creator>
  <cp:lastModifiedBy>chate</cp:lastModifiedBy>
  <cp:revision>249</cp:revision>
  <dcterms:created xsi:type="dcterms:W3CDTF">2002-04-12T09:05:11Z</dcterms:created>
  <dcterms:modified xsi:type="dcterms:W3CDTF">2011-07-25T07:29:10Z</dcterms:modified>
</cp:coreProperties>
</file>