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47"/>
  </p:notesMasterIdLst>
  <p:sldIdLst>
    <p:sldId id="256" r:id="rId2"/>
    <p:sldId id="457" r:id="rId3"/>
    <p:sldId id="554" r:id="rId4"/>
    <p:sldId id="561" r:id="rId5"/>
    <p:sldId id="563" r:id="rId6"/>
    <p:sldId id="458" r:id="rId7"/>
    <p:sldId id="493" r:id="rId8"/>
    <p:sldId id="461" r:id="rId9"/>
    <p:sldId id="555" r:id="rId10"/>
    <p:sldId id="499" r:id="rId11"/>
    <p:sldId id="413" r:id="rId12"/>
    <p:sldId id="481" r:id="rId13"/>
    <p:sldId id="482" r:id="rId14"/>
    <p:sldId id="538" r:id="rId15"/>
    <p:sldId id="539" r:id="rId16"/>
    <p:sldId id="483" r:id="rId17"/>
    <p:sldId id="541" r:id="rId18"/>
    <p:sldId id="537" r:id="rId19"/>
    <p:sldId id="580" r:id="rId20"/>
    <p:sldId id="581" r:id="rId21"/>
    <p:sldId id="556" r:id="rId22"/>
    <p:sldId id="582" r:id="rId23"/>
    <p:sldId id="557" r:id="rId24"/>
    <p:sldId id="418" r:id="rId25"/>
    <p:sldId id="559" r:id="rId26"/>
    <p:sldId id="422" r:id="rId27"/>
    <p:sldId id="424" r:id="rId28"/>
    <p:sldId id="572" r:id="rId29"/>
    <p:sldId id="543" r:id="rId30"/>
    <p:sldId id="544" r:id="rId31"/>
    <p:sldId id="545" r:id="rId32"/>
    <p:sldId id="546" r:id="rId33"/>
    <p:sldId id="573" r:id="rId34"/>
    <p:sldId id="547" r:id="rId35"/>
    <p:sldId id="552" r:id="rId36"/>
    <p:sldId id="550" r:id="rId37"/>
    <p:sldId id="551" r:id="rId38"/>
    <p:sldId id="577" r:id="rId39"/>
    <p:sldId id="566" r:id="rId40"/>
    <p:sldId id="567" r:id="rId41"/>
    <p:sldId id="574" r:id="rId42"/>
    <p:sldId id="575" r:id="rId43"/>
    <p:sldId id="578" r:id="rId44"/>
    <p:sldId id="579" r:id="rId45"/>
    <p:sldId id="568" r:id="rId46"/>
  </p:sldIdLst>
  <p:sldSz cx="9144000" cy="6858000" type="screen4x3"/>
  <p:notesSz cx="6858000" cy="9144000"/>
  <p:custDataLst>
    <p:tags r:id="rId48"/>
  </p:custDataLst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Courier New" pitchFamily="49" charset="0"/>
        <a:ea typeface="+mn-ea"/>
        <a:cs typeface="Tahoma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Courier New" pitchFamily="49" charset="0"/>
        <a:ea typeface="+mn-ea"/>
        <a:cs typeface="Tahoma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Courier New" pitchFamily="49" charset="0"/>
        <a:ea typeface="+mn-ea"/>
        <a:cs typeface="Tahoma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Courier New" pitchFamily="49" charset="0"/>
        <a:ea typeface="+mn-ea"/>
        <a:cs typeface="Tahoma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Courier New" pitchFamily="49" charset="0"/>
        <a:ea typeface="+mn-ea"/>
        <a:cs typeface="Tahoma" pitchFamily="34" charset="0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Courier New" pitchFamily="49" charset="0"/>
        <a:ea typeface="+mn-ea"/>
        <a:cs typeface="Tahoma" pitchFamily="34" charset="0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Courier New" pitchFamily="49" charset="0"/>
        <a:ea typeface="+mn-ea"/>
        <a:cs typeface="Tahoma" pitchFamily="34" charset="0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Courier New" pitchFamily="49" charset="0"/>
        <a:ea typeface="+mn-ea"/>
        <a:cs typeface="Tahoma" pitchFamily="34" charset="0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Courier New" pitchFamily="49" charset="0"/>
        <a:ea typeface="+mn-ea"/>
        <a:cs typeface="Tahoma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FF"/>
    <a:srgbClr val="003300"/>
    <a:srgbClr val="008000"/>
    <a:srgbClr val="FF0000"/>
    <a:srgbClr val="C8C8C8"/>
    <a:srgbClr val="CCFFFF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8" autoAdjust="0"/>
    <p:restoredTop sz="94825" autoAdjust="0"/>
  </p:normalViewPr>
  <p:slideViewPr>
    <p:cSldViewPr snapToGrid="0">
      <p:cViewPr>
        <p:scale>
          <a:sx n="71" d="100"/>
          <a:sy n="71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0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noProof="0" smtClean="0"/>
              <a:t>Click to edit Master text styles</a:t>
            </a:r>
          </a:p>
          <a:p>
            <a:pPr lvl="1"/>
            <a:r>
              <a:rPr lang="th-TH" noProof="0" smtClean="0"/>
              <a:t>Second level</a:t>
            </a:r>
          </a:p>
          <a:p>
            <a:pPr lvl="2"/>
            <a:r>
              <a:rPr lang="th-TH" noProof="0" smtClean="0"/>
              <a:t>Third level</a:t>
            </a:r>
          </a:p>
          <a:p>
            <a:pPr lvl="3"/>
            <a:r>
              <a:rPr lang="th-TH" noProof="0" smtClean="0"/>
              <a:t>Fourth level</a:t>
            </a:r>
          </a:p>
          <a:p>
            <a:pPr lvl="4"/>
            <a:r>
              <a:rPr lang="th-TH" noProof="0" smtClean="0"/>
              <a:t>Fifth level</a:t>
            </a:r>
          </a:p>
        </p:txBody>
      </p:sp>
      <p:sp>
        <p:nvSpPr>
          <p:cNvPr id="390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90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fld id="{C08B71DB-C8EE-449A-A630-E9D81EC8B5E7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83092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fld id="{EEEEA9E3-931C-49E8-95B7-32D64AEC145D}" type="slidenum">
              <a:rPr lang="en-US" sz="1200" smtClean="0">
                <a:solidFill>
                  <a:schemeClr val="tx1"/>
                </a:solidFill>
                <a:latin typeface="Arial" pitchFamily="34" charset="0"/>
                <a:cs typeface="Angsana New" pitchFamily="18" charset="-34"/>
              </a:rPr>
              <a:pPr eaLnBrk="1" hangingPunct="1"/>
              <a:t>7</a:t>
            </a:fld>
            <a:endParaRPr lang="th-TH" sz="1200" smtClean="0">
              <a:solidFill>
                <a:schemeClr val="tx1"/>
              </a:solidFill>
              <a:latin typeface="Arial" pitchFamily="34" charset="0"/>
              <a:cs typeface="Angsana New" pitchFamily="18" charset="-3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fld id="{EEEEA9E3-931C-49E8-95B7-32D64AEC145D}" type="slidenum">
              <a:rPr lang="en-US" sz="1200" smtClean="0">
                <a:solidFill>
                  <a:schemeClr val="tx1"/>
                </a:solidFill>
                <a:latin typeface="Arial" pitchFamily="34" charset="0"/>
                <a:cs typeface="Angsana New" pitchFamily="18" charset="-34"/>
              </a:rPr>
              <a:pPr eaLnBrk="1" hangingPunct="1"/>
              <a:t>20</a:t>
            </a:fld>
            <a:endParaRPr lang="th-TH" sz="1200" smtClean="0">
              <a:solidFill>
                <a:schemeClr val="tx1"/>
              </a:solidFill>
              <a:latin typeface="Arial" pitchFamily="34" charset="0"/>
              <a:cs typeface="Angsana New" pitchFamily="18" charset="-3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0080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13474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8"/>
            <a:ext cx="2286000" cy="6011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3175" y="1588"/>
            <a:ext cx="6708775" cy="6011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36459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-3175" y="1588"/>
            <a:ext cx="914717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9080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9638" y="9080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5369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8" y="35369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4335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  <a:lvl2pPr>
              <a:defRPr baseline="0">
                <a:latin typeface="Tahoma" pitchFamily="34" charset="0"/>
                <a:cs typeface="Tahoma" pitchFamily="34" charset="0"/>
              </a:defRPr>
            </a:lvl2pPr>
            <a:lvl3pPr>
              <a:defRPr baseline="0">
                <a:latin typeface="Tahoma" pitchFamily="34" charset="0"/>
                <a:cs typeface="Tahoma" pitchFamily="34" charset="0"/>
              </a:defRPr>
            </a:lvl3pPr>
            <a:lvl4pPr>
              <a:defRPr baseline="0">
                <a:latin typeface="Tahoma" pitchFamily="34" charset="0"/>
                <a:cs typeface="Tahoma" pitchFamily="34" charset="0"/>
              </a:defRPr>
            </a:lvl4pPr>
            <a:lvl5pPr>
              <a:defRPr baseline="0"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46510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6411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830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908050"/>
            <a:ext cx="38846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58109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7343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7013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6166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5310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th-T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308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92003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 smtClean="0"/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0" y="6597650"/>
            <a:ext cx="3563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th-TH" sz="1200">
                <a:latin typeface="Tahoma" pitchFamily="34" charset="0"/>
              </a:rPr>
              <a:t>2110101 วิศวกรรมคอมพิวเตอร์ จุฬาฯ </a:t>
            </a:r>
            <a:r>
              <a:rPr lang="en-US" sz="1200">
                <a:latin typeface="Tahoma" pitchFamily="34" charset="0"/>
              </a:rPr>
              <a:t>(</a:t>
            </a:r>
            <a:fld id="{DB1E911B-09F4-44E6-A8D3-85D58E381A8D}" type="datetime1">
              <a:rPr lang="th-TH" sz="1200">
                <a:latin typeface="Tahoma" pitchFamily="34" charset="0"/>
              </a:rPr>
              <a:pPr>
                <a:spcBef>
                  <a:spcPct val="50000"/>
                </a:spcBef>
                <a:defRPr/>
              </a:pPr>
              <a:t>08/09/54</a:t>
            </a:fld>
            <a:r>
              <a:rPr lang="en-US" sz="1200">
                <a:latin typeface="Tahoma" pitchFamily="34" charset="0"/>
              </a:rPr>
              <a:t>)</a:t>
            </a:r>
            <a:endParaRPr lang="th-TH" sz="1200">
              <a:latin typeface="Tahoma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885113" y="6597650"/>
            <a:ext cx="1258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6DA4A271-3748-48A2-8907-4A37642B98A3}" type="slidenum">
              <a:rPr lang="en-US" sz="1200">
                <a:latin typeface="Tahoma" pitchFamily="34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th-TH" sz="1200" dirty="0">
              <a:latin typeface="Tahoma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-3175" y="1588"/>
            <a:ext cx="9147175" cy="762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th-TH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rgbClr val="000099"/>
                    </a:gs>
                    <a:gs pos="100000">
                      <a:schemeClr val="tx1"/>
                    </a:gs>
                  </a:gsLst>
                  <a:lin ang="5400000" scaled="1"/>
                </a:gradFill>
              </a14:hiddenFill>
            </a:ext>
          </a:extLst>
        </p:spPr>
        <p:txBody>
          <a:bodyPr/>
          <a:lstStyle/>
          <a:p>
            <a:pPr eaLnBrk="1" hangingPunct="1"/>
            <a:r>
              <a:rPr lang="th-TH" sz="5400" smtClean="0"/>
              <a:t>การสร้างประเภทข้อมูลใหม่</a:t>
            </a:r>
          </a:p>
        </p:txBody>
      </p:sp>
      <p:sp>
        <p:nvSpPr>
          <p:cNvPr id="3075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ค่าเริ่มต้นของตัวแปรประจำอ็อบเจกต์</a:t>
            </a:r>
            <a:endParaRPr lang="th-TH" dirty="0"/>
          </a:p>
        </p:txBody>
      </p:sp>
      <p:sp>
        <p:nvSpPr>
          <p:cNvPr id="6184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เหมือนการ </a:t>
            </a:r>
            <a:r>
              <a:rPr lang="en-US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dirty="0" smtClean="0"/>
              <a:t> </a:t>
            </a:r>
            <a:r>
              <a:rPr lang="th-TH" dirty="0" smtClean="0"/>
              <a:t>อาเรย์</a:t>
            </a:r>
          </a:p>
          <a:p>
            <a:pPr lvl="1" eaLnBrk="1" hangingPunct="1">
              <a:defRPr/>
            </a:pPr>
            <a:r>
              <a:rPr lang="en-US" dirty="0" smtClean="0"/>
              <a:t> </a:t>
            </a:r>
            <a:r>
              <a:rPr lang="en-US" sz="2000" b="1" kern="1200" dirty="0" err="1" smtClean="0">
                <a:solidFill>
                  <a:srgbClr val="0000C0"/>
                </a:solidFill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en-US" sz="2000" b="1" kern="120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[] a = </a:t>
            </a:r>
            <a:r>
              <a:rPr lang="en-US" sz="2000" b="1" kern="1200" dirty="0" smtClean="0">
                <a:solidFill>
                  <a:srgbClr val="0000C0"/>
                </a:solidFill>
                <a:latin typeface="Courier New" pitchFamily="49" charset="0"/>
                <a:ea typeface="+mn-ea"/>
                <a:cs typeface="Courier New" pitchFamily="49" charset="0"/>
              </a:rPr>
              <a:t>new</a:t>
            </a:r>
            <a:r>
              <a:rPr lang="en-US" sz="2000" b="1" kern="120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lang="en-US" sz="2000" b="1" kern="1200" dirty="0" err="1" smtClean="0">
                <a:solidFill>
                  <a:srgbClr val="0000C0"/>
                </a:solidFill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lang="en-US" sz="2000" b="1" kern="120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[4]; </a:t>
            </a:r>
            <a:r>
              <a:rPr lang="en-US" sz="2000" dirty="0" smtClean="0"/>
              <a:t>// </a:t>
            </a:r>
            <a:r>
              <a:rPr lang="th-TH" sz="2000" dirty="0" smtClean="0"/>
              <a:t>ได้ </a:t>
            </a:r>
            <a:r>
              <a:rPr lang="en-US" sz="2000" dirty="0" smtClean="0"/>
              <a:t>0 </a:t>
            </a:r>
            <a:r>
              <a:rPr lang="th-TH" sz="2000" dirty="0" smtClean="0"/>
              <a:t>หมดทุกช่อง</a:t>
            </a:r>
            <a:endParaRPr lang="en-US" sz="2000" b="1" kern="1200" dirty="0" smtClean="0">
              <a:solidFill>
                <a:srgbClr val="000000"/>
              </a:solidFill>
              <a:latin typeface="Courier New" pitchFamily="49" charset="0"/>
              <a:ea typeface="+mn-ea"/>
              <a:cs typeface="Courier New" pitchFamily="49" charset="0"/>
            </a:endParaRPr>
          </a:p>
          <a:p>
            <a:pPr lvl="1" eaLnBrk="1" hangingPunct="1">
              <a:defRPr/>
            </a:pPr>
            <a:r>
              <a:rPr lang="en-US" dirty="0" smtClean="0"/>
              <a:t> </a:t>
            </a:r>
            <a:r>
              <a:rPr lang="en-US" sz="2000" b="1" kern="1200" dirty="0" err="1" smtClean="0">
                <a:solidFill>
                  <a:srgbClr val="0000C0"/>
                </a:solidFill>
                <a:latin typeface="Courier New" pitchFamily="49" charset="0"/>
                <a:ea typeface="+mn-ea"/>
                <a:cs typeface="Courier New" pitchFamily="49" charset="0"/>
              </a:rPr>
              <a:t>boolean</a:t>
            </a:r>
            <a:r>
              <a:rPr lang="en-US" sz="2000" b="1" kern="120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[] b = </a:t>
            </a:r>
            <a:r>
              <a:rPr lang="en-US" sz="2000" b="1" kern="1200" dirty="0" smtClean="0">
                <a:solidFill>
                  <a:srgbClr val="0000C0"/>
                </a:solidFill>
                <a:latin typeface="Courier New" pitchFamily="49" charset="0"/>
                <a:ea typeface="+mn-ea"/>
                <a:cs typeface="Courier New" pitchFamily="49" charset="0"/>
              </a:rPr>
              <a:t>new</a:t>
            </a:r>
            <a:r>
              <a:rPr lang="en-US" sz="2000" b="1" kern="120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lang="en-US" sz="2000" b="1" kern="1200" dirty="0" err="1" smtClean="0">
                <a:solidFill>
                  <a:srgbClr val="0000C0"/>
                </a:solidFill>
                <a:latin typeface="Courier New" pitchFamily="49" charset="0"/>
                <a:ea typeface="+mn-ea"/>
                <a:cs typeface="Courier New" pitchFamily="49" charset="0"/>
              </a:rPr>
              <a:t>boolean</a:t>
            </a:r>
            <a:r>
              <a:rPr lang="en-US" sz="2000" b="1" kern="1200" dirty="0" smtClean="0">
                <a:solidFill>
                  <a:srgbClr val="000000"/>
                </a:solidFill>
                <a:latin typeface="Courier New" pitchFamily="49" charset="0"/>
                <a:ea typeface="+mn-ea"/>
                <a:cs typeface="Courier New" pitchFamily="49" charset="0"/>
              </a:rPr>
              <a:t>[3]; </a:t>
            </a:r>
            <a:r>
              <a:rPr lang="en-US" sz="2000" dirty="0" smtClean="0"/>
              <a:t>// </a:t>
            </a:r>
            <a:r>
              <a:rPr lang="th-TH" sz="2000" dirty="0" smtClean="0"/>
              <a:t>ได้ </a:t>
            </a:r>
            <a:r>
              <a:rPr lang="en-US" sz="2000" dirty="0" smtClean="0"/>
              <a:t>false </a:t>
            </a:r>
            <a:r>
              <a:rPr lang="th-TH" sz="2000" dirty="0" smtClean="0"/>
              <a:t>หมด</a:t>
            </a:r>
            <a:endParaRPr lang="th-TH" sz="2000" b="1" kern="1200" dirty="0" smtClean="0">
              <a:solidFill>
                <a:srgbClr val="000000"/>
              </a:solidFill>
              <a:latin typeface="Courier New" pitchFamily="49" charset="0"/>
              <a:ea typeface="+mn-ea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th-TH" dirty="0" smtClean="0"/>
              <a:t>หลัง </a:t>
            </a:r>
            <a:r>
              <a:rPr lang="en-US" b="1" dirty="0" smtClean="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dirty="0" smtClean="0"/>
              <a:t> </a:t>
            </a:r>
            <a:r>
              <a:rPr lang="th-TH" dirty="0" smtClean="0"/>
              <a:t> ค่าของตัวแปรประจำอ็อบเจกต์มีค่าเป็น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Courier New" pitchFamily="49" charset="0"/>
              </a:rPr>
              <a:t>0</a:t>
            </a:r>
            <a:r>
              <a:rPr lang="th-TH" b="1" dirty="0" smtClean="0">
                <a:latin typeface="Courier New" pitchFamily="49" charset="0"/>
              </a:rPr>
              <a:t> </a:t>
            </a:r>
            <a:r>
              <a:rPr lang="th-TH" dirty="0" smtClean="0">
                <a:latin typeface="Courier New" pitchFamily="49" charset="0"/>
              </a:rPr>
              <a:t>ถ้าเป็น จำนวน</a:t>
            </a:r>
            <a:endParaRPr lang="en-US" dirty="0" smtClean="0">
              <a:latin typeface="Courier New" pitchFamily="49" charset="0"/>
            </a:endParaRPr>
          </a:p>
          <a:p>
            <a:pPr lvl="1" eaLnBrk="1" hangingPunct="1">
              <a:defRPr/>
            </a:pPr>
            <a:r>
              <a:rPr lang="en-US" b="1" dirty="0" smtClean="0">
                <a:latin typeface="Courier New" pitchFamily="49" charset="0"/>
              </a:rPr>
              <a:t>false</a:t>
            </a:r>
            <a:r>
              <a:rPr lang="th-TH" b="1" dirty="0" smtClean="0">
                <a:latin typeface="Courier New" pitchFamily="49" charset="0"/>
              </a:rPr>
              <a:t> </a:t>
            </a:r>
            <a:r>
              <a:rPr lang="th-TH" dirty="0" smtClean="0">
                <a:latin typeface="Courier New" pitchFamily="49" charset="0"/>
              </a:rPr>
              <a:t>ถ้าเป็น </a:t>
            </a:r>
            <a:r>
              <a:rPr lang="en-US" b="1" dirty="0" err="1" smtClean="0">
                <a:latin typeface="Courier New" pitchFamily="49" charset="0"/>
              </a:rPr>
              <a:t>boolean</a:t>
            </a:r>
            <a:endParaRPr lang="en-US" b="1" dirty="0" smtClean="0">
              <a:latin typeface="Courier New" pitchFamily="49" charset="0"/>
            </a:endParaRPr>
          </a:p>
          <a:p>
            <a:pPr eaLnBrk="1" hangingPunct="1">
              <a:defRPr/>
            </a:pPr>
            <a:r>
              <a:rPr lang="th-TH" dirty="0" smtClean="0"/>
              <a:t>กำหนดค่าอื่นได้ตอนประกาศตัวแปร</a:t>
            </a:r>
          </a:p>
        </p:txBody>
      </p:sp>
      <p:sp>
        <p:nvSpPr>
          <p:cNvPr id="618500" name="Rectangle 4"/>
          <p:cNvSpPr>
            <a:spLocks noChangeArrowheads="1"/>
          </p:cNvSpPr>
          <p:nvPr/>
        </p:nvSpPr>
        <p:spPr bwMode="auto">
          <a:xfrm>
            <a:off x="1978025" y="4302125"/>
            <a:ext cx="5170488" cy="1660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x, 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dx = 2, dy = 4;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 = 10;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8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8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8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8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8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8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18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499" grpId="0" build="p" bldLvl="2"/>
      <p:bldP spid="61850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การเปลี่ยนค่าของตัวแปรประจำอ็อบเจกต์</a:t>
            </a:r>
            <a:endParaRPr lang="th-TH" dirty="0"/>
          </a:p>
        </p:txBody>
      </p:sp>
      <p:sp>
        <p:nvSpPr>
          <p:cNvPr id="507907" name="Rectangle 3"/>
          <p:cNvSpPr>
            <a:spLocks noChangeArrowheads="1"/>
          </p:cNvSpPr>
          <p:nvPr/>
        </p:nvSpPr>
        <p:spPr bwMode="auto">
          <a:xfrm>
            <a:off x="2471738" y="928688"/>
            <a:ext cx="3983037" cy="1660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x, 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dx, dy;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1433513" y="4821238"/>
            <a:ext cx="647700" cy="368300"/>
            <a:chOff x="939" y="2998"/>
            <a:chExt cx="408" cy="232"/>
          </a:xfrm>
        </p:grpSpPr>
        <p:sp>
          <p:nvSpPr>
            <p:cNvPr id="13334" name="Rectangle 23"/>
            <p:cNvSpPr>
              <a:spLocks noChangeArrowheads="1"/>
            </p:cNvSpPr>
            <p:nvPr/>
          </p:nvSpPr>
          <p:spPr bwMode="auto">
            <a:xfrm>
              <a:off x="1106" y="299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5" name="Text Box 25"/>
            <p:cNvSpPr txBox="1">
              <a:spLocks noChangeArrowheads="1"/>
            </p:cNvSpPr>
            <p:nvPr/>
          </p:nvSpPr>
          <p:spPr bwMode="auto">
            <a:xfrm>
              <a:off x="939" y="3000"/>
              <a:ext cx="167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b</a:t>
              </a:r>
              <a:endParaRPr lang="th-TH" sz="4400" b="1">
                <a:latin typeface="Tahoma" pitchFamily="34" charset="0"/>
              </a:endParaRPr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2613025" y="4721225"/>
            <a:ext cx="3933825" cy="1149350"/>
            <a:chOff x="1682" y="2935"/>
            <a:chExt cx="2478" cy="724"/>
          </a:xfrm>
        </p:grpSpPr>
        <p:sp>
          <p:nvSpPr>
            <p:cNvPr id="13323" name="AutoShape 21"/>
            <p:cNvSpPr>
              <a:spLocks noChangeArrowheads="1"/>
            </p:cNvSpPr>
            <p:nvPr/>
          </p:nvSpPr>
          <p:spPr bwMode="auto">
            <a:xfrm>
              <a:off x="1682" y="2935"/>
              <a:ext cx="2478" cy="724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600" b="1">
                <a:latin typeface="Tahoma" pitchFamily="34" charset="0"/>
              </a:endParaRPr>
            </a:p>
          </p:txBody>
        </p:sp>
        <p:sp>
          <p:nvSpPr>
            <p:cNvPr id="13324" name="Text Box 22"/>
            <p:cNvSpPr txBox="1">
              <a:spLocks noChangeArrowheads="1"/>
            </p:cNvSpPr>
            <p:nvPr/>
          </p:nvSpPr>
          <p:spPr bwMode="auto">
            <a:xfrm>
              <a:off x="1924" y="3006"/>
              <a:ext cx="485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13325" name="Text Box 26"/>
            <p:cNvSpPr txBox="1">
              <a:spLocks noChangeArrowheads="1"/>
            </p:cNvSpPr>
            <p:nvPr/>
          </p:nvSpPr>
          <p:spPr bwMode="auto">
            <a:xfrm>
              <a:off x="1756" y="3000"/>
              <a:ext cx="167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x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3326" name="Text Box 27"/>
            <p:cNvSpPr txBox="1">
              <a:spLocks noChangeArrowheads="1"/>
            </p:cNvSpPr>
            <p:nvPr/>
          </p:nvSpPr>
          <p:spPr bwMode="auto">
            <a:xfrm>
              <a:off x="1924" y="3331"/>
              <a:ext cx="485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13327" name="Text Box 28"/>
            <p:cNvSpPr txBox="1">
              <a:spLocks noChangeArrowheads="1"/>
            </p:cNvSpPr>
            <p:nvPr/>
          </p:nvSpPr>
          <p:spPr bwMode="auto">
            <a:xfrm>
              <a:off x="1756" y="3324"/>
              <a:ext cx="167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y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3328" name="Text Box 29"/>
            <p:cNvSpPr txBox="1">
              <a:spLocks noChangeArrowheads="1"/>
            </p:cNvSpPr>
            <p:nvPr/>
          </p:nvSpPr>
          <p:spPr bwMode="auto">
            <a:xfrm>
              <a:off x="2788" y="3006"/>
              <a:ext cx="484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13329" name="Text Box 30"/>
            <p:cNvSpPr txBox="1">
              <a:spLocks noChangeArrowheads="1"/>
            </p:cNvSpPr>
            <p:nvPr/>
          </p:nvSpPr>
          <p:spPr bwMode="auto">
            <a:xfrm>
              <a:off x="2517" y="3000"/>
              <a:ext cx="269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dx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3330" name="Text Box 31"/>
            <p:cNvSpPr txBox="1">
              <a:spLocks noChangeArrowheads="1"/>
            </p:cNvSpPr>
            <p:nvPr/>
          </p:nvSpPr>
          <p:spPr bwMode="auto">
            <a:xfrm>
              <a:off x="2788" y="3331"/>
              <a:ext cx="484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13331" name="Text Box 32"/>
            <p:cNvSpPr txBox="1">
              <a:spLocks noChangeArrowheads="1"/>
            </p:cNvSpPr>
            <p:nvPr/>
          </p:nvSpPr>
          <p:spPr bwMode="auto">
            <a:xfrm>
              <a:off x="2517" y="3324"/>
              <a:ext cx="269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dy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3332" name="Text Box 33"/>
            <p:cNvSpPr txBox="1">
              <a:spLocks noChangeArrowheads="1"/>
            </p:cNvSpPr>
            <p:nvPr/>
          </p:nvSpPr>
          <p:spPr bwMode="auto">
            <a:xfrm>
              <a:off x="3567" y="3006"/>
              <a:ext cx="485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13333" name="Text Box 34"/>
            <p:cNvSpPr txBox="1">
              <a:spLocks noChangeArrowheads="1"/>
            </p:cNvSpPr>
            <p:nvPr/>
          </p:nvSpPr>
          <p:spPr bwMode="auto">
            <a:xfrm>
              <a:off x="3343" y="3000"/>
              <a:ext cx="223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r</a:t>
              </a:r>
              <a:endParaRPr lang="th-TH" sz="4400" b="1">
                <a:latin typeface="Tahoma" pitchFamily="34" charset="0"/>
              </a:endParaRPr>
            </a:p>
          </p:txBody>
        </p:sp>
      </p:grpSp>
      <p:sp>
        <p:nvSpPr>
          <p:cNvPr id="507940" name="Rectangle 36"/>
          <p:cNvSpPr>
            <a:spLocks noChangeArrowheads="1"/>
          </p:cNvSpPr>
          <p:nvPr/>
        </p:nvSpPr>
        <p:spPr bwMode="auto">
          <a:xfrm>
            <a:off x="2732088" y="2787650"/>
            <a:ext cx="3489325" cy="1079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b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b.x = 5;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b.y = b.x + 10;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</p:txBody>
      </p:sp>
      <p:sp>
        <p:nvSpPr>
          <p:cNvPr id="507941" name="Text Box 37"/>
          <p:cNvSpPr txBox="1">
            <a:spLocks noChangeArrowheads="1"/>
          </p:cNvSpPr>
          <p:nvPr/>
        </p:nvSpPr>
        <p:spPr bwMode="auto">
          <a:xfrm>
            <a:off x="2997200" y="4833938"/>
            <a:ext cx="769938" cy="354012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36000" rIns="0" bIns="36000"/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en-US" sz="3200">
                <a:latin typeface="Angsana New" pitchFamily="18" charset="-34"/>
                <a:cs typeface="Angsana New" pitchFamily="18" charset="-34"/>
              </a:rPr>
              <a:t>5.0</a:t>
            </a:r>
            <a:endParaRPr lang="th-TH" sz="5400" b="1">
              <a:latin typeface="Tahoma" pitchFamily="34" charset="0"/>
            </a:endParaRPr>
          </a:p>
        </p:txBody>
      </p:sp>
      <p:sp>
        <p:nvSpPr>
          <p:cNvPr id="507942" name="Text Box 38"/>
          <p:cNvSpPr txBox="1">
            <a:spLocks noChangeArrowheads="1"/>
          </p:cNvSpPr>
          <p:nvPr/>
        </p:nvSpPr>
        <p:spPr bwMode="auto">
          <a:xfrm>
            <a:off x="2997200" y="5349875"/>
            <a:ext cx="769938" cy="354013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36000" rIns="0" bIns="36000"/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en-US" sz="3200" smtClean="0">
                <a:latin typeface="Angsana New" pitchFamily="18" charset="-34"/>
                <a:cs typeface="Angsana New" pitchFamily="18" charset="-34"/>
              </a:rPr>
              <a:t>15.0</a:t>
            </a:r>
            <a:endParaRPr lang="th-TH" sz="5400" b="1" dirty="0">
              <a:latin typeface="Tahoma" pitchFamily="34" charset="0"/>
            </a:endParaRPr>
          </a:p>
        </p:txBody>
      </p:sp>
      <p:sp>
        <p:nvSpPr>
          <p:cNvPr id="507928" name="Line 24"/>
          <p:cNvSpPr>
            <a:spLocks noChangeShapeType="1"/>
          </p:cNvSpPr>
          <p:nvPr/>
        </p:nvSpPr>
        <p:spPr bwMode="auto">
          <a:xfrm>
            <a:off x="1890713" y="5013325"/>
            <a:ext cx="72231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507967" name="Rectangle 63"/>
          <p:cNvSpPr>
            <a:spLocks noChangeArrowheads="1"/>
          </p:cNvSpPr>
          <p:nvPr/>
        </p:nvSpPr>
        <p:spPr bwMode="auto">
          <a:xfrm>
            <a:off x="1884363" y="3973513"/>
            <a:ext cx="5461000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/>
          <a:lstStyle/>
          <a:p>
            <a:pPr algn="ctr" eaLnBrk="0" hangingPunct="0"/>
            <a:r>
              <a:rPr lang="en-US" b="1"/>
              <a:t>b.x </a:t>
            </a:r>
            <a:r>
              <a:rPr lang="th-TH"/>
              <a:t>อ่านว่า ตัวแปร</a:t>
            </a:r>
            <a:r>
              <a:rPr lang="en-US"/>
              <a:t> </a:t>
            </a:r>
            <a:r>
              <a:rPr lang="en-US" b="1"/>
              <a:t>x</a:t>
            </a:r>
            <a:r>
              <a:rPr lang="en-US" sz="1600"/>
              <a:t> </a:t>
            </a:r>
            <a:r>
              <a:rPr lang="th-TH"/>
              <a:t>ของอ็อบเจกต์</a:t>
            </a:r>
            <a:r>
              <a:rPr lang="en-US" sz="1600"/>
              <a:t>  </a:t>
            </a:r>
            <a:r>
              <a:rPr lang="en-US" b="1"/>
              <a:t>b</a:t>
            </a:r>
            <a:endParaRPr lang="th-TH" sz="1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79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0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07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07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07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07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07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07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7907" grpId="0" animBg="1"/>
      <p:bldP spid="507940" grpId="0" build="p" animBg="1"/>
      <p:bldP spid="507941" grpId="0" animBg="1"/>
      <p:bldP spid="507942" grpId="0" animBg="1"/>
      <p:bldP spid="507928" grpId="0" animBg="1"/>
      <p:bldP spid="5079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762000" y="4786313"/>
            <a:ext cx="8137525" cy="1016000"/>
            <a:chOff x="480" y="3015"/>
            <a:chExt cx="5126" cy="640"/>
          </a:xfrm>
        </p:grpSpPr>
        <p:sp>
          <p:nvSpPr>
            <p:cNvPr id="14366" name="Text Box 4"/>
            <p:cNvSpPr txBox="1">
              <a:spLocks noChangeArrowheads="1"/>
            </p:cNvSpPr>
            <p:nvPr/>
          </p:nvSpPr>
          <p:spPr bwMode="auto">
            <a:xfrm>
              <a:off x="480" y="3015"/>
              <a:ext cx="5126" cy="6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r>
                <a:rPr lang="en-US" sz="2000" b="1">
                  <a:solidFill>
                    <a:srgbClr val="0000FF"/>
                  </a:solidFill>
                  <a:cs typeface="Angsana New" pitchFamily="18" charset="-34"/>
                </a:rPr>
                <a:t> public </a:t>
              </a:r>
              <a:r>
                <a:rPr lang="th-TH" sz="2000" b="1">
                  <a:solidFill>
                    <a:srgbClr val="0000FF"/>
                  </a:solidFill>
                  <a:cs typeface="Courier New" pitchFamily="49" charset="0"/>
                </a:rPr>
                <a:t>static</a:t>
              </a:r>
              <a:r>
                <a:rPr lang="th-TH" sz="2000" b="1">
                  <a:solidFill>
                    <a:srgbClr val="000000"/>
                  </a:solidFill>
                  <a:cs typeface="Courier New" pitchFamily="49" charset="0"/>
                </a:rPr>
                <a:t> </a:t>
              </a:r>
              <a:r>
                <a:rPr lang="en-US" sz="2000" b="1">
                  <a:solidFill>
                    <a:srgbClr val="0000FF"/>
                  </a:solidFill>
                  <a:cs typeface="Angsana New" pitchFamily="18" charset="-34"/>
                </a:rPr>
                <a:t>void</a:t>
              </a:r>
              <a:r>
                <a:rPr lang="th-TH" sz="2000" b="1">
                  <a:solidFill>
                    <a:srgbClr val="000000"/>
                  </a:solidFill>
                  <a:cs typeface="Courier New" pitchFamily="49" charset="0"/>
                </a:rPr>
                <a:t> </a:t>
              </a:r>
              <a:r>
                <a:rPr lang="en-US" sz="2000" b="1">
                  <a:solidFill>
                    <a:srgbClr val="000000"/>
                  </a:solidFill>
                  <a:cs typeface="Courier New" pitchFamily="49" charset="0"/>
                </a:rPr>
                <a:t>moveRight</a:t>
              </a:r>
              <a:r>
                <a:rPr lang="th-TH" sz="2000" b="1">
                  <a:solidFill>
                    <a:srgbClr val="000000"/>
                  </a:solidFill>
                  <a:cs typeface="Courier New" pitchFamily="49" charset="0"/>
                </a:rPr>
                <a:t>(</a:t>
              </a:r>
              <a:r>
                <a:rPr lang="en-US" sz="2000" b="1">
                  <a:solidFill>
                    <a:srgbClr val="000000"/>
                  </a:solidFill>
                  <a:cs typeface="Courier New" pitchFamily="49" charset="0"/>
                </a:rPr>
                <a:t>Ball ball, </a:t>
              </a:r>
              <a:r>
                <a:rPr lang="en-US" sz="2000" b="1">
                  <a:solidFill>
                    <a:srgbClr val="0000FF"/>
                  </a:solidFill>
                  <a:cs typeface="Angsana New" pitchFamily="18" charset="-34"/>
                </a:rPr>
                <a:t>double</a:t>
              </a:r>
              <a:r>
                <a:rPr lang="en-US" sz="2000" b="1">
                  <a:solidFill>
                    <a:srgbClr val="000000"/>
                  </a:solidFill>
                  <a:cs typeface="Courier New" pitchFamily="49" charset="0"/>
                </a:rPr>
                <a:t> d</a:t>
              </a:r>
              <a:r>
                <a:rPr lang="th-TH" sz="2000" b="1">
                  <a:solidFill>
                    <a:srgbClr val="000000"/>
                  </a:solidFill>
                  <a:cs typeface="Courier New" pitchFamily="49" charset="0"/>
                </a:rPr>
                <a:t>) {</a:t>
              </a:r>
            </a:p>
            <a:p>
              <a:r>
                <a:rPr lang="th-TH" sz="2000" b="1">
                  <a:solidFill>
                    <a:srgbClr val="000000"/>
                  </a:solidFill>
                  <a:cs typeface="Courier New" pitchFamily="49" charset="0"/>
                </a:rPr>
                <a:t>   </a:t>
              </a:r>
              <a:r>
                <a:rPr lang="en-US" sz="2000" b="1">
                  <a:solidFill>
                    <a:srgbClr val="000000"/>
                  </a:solidFill>
                  <a:cs typeface="Angsana New" pitchFamily="18" charset="-34"/>
                </a:rPr>
                <a:t>ball.x += d;</a:t>
              </a:r>
              <a:endParaRPr lang="th-TH" sz="2000" b="1">
                <a:solidFill>
                  <a:srgbClr val="000000"/>
                </a:solidFill>
                <a:cs typeface="Angsana New" pitchFamily="18" charset="-34"/>
              </a:endParaRPr>
            </a:p>
            <a:p>
              <a:r>
                <a:rPr lang="th-TH" sz="2000" b="1">
                  <a:solidFill>
                    <a:srgbClr val="000000"/>
                  </a:solidFill>
                  <a:cs typeface="Courier New" pitchFamily="49" charset="0"/>
                </a:rPr>
                <a:t> }</a:t>
              </a:r>
              <a:r>
                <a:rPr lang="th-TH" sz="2000" b="1">
                  <a:solidFill>
                    <a:srgbClr val="FF00FF"/>
                  </a:solidFill>
                  <a:cs typeface="Courier New" pitchFamily="49" charset="0"/>
                </a:rPr>
                <a:t> </a:t>
              </a:r>
            </a:p>
          </p:txBody>
        </p:sp>
        <p:grpSp>
          <p:nvGrpSpPr>
            <p:cNvPr id="14367" name="Group 53"/>
            <p:cNvGrpSpPr>
              <a:grpSpLocks/>
            </p:cNvGrpSpPr>
            <p:nvPr/>
          </p:nvGrpSpPr>
          <p:grpSpPr bwMode="auto">
            <a:xfrm>
              <a:off x="3053" y="3240"/>
              <a:ext cx="1791" cy="241"/>
              <a:chOff x="3053" y="3240"/>
              <a:chExt cx="1791" cy="241"/>
            </a:xfrm>
          </p:grpSpPr>
          <p:grpSp>
            <p:nvGrpSpPr>
              <p:cNvPr id="14368" name="Group 42"/>
              <p:cNvGrpSpPr>
                <a:grpSpLocks/>
              </p:cNvGrpSpPr>
              <p:nvPr/>
            </p:nvGrpSpPr>
            <p:grpSpPr bwMode="auto">
              <a:xfrm>
                <a:off x="3053" y="3249"/>
                <a:ext cx="846" cy="232"/>
                <a:chOff x="2864" y="3249"/>
                <a:chExt cx="846" cy="232"/>
              </a:xfrm>
            </p:grpSpPr>
            <p:sp>
              <p:nvSpPr>
                <p:cNvPr id="13348" name="Rectangle 40"/>
                <p:cNvSpPr>
                  <a:spLocks noChangeArrowheads="1"/>
                </p:cNvSpPr>
                <p:nvPr/>
              </p:nvSpPr>
              <p:spPr bwMode="auto">
                <a:xfrm>
                  <a:off x="3469" y="3249"/>
                  <a:ext cx="241" cy="232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sz="2800"/>
                </a:p>
              </p:txBody>
            </p:sp>
            <p:sp>
              <p:nvSpPr>
                <p:cNvPr id="14373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2864" y="3251"/>
                  <a:ext cx="605" cy="1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 eaLnBrk="0" hangingPunct="0"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9pPr>
                </a:lstStyle>
                <a:p>
                  <a:pPr algn="ctr" eaLnBrk="1" hangingPunct="1"/>
                  <a:r>
                    <a:rPr lang="en-US" sz="2800" b="1">
                      <a:cs typeface="Angsana New" pitchFamily="18" charset="-34"/>
                    </a:rPr>
                    <a:t>ball</a:t>
                  </a:r>
                  <a:endParaRPr lang="th-TH" sz="4800" b="1">
                    <a:latin typeface="Tahoma" pitchFamily="34" charset="0"/>
                  </a:endParaRPr>
                </a:p>
              </p:txBody>
            </p:sp>
          </p:grpSp>
          <p:grpSp>
            <p:nvGrpSpPr>
              <p:cNvPr id="14369" name="Group 51"/>
              <p:cNvGrpSpPr>
                <a:grpSpLocks/>
              </p:cNvGrpSpPr>
              <p:nvPr/>
            </p:nvGrpSpPr>
            <p:grpSpPr bwMode="auto">
              <a:xfrm>
                <a:off x="4202" y="3240"/>
                <a:ext cx="642" cy="232"/>
                <a:chOff x="3950" y="3798"/>
                <a:chExt cx="642" cy="232"/>
              </a:xfrm>
            </p:grpSpPr>
            <p:sp>
              <p:nvSpPr>
                <p:cNvPr id="14370" name="Rectangle 49"/>
                <p:cNvSpPr>
                  <a:spLocks noChangeArrowheads="1"/>
                </p:cNvSpPr>
                <p:nvPr/>
              </p:nvSpPr>
              <p:spPr bwMode="auto">
                <a:xfrm>
                  <a:off x="4198" y="3798"/>
                  <a:ext cx="394" cy="232"/>
                </a:xfrm>
                <a:prstGeom prst="rect">
                  <a:avLst/>
                </a:prstGeom>
                <a:solidFill>
                  <a:srgbClr val="DDDDDD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14371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3950" y="3809"/>
                  <a:ext cx="248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 eaLnBrk="0" hangingPunct="0"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2"/>
                      </a:solidFill>
                      <a:latin typeface="Courier New" pitchFamily="49" charset="0"/>
                      <a:cs typeface="Tahoma" pitchFamily="34" charset="0"/>
                    </a:defRPr>
                  </a:lvl9pPr>
                </a:lstStyle>
                <a:p>
                  <a:pPr algn="ctr" eaLnBrk="1" hangingPunct="1"/>
                  <a:r>
                    <a:rPr lang="en-US" sz="2800" b="1">
                      <a:cs typeface="Angsana New" pitchFamily="18" charset="-34"/>
                    </a:rPr>
                    <a:t>d</a:t>
                  </a:r>
                  <a:endParaRPr lang="th-TH" sz="4800" b="1">
                    <a:latin typeface="Tahoma" pitchFamily="34" charset="0"/>
                  </a:endParaRPr>
                </a:p>
              </p:txBody>
            </p:sp>
          </p:grpSp>
        </p:grpSp>
      </p:grpSp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เมท็อดที่รับอ็อบเจกต์</a:t>
            </a:r>
          </a:p>
        </p:txBody>
      </p:sp>
      <p:sp>
        <p:nvSpPr>
          <p:cNvPr id="60928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050"/>
            <a:ext cx="7920037" cy="15811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th-TH" dirty="0" smtClean="0"/>
              <a:t>การส่งอ็อบเจกต์ให้เมท็อดรับ </a:t>
            </a:r>
            <a:br>
              <a:rPr lang="th-TH" dirty="0" smtClean="0"/>
            </a:br>
            <a:r>
              <a:rPr lang="th-TH" dirty="0" smtClean="0"/>
              <a:t>คือการส่งตำแหน่งของอ็อบเจกต์ (ค่าของตัวอ้างอิง)</a:t>
            </a:r>
          </a:p>
          <a:p>
            <a:pPr eaLnBrk="1" hangingPunct="1">
              <a:lnSpc>
                <a:spcPct val="90000"/>
              </a:lnSpc>
            </a:pPr>
            <a:r>
              <a:rPr lang="th-TH" dirty="0" smtClean="0"/>
              <a:t>ผู้ส่งกับผู้รับจึงอ้างอิงอ็อบเจกต์เดียวกัน</a:t>
            </a:r>
          </a:p>
        </p:txBody>
      </p:sp>
      <p:sp>
        <p:nvSpPr>
          <p:cNvPr id="609285" name="Text Box 5"/>
          <p:cNvSpPr txBox="1">
            <a:spLocks noChangeArrowheads="1"/>
          </p:cNvSpPr>
          <p:nvPr/>
        </p:nvSpPr>
        <p:spPr bwMode="auto">
          <a:xfrm>
            <a:off x="784225" y="2652713"/>
            <a:ext cx="6719888" cy="163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r>
              <a:rPr lang="th-TH" sz="2000" b="1" dirty="0">
                <a:solidFill>
                  <a:srgbClr val="0000FF"/>
                </a:solidFill>
                <a:cs typeface="Courier New" pitchFamily="49" charset="0"/>
              </a:rPr>
              <a:t> public</a:t>
            </a:r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FF"/>
                </a:solidFill>
                <a:cs typeface="Courier New" pitchFamily="49" charset="0"/>
              </a:rPr>
              <a:t>static</a:t>
            </a:r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th-TH" sz="2000" b="1" dirty="0">
                <a:solidFill>
                  <a:srgbClr val="0000FF"/>
                </a:solidFill>
                <a:cs typeface="Courier New" pitchFamily="49" charset="0"/>
              </a:rPr>
              <a:t>void </a:t>
            </a:r>
            <a:r>
              <a:rPr lang="th-TH" sz="2000" b="1" dirty="0">
                <a:solidFill>
                  <a:schemeClr val="tx1"/>
                </a:solidFill>
                <a:cs typeface="Courier New" pitchFamily="49" charset="0"/>
              </a:rPr>
              <a:t>main</a:t>
            </a:r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(</a:t>
            </a:r>
            <a:r>
              <a:rPr lang="th-TH" sz="2000" b="1" dirty="0">
                <a:solidFill>
                  <a:srgbClr val="FF3300"/>
                </a:solidFill>
                <a:cs typeface="Courier New" pitchFamily="49" charset="0"/>
              </a:rPr>
              <a:t>String</a:t>
            </a:r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[] args) {</a:t>
            </a:r>
          </a:p>
          <a:p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sz="2000" b="1" dirty="0">
                <a:solidFill>
                  <a:srgbClr val="000000"/>
                </a:solidFill>
                <a:cs typeface="Courier New" pitchFamily="49" charset="0"/>
              </a:rPr>
              <a:t>Ball b = </a:t>
            </a:r>
            <a:r>
              <a:rPr lang="en-US" sz="2000" b="1" dirty="0">
                <a:solidFill>
                  <a:srgbClr val="0000FF"/>
                </a:solidFill>
                <a:cs typeface="Courier New" pitchFamily="49" charset="0"/>
              </a:rPr>
              <a:t>new</a:t>
            </a:r>
            <a:r>
              <a:rPr lang="en-US" sz="2000" b="1" dirty="0">
                <a:solidFill>
                  <a:srgbClr val="000000"/>
                </a:solidFill>
                <a:cs typeface="Courier New" pitchFamily="49" charset="0"/>
              </a:rPr>
              <a:t> Ball();</a:t>
            </a:r>
            <a:endParaRPr lang="th-TH" sz="2000" b="1" dirty="0">
              <a:solidFill>
                <a:srgbClr val="000000"/>
              </a:solidFill>
              <a:cs typeface="Courier New" pitchFamily="49" charset="0"/>
            </a:endParaRPr>
          </a:p>
          <a:p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sz="2000" b="1" dirty="0" err="1">
                <a:solidFill>
                  <a:srgbClr val="000000"/>
                </a:solidFill>
                <a:cs typeface="Angsana New" pitchFamily="18" charset="-34"/>
              </a:rPr>
              <a:t>moveRight</a:t>
            </a:r>
            <a:r>
              <a:rPr lang="en-US" sz="2000" b="1" dirty="0">
                <a:solidFill>
                  <a:srgbClr val="000000"/>
                </a:solidFill>
                <a:cs typeface="Angsana New" pitchFamily="18" charset="-34"/>
              </a:rPr>
              <a:t>(b, 5);</a:t>
            </a:r>
            <a:endParaRPr lang="th-TH" sz="2000" b="1" dirty="0">
              <a:solidFill>
                <a:srgbClr val="000000"/>
              </a:solidFill>
              <a:cs typeface="Angsana New" pitchFamily="18" charset="-34"/>
            </a:endParaRPr>
          </a:p>
          <a:p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sz="2000" b="1" dirty="0">
                <a:solidFill>
                  <a:srgbClr val="000000"/>
                </a:solidFill>
                <a:cs typeface="Angsana New" pitchFamily="18" charset="-34"/>
              </a:rPr>
              <a:t>...</a:t>
            </a:r>
            <a:endParaRPr lang="th-TH" sz="2000" b="1" dirty="0">
              <a:solidFill>
                <a:srgbClr val="000000"/>
              </a:solidFill>
              <a:cs typeface="Angsana New" pitchFamily="18" charset="-34"/>
            </a:endParaRPr>
          </a:p>
          <a:p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}</a:t>
            </a:r>
            <a:r>
              <a:rPr lang="th-TH" sz="2000" b="1" dirty="0">
                <a:solidFill>
                  <a:srgbClr val="FF00FF"/>
                </a:solidFill>
                <a:cs typeface="Courier New" pitchFamily="49" charset="0"/>
              </a:rPr>
              <a:t> </a:t>
            </a:r>
          </a:p>
        </p:txBody>
      </p:sp>
      <p:grpSp>
        <p:nvGrpSpPr>
          <p:cNvPr id="6" name="Group 56"/>
          <p:cNvGrpSpPr>
            <a:grpSpLocks/>
          </p:cNvGrpSpPr>
          <p:nvPr/>
        </p:nvGrpSpPr>
        <p:grpSpPr bwMode="auto">
          <a:xfrm>
            <a:off x="5599113" y="3109913"/>
            <a:ext cx="3124200" cy="866775"/>
            <a:chOff x="3527" y="1959"/>
            <a:chExt cx="1968" cy="546"/>
          </a:xfrm>
        </p:grpSpPr>
        <p:grpSp>
          <p:nvGrpSpPr>
            <p:cNvPr id="14350" name="Group 23"/>
            <p:cNvGrpSpPr>
              <a:grpSpLocks/>
            </p:cNvGrpSpPr>
            <p:nvPr/>
          </p:nvGrpSpPr>
          <p:grpSpPr bwMode="auto">
            <a:xfrm>
              <a:off x="4286" y="1959"/>
              <a:ext cx="1209" cy="546"/>
              <a:chOff x="1626" y="2845"/>
              <a:chExt cx="1630" cy="619"/>
            </a:xfrm>
          </p:grpSpPr>
          <p:sp>
            <p:nvSpPr>
              <p:cNvPr id="14355" name="AutoShape 24"/>
              <p:cNvSpPr>
                <a:spLocks noChangeArrowheads="1"/>
              </p:cNvSpPr>
              <p:nvPr/>
            </p:nvSpPr>
            <p:spPr bwMode="auto">
              <a:xfrm>
                <a:off x="1626" y="2845"/>
                <a:ext cx="1630" cy="619"/>
              </a:xfrm>
              <a:prstGeom prst="roundRect">
                <a:avLst>
                  <a:gd name="adj" fmla="val 16667"/>
                </a:avLst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 b="1">
                  <a:latin typeface="Tahoma" pitchFamily="34" charset="0"/>
                </a:endParaRPr>
              </a:p>
            </p:txBody>
          </p:sp>
          <p:sp>
            <p:nvSpPr>
              <p:cNvPr id="14356" name="Text Box 25"/>
              <p:cNvSpPr txBox="1">
                <a:spLocks noChangeArrowheads="1"/>
              </p:cNvSpPr>
              <p:nvPr/>
            </p:nvSpPr>
            <p:spPr bwMode="auto">
              <a:xfrm>
                <a:off x="1818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4357" name="Text Box 26"/>
              <p:cNvSpPr txBox="1">
                <a:spLocks noChangeArrowheads="1"/>
              </p:cNvSpPr>
              <p:nvPr/>
            </p:nvSpPr>
            <p:spPr bwMode="auto">
              <a:xfrm>
                <a:off x="1672" y="2910"/>
                <a:ext cx="145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4358" name="Text Box 27"/>
              <p:cNvSpPr txBox="1">
                <a:spLocks noChangeArrowheads="1"/>
              </p:cNvSpPr>
              <p:nvPr/>
            </p:nvSpPr>
            <p:spPr bwMode="auto">
              <a:xfrm>
                <a:off x="1818" y="3193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4359" name="Text Box 28"/>
              <p:cNvSpPr txBox="1">
                <a:spLocks noChangeArrowheads="1"/>
              </p:cNvSpPr>
              <p:nvPr/>
            </p:nvSpPr>
            <p:spPr bwMode="auto">
              <a:xfrm>
                <a:off x="1672" y="3187"/>
                <a:ext cx="145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4360" name="Text Box 29"/>
              <p:cNvSpPr txBox="1">
                <a:spLocks noChangeArrowheads="1"/>
              </p:cNvSpPr>
              <p:nvPr/>
            </p:nvSpPr>
            <p:spPr bwMode="auto">
              <a:xfrm>
                <a:off x="2367" y="2915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4361" name="Text Box 30"/>
              <p:cNvSpPr txBox="1">
                <a:spLocks noChangeArrowheads="1"/>
              </p:cNvSpPr>
              <p:nvPr/>
            </p:nvSpPr>
            <p:spPr bwMode="auto">
              <a:xfrm>
                <a:off x="2132" y="2910"/>
                <a:ext cx="23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4362" name="Text Box 31"/>
              <p:cNvSpPr txBox="1">
                <a:spLocks noChangeArrowheads="1"/>
              </p:cNvSpPr>
              <p:nvPr/>
            </p:nvSpPr>
            <p:spPr bwMode="auto">
              <a:xfrm>
                <a:off x="2367" y="3193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4363" name="Text Box 32"/>
              <p:cNvSpPr txBox="1">
                <a:spLocks noChangeArrowheads="1"/>
              </p:cNvSpPr>
              <p:nvPr/>
            </p:nvSpPr>
            <p:spPr bwMode="auto">
              <a:xfrm>
                <a:off x="2132" y="3187"/>
                <a:ext cx="233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4364" name="Text Box 33"/>
              <p:cNvSpPr txBox="1">
                <a:spLocks noChangeArrowheads="1"/>
              </p:cNvSpPr>
              <p:nvPr/>
            </p:nvSpPr>
            <p:spPr bwMode="auto">
              <a:xfrm>
                <a:off x="2860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4365" name="Text Box 34"/>
              <p:cNvSpPr txBox="1">
                <a:spLocks noChangeArrowheads="1"/>
              </p:cNvSpPr>
              <p:nvPr/>
            </p:nvSpPr>
            <p:spPr bwMode="auto">
              <a:xfrm>
                <a:off x="2666" y="2910"/>
                <a:ext cx="19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r</a:t>
                </a:r>
                <a:endParaRPr lang="th-TH" sz="3200" b="1">
                  <a:latin typeface="Tahoma" pitchFamily="34" charset="0"/>
                </a:endParaRPr>
              </a:p>
            </p:txBody>
          </p:sp>
        </p:grpSp>
        <p:grpSp>
          <p:nvGrpSpPr>
            <p:cNvPr id="14351" name="Group 35"/>
            <p:cNvGrpSpPr>
              <a:grpSpLocks/>
            </p:cNvGrpSpPr>
            <p:nvPr/>
          </p:nvGrpSpPr>
          <p:grpSpPr bwMode="auto">
            <a:xfrm>
              <a:off x="3527" y="1971"/>
              <a:ext cx="408" cy="232"/>
              <a:chOff x="939" y="2998"/>
              <a:chExt cx="408" cy="232"/>
            </a:xfrm>
          </p:grpSpPr>
          <p:sp>
            <p:nvSpPr>
              <p:cNvPr id="13329" name="Rectangle 36"/>
              <p:cNvSpPr>
                <a:spLocks noChangeArrowheads="1"/>
              </p:cNvSpPr>
              <p:nvPr/>
            </p:nvSpPr>
            <p:spPr bwMode="auto">
              <a:xfrm>
                <a:off x="1106" y="2998"/>
                <a:ext cx="241" cy="2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354" name="Text Box 37"/>
              <p:cNvSpPr txBox="1">
                <a:spLocks noChangeArrowheads="1"/>
              </p:cNvSpPr>
              <p:nvPr/>
            </p:nvSpPr>
            <p:spPr bwMode="auto">
              <a:xfrm>
                <a:off x="939" y="3000"/>
                <a:ext cx="167" cy="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b="1">
                    <a:cs typeface="Angsana New" pitchFamily="18" charset="-34"/>
                  </a:rPr>
                  <a:t>b</a:t>
                </a:r>
                <a:endParaRPr lang="th-TH" sz="4400" b="1">
                  <a:latin typeface="Tahoma" pitchFamily="34" charset="0"/>
                </a:endParaRPr>
              </a:p>
            </p:txBody>
          </p:sp>
        </p:grpSp>
        <p:sp>
          <p:nvSpPr>
            <p:cNvPr id="14352" name="Line 38"/>
            <p:cNvSpPr>
              <a:spLocks noChangeShapeType="1"/>
            </p:cNvSpPr>
            <p:nvPr/>
          </p:nvSpPr>
          <p:spPr bwMode="auto">
            <a:xfrm>
              <a:off x="3815" y="2092"/>
              <a:ext cx="45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9" name="Group 44"/>
          <p:cNvGrpSpPr>
            <a:grpSpLocks/>
          </p:cNvGrpSpPr>
          <p:nvPr/>
        </p:nvGrpSpPr>
        <p:grpSpPr bwMode="auto">
          <a:xfrm>
            <a:off x="2941638" y="3536950"/>
            <a:ext cx="5273675" cy="1346200"/>
            <a:chOff x="1510" y="2228"/>
            <a:chExt cx="3322" cy="848"/>
          </a:xfrm>
        </p:grpSpPr>
        <p:sp>
          <p:nvSpPr>
            <p:cNvPr id="14348" name="Freeform 22"/>
            <p:cNvSpPr>
              <a:spLocks/>
            </p:cNvSpPr>
            <p:nvPr/>
          </p:nvSpPr>
          <p:spPr bwMode="auto">
            <a:xfrm>
              <a:off x="1510" y="2237"/>
              <a:ext cx="2055" cy="839"/>
            </a:xfrm>
            <a:custGeom>
              <a:avLst/>
              <a:gdLst>
                <a:gd name="T0" fmla="*/ 1141 w 1288"/>
                <a:gd name="T1" fmla="*/ 0 h 659"/>
                <a:gd name="T2" fmla="*/ 6146 w 1288"/>
                <a:gd name="T3" fmla="*/ 885 h 659"/>
                <a:gd name="T4" fmla="*/ 37955 w 1288"/>
                <a:gd name="T5" fmla="*/ 1898 h 659"/>
                <a:gd name="T6" fmla="*/ 51405 w 1288"/>
                <a:gd name="T7" fmla="*/ 2779 h 659"/>
                <a:gd name="T8" fmla="*/ 54094 w 1288"/>
                <a:gd name="T9" fmla="*/ 4548 h 6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8"/>
                <a:gd name="T16" fmla="*/ 0 h 659"/>
                <a:gd name="T17" fmla="*/ 1288 w 1288"/>
                <a:gd name="T18" fmla="*/ 659 h 6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8" h="659">
                  <a:moveTo>
                    <a:pt x="27" y="0"/>
                  </a:moveTo>
                  <a:cubicBezTo>
                    <a:pt x="13" y="41"/>
                    <a:pt x="0" y="82"/>
                    <a:pt x="146" y="128"/>
                  </a:cubicBezTo>
                  <a:cubicBezTo>
                    <a:pt x="292" y="174"/>
                    <a:pt x="724" y="229"/>
                    <a:pt x="904" y="275"/>
                  </a:cubicBezTo>
                  <a:cubicBezTo>
                    <a:pt x="1084" y="321"/>
                    <a:pt x="1160" y="339"/>
                    <a:pt x="1224" y="403"/>
                  </a:cubicBezTo>
                  <a:cubicBezTo>
                    <a:pt x="1288" y="467"/>
                    <a:pt x="1277" y="618"/>
                    <a:pt x="1288" y="659"/>
                  </a:cubicBezTo>
                </a:path>
              </a:pathLst>
            </a:custGeom>
            <a:noFill/>
            <a:ln w="28575" cap="flat" cmpd="sng">
              <a:solidFill>
                <a:schemeClr val="tx2"/>
              </a:solidFill>
              <a:prstDash val="dash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/>
            <a:lstStyle/>
            <a:p>
              <a:endParaRPr lang="th-TH"/>
            </a:p>
          </p:txBody>
        </p:sp>
        <p:sp>
          <p:nvSpPr>
            <p:cNvPr id="14349" name="Freeform 43"/>
            <p:cNvSpPr>
              <a:spLocks/>
            </p:cNvSpPr>
            <p:nvPr/>
          </p:nvSpPr>
          <p:spPr bwMode="auto">
            <a:xfrm>
              <a:off x="1771" y="2228"/>
              <a:ext cx="3061" cy="815"/>
            </a:xfrm>
            <a:custGeom>
              <a:avLst/>
              <a:gdLst>
                <a:gd name="T0" fmla="*/ 27371 w 1288"/>
                <a:gd name="T1" fmla="*/ 0 h 659"/>
                <a:gd name="T2" fmla="*/ 148656 w 1288"/>
                <a:gd name="T3" fmla="*/ 698 h 659"/>
                <a:gd name="T4" fmla="*/ 919743 w 1288"/>
                <a:gd name="T5" fmla="*/ 1501 h 659"/>
                <a:gd name="T6" fmla="*/ 1245496 w 1288"/>
                <a:gd name="T7" fmla="*/ 2204 h 659"/>
                <a:gd name="T8" fmla="*/ 1310709 w 1288"/>
                <a:gd name="T9" fmla="*/ 3606 h 6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8"/>
                <a:gd name="T16" fmla="*/ 0 h 659"/>
                <a:gd name="T17" fmla="*/ 1288 w 1288"/>
                <a:gd name="T18" fmla="*/ 659 h 6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8" h="659">
                  <a:moveTo>
                    <a:pt x="27" y="0"/>
                  </a:moveTo>
                  <a:cubicBezTo>
                    <a:pt x="13" y="41"/>
                    <a:pt x="0" y="82"/>
                    <a:pt x="146" y="128"/>
                  </a:cubicBezTo>
                  <a:cubicBezTo>
                    <a:pt x="292" y="174"/>
                    <a:pt x="724" y="229"/>
                    <a:pt x="904" y="275"/>
                  </a:cubicBezTo>
                  <a:cubicBezTo>
                    <a:pt x="1084" y="321"/>
                    <a:pt x="1160" y="339"/>
                    <a:pt x="1224" y="403"/>
                  </a:cubicBezTo>
                  <a:cubicBezTo>
                    <a:pt x="1288" y="467"/>
                    <a:pt x="1277" y="618"/>
                    <a:pt x="1288" y="659"/>
                  </a:cubicBezTo>
                </a:path>
              </a:pathLst>
            </a:custGeom>
            <a:noFill/>
            <a:ln w="28575" cap="flat" cmpd="sng">
              <a:solidFill>
                <a:schemeClr val="tx2"/>
              </a:solidFill>
              <a:prstDash val="dash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/>
            <a:lstStyle/>
            <a:p>
              <a:endParaRPr lang="th-TH"/>
            </a:p>
          </p:txBody>
        </p:sp>
      </p:grpSp>
      <p:sp>
        <p:nvSpPr>
          <p:cNvPr id="609326" name="Text Box 46"/>
          <p:cNvSpPr txBox="1">
            <a:spLocks noChangeArrowheads="1"/>
          </p:cNvSpPr>
          <p:nvPr/>
        </p:nvSpPr>
        <p:spPr bwMode="auto">
          <a:xfrm>
            <a:off x="7037388" y="3206750"/>
            <a:ext cx="365125" cy="280988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36000" rIns="0" bIns="36000"/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en-US" b="1">
                <a:latin typeface="Angsana New" pitchFamily="18" charset="-34"/>
                <a:cs typeface="Angsana New" pitchFamily="18" charset="-34"/>
              </a:rPr>
              <a:t>5.0</a:t>
            </a:r>
            <a:endParaRPr lang="th-TH" sz="4400" b="1">
              <a:latin typeface="Tahoma" pitchFamily="34" charset="0"/>
            </a:endParaRPr>
          </a:p>
        </p:txBody>
      </p:sp>
      <p:grpSp>
        <p:nvGrpSpPr>
          <p:cNvPr id="10" name="Group 55"/>
          <p:cNvGrpSpPr>
            <a:grpSpLocks/>
          </p:cNvGrpSpPr>
          <p:nvPr/>
        </p:nvGrpSpPr>
        <p:grpSpPr bwMode="auto">
          <a:xfrm>
            <a:off x="5943600" y="3629025"/>
            <a:ext cx="1573213" cy="1928813"/>
            <a:chOff x="3771" y="2286"/>
            <a:chExt cx="991" cy="1215"/>
          </a:xfrm>
        </p:grpSpPr>
        <p:sp>
          <p:nvSpPr>
            <p:cNvPr id="14346" name="Text Box 52"/>
            <p:cNvSpPr txBox="1">
              <a:spLocks noChangeArrowheads="1"/>
            </p:cNvSpPr>
            <p:nvPr/>
          </p:nvSpPr>
          <p:spPr bwMode="auto">
            <a:xfrm>
              <a:off x="4533" y="3213"/>
              <a:ext cx="22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eaLnBrk="1" hangingPunct="1"/>
              <a:r>
                <a:rPr lang="en-US" b="1"/>
                <a:t>5</a:t>
              </a:r>
              <a:endParaRPr lang="th-TH" b="1"/>
            </a:p>
          </p:txBody>
        </p:sp>
        <p:sp>
          <p:nvSpPr>
            <p:cNvPr id="14347" name="Freeform 45"/>
            <p:cNvSpPr>
              <a:spLocks/>
            </p:cNvSpPr>
            <p:nvPr/>
          </p:nvSpPr>
          <p:spPr bwMode="auto">
            <a:xfrm>
              <a:off x="3771" y="2286"/>
              <a:ext cx="495" cy="1089"/>
            </a:xfrm>
            <a:custGeom>
              <a:avLst/>
              <a:gdLst>
                <a:gd name="T0" fmla="*/ 0 w 495"/>
                <a:gd name="T1" fmla="*/ 1089 h 1089"/>
                <a:gd name="T2" fmla="*/ 243 w 495"/>
                <a:gd name="T3" fmla="*/ 936 h 1089"/>
                <a:gd name="T4" fmla="*/ 270 w 495"/>
                <a:gd name="T5" fmla="*/ 540 h 1089"/>
                <a:gd name="T6" fmla="*/ 252 w 495"/>
                <a:gd name="T7" fmla="*/ 243 h 1089"/>
                <a:gd name="T8" fmla="*/ 495 w 495"/>
                <a:gd name="T9" fmla="*/ 0 h 10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5"/>
                <a:gd name="T16" fmla="*/ 0 h 1089"/>
                <a:gd name="T17" fmla="*/ 495 w 495"/>
                <a:gd name="T18" fmla="*/ 1089 h 10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5" h="1089">
                  <a:moveTo>
                    <a:pt x="0" y="1089"/>
                  </a:moveTo>
                  <a:cubicBezTo>
                    <a:pt x="99" y="1058"/>
                    <a:pt x="198" y="1028"/>
                    <a:pt x="243" y="936"/>
                  </a:cubicBezTo>
                  <a:cubicBezTo>
                    <a:pt x="288" y="844"/>
                    <a:pt x="269" y="655"/>
                    <a:pt x="270" y="540"/>
                  </a:cubicBezTo>
                  <a:cubicBezTo>
                    <a:pt x="271" y="425"/>
                    <a:pt x="215" y="333"/>
                    <a:pt x="252" y="243"/>
                  </a:cubicBezTo>
                  <a:cubicBezTo>
                    <a:pt x="289" y="153"/>
                    <a:pt x="392" y="76"/>
                    <a:pt x="495" y="0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/>
            <a:lstStyle/>
            <a:p>
              <a:endParaRPr lang="th-TH"/>
            </a:p>
          </p:txBody>
        </p:sp>
      </p:grpSp>
      <p:sp>
        <p:nvSpPr>
          <p:cNvPr id="38" name="TextBox 29"/>
          <p:cNvSpPr txBox="1">
            <a:spLocks noChangeArrowheads="1"/>
          </p:cNvSpPr>
          <p:nvPr/>
        </p:nvSpPr>
        <p:spPr bwMode="auto">
          <a:xfrm>
            <a:off x="5476480" y="2151111"/>
            <a:ext cx="3175792" cy="40011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000" dirty="0" smtClean="0"/>
              <a:t>เหมือนกับการรับ-ส่งอาเรย์</a:t>
            </a:r>
            <a:endParaRPr lang="th-TH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9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9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092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09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09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09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09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09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09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9283" grpId="0" build="p"/>
      <p:bldP spid="609285" grpId="0" build="p" animBg="1"/>
      <p:bldP spid="60932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เมท็อดที่คืนอ็อบเจกต์</a:t>
            </a:r>
          </a:p>
        </p:txBody>
      </p:sp>
      <p:sp>
        <p:nvSpPr>
          <p:cNvPr id="607236" name="Rectangle 4"/>
          <p:cNvSpPr>
            <a:spLocks noChangeArrowheads="1"/>
          </p:cNvSpPr>
          <p:nvPr/>
        </p:nvSpPr>
        <p:spPr bwMode="auto">
          <a:xfrm>
            <a:off x="700088" y="904875"/>
            <a:ext cx="7812087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th-TH" sz="2800">
                <a:solidFill>
                  <a:srgbClr val="003300"/>
                </a:solidFill>
                <a:latin typeface="Tahoma" pitchFamily="34" charset="0"/>
              </a:rPr>
              <a:t>การคืนอ็อบเจกต์จากเมท็อด ให้ผู้เรียกเมท็อด </a:t>
            </a:r>
            <a:br>
              <a:rPr lang="th-TH" sz="2800">
                <a:solidFill>
                  <a:srgbClr val="003300"/>
                </a:solidFill>
                <a:latin typeface="Tahoma" pitchFamily="34" charset="0"/>
              </a:rPr>
            </a:br>
            <a:r>
              <a:rPr lang="th-TH" sz="2800">
                <a:solidFill>
                  <a:srgbClr val="003300"/>
                </a:solidFill>
                <a:latin typeface="Tahoma" pitchFamily="34" charset="0"/>
              </a:rPr>
              <a:t>คือการส่งตำแหน่งของอ็อบเจกต์คืนกลับไป</a:t>
            </a:r>
          </a:p>
        </p:txBody>
      </p:sp>
      <p:sp>
        <p:nvSpPr>
          <p:cNvPr id="607239" name="Text Box 7"/>
          <p:cNvSpPr txBox="1">
            <a:spLocks noChangeArrowheads="1"/>
          </p:cNvSpPr>
          <p:nvPr/>
        </p:nvSpPr>
        <p:spPr bwMode="auto">
          <a:xfrm>
            <a:off x="863600" y="3598863"/>
            <a:ext cx="6210300" cy="2247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r>
              <a:rPr lang="th-TH" sz="2000" b="1">
                <a:solidFill>
                  <a:srgbClr val="0000FF"/>
                </a:solidFill>
                <a:cs typeface="Angsana New" pitchFamily="18" charset="-34"/>
              </a:rPr>
              <a:t> </a:t>
            </a:r>
            <a:r>
              <a:rPr lang="en-US" sz="2000" b="1">
                <a:solidFill>
                  <a:srgbClr val="0000FF"/>
                </a:solidFill>
                <a:cs typeface="Angsana New" pitchFamily="18" charset="-34"/>
              </a:rPr>
              <a:t>public </a:t>
            </a:r>
            <a:r>
              <a:rPr lang="th-TH" sz="2000" b="1">
                <a:solidFill>
                  <a:srgbClr val="0000FF"/>
                </a:solidFill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Ball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createRandomBall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() {</a:t>
            </a:r>
          </a:p>
          <a:p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00"/>
                </a:solidFill>
                <a:cs typeface="Angsana New" pitchFamily="18" charset="-34"/>
              </a:rPr>
              <a:t>Ball ball = </a:t>
            </a:r>
            <a:r>
              <a:rPr lang="en-US" sz="2000" b="1">
                <a:solidFill>
                  <a:srgbClr val="0000FF"/>
                </a:solidFill>
                <a:cs typeface="Angsana New" pitchFamily="18" charset="-34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Angsana New" pitchFamily="18" charset="-34"/>
              </a:rPr>
              <a:t> Ball();</a:t>
            </a:r>
          </a:p>
          <a:p>
            <a:r>
              <a:rPr lang="en-US" sz="2000" b="1">
                <a:solidFill>
                  <a:srgbClr val="000000"/>
                </a:solidFill>
                <a:cs typeface="Angsana New" pitchFamily="18" charset="-34"/>
              </a:rPr>
              <a:t>   ball.r = random(10, 15);</a:t>
            </a:r>
          </a:p>
          <a:p>
            <a:r>
              <a:rPr lang="en-US" sz="2000" b="1">
                <a:solidFill>
                  <a:srgbClr val="000000"/>
                </a:solidFill>
                <a:cs typeface="Angsana New" pitchFamily="18" charset="-34"/>
              </a:rPr>
              <a:t>   ball.dx = random(-5, 5);</a:t>
            </a:r>
          </a:p>
          <a:p>
            <a:r>
              <a:rPr lang="en-US" sz="2000" b="1">
                <a:solidFill>
                  <a:srgbClr val="000000"/>
                </a:solidFill>
                <a:cs typeface="Angsana New" pitchFamily="18" charset="-34"/>
              </a:rPr>
              <a:t>   ball.dy = random(-5, 5);</a:t>
            </a:r>
          </a:p>
          <a:p>
            <a:r>
              <a:rPr lang="en-US" sz="2000" b="1">
                <a:solidFill>
                  <a:srgbClr val="000000"/>
                </a:solidFill>
                <a:cs typeface="Angsana New" pitchFamily="18" charset="-34"/>
              </a:rPr>
              <a:t>   </a:t>
            </a:r>
            <a:r>
              <a:rPr lang="en-US" sz="2000" b="1">
                <a:solidFill>
                  <a:srgbClr val="0000FF"/>
                </a:solidFill>
                <a:cs typeface="Courier New" pitchFamily="49" charset="0"/>
              </a:rPr>
              <a:t>return</a:t>
            </a:r>
            <a:r>
              <a:rPr lang="en-US" sz="2000" b="1">
                <a:solidFill>
                  <a:srgbClr val="000000"/>
                </a:solidFill>
                <a:cs typeface="Angsana New" pitchFamily="18" charset="-34"/>
              </a:rPr>
              <a:t> ball;</a:t>
            </a:r>
            <a:endParaRPr lang="th-TH" sz="2000" b="1">
              <a:solidFill>
                <a:srgbClr val="000000"/>
              </a:solidFill>
              <a:cs typeface="Angsana New" pitchFamily="18" charset="-34"/>
            </a:endParaRPr>
          </a:p>
          <a:p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}</a:t>
            </a:r>
            <a:r>
              <a:rPr lang="th-TH" sz="2000" b="1">
                <a:solidFill>
                  <a:srgbClr val="FF00FF"/>
                </a:solidFill>
                <a:cs typeface="Courier New" pitchFamily="49" charset="0"/>
              </a:rPr>
              <a:t> </a:t>
            </a:r>
          </a:p>
        </p:txBody>
      </p:sp>
      <p:sp>
        <p:nvSpPr>
          <p:cNvPr id="607247" name="Text Box 15"/>
          <p:cNvSpPr txBox="1">
            <a:spLocks noChangeArrowheads="1"/>
          </p:cNvSpPr>
          <p:nvPr/>
        </p:nvSpPr>
        <p:spPr bwMode="auto">
          <a:xfrm>
            <a:off x="863600" y="1993900"/>
            <a:ext cx="6719888" cy="1323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r>
              <a:rPr lang="th-TH" sz="2000" b="1">
                <a:solidFill>
                  <a:srgbClr val="0000FF"/>
                </a:solidFill>
                <a:cs typeface="Courier New" pitchFamily="49" charset="0"/>
              </a:rPr>
              <a:t> 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cs typeface="Courier New" pitchFamily="49" charset="0"/>
              </a:rPr>
              <a:t>static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FF"/>
                </a:solidFill>
                <a:cs typeface="Courier New" pitchFamily="49" charset="0"/>
              </a:rPr>
              <a:t>void </a:t>
            </a:r>
            <a:r>
              <a:rPr lang="th-TH" sz="2000" b="1">
                <a:solidFill>
                  <a:schemeClr val="tx1"/>
                </a:solidFill>
                <a:cs typeface="Courier New" pitchFamily="49" charset="0"/>
              </a:rPr>
              <a:t>main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(</a:t>
            </a:r>
            <a:r>
              <a:rPr lang="th-TH" sz="2000" b="1">
                <a:solidFill>
                  <a:srgbClr val="FF3300"/>
                </a:solidFill>
                <a:cs typeface="Courier New" pitchFamily="49" charset="0"/>
              </a:rPr>
              <a:t>String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[] args) {</a:t>
            </a:r>
          </a:p>
          <a:p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Ball b = createRandomBall();</a:t>
            </a:r>
            <a:endParaRPr lang="th-TH" sz="2000" b="1">
              <a:solidFill>
                <a:srgbClr val="000000"/>
              </a:solidFill>
              <a:cs typeface="Angsana New" pitchFamily="18" charset="-34"/>
            </a:endParaRPr>
          </a:p>
          <a:p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sz="2000" b="1">
                <a:solidFill>
                  <a:srgbClr val="000000"/>
                </a:solidFill>
                <a:cs typeface="Angsana New" pitchFamily="18" charset="-34"/>
              </a:rPr>
              <a:t>...</a:t>
            </a:r>
            <a:endParaRPr lang="th-TH" sz="2000" b="1">
              <a:solidFill>
                <a:srgbClr val="000000"/>
              </a:solidFill>
              <a:cs typeface="Angsana New" pitchFamily="18" charset="-34"/>
            </a:endParaRPr>
          </a:p>
          <a:p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}</a:t>
            </a:r>
            <a:r>
              <a:rPr lang="th-TH" sz="2000" b="1">
                <a:solidFill>
                  <a:srgbClr val="FF00FF"/>
                </a:solidFill>
                <a:cs typeface="Courier New" pitchFamily="49" charset="0"/>
              </a:rPr>
              <a:t> 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597650" y="3978275"/>
            <a:ext cx="1919288" cy="866775"/>
            <a:chOff x="1626" y="2845"/>
            <a:chExt cx="1630" cy="619"/>
          </a:xfrm>
        </p:grpSpPr>
        <p:sp>
          <p:nvSpPr>
            <p:cNvPr id="15380" name="AutoShape 18"/>
            <p:cNvSpPr>
              <a:spLocks noChangeArrowheads="1"/>
            </p:cNvSpPr>
            <p:nvPr/>
          </p:nvSpPr>
          <p:spPr bwMode="auto">
            <a:xfrm>
              <a:off x="1626" y="2845"/>
              <a:ext cx="1630" cy="619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 b="1">
                <a:latin typeface="Tahoma" pitchFamily="34" charset="0"/>
              </a:endParaRPr>
            </a:p>
          </p:txBody>
        </p:sp>
        <p:sp>
          <p:nvSpPr>
            <p:cNvPr id="15381" name="Text Box 19"/>
            <p:cNvSpPr txBox="1">
              <a:spLocks noChangeArrowheads="1"/>
            </p:cNvSpPr>
            <p:nvPr/>
          </p:nvSpPr>
          <p:spPr bwMode="auto">
            <a:xfrm>
              <a:off x="1818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5382" name="Text Box 20"/>
            <p:cNvSpPr txBox="1">
              <a:spLocks noChangeArrowheads="1"/>
            </p:cNvSpPr>
            <p:nvPr/>
          </p:nvSpPr>
          <p:spPr bwMode="auto">
            <a:xfrm>
              <a:off x="1672" y="2910"/>
              <a:ext cx="145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15383" name="Text Box 21"/>
            <p:cNvSpPr txBox="1">
              <a:spLocks noChangeArrowheads="1"/>
            </p:cNvSpPr>
            <p:nvPr/>
          </p:nvSpPr>
          <p:spPr bwMode="auto">
            <a:xfrm>
              <a:off x="1818" y="3193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5384" name="Text Box 22"/>
            <p:cNvSpPr txBox="1">
              <a:spLocks noChangeArrowheads="1"/>
            </p:cNvSpPr>
            <p:nvPr/>
          </p:nvSpPr>
          <p:spPr bwMode="auto">
            <a:xfrm>
              <a:off x="1672" y="3187"/>
              <a:ext cx="145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15385" name="Text Box 23"/>
            <p:cNvSpPr txBox="1">
              <a:spLocks noChangeArrowheads="1"/>
            </p:cNvSpPr>
            <p:nvPr/>
          </p:nvSpPr>
          <p:spPr bwMode="auto">
            <a:xfrm>
              <a:off x="2367" y="2915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5386" name="Text Box 24"/>
            <p:cNvSpPr txBox="1">
              <a:spLocks noChangeArrowheads="1"/>
            </p:cNvSpPr>
            <p:nvPr/>
          </p:nvSpPr>
          <p:spPr bwMode="auto">
            <a:xfrm>
              <a:off x="2132" y="2910"/>
              <a:ext cx="23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15387" name="Text Box 25"/>
            <p:cNvSpPr txBox="1">
              <a:spLocks noChangeArrowheads="1"/>
            </p:cNvSpPr>
            <p:nvPr/>
          </p:nvSpPr>
          <p:spPr bwMode="auto">
            <a:xfrm>
              <a:off x="2367" y="3193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5388" name="Text Box 26"/>
            <p:cNvSpPr txBox="1">
              <a:spLocks noChangeArrowheads="1"/>
            </p:cNvSpPr>
            <p:nvPr/>
          </p:nvSpPr>
          <p:spPr bwMode="auto">
            <a:xfrm>
              <a:off x="2132" y="3187"/>
              <a:ext cx="23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15389" name="Text Box 27"/>
            <p:cNvSpPr txBox="1">
              <a:spLocks noChangeArrowheads="1"/>
            </p:cNvSpPr>
            <p:nvPr/>
          </p:nvSpPr>
          <p:spPr bwMode="auto">
            <a:xfrm>
              <a:off x="2860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5390" name="Text Box 28"/>
            <p:cNvSpPr txBox="1">
              <a:spLocks noChangeArrowheads="1"/>
            </p:cNvSpPr>
            <p:nvPr/>
          </p:nvSpPr>
          <p:spPr bwMode="auto">
            <a:xfrm>
              <a:off x="2666" y="2910"/>
              <a:ext cx="19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r</a:t>
              </a:r>
              <a:endParaRPr lang="th-TH" sz="3200" b="1">
                <a:latin typeface="Tahoma" pitchFamily="34" charset="0"/>
              </a:endParaRPr>
            </a:p>
          </p:txBody>
        </p:sp>
      </p:grp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5564188" y="3997325"/>
            <a:ext cx="1008062" cy="639763"/>
            <a:chOff x="3419" y="2934"/>
            <a:chExt cx="635" cy="403"/>
          </a:xfrm>
        </p:grpSpPr>
        <p:sp>
          <p:nvSpPr>
            <p:cNvPr id="14353" name="Rectangle 30"/>
            <p:cNvSpPr>
              <a:spLocks noChangeArrowheads="1"/>
            </p:cNvSpPr>
            <p:nvPr/>
          </p:nvSpPr>
          <p:spPr bwMode="auto">
            <a:xfrm>
              <a:off x="3478" y="2934"/>
              <a:ext cx="241" cy="2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8" name="Text Box 31"/>
            <p:cNvSpPr txBox="1">
              <a:spLocks noChangeArrowheads="1"/>
            </p:cNvSpPr>
            <p:nvPr/>
          </p:nvSpPr>
          <p:spPr bwMode="auto">
            <a:xfrm>
              <a:off x="3419" y="3161"/>
              <a:ext cx="428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2000" b="1">
                  <a:cs typeface="Angsana New" pitchFamily="18" charset="-34"/>
                </a:rPr>
                <a:t>ball</a:t>
              </a:r>
              <a:endParaRPr lang="th-TH" sz="4000" b="1">
                <a:latin typeface="Tahoma" pitchFamily="34" charset="0"/>
              </a:endParaRPr>
            </a:p>
          </p:txBody>
        </p:sp>
        <p:sp>
          <p:nvSpPr>
            <p:cNvPr id="15379" name="Line 32"/>
            <p:cNvSpPr>
              <a:spLocks noChangeShapeType="1"/>
            </p:cNvSpPr>
            <p:nvPr/>
          </p:nvSpPr>
          <p:spPr bwMode="auto">
            <a:xfrm>
              <a:off x="3599" y="3055"/>
              <a:ext cx="45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7473950" y="4060825"/>
            <a:ext cx="922338" cy="666750"/>
            <a:chOff x="4622" y="2974"/>
            <a:chExt cx="581" cy="420"/>
          </a:xfrm>
        </p:grpSpPr>
        <p:sp>
          <p:nvSpPr>
            <p:cNvPr id="15374" name="Text Box 34"/>
            <p:cNvSpPr txBox="1">
              <a:spLocks noChangeArrowheads="1"/>
            </p:cNvSpPr>
            <p:nvPr/>
          </p:nvSpPr>
          <p:spPr bwMode="auto">
            <a:xfrm>
              <a:off x="4973" y="2974"/>
              <a:ext cx="230" cy="177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b="1">
                  <a:latin typeface="Angsana New" pitchFamily="18" charset="-34"/>
                  <a:cs typeface="Angsana New" pitchFamily="18" charset="-34"/>
                </a:rPr>
                <a:t>12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5375" name="Text Box 35"/>
            <p:cNvSpPr txBox="1">
              <a:spLocks noChangeArrowheads="1"/>
            </p:cNvSpPr>
            <p:nvPr/>
          </p:nvSpPr>
          <p:spPr bwMode="auto">
            <a:xfrm>
              <a:off x="4622" y="2974"/>
              <a:ext cx="230" cy="177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b="1">
                  <a:latin typeface="Angsana New" pitchFamily="18" charset="-34"/>
                  <a:cs typeface="Angsana New" pitchFamily="18" charset="-34"/>
                </a:rPr>
                <a:t>-3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5376" name="Text Box 36"/>
            <p:cNvSpPr txBox="1">
              <a:spLocks noChangeArrowheads="1"/>
            </p:cNvSpPr>
            <p:nvPr/>
          </p:nvSpPr>
          <p:spPr bwMode="auto">
            <a:xfrm>
              <a:off x="4622" y="3217"/>
              <a:ext cx="230" cy="177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b="1">
                  <a:latin typeface="Angsana New" pitchFamily="18" charset="-34"/>
                  <a:cs typeface="Angsana New" pitchFamily="18" charset="-34"/>
                </a:rPr>
                <a:t>4</a:t>
              </a:r>
              <a:endParaRPr lang="th-TH" sz="4400" b="1">
                <a:latin typeface="Tahoma" pitchFamily="34" charset="0"/>
              </a:endParaRPr>
            </a:p>
          </p:txBody>
        </p:sp>
      </p:grpSp>
      <p:grpSp>
        <p:nvGrpSpPr>
          <p:cNvPr id="5" name="Group 54"/>
          <p:cNvGrpSpPr>
            <a:grpSpLocks/>
          </p:cNvGrpSpPr>
          <p:nvPr/>
        </p:nvGrpSpPr>
        <p:grpSpPr bwMode="auto">
          <a:xfrm>
            <a:off x="5938838" y="2354263"/>
            <a:ext cx="393700" cy="639762"/>
            <a:chOff x="3509" y="1899"/>
            <a:chExt cx="248" cy="403"/>
          </a:xfrm>
        </p:grpSpPr>
        <p:sp>
          <p:nvSpPr>
            <p:cNvPr id="14348" name="Rectangle 51"/>
            <p:cNvSpPr>
              <a:spLocks noChangeArrowheads="1"/>
            </p:cNvSpPr>
            <p:nvPr/>
          </p:nvSpPr>
          <p:spPr bwMode="auto">
            <a:xfrm>
              <a:off x="3514" y="1899"/>
              <a:ext cx="241" cy="2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3" name="Text Box 52"/>
            <p:cNvSpPr txBox="1">
              <a:spLocks noChangeArrowheads="1"/>
            </p:cNvSpPr>
            <p:nvPr/>
          </p:nvSpPr>
          <p:spPr bwMode="auto">
            <a:xfrm>
              <a:off x="3509" y="2126"/>
              <a:ext cx="248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2000" b="1">
                  <a:cs typeface="Angsana New" pitchFamily="18" charset="-34"/>
                </a:rPr>
                <a:t>b</a:t>
              </a:r>
              <a:endParaRPr lang="th-TH" sz="4000" b="1">
                <a:latin typeface="Tahoma" pitchFamily="34" charset="0"/>
              </a:endParaRPr>
            </a:p>
          </p:txBody>
        </p:sp>
      </p:grpSp>
      <p:sp>
        <p:nvSpPr>
          <p:cNvPr id="607288" name="Freeform 56"/>
          <p:cNvSpPr>
            <a:spLocks/>
          </p:cNvSpPr>
          <p:nvPr/>
        </p:nvSpPr>
        <p:spPr bwMode="auto">
          <a:xfrm>
            <a:off x="6154738" y="2511425"/>
            <a:ext cx="1211262" cy="1443038"/>
          </a:xfrm>
          <a:custGeom>
            <a:avLst/>
            <a:gdLst>
              <a:gd name="T0" fmla="*/ 0 w 763"/>
              <a:gd name="T1" fmla="*/ 0 h 909"/>
              <a:gd name="T2" fmla="*/ 2147483647 w 763"/>
              <a:gd name="T3" fmla="*/ 2147483647 h 909"/>
              <a:gd name="T4" fmla="*/ 2147483647 w 763"/>
              <a:gd name="T5" fmla="*/ 2147483647 h 909"/>
              <a:gd name="T6" fmla="*/ 2147483647 w 763"/>
              <a:gd name="T7" fmla="*/ 2147483647 h 909"/>
              <a:gd name="T8" fmla="*/ 0 60000 65536"/>
              <a:gd name="T9" fmla="*/ 0 60000 65536"/>
              <a:gd name="T10" fmla="*/ 0 60000 65536"/>
              <a:gd name="T11" fmla="*/ 0 60000 65536"/>
              <a:gd name="T12" fmla="*/ 0 w 763"/>
              <a:gd name="T13" fmla="*/ 0 h 909"/>
              <a:gd name="T14" fmla="*/ 763 w 763"/>
              <a:gd name="T15" fmla="*/ 909 h 9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3" h="909">
                <a:moveTo>
                  <a:pt x="0" y="0"/>
                </a:moveTo>
                <a:cubicBezTo>
                  <a:pt x="196" y="21"/>
                  <a:pt x="392" y="42"/>
                  <a:pt x="513" y="117"/>
                </a:cubicBezTo>
                <a:cubicBezTo>
                  <a:pt x="634" y="192"/>
                  <a:pt x="695" y="318"/>
                  <a:pt x="729" y="450"/>
                </a:cubicBezTo>
                <a:cubicBezTo>
                  <a:pt x="763" y="582"/>
                  <a:pt x="741" y="745"/>
                  <a:pt x="720" y="909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/>
          <a:p>
            <a:endParaRPr lang="th-TH"/>
          </a:p>
        </p:txBody>
      </p:sp>
      <p:sp>
        <p:nvSpPr>
          <p:cNvPr id="14347" name="TextBox 29"/>
          <p:cNvSpPr txBox="1">
            <a:spLocks noChangeArrowheads="1"/>
          </p:cNvSpPr>
          <p:nvPr/>
        </p:nvSpPr>
        <p:spPr bwMode="auto">
          <a:xfrm>
            <a:off x="3416300" y="5273675"/>
            <a:ext cx="4775200" cy="10160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000"/>
              <a:t>ตัวแปรในเมท็อดหาย เมื่อเมท็อดทำงานเสร็จ</a:t>
            </a:r>
            <a:br>
              <a:rPr lang="th-TH" sz="2000"/>
            </a:br>
            <a:r>
              <a:rPr lang="th-TH" sz="2000"/>
              <a:t>แต่อ็อบเจกต์ที่สร้างในเมท็อดไม่หาย </a:t>
            </a:r>
            <a:br>
              <a:rPr lang="th-TH" sz="2000"/>
            </a:br>
            <a:r>
              <a:rPr lang="th-TH" sz="2000"/>
              <a:t>ถ้ายังมีตัวแปรอ้างอิงมันอยู่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7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7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07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07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07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07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0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7236" grpId="0" build="p" autoUpdateAnimBg="0"/>
      <p:bldP spid="607239" grpId="0" build="p" animBg="1" autoUpdateAnimBg="0"/>
      <p:bldP spid="607247" grpId="0" animBg="1" autoUpdateAnimBg="0"/>
      <p:bldP spid="607288" grpId="0" animBg="1"/>
      <p:bldP spid="143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ลูกบอลเด้งไปมา (ของเดิม)</a:t>
            </a:r>
            <a:endParaRPr lang="en-US" dirty="0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7696200" y="1092200"/>
            <a:ext cx="1065213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1</a:t>
            </a:r>
            <a:endParaRPr lang="th-TH" sz="2000" dirty="0">
              <a:latin typeface="Tahoma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21024" y="848006"/>
            <a:ext cx="8803901" cy="590931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class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BouncingBall</a:t>
            </a:r>
            <a:r>
              <a:rPr lang="en-US" sz="1800" b="1" dirty="0">
                <a:solidFill>
                  <a:srgbClr val="000000"/>
                </a:solidFill>
              </a:rPr>
              <a:t>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main(</a:t>
            </a:r>
            <a:r>
              <a:rPr lang="en-US" sz="1800" b="1" dirty="0">
                <a:solidFill>
                  <a:srgbClr val="C00000"/>
                </a:solidFill>
              </a:rPr>
              <a:t>String</a:t>
            </a:r>
            <a:r>
              <a:rPr lang="en-US" sz="1800" b="1" dirty="0">
                <a:solidFill>
                  <a:srgbClr val="000000"/>
                </a:solidFill>
              </a:rPr>
              <a:t>[] </a:t>
            </a:r>
            <a:r>
              <a:rPr lang="en-US" sz="1800" b="1" dirty="0" err="1">
                <a:solidFill>
                  <a:srgbClr val="000000"/>
                </a:solidFill>
              </a:rPr>
              <a:t>args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 = </a:t>
            </a:r>
            <a:r>
              <a:rPr lang="en-US" sz="1800" b="1" dirty="0">
                <a:solidFill>
                  <a:srgbClr val="0000C0"/>
                </a:solidFill>
              </a:rPr>
              <a:t>new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(250, 200);</a:t>
            </a:r>
          </a:p>
          <a:p>
            <a:pPr eaLnBrk="1" hangingPunct="1"/>
            <a:r>
              <a:rPr lang="fr-FR" sz="1800" b="1" dirty="0">
                <a:solidFill>
                  <a:srgbClr val="000000"/>
                </a:solidFill>
              </a:rPr>
              <a:t>    </a:t>
            </a:r>
            <a:r>
              <a:rPr lang="fr-FR" sz="1800" b="1" dirty="0">
                <a:solidFill>
                  <a:srgbClr val="0000C0"/>
                </a:solidFill>
              </a:rPr>
              <a:t>double</a:t>
            </a:r>
            <a:r>
              <a:rPr lang="fr-FR" sz="1800" b="1" dirty="0">
                <a:solidFill>
                  <a:srgbClr val="000000"/>
                </a:solidFill>
              </a:rPr>
              <a:t> x = 100, y= 100, dx=2, </a:t>
            </a:r>
            <a:r>
              <a:rPr lang="fr-FR" sz="1800" b="1" dirty="0" err="1">
                <a:solidFill>
                  <a:srgbClr val="000000"/>
                </a:solidFill>
              </a:rPr>
              <a:t>dy</a:t>
            </a:r>
            <a:r>
              <a:rPr lang="fr-FR" sz="1800" b="1" dirty="0">
                <a:solidFill>
                  <a:srgbClr val="000000"/>
                </a:solidFill>
              </a:rPr>
              <a:t>=3, r=20;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while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>
                <a:solidFill>
                  <a:srgbClr val="0000C0"/>
                </a:solidFill>
              </a:rPr>
              <a:t>true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 </a:t>
            </a:r>
            <a:r>
              <a:rPr lang="en-US" sz="1800" b="1" dirty="0" err="1">
                <a:solidFill>
                  <a:srgbClr val="000000"/>
                </a:solidFill>
              </a:rPr>
              <a:t>w.fade</a:t>
            </a:r>
            <a:r>
              <a:rPr lang="en-US" sz="1800" b="1" dirty="0">
                <a:solidFill>
                  <a:srgbClr val="000000"/>
                </a:solidFill>
              </a:rPr>
              <a:t>(0.3);</a:t>
            </a:r>
          </a:p>
          <a:p>
            <a:pPr eaLnBrk="1" hangingPunct="1"/>
            <a:r>
              <a:rPr lang="pt-BR" sz="1800" b="1" dirty="0">
                <a:solidFill>
                  <a:srgbClr val="000000"/>
                </a:solidFill>
              </a:rPr>
              <a:t>      w.fillEllipse(x, y, 2 * r, 2 * r);</a:t>
            </a:r>
          </a:p>
          <a:p>
            <a:pPr eaLnBrk="1" hangingPunct="1"/>
            <a:r>
              <a:rPr lang="es-ES" sz="1800" b="1" dirty="0">
                <a:solidFill>
                  <a:srgbClr val="000000"/>
                </a:solidFill>
              </a:rPr>
              <a:t>      x = x + dx;  y = y + </a:t>
            </a:r>
            <a:r>
              <a:rPr lang="es-ES" sz="1800" b="1" dirty="0" err="1">
                <a:solidFill>
                  <a:srgbClr val="000000"/>
                </a:solidFill>
              </a:rPr>
              <a:t>dy</a:t>
            </a:r>
            <a:r>
              <a:rPr lang="es-ES" sz="1800" b="1" dirty="0">
                <a:solidFill>
                  <a:srgbClr val="000000"/>
                </a:solidFill>
              </a:rPr>
              <a:t>;</a:t>
            </a: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</a:rPr>
              <a:t>      </a:t>
            </a:r>
            <a:r>
              <a:rPr lang="en-US" sz="1800" b="1" dirty="0" smtClean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>
                <a:solidFill>
                  <a:srgbClr val="000000"/>
                </a:solidFill>
              </a:rPr>
              <a:t>hitBorderX</a:t>
            </a:r>
            <a:r>
              <a:rPr lang="en-US" sz="1800" b="1" dirty="0">
                <a:solidFill>
                  <a:srgbClr val="000000"/>
                </a:solidFill>
              </a:rPr>
              <a:t>(x, r, </a:t>
            </a:r>
            <a:r>
              <a:rPr lang="en-US" sz="1800" b="1" dirty="0" err="1">
                <a:solidFill>
                  <a:srgbClr val="000000"/>
                </a:solidFill>
              </a:rPr>
              <a:t>w.getWidth</a:t>
            </a:r>
            <a:r>
              <a:rPr lang="en-US" sz="1800" b="1" dirty="0">
                <a:solidFill>
                  <a:srgbClr val="000000"/>
                </a:solidFill>
              </a:rPr>
              <a:t>())) </a:t>
            </a:r>
            <a:r>
              <a:rPr lang="en-US" sz="1800" b="1" dirty="0" smtClean="0">
                <a:solidFill>
                  <a:srgbClr val="000000"/>
                </a:solidFill>
              </a:rPr>
              <a:t>dx </a:t>
            </a:r>
            <a:r>
              <a:rPr lang="en-US" sz="1800" b="1" dirty="0">
                <a:solidFill>
                  <a:srgbClr val="000000"/>
                </a:solidFill>
              </a:rPr>
              <a:t>= -</a:t>
            </a:r>
            <a:r>
              <a:rPr lang="en-US" sz="1800" b="1" dirty="0" smtClean="0">
                <a:solidFill>
                  <a:srgbClr val="000000"/>
                </a:solidFill>
              </a:rPr>
              <a:t>dx;</a:t>
            </a: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</a:rPr>
              <a:t>  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 smtClean="0">
                <a:solidFill>
                  <a:srgbClr val="000000"/>
                </a:solidFill>
              </a:rPr>
              <a:t>hitBorderY</a:t>
            </a:r>
            <a:r>
              <a:rPr lang="en-US" sz="1800" b="1" dirty="0" smtClean="0">
                <a:solidFill>
                  <a:srgbClr val="000000"/>
                </a:solidFill>
              </a:rPr>
              <a:t>(y, </a:t>
            </a:r>
            <a:r>
              <a:rPr lang="en-US" sz="1800" b="1" dirty="0">
                <a:solidFill>
                  <a:srgbClr val="000000"/>
                </a:solidFill>
              </a:rPr>
              <a:t>r, </a:t>
            </a:r>
            <a:r>
              <a:rPr lang="en-US" sz="1800" b="1" dirty="0" err="1" smtClean="0">
                <a:solidFill>
                  <a:srgbClr val="000000"/>
                </a:solidFill>
              </a:rPr>
              <a:t>w.getHeigth</a:t>
            </a:r>
            <a:r>
              <a:rPr lang="en-US" sz="1800" b="1" dirty="0">
                <a:solidFill>
                  <a:srgbClr val="000000"/>
                </a:solidFill>
              </a:rPr>
              <a:t>())) </a:t>
            </a:r>
            <a:r>
              <a:rPr lang="en-US" sz="1800" b="1" dirty="0" err="1" smtClean="0">
                <a:solidFill>
                  <a:srgbClr val="000000"/>
                </a:solidFill>
              </a:rPr>
              <a:t>dy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00"/>
                </a:solidFill>
              </a:rPr>
              <a:t>= -</a:t>
            </a:r>
            <a:r>
              <a:rPr lang="en-US" sz="1800" b="1" dirty="0" err="1" smtClean="0">
                <a:solidFill>
                  <a:srgbClr val="000000"/>
                </a:solidFill>
              </a:rPr>
              <a:t>dy</a:t>
            </a:r>
            <a:r>
              <a:rPr lang="en-US" sz="1800" b="1" dirty="0" smtClean="0">
                <a:solidFill>
                  <a:srgbClr val="000000"/>
                </a:solidFill>
              </a:rPr>
              <a:t>;</a:t>
            </a: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</a:rPr>
              <a:t>      </a:t>
            </a:r>
            <a:r>
              <a:rPr lang="en-US" sz="1800" b="1" dirty="0" err="1" smtClean="0">
                <a:solidFill>
                  <a:srgbClr val="000000"/>
                </a:solidFill>
              </a:rPr>
              <a:t>w.sleep</a:t>
            </a:r>
            <a:r>
              <a:rPr lang="en-US" sz="1800" b="1" dirty="0" smtClean="0">
                <a:solidFill>
                  <a:srgbClr val="000000"/>
                </a:solidFill>
              </a:rPr>
              <a:t>(30</a:t>
            </a:r>
            <a:r>
              <a:rPr lang="en-US" sz="1800" b="1" dirty="0">
                <a:solidFill>
                  <a:srgbClr val="000000"/>
                </a:solidFill>
              </a:rPr>
              <a:t>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}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</a:t>
            </a:r>
            <a:r>
              <a:rPr lang="en-US" sz="1800" b="1" dirty="0" smtClean="0">
                <a:solidFill>
                  <a:srgbClr val="000000"/>
                </a:solidFill>
              </a:rPr>
              <a:t>}</a:t>
            </a:r>
          </a:p>
          <a:p>
            <a:r>
              <a:rPr lang="en-US" sz="1800" b="1" dirty="0" smtClean="0">
                <a:solidFill>
                  <a:srgbClr val="0000FF"/>
                </a:solidFill>
              </a:rPr>
              <a:t>  public </a:t>
            </a:r>
            <a:r>
              <a:rPr lang="en-US" sz="1800" b="1" dirty="0">
                <a:solidFill>
                  <a:srgbClr val="0000FF"/>
                </a:solidFill>
              </a:rPr>
              <a:t>static </a:t>
            </a:r>
            <a:r>
              <a:rPr lang="en-US" sz="1800" b="1" dirty="0" err="1">
                <a:solidFill>
                  <a:srgbClr val="0000FF"/>
                </a:solidFill>
              </a:rPr>
              <a:t>boolean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</a:rPr>
              <a:t>hitBorderX</a:t>
            </a:r>
            <a:r>
              <a:rPr lang="en-US" sz="1800" b="1" dirty="0" smtClean="0">
                <a:solidFill>
                  <a:srgbClr val="000000"/>
                </a:solidFill>
              </a:rPr>
              <a:t>(</a:t>
            </a:r>
            <a:r>
              <a:rPr lang="en-US" sz="1800" b="1" dirty="0" smtClean="0">
                <a:solidFill>
                  <a:srgbClr val="0000FF"/>
                </a:solidFill>
              </a:rPr>
              <a:t>double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00"/>
                </a:solidFill>
              </a:rPr>
              <a:t>x, </a:t>
            </a:r>
            <a:r>
              <a:rPr lang="en-US" sz="1800" b="1" dirty="0" smtClean="0">
                <a:solidFill>
                  <a:srgbClr val="0000FF"/>
                </a:solidFill>
              </a:rPr>
              <a:t>double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00"/>
                </a:solidFill>
              </a:rPr>
              <a:t>r, </a:t>
            </a:r>
            <a:r>
              <a:rPr lang="en-US" sz="1800" b="1" dirty="0" err="1">
                <a:solidFill>
                  <a:srgbClr val="0000FF"/>
                </a:solidFill>
              </a:rPr>
              <a:t>int</a:t>
            </a:r>
            <a:r>
              <a:rPr lang="en-US" sz="1800" b="1" dirty="0">
                <a:solidFill>
                  <a:srgbClr val="000000"/>
                </a:solidFill>
              </a:rPr>
              <a:t> w) {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FF"/>
                </a:solidFill>
              </a:rPr>
              <a:t>...</a:t>
            </a:r>
            <a:endParaRPr lang="en-US" sz="1800" b="1" dirty="0">
              <a:solidFill>
                <a:srgbClr val="000000"/>
              </a:solidFill>
            </a:endParaRPr>
          </a:p>
          <a:p>
            <a:r>
              <a:rPr lang="en-US" sz="1800" b="1" dirty="0">
                <a:solidFill>
                  <a:srgbClr val="000000"/>
                </a:solidFill>
              </a:rPr>
              <a:t>  }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</a:t>
            </a:r>
            <a:r>
              <a:rPr lang="en-US" sz="1800" b="1" dirty="0">
                <a:solidFill>
                  <a:srgbClr val="0000FF"/>
                </a:solidFill>
              </a:rPr>
              <a:t>public static </a:t>
            </a:r>
            <a:r>
              <a:rPr lang="en-US" sz="1800" b="1" dirty="0" err="1">
                <a:solidFill>
                  <a:srgbClr val="0000FF"/>
                </a:solidFill>
              </a:rPr>
              <a:t>boolean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</a:rPr>
              <a:t>hitBorderY</a:t>
            </a:r>
            <a:r>
              <a:rPr lang="en-US" sz="1800" b="1" dirty="0" smtClean="0">
                <a:solidFill>
                  <a:srgbClr val="000000"/>
                </a:solidFill>
              </a:rPr>
              <a:t>(</a:t>
            </a:r>
            <a:r>
              <a:rPr lang="en-US" sz="1800" b="1" dirty="0" smtClean="0">
                <a:solidFill>
                  <a:srgbClr val="0000FF"/>
                </a:solidFill>
              </a:rPr>
              <a:t>double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00"/>
                </a:solidFill>
              </a:rPr>
              <a:t>y, </a:t>
            </a:r>
            <a:r>
              <a:rPr lang="en-US" sz="1800" b="1" dirty="0" smtClean="0">
                <a:solidFill>
                  <a:srgbClr val="0000FF"/>
                </a:solidFill>
              </a:rPr>
              <a:t>double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00"/>
                </a:solidFill>
              </a:rPr>
              <a:t>r, </a:t>
            </a:r>
            <a:r>
              <a:rPr lang="en-US" sz="1800" b="1" dirty="0" err="1">
                <a:solidFill>
                  <a:srgbClr val="0000FF"/>
                </a:solidFill>
              </a:rPr>
              <a:t>int</a:t>
            </a:r>
            <a:r>
              <a:rPr lang="en-US" sz="1800" b="1" dirty="0">
                <a:solidFill>
                  <a:srgbClr val="000000"/>
                </a:solidFill>
              </a:rPr>
              <a:t> h) {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FF"/>
                </a:solidFill>
              </a:rPr>
              <a:t>...</a:t>
            </a:r>
            <a:endParaRPr lang="en-US" sz="1800" b="1" dirty="0">
              <a:solidFill>
                <a:srgbClr val="000000"/>
              </a:solidFill>
            </a:endParaRPr>
          </a:p>
          <a:p>
            <a:r>
              <a:rPr lang="en-US" sz="1800" b="1" dirty="0">
                <a:solidFill>
                  <a:srgbClr val="000000"/>
                </a:solidFill>
              </a:rPr>
              <a:t>  }</a:t>
            </a:r>
          </a:p>
          <a:p>
            <a:pPr eaLnBrk="1" hangingPunct="1"/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}</a:t>
            </a:r>
            <a:endParaRPr lang="th-TH" sz="1800" b="1" dirty="0">
              <a:solidFill>
                <a:srgbClr val="000000"/>
              </a:solidFill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475" y="4487751"/>
            <a:ext cx="24574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ลูกบอลเด้งไปมา (ใช้อ็อบเจกต์)</a:t>
            </a:r>
            <a:endParaRPr lang="en-US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93688" y="928688"/>
            <a:ext cx="8618537" cy="452431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class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BouncingBall</a:t>
            </a:r>
            <a:r>
              <a:rPr lang="en-US" sz="1800" b="1" dirty="0">
                <a:solidFill>
                  <a:srgbClr val="000000"/>
                </a:solidFill>
              </a:rPr>
              <a:t>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main(</a:t>
            </a:r>
            <a:r>
              <a:rPr lang="en-US" sz="1800" b="1" dirty="0">
                <a:solidFill>
                  <a:srgbClr val="C00000"/>
                </a:solidFill>
              </a:rPr>
              <a:t>String</a:t>
            </a:r>
            <a:r>
              <a:rPr lang="en-US" sz="1800" b="1" dirty="0">
                <a:solidFill>
                  <a:srgbClr val="000000"/>
                </a:solidFill>
              </a:rPr>
              <a:t>[] </a:t>
            </a:r>
            <a:r>
              <a:rPr lang="en-US" sz="1800" b="1" dirty="0" err="1">
                <a:solidFill>
                  <a:srgbClr val="000000"/>
                </a:solidFill>
              </a:rPr>
              <a:t>args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 = </a:t>
            </a:r>
            <a:r>
              <a:rPr lang="en-US" sz="1800" b="1" dirty="0">
                <a:solidFill>
                  <a:srgbClr val="0000C0"/>
                </a:solidFill>
              </a:rPr>
              <a:t>new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(250, 200);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Ball b = </a:t>
            </a:r>
            <a:r>
              <a:rPr lang="en-US" sz="1800" b="1" dirty="0">
                <a:solidFill>
                  <a:srgbClr val="0000C0"/>
                </a:solidFill>
              </a:rPr>
              <a:t>new</a:t>
            </a:r>
            <a:r>
              <a:rPr lang="en-US" sz="1800" b="1" dirty="0">
                <a:solidFill>
                  <a:srgbClr val="000000"/>
                </a:solidFill>
              </a:rPr>
              <a:t> Ball();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 = 100;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 = 100;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 err="1">
                <a:solidFill>
                  <a:srgbClr val="000000"/>
                </a:solidFill>
              </a:rPr>
              <a:t>b.dx</a:t>
            </a:r>
            <a:r>
              <a:rPr lang="en-US" sz="1800" b="1" dirty="0">
                <a:solidFill>
                  <a:srgbClr val="000000"/>
                </a:solidFill>
              </a:rPr>
              <a:t> = 2; </a:t>
            </a:r>
            <a:r>
              <a:rPr lang="en-US" sz="1800" b="1" dirty="0" err="1">
                <a:solidFill>
                  <a:srgbClr val="000000"/>
                </a:solidFill>
              </a:rPr>
              <a:t>b.dy</a:t>
            </a:r>
            <a:r>
              <a:rPr lang="en-US" sz="1800" b="1" dirty="0">
                <a:solidFill>
                  <a:srgbClr val="000000"/>
                </a:solidFill>
              </a:rPr>
              <a:t> = 3;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 = 20;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while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>
                <a:solidFill>
                  <a:srgbClr val="0000C0"/>
                </a:solidFill>
              </a:rPr>
              <a:t>true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 </a:t>
            </a:r>
            <a:r>
              <a:rPr lang="en-US" sz="1800" b="1" dirty="0" err="1">
                <a:solidFill>
                  <a:srgbClr val="000000"/>
                </a:solidFill>
              </a:rPr>
              <a:t>w.fade</a:t>
            </a:r>
            <a:r>
              <a:rPr lang="en-US" sz="1800" b="1" dirty="0">
                <a:solidFill>
                  <a:srgbClr val="000000"/>
                </a:solidFill>
              </a:rPr>
              <a:t>(0.3);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 </a:t>
            </a:r>
            <a:r>
              <a:rPr lang="en-US" sz="1800" b="1" dirty="0" err="1">
                <a:solidFill>
                  <a:srgbClr val="000000"/>
                </a:solidFill>
              </a:rPr>
              <a:t>w.fillEllipse</a:t>
            </a:r>
            <a:r>
              <a:rPr lang="en-US" sz="1800" b="1" dirty="0">
                <a:solidFill>
                  <a:srgbClr val="000000"/>
                </a:solidFill>
              </a:rPr>
              <a:t>(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,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, 2*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, 2*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 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 = 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 + </a:t>
            </a:r>
            <a:r>
              <a:rPr lang="en-US" sz="1800" b="1" dirty="0" err="1">
                <a:solidFill>
                  <a:srgbClr val="000000"/>
                </a:solidFill>
              </a:rPr>
              <a:t>b.dx</a:t>
            </a:r>
            <a:r>
              <a:rPr lang="en-US" sz="1800" b="1" dirty="0">
                <a:solidFill>
                  <a:srgbClr val="000000"/>
                </a:solidFill>
              </a:rPr>
              <a:t>;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 =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 + </a:t>
            </a:r>
            <a:r>
              <a:rPr lang="en-US" sz="1800" b="1" dirty="0" err="1">
                <a:solidFill>
                  <a:srgbClr val="000000"/>
                </a:solidFill>
              </a:rPr>
              <a:t>b.dy</a:t>
            </a:r>
            <a:r>
              <a:rPr lang="en-US" sz="1800" b="1" dirty="0">
                <a:solidFill>
                  <a:srgbClr val="000000"/>
                </a:solidFill>
              </a:rPr>
              <a:t>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 smtClean="0">
                <a:solidFill>
                  <a:srgbClr val="000000"/>
                </a:solidFill>
              </a:rPr>
              <a:t>hitBorderX</a:t>
            </a:r>
            <a:r>
              <a:rPr lang="en-US" sz="1800" b="1" dirty="0" smtClean="0">
                <a:solidFill>
                  <a:srgbClr val="000000"/>
                </a:solidFill>
              </a:rPr>
              <a:t>(</a:t>
            </a:r>
            <a:r>
              <a:rPr lang="en-US" sz="1800" b="1" dirty="0" err="1" smtClean="0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, </a:t>
            </a:r>
            <a:r>
              <a:rPr lang="en-US" sz="1800" b="1" dirty="0" err="1" smtClean="0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, </a:t>
            </a:r>
            <a:r>
              <a:rPr lang="en-US" sz="1800" b="1" dirty="0" err="1">
                <a:solidFill>
                  <a:srgbClr val="000000"/>
                </a:solidFill>
              </a:rPr>
              <a:t>w.getWidth</a:t>
            </a:r>
            <a:r>
              <a:rPr lang="en-US" sz="1800" b="1" dirty="0" smtClean="0">
                <a:solidFill>
                  <a:srgbClr val="000000"/>
                </a:solidFill>
              </a:rPr>
              <a:t>())) </a:t>
            </a:r>
            <a:r>
              <a:rPr lang="en-US" sz="1800" b="1" dirty="0" err="1">
                <a:solidFill>
                  <a:srgbClr val="000000"/>
                </a:solidFill>
              </a:rPr>
              <a:t>b.dx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= -</a:t>
            </a:r>
            <a:r>
              <a:rPr lang="en-US" sz="1800" b="1" dirty="0" err="1" smtClean="0">
                <a:solidFill>
                  <a:srgbClr val="000000"/>
                </a:solidFill>
              </a:rPr>
              <a:t>b.dx</a:t>
            </a:r>
            <a:r>
              <a:rPr lang="en-US" sz="1800" b="1" dirty="0" smtClean="0">
                <a:solidFill>
                  <a:srgbClr val="000000"/>
                </a:solidFill>
              </a:rPr>
              <a:t>;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(</a:t>
            </a:r>
            <a:r>
              <a:rPr lang="en-US" sz="1800" b="1" dirty="0" err="1" smtClean="0">
                <a:solidFill>
                  <a:srgbClr val="000000"/>
                </a:solidFill>
              </a:rPr>
              <a:t>hitBorderY</a:t>
            </a:r>
            <a:r>
              <a:rPr lang="en-US" sz="1800" b="1" dirty="0" smtClean="0">
                <a:solidFill>
                  <a:srgbClr val="000000"/>
                </a:solidFill>
              </a:rPr>
              <a:t>(</a:t>
            </a:r>
            <a:r>
              <a:rPr lang="en-US" sz="1800" b="1" dirty="0" err="1" smtClean="0">
                <a:solidFill>
                  <a:srgbClr val="000000"/>
                </a:solidFill>
              </a:rPr>
              <a:t>b.y</a:t>
            </a:r>
            <a:r>
              <a:rPr lang="en-US" sz="1800" b="1" dirty="0" smtClean="0">
                <a:solidFill>
                  <a:srgbClr val="000000"/>
                </a:solidFill>
              </a:rPr>
              <a:t>, </a:t>
            </a:r>
            <a:r>
              <a:rPr lang="en-US" sz="1800" b="1" dirty="0" err="1" smtClean="0">
                <a:solidFill>
                  <a:srgbClr val="000000"/>
                </a:solidFill>
              </a:rPr>
              <a:t>b.r</a:t>
            </a:r>
            <a:r>
              <a:rPr lang="en-US" sz="1800" b="1" dirty="0" smtClean="0">
                <a:solidFill>
                  <a:srgbClr val="000000"/>
                </a:solidFill>
              </a:rPr>
              <a:t>, </a:t>
            </a:r>
            <a:r>
              <a:rPr lang="en-US" sz="1800" b="1" dirty="0" err="1" smtClean="0">
                <a:solidFill>
                  <a:srgbClr val="000000"/>
                </a:solidFill>
              </a:rPr>
              <a:t>w.getHeight</a:t>
            </a:r>
            <a:r>
              <a:rPr lang="en-US" sz="1800" b="1" dirty="0" smtClean="0">
                <a:solidFill>
                  <a:srgbClr val="000000"/>
                </a:solidFill>
              </a:rPr>
              <a:t>())) </a:t>
            </a:r>
            <a:r>
              <a:rPr lang="en-US" sz="1800" b="1" dirty="0" err="1" smtClean="0">
                <a:solidFill>
                  <a:srgbClr val="000000"/>
                </a:solidFill>
              </a:rPr>
              <a:t>b.dy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00"/>
                </a:solidFill>
              </a:rPr>
              <a:t>*= </a:t>
            </a:r>
            <a:r>
              <a:rPr lang="en-US" sz="1800" b="1" dirty="0" smtClean="0">
                <a:solidFill>
                  <a:srgbClr val="000000"/>
                </a:solidFill>
              </a:rPr>
              <a:t>-</a:t>
            </a:r>
            <a:r>
              <a:rPr lang="en-US" sz="1800" b="1" dirty="0" err="1" smtClean="0">
                <a:solidFill>
                  <a:srgbClr val="000000"/>
                </a:solidFill>
              </a:rPr>
              <a:t>b.dy</a:t>
            </a:r>
            <a:r>
              <a:rPr lang="en-US" sz="1800" b="1" dirty="0" smtClean="0">
                <a:solidFill>
                  <a:srgbClr val="000000"/>
                </a:solidFill>
              </a:rPr>
              <a:t>;         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 </a:t>
            </a:r>
            <a:r>
              <a:rPr lang="en-US" sz="1800" b="1" dirty="0" err="1">
                <a:solidFill>
                  <a:srgbClr val="000000"/>
                </a:solidFill>
              </a:rPr>
              <a:t>w.sleep</a:t>
            </a:r>
            <a:r>
              <a:rPr lang="en-US" sz="1800" b="1" dirty="0">
                <a:solidFill>
                  <a:srgbClr val="000000"/>
                </a:solidFill>
              </a:rPr>
              <a:t>(30);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}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}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}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607050" y="1639888"/>
            <a:ext cx="3395663" cy="14493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18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18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1800" b="1">
                <a:solidFill>
                  <a:srgbClr val="000000"/>
                </a:solidFill>
                <a:cs typeface="Courier New" pitchFamily="49" charset="0"/>
              </a:rPr>
              <a:t> Ball {</a:t>
            </a:r>
            <a:endParaRPr lang="th-TH" sz="18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18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18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cs typeface="Courier New" pitchFamily="49" charset="0"/>
              </a:rPr>
              <a:t> x, y;</a:t>
            </a:r>
            <a:endParaRPr lang="th-TH" sz="18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18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18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cs typeface="Courier New" pitchFamily="49" charset="0"/>
              </a:rPr>
              <a:t> dx, dy;</a:t>
            </a:r>
            <a:endParaRPr lang="th-TH" sz="18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18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18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18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1800" b="1">
                <a:solidFill>
                  <a:srgbClr val="000000"/>
                </a:solidFill>
                <a:cs typeface="Courier New" pitchFamily="49" charset="0"/>
              </a:rPr>
              <a:t> r;</a:t>
            </a:r>
            <a:endParaRPr lang="th-TH" sz="18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18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grpSp>
        <p:nvGrpSpPr>
          <p:cNvPr id="5" name="Group 56"/>
          <p:cNvGrpSpPr>
            <a:grpSpLocks/>
          </p:cNvGrpSpPr>
          <p:nvPr/>
        </p:nvGrpSpPr>
        <p:grpSpPr bwMode="auto">
          <a:xfrm>
            <a:off x="2933700" y="4835525"/>
            <a:ext cx="3124200" cy="866775"/>
            <a:chOff x="3527" y="1959"/>
            <a:chExt cx="1968" cy="546"/>
          </a:xfrm>
        </p:grpSpPr>
        <p:grpSp>
          <p:nvGrpSpPr>
            <p:cNvPr id="17416" name="Group 23"/>
            <p:cNvGrpSpPr>
              <a:grpSpLocks/>
            </p:cNvGrpSpPr>
            <p:nvPr/>
          </p:nvGrpSpPr>
          <p:grpSpPr bwMode="auto">
            <a:xfrm>
              <a:off x="4286" y="1959"/>
              <a:ext cx="1209" cy="546"/>
              <a:chOff x="1626" y="2845"/>
              <a:chExt cx="1630" cy="619"/>
            </a:xfrm>
          </p:grpSpPr>
          <p:sp>
            <p:nvSpPr>
              <p:cNvPr id="17421" name="AutoShape 24"/>
              <p:cNvSpPr>
                <a:spLocks noChangeArrowheads="1"/>
              </p:cNvSpPr>
              <p:nvPr/>
            </p:nvSpPr>
            <p:spPr bwMode="auto">
              <a:xfrm>
                <a:off x="1626" y="2845"/>
                <a:ext cx="1630" cy="619"/>
              </a:xfrm>
              <a:prstGeom prst="roundRect">
                <a:avLst>
                  <a:gd name="adj" fmla="val 16667"/>
                </a:avLst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 b="1">
                  <a:latin typeface="Tahoma" pitchFamily="34" charset="0"/>
                </a:endParaRPr>
              </a:p>
            </p:txBody>
          </p:sp>
          <p:sp>
            <p:nvSpPr>
              <p:cNvPr id="17422" name="Text Box 25"/>
              <p:cNvSpPr txBox="1">
                <a:spLocks noChangeArrowheads="1"/>
              </p:cNvSpPr>
              <p:nvPr/>
            </p:nvSpPr>
            <p:spPr bwMode="auto">
              <a:xfrm>
                <a:off x="1818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7423" name="Text Box 26"/>
              <p:cNvSpPr txBox="1">
                <a:spLocks noChangeArrowheads="1"/>
              </p:cNvSpPr>
              <p:nvPr/>
            </p:nvSpPr>
            <p:spPr bwMode="auto">
              <a:xfrm>
                <a:off x="1672" y="2910"/>
                <a:ext cx="145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7424" name="Text Box 27"/>
              <p:cNvSpPr txBox="1">
                <a:spLocks noChangeArrowheads="1"/>
              </p:cNvSpPr>
              <p:nvPr/>
            </p:nvSpPr>
            <p:spPr bwMode="auto">
              <a:xfrm>
                <a:off x="1818" y="3193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7425" name="Text Box 28"/>
              <p:cNvSpPr txBox="1">
                <a:spLocks noChangeArrowheads="1"/>
              </p:cNvSpPr>
              <p:nvPr/>
            </p:nvSpPr>
            <p:spPr bwMode="auto">
              <a:xfrm>
                <a:off x="1672" y="3187"/>
                <a:ext cx="145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7426" name="Text Box 29"/>
              <p:cNvSpPr txBox="1">
                <a:spLocks noChangeArrowheads="1"/>
              </p:cNvSpPr>
              <p:nvPr/>
            </p:nvSpPr>
            <p:spPr bwMode="auto">
              <a:xfrm>
                <a:off x="2367" y="2915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7427" name="Text Box 30"/>
              <p:cNvSpPr txBox="1">
                <a:spLocks noChangeArrowheads="1"/>
              </p:cNvSpPr>
              <p:nvPr/>
            </p:nvSpPr>
            <p:spPr bwMode="auto">
              <a:xfrm>
                <a:off x="2132" y="2910"/>
                <a:ext cx="23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7428" name="Text Box 31"/>
              <p:cNvSpPr txBox="1">
                <a:spLocks noChangeArrowheads="1"/>
              </p:cNvSpPr>
              <p:nvPr/>
            </p:nvSpPr>
            <p:spPr bwMode="auto">
              <a:xfrm>
                <a:off x="2367" y="3193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7429" name="Text Box 32"/>
              <p:cNvSpPr txBox="1">
                <a:spLocks noChangeArrowheads="1"/>
              </p:cNvSpPr>
              <p:nvPr/>
            </p:nvSpPr>
            <p:spPr bwMode="auto">
              <a:xfrm>
                <a:off x="2132" y="3187"/>
                <a:ext cx="233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7430" name="Text Box 33"/>
              <p:cNvSpPr txBox="1">
                <a:spLocks noChangeArrowheads="1"/>
              </p:cNvSpPr>
              <p:nvPr/>
            </p:nvSpPr>
            <p:spPr bwMode="auto">
              <a:xfrm>
                <a:off x="2860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7431" name="Text Box 34"/>
              <p:cNvSpPr txBox="1">
                <a:spLocks noChangeArrowheads="1"/>
              </p:cNvSpPr>
              <p:nvPr/>
            </p:nvSpPr>
            <p:spPr bwMode="auto">
              <a:xfrm>
                <a:off x="2666" y="2910"/>
                <a:ext cx="19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r</a:t>
                </a:r>
                <a:endParaRPr lang="th-TH" sz="3200" b="1">
                  <a:latin typeface="Tahoma" pitchFamily="34" charset="0"/>
                </a:endParaRPr>
              </a:p>
            </p:txBody>
          </p:sp>
        </p:grpSp>
        <p:grpSp>
          <p:nvGrpSpPr>
            <p:cNvPr id="17417" name="Group 35"/>
            <p:cNvGrpSpPr>
              <a:grpSpLocks/>
            </p:cNvGrpSpPr>
            <p:nvPr/>
          </p:nvGrpSpPr>
          <p:grpSpPr bwMode="auto">
            <a:xfrm>
              <a:off x="3527" y="1971"/>
              <a:ext cx="408" cy="232"/>
              <a:chOff x="939" y="2998"/>
              <a:chExt cx="408" cy="232"/>
            </a:xfrm>
          </p:grpSpPr>
          <p:sp>
            <p:nvSpPr>
              <p:cNvPr id="9" name="Rectangle 36"/>
              <p:cNvSpPr>
                <a:spLocks noChangeArrowheads="1"/>
              </p:cNvSpPr>
              <p:nvPr/>
            </p:nvSpPr>
            <p:spPr bwMode="auto">
              <a:xfrm>
                <a:off x="1106" y="2998"/>
                <a:ext cx="241" cy="2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420" name="Text Box 37"/>
              <p:cNvSpPr txBox="1">
                <a:spLocks noChangeArrowheads="1"/>
              </p:cNvSpPr>
              <p:nvPr/>
            </p:nvSpPr>
            <p:spPr bwMode="auto">
              <a:xfrm>
                <a:off x="939" y="3000"/>
                <a:ext cx="167" cy="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b="1">
                    <a:cs typeface="Angsana New" pitchFamily="18" charset="-34"/>
                  </a:rPr>
                  <a:t>b</a:t>
                </a:r>
                <a:endParaRPr lang="th-TH" sz="4400" b="1">
                  <a:latin typeface="Tahoma" pitchFamily="34" charset="0"/>
                </a:endParaRPr>
              </a:p>
            </p:txBody>
          </p:sp>
        </p:grpSp>
        <p:sp>
          <p:nvSpPr>
            <p:cNvPr id="17418" name="Line 38"/>
            <p:cNvSpPr>
              <a:spLocks noChangeShapeType="1"/>
            </p:cNvSpPr>
            <p:nvPr/>
          </p:nvSpPr>
          <p:spPr bwMode="auto">
            <a:xfrm>
              <a:off x="3815" y="2092"/>
              <a:ext cx="45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17414" name="TextBox 21"/>
          <p:cNvSpPr txBox="1">
            <a:spLocks noChangeArrowheads="1"/>
          </p:cNvSpPr>
          <p:nvPr/>
        </p:nvSpPr>
        <p:spPr bwMode="auto">
          <a:xfrm>
            <a:off x="720725" y="5899150"/>
            <a:ext cx="78184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/>
              <a:t>สร้างอ็อบเจกต์ </a:t>
            </a:r>
            <a:r>
              <a:rPr lang="en-US" b="1"/>
              <a:t>b</a:t>
            </a:r>
            <a:r>
              <a:rPr lang="en-US"/>
              <a:t> </a:t>
            </a:r>
            <a:r>
              <a:rPr lang="th-TH"/>
              <a:t>แล้วใช้หรือเปลี่ยนตัวแปรประจำอ็อบเจกต์ </a:t>
            </a:r>
            <a:r>
              <a:rPr lang="en-US" b="1"/>
              <a:t>b</a:t>
            </a:r>
            <a:r>
              <a:rPr lang="en-US"/>
              <a:t> </a:t>
            </a:r>
          </a:p>
        </p:txBody>
      </p: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7696200" y="1092200"/>
            <a:ext cx="1065213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2</a:t>
            </a:r>
            <a:endParaRPr lang="th-TH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ลูกบอลเด้งไปมา (ใช้อ็อบเจกต์</a:t>
            </a:r>
            <a:r>
              <a:rPr lang="en-US" dirty="0" smtClean="0"/>
              <a:t> + </a:t>
            </a:r>
            <a:r>
              <a:rPr lang="th-TH" dirty="0" smtClean="0"/>
              <a:t>เมท็อด)</a:t>
            </a:r>
            <a:endParaRPr lang="th-TH" dirty="0"/>
          </a:p>
        </p:txBody>
      </p:sp>
      <p:sp>
        <p:nvSpPr>
          <p:cNvPr id="607239" name="Text Box 7"/>
          <p:cNvSpPr txBox="1">
            <a:spLocks noChangeArrowheads="1"/>
          </p:cNvSpPr>
          <p:nvPr/>
        </p:nvSpPr>
        <p:spPr bwMode="auto">
          <a:xfrm>
            <a:off x="466725" y="742950"/>
            <a:ext cx="8201025" cy="5908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main(</a:t>
            </a:r>
            <a:r>
              <a:rPr lang="en-US" sz="1800" b="1" dirty="0">
                <a:solidFill>
                  <a:srgbClr val="C00000"/>
                </a:solidFill>
              </a:rPr>
              <a:t>String</a:t>
            </a:r>
            <a:r>
              <a:rPr lang="en-US" sz="1800" b="1" dirty="0">
                <a:solidFill>
                  <a:srgbClr val="000000"/>
                </a:solidFill>
              </a:rPr>
              <a:t>[] </a:t>
            </a:r>
            <a:r>
              <a:rPr lang="en-US" sz="1800" b="1" dirty="0" err="1">
                <a:solidFill>
                  <a:srgbClr val="000000"/>
                </a:solidFill>
              </a:rPr>
              <a:t>args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 = </a:t>
            </a:r>
            <a:r>
              <a:rPr lang="en-US" sz="1800" b="1" dirty="0">
                <a:solidFill>
                  <a:srgbClr val="0000C0"/>
                </a:solidFill>
              </a:rPr>
              <a:t>new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(250, 200);</a:t>
            </a:r>
          </a:p>
          <a:p>
            <a:pPr eaLnBrk="1" hangingPunct="1"/>
            <a:r>
              <a:rPr lang="en-US" sz="1800" b="1" dirty="0">
                <a:solidFill>
                  <a:schemeClr val="tx1"/>
                </a:solidFill>
              </a:rPr>
              <a:t>   Ball b = new Ball();</a:t>
            </a:r>
          </a:p>
          <a:p>
            <a:pPr eaLnBrk="1" hangingPunct="1"/>
            <a:r>
              <a:rPr lang="en-US" sz="1800" b="1" dirty="0">
                <a:solidFill>
                  <a:schemeClr val="tx1"/>
                </a:solidFill>
              </a:rPr>
              <a:t>   </a:t>
            </a:r>
            <a:r>
              <a:rPr lang="en-US" sz="1800" b="1" dirty="0" err="1">
                <a:solidFill>
                  <a:schemeClr val="tx1"/>
                </a:solidFill>
              </a:rPr>
              <a:t>b.x</a:t>
            </a:r>
            <a:r>
              <a:rPr lang="en-US" sz="1800" b="1" dirty="0">
                <a:solidFill>
                  <a:schemeClr val="tx1"/>
                </a:solidFill>
              </a:rPr>
              <a:t> = 100; </a:t>
            </a:r>
            <a:r>
              <a:rPr lang="en-US" sz="1800" b="1" dirty="0" err="1">
                <a:solidFill>
                  <a:schemeClr val="tx1"/>
                </a:solidFill>
              </a:rPr>
              <a:t>b.y</a:t>
            </a:r>
            <a:r>
              <a:rPr lang="en-US" sz="1800" b="1" dirty="0">
                <a:solidFill>
                  <a:schemeClr val="tx1"/>
                </a:solidFill>
              </a:rPr>
              <a:t> = 100;</a:t>
            </a:r>
          </a:p>
          <a:p>
            <a:pPr eaLnBrk="1" hangingPunct="1"/>
            <a:r>
              <a:rPr lang="en-US" sz="1800" b="1" dirty="0">
                <a:solidFill>
                  <a:schemeClr val="tx1"/>
                </a:solidFill>
              </a:rPr>
              <a:t>   </a:t>
            </a:r>
            <a:r>
              <a:rPr lang="en-US" sz="1800" b="1" dirty="0" err="1">
                <a:solidFill>
                  <a:schemeClr val="tx1"/>
                </a:solidFill>
              </a:rPr>
              <a:t>b.dx</a:t>
            </a:r>
            <a:r>
              <a:rPr lang="en-US" sz="1800" b="1" dirty="0">
                <a:solidFill>
                  <a:schemeClr val="tx1"/>
                </a:solidFill>
              </a:rPr>
              <a:t> = 2; </a:t>
            </a:r>
            <a:r>
              <a:rPr lang="en-US" sz="1800" b="1" dirty="0" err="1">
                <a:solidFill>
                  <a:schemeClr val="tx1"/>
                </a:solidFill>
              </a:rPr>
              <a:t>b.dy</a:t>
            </a:r>
            <a:r>
              <a:rPr lang="en-US" sz="1800" b="1" dirty="0">
                <a:solidFill>
                  <a:schemeClr val="tx1"/>
                </a:solidFill>
              </a:rPr>
              <a:t> = 3; </a:t>
            </a:r>
            <a:r>
              <a:rPr lang="en-US" sz="1800" b="1" dirty="0" err="1">
                <a:solidFill>
                  <a:schemeClr val="tx1"/>
                </a:solidFill>
              </a:rPr>
              <a:t>b.r</a:t>
            </a:r>
            <a:r>
              <a:rPr lang="en-US" sz="1800" b="1" dirty="0">
                <a:solidFill>
                  <a:schemeClr val="tx1"/>
                </a:solidFill>
              </a:rPr>
              <a:t> = 20;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>
                <a:solidFill>
                  <a:srgbClr val="0000C0"/>
                </a:solidFill>
              </a:rPr>
              <a:t>while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>
                <a:solidFill>
                  <a:srgbClr val="0000C0"/>
                </a:solidFill>
              </a:rPr>
              <a:t>true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 err="1">
                <a:solidFill>
                  <a:srgbClr val="000000"/>
                </a:solidFill>
              </a:rPr>
              <a:t>w.fade</a:t>
            </a:r>
            <a:r>
              <a:rPr lang="en-US" sz="1800" b="1" dirty="0">
                <a:solidFill>
                  <a:srgbClr val="000000"/>
                </a:solidFill>
              </a:rPr>
              <a:t>(0.3);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draw(w, b);  // </a:t>
            </a:r>
            <a:r>
              <a:rPr lang="th-TH" sz="1800" b="1" dirty="0">
                <a:solidFill>
                  <a:srgbClr val="000000"/>
                </a:solidFill>
              </a:rPr>
              <a:t>วาดลูกบอล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move(w, b);  // </a:t>
            </a:r>
            <a:r>
              <a:rPr lang="th-TH" sz="1800" b="1" dirty="0">
                <a:solidFill>
                  <a:srgbClr val="000000"/>
                </a:solidFill>
              </a:rPr>
              <a:t>เลื่อนลูกบอล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 err="1">
                <a:solidFill>
                  <a:srgbClr val="000000"/>
                </a:solidFill>
              </a:rPr>
              <a:t>w.sleep</a:t>
            </a:r>
            <a:r>
              <a:rPr lang="en-US" sz="1800" b="1" dirty="0">
                <a:solidFill>
                  <a:srgbClr val="000000"/>
                </a:solidFill>
              </a:rPr>
              <a:t>(30);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}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}</a:t>
            </a:r>
          </a:p>
          <a:p>
            <a:pPr eaLnBrk="1" hangingPunct="1"/>
            <a:r>
              <a:rPr lang="en-US" sz="1800" b="1" dirty="0">
                <a:solidFill>
                  <a:srgbClr val="0000C0"/>
                </a:solidFill>
              </a:rPr>
              <a:t> 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draw(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w, Ball b)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 err="1">
                <a:solidFill>
                  <a:srgbClr val="000000"/>
                </a:solidFill>
              </a:rPr>
              <a:t>w.fillEllipse</a:t>
            </a:r>
            <a:r>
              <a:rPr lang="en-US" sz="1800" b="1" dirty="0">
                <a:solidFill>
                  <a:srgbClr val="000000"/>
                </a:solidFill>
              </a:rPr>
              <a:t>(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,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, 2 *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, 2 *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}</a:t>
            </a:r>
            <a:endParaRPr lang="th-TH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move(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w, Ball b)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 = 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 + </a:t>
            </a:r>
            <a:r>
              <a:rPr lang="en-US" sz="1800" b="1" dirty="0" err="1">
                <a:solidFill>
                  <a:srgbClr val="000000"/>
                </a:solidFill>
              </a:rPr>
              <a:t>b.dx</a:t>
            </a:r>
            <a:r>
              <a:rPr lang="en-US" sz="1800" b="1" dirty="0">
                <a:solidFill>
                  <a:srgbClr val="000000"/>
                </a:solidFill>
              </a:rPr>
              <a:t>; 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 =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 + </a:t>
            </a:r>
            <a:r>
              <a:rPr lang="en-US" sz="1800" b="1" dirty="0" err="1">
                <a:solidFill>
                  <a:srgbClr val="000000"/>
                </a:solidFill>
              </a:rPr>
              <a:t>b.dy</a:t>
            </a:r>
            <a:r>
              <a:rPr lang="en-US" sz="1800" b="1" dirty="0">
                <a:solidFill>
                  <a:srgbClr val="000000"/>
                </a:solidFill>
              </a:rPr>
              <a:t>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 +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 &gt; </a:t>
            </a:r>
            <a:r>
              <a:rPr lang="en-US" sz="1800" b="1" dirty="0" err="1">
                <a:solidFill>
                  <a:srgbClr val="000000"/>
                </a:solidFill>
              </a:rPr>
              <a:t>w.getWidth</a:t>
            </a:r>
            <a:r>
              <a:rPr lang="en-US" sz="1800" b="1" dirty="0">
                <a:solidFill>
                  <a:srgbClr val="000000"/>
                </a:solidFill>
              </a:rPr>
              <a:t>()  || 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 &lt;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) </a:t>
            </a:r>
            <a:r>
              <a:rPr lang="en-US" sz="1800" b="1" dirty="0" err="1">
                <a:solidFill>
                  <a:srgbClr val="000000"/>
                </a:solidFill>
              </a:rPr>
              <a:t>b.dx</a:t>
            </a:r>
            <a:r>
              <a:rPr lang="en-US" sz="1800" b="1" dirty="0">
                <a:solidFill>
                  <a:srgbClr val="000000"/>
                </a:solidFill>
              </a:rPr>
              <a:t> *= -1;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 +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 &gt; </a:t>
            </a:r>
            <a:r>
              <a:rPr lang="en-US" sz="1800" b="1" dirty="0" err="1">
                <a:solidFill>
                  <a:srgbClr val="000000"/>
                </a:solidFill>
              </a:rPr>
              <a:t>w.getHeight</a:t>
            </a:r>
            <a:r>
              <a:rPr lang="en-US" sz="1800" b="1" dirty="0">
                <a:solidFill>
                  <a:srgbClr val="000000"/>
                </a:solidFill>
              </a:rPr>
              <a:t>() ||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 &lt;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) </a:t>
            </a:r>
            <a:r>
              <a:rPr lang="en-US" sz="1800" b="1" dirty="0" err="1">
                <a:solidFill>
                  <a:srgbClr val="000000"/>
                </a:solidFill>
              </a:rPr>
              <a:t>b.dy</a:t>
            </a:r>
            <a:r>
              <a:rPr lang="en-US" sz="1800" b="1" dirty="0">
                <a:solidFill>
                  <a:srgbClr val="000000"/>
                </a:solidFill>
              </a:rPr>
              <a:t> *= -1;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}</a:t>
            </a: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4418013" y="5216525"/>
            <a:ext cx="4075112" cy="4000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sz="2000"/>
              <a:t>เปลี่ยน </a:t>
            </a:r>
            <a:r>
              <a:rPr lang="en-US" sz="2000" b="1"/>
              <a:t>x</a:t>
            </a:r>
            <a:r>
              <a:rPr lang="en-US" sz="2000"/>
              <a:t>,</a:t>
            </a:r>
            <a:r>
              <a:rPr lang="en-US" sz="2000" b="1"/>
              <a:t>y,dx,dy </a:t>
            </a:r>
            <a:r>
              <a:rPr lang="th-TH" sz="2000"/>
              <a:t>ของ </a:t>
            </a:r>
            <a:r>
              <a:rPr lang="en-US" sz="2000" b="1"/>
              <a:t>b </a:t>
            </a:r>
            <a:r>
              <a:rPr lang="th-TH" sz="2000"/>
              <a:t>ที่รับมา</a:t>
            </a:r>
            <a:endParaRPr lang="en-US" sz="2000"/>
          </a:p>
        </p:txBody>
      </p:sp>
      <p:sp>
        <p:nvSpPr>
          <p:cNvPr id="18437" name="Rounded Rectangle 5"/>
          <p:cNvSpPr>
            <a:spLocks noChangeArrowheads="1"/>
          </p:cNvSpPr>
          <p:nvPr/>
        </p:nvSpPr>
        <p:spPr bwMode="auto">
          <a:xfrm>
            <a:off x="6916738" y="5680075"/>
            <a:ext cx="681037" cy="6175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 sz="2800">
              <a:solidFill>
                <a:schemeClr val="tx1"/>
              </a:solidFill>
              <a:latin typeface="Angsana New" pitchFamily="18" charset="-34"/>
            </a:endParaRPr>
          </a:p>
        </p:txBody>
      </p:sp>
      <p:sp>
        <p:nvSpPr>
          <p:cNvPr id="18438" name="Rounded Rectangle 6"/>
          <p:cNvSpPr>
            <a:spLocks noChangeArrowheads="1"/>
          </p:cNvSpPr>
          <p:nvPr/>
        </p:nvSpPr>
        <p:spPr bwMode="auto">
          <a:xfrm>
            <a:off x="863600" y="5164138"/>
            <a:ext cx="604838" cy="5794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 sz="2800">
              <a:solidFill>
                <a:schemeClr val="tx1"/>
              </a:solidFill>
              <a:latin typeface="Angsana New" pitchFamily="18" charset="-34"/>
            </a:endParaRPr>
          </a:p>
        </p:txBody>
      </p:sp>
      <p:sp>
        <p:nvSpPr>
          <p:cNvPr id="18439" name="TextBox 21"/>
          <p:cNvSpPr txBox="1">
            <a:spLocks noChangeArrowheads="1"/>
          </p:cNvSpPr>
          <p:nvPr/>
        </p:nvSpPr>
        <p:spPr bwMode="auto">
          <a:xfrm>
            <a:off x="5614988" y="2563813"/>
            <a:ext cx="2157412" cy="8318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/>
              <a:t>อ่านง่าย </a:t>
            </a:r>
            <a:br>
              <a:rPr lang="th-TH"/>
            </a:br>
            <a:r>
              <a:rPr lang="th-TH"/>
              <a:t>สื่อความหมาย</a:t>
            </a:r>
            <a:endParaRPr lang="en-US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7386638" y="942975"/>
            <a:ext cx="1065212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3</a:t>
            </a:r>
            <a:endParaRPr lang="th-TH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07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07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07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07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07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07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6072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6072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072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072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072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072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6072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6072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60723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60723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60723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60723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7239" grpId="0" build="p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ลูกบอลเด้งไปมา (ของเดิม) </a:t>
            </a:r>
            <a:r>
              <a:rPr lang="en-US" dirty="0" smtClean="0"/>
              <a:t>: </a:t>
            </a:r>
            <a:r>
              <a:rPr lang="th-TH" dirty="0" smtClean="0"/>
              <a:t>ปรับใช้เมท็อดไม่ได้</a:t>
            </a:r>
            <a:endParaRPr lang="th-TH" dirty="0"/>
          </a:p>
        </p:txBody>
      </p:sp>
      <p:sp>
        <p:nvSpPr>
          <p:cNvPr id="607239" name="Text Box 7"/>
          <p:cNvSpPr txBox="1">
            <a:spLocks noChangeArrowheads="1"/>
          </p:cNvSpPr>
          <p:nvPr/>
        </p:nvSpPr>
        <p:spPr bwMode="auto">
          <a:xfrm>
            <a:off x="466725" y="742950"/>
            <a:ext cx="8201025" cy="5908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public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static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void</a:t>
            </a:r>
            <a:r>
              <a:rPr lang="en-US" sz="1800" b="1">
                <a:solidFill>
                  <a:srgbClr val="000000"/>
                </a:solidFill>
              </a:rPr>
              <a:t> main(</a:t>
            </a:r>
            <a:r>
              <a:rPr lang="en-US" sz="1800" b="1">
                <a:solidFill>
                  <a:srgbClr val="C00000"/>
                </a:solidFill>
              </a:rPr>
              <a:t>String</a:t>
            </a:r>
            <a:r>
              <a:rPr lang="en-US" sz="1800" b="1">
                <a:solidFill>
                  <a:srgbClr val="000000"/>
                </a:solidFill>
              </a:rPr>
              <a:t>[] args)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DWindow w = </a:t>
            </a:r>
            <a:r>
              <a:rPr lang="en-US" sz="1800" b="1">
                <a:solidFill>
                  <a:srgbClr val="0000C0"/>
                </a:solidFill>
              </a:rPr>
              <a:t>new</a:t>
            </a:r>
            <a:r>
              <a:rPr lang="en-US" sz="1800" b="1">
                <a:solidFill>
                  <a:srgbClr val="000000"/>
                </a:solidFill>
              </a:rPr>
              <a:t> DWindow(250, 200);</a:t>
            </a:r>
          </a:p>
          <a:p>
            <a:pPr eaLnBrk="1" hangingPunct="1"/>
            <a:r>
              <a:rPr lang="en-US" sz="1800" b="1">
                <a:solidFill>
                  <a:schemeClr val="tx1"/>
                </a:solidFill>
              </a:rPr>
              <a:t>   </a:t>
            </a:r>
            <a:r>
              <a:rPr lang="en-US" sz="1800" b="1">
                <a:solidFill>
                  <a:srgbClr val="0000C0"/>
                </a:solidFill>
              </a:rPr>
              <a:t>double</a:t>
            </a:r>
            <a:r>
              <a:rPr lang="en-US" sz="1800" b="1">
                <a:solidFill>
                  <a:schemeClr val="tx1"/>
                </a:solidFill>
              </a:rPr>
              <a:t> x = 100, y = 100, dx = 2, dy = 3, r = 20;</a:t>
            </a:r>
            <a:r>
              <a:rPr lang="en-US" sz="1800" b="1">
                <a:solidFill>
                  <a:srgbClr val="000000"/>
                </a:solidFill>
              </a:rPr>
              <a:t> 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</a:t>
            </a:r>
            <a:r>
              <a:rPr lang="en-US" sz="1800" b="1">
                <a:solidFill>
                  <a:srgbClr val="0000C0"/>
                </a:solidFill>
              </a:rPr>
              <a:t>while</a:t>
            </a:r>
            <a:r>
              <a:rPr lang="en-US" sz="1800" b="1">
                <a:solidFill>
                  <a:srgbClr val="000000"/>
                </a:solidFill>
              </a:rPr>
              <a:t> (</a:t>
            </a:r>
            <a:r>
              <a:rPr lang="en-US" sz="1800" b="1">
                <a:solidFill>
                  <a:srgbClr val="0000C0"/>
                </a:solidFill>
              </a:rPr>
              <a:t>true</a:t>
            </a:r>
            <a:r>
              <a:rPr lang="en-US" sz="1800" b="1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 w.fade(0.3);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 draw(w, x, y, r);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 move(w, x, y, dx, dy, r);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 w.sleep(30);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}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}</a:t>
            </a:r>
          </a:p>
          <a:p>
            <a:pPr eaLnBrk="1" hangingPunct="1"/>
            <a:r>
              <a:rPr lang="en-US" sz="1800" b="1">
                <a:solidFill>
                  <a:srgbClr val="0000C0"/>
                </a:solidFill>
              </a:rPr>
              <a:t> public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static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void</a:t>
            </a:r>
            <a:r>
              <a:rPr lang="en-US" sz="1800" b="1">
                <a:solidFill>
                  <a:srgbClr val="000000"/>
                </a:solidFill>
              </a:rPr>
              <a:t> draw(DWindow w, 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                     double x, double y, double r)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w.fillEllipse(x, y, 2 * r, 2 * r);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}</a:t>
            </a:r>
            <a:endParaRPr lang="th-TH" sz="1800" b="1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public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static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void</a:t>
            </a:r>
            <a:r>
              <a:rPr lang="en-US" sz="1800" b="1">
                <a:solidFill>
                  <a:srgbClr val="000000"/>
                </a:solidFill>
              </a:rPr>
              <a:t> move(DWindow w, double x, double y,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                     double dx, double dy, double r)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x = x + dx; 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y = y + dy;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</a:t>
            </a:r>
            <a:r>
              <a:rPr lang="en-US" sz="1800" b="1">
                <a:solidFill>
                  <a:srgbClr val="0000C0"/>
                </a:solidFill>
              </a:rPr>
              <a:t>if</a:t>
            </a:r>
            <a:r>
              <a:rPr lang="en-US" sz="1800" b="1">
                <a:solidFill>
                  <a:srgbClr val="000000"/>
                </a:solidFill>
              </a:rPr>
              <a:t> (x + r &gt; w.getWidth()  || x &lt; r) dx *= -1;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</a:t>
            </a:r>
            <a:r>
              <a:rPr lang="en-US" sz="1800" b="1">
                <a:solidFill>
                  <a:srgbClr val="0000C0"/>
                </a:solidFill>
              </a:rPr>
              <a:t>if</a:t>
            </a:r>
            <a:r>
              <a:rPr lang="en-US" sz="1800" b="1">
                <a:solidFill>
                  <a:srgbClr val="000000"/>
                </a:solidFill>
              </a:rPr>
              <a:t> (y + r &gt; w.getHeight() || y &lt; r) dy *= -1;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}</a:t>
            </a:r>
          </a:p>
        </p:txBody>
      </p:sp>
      <p:sp>
        <p:nvSpPr>
          <p:cNvPr id="19460" name="Rounded Rectangle 4"/>
          <p:cNvSpPr>
            <a:spLocks noChangeArrowheads="1"/>
          </p:cNvSpPr>
          <p:nvPr/>
        </p:nvSpPr>
        <p:spPr bwMode="auto">
          <a:xfrm>
            <a:off x="5768975" y="5692775"/>
            <a:ext cx="1392238" cy="6175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 sz="2800">
              <a:solidFill>
                <a:schemeClr val="tx1"/>
              </a:solidFill>
              <a:latin typeface="Angsana New" pitchFamily="18" charset="-34"/>
            </a:endParaRPr>
          </a:p>
        </p:txBody>
      </p:sp>
      <p:sp>
        <p:nvSpPr>
          <p:cNvPr id="19461" name="Rounded Rectangle 5"/>
          <p:cNvSpPr>
            <a:spLocks noChangeArrowheads="1"/>
          </p:cNvSpPr>
          <p:nvPr/>
        </p:nvSpPr>
        <p:spPr bwMode="auto">
          <a:xfrm>
            <a:off x="863600" y="5164138"/>
            <a:ext cx="1660525" cy="5794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 sz="2800">
              <a:solidFill>
                <a:schemeClr val="tx1"/>
              </a:solidFill>
              <a:latin typeface="Angsana New" pitchFamily="18" charset="-34"/>
            </a:endParaRP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2692400" y="5203825"/>
            <a:ext cx="4373563" cy="4000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sz="2000"/>
              <a:t>ไม่ได้เปลี่ยน </a:t>
            </a:r>
            <a:r>
              <a:rPr lang="en-US" sz="2000" b="1"/>
              <a:t>x</a:t>
            </a:r>
            <a:r>
              <a:rPr lang="en-US" sz="2000"/>
              <a:t>,</a:t>
            </a:r>
            <a:r>
              <a:rPr lang="en-US" sz="2000" b="1"/>
              <a:t>y,dx,dy </a:t>
            </a:r>
            <a:r>
              <a:rPr lang="th-TH" sz="2000"/>
              <a:t>ของ </a:t>
            </a:r>
            <a:r>
              <a:rPr lang="en-US" sz="2000" b="1"/>
              <a:t>main</a:t>
            </a:r>
          </a:p>
        </p:txBody>
      </p:sp>
      <p:grpSp>
        <p:nvGrpSpPr>
          <p:cNvPr id="19463" name="Group 10"/>
          <p:cNvGrpSpPr>
            <a:grpSpLocks/>
          </p:cNvGrpSpPr>
          <p:nvPr/>
        </p:nvGrpSpPr>
        <p:grpSpPr bwMode="auto">
          <a:xfrm>
            <a:off x="7534275" y="5473700"/>
            <a:ext cx="669925" cy="746125"/>
            <a:chOff x="7534141" y="5473520"/>
            <a:chExt cx="669701" cy="746975"/>
          </a:xfrm>
        </p:grpSpPr>
        <p:cxnSp>
          <p:nvCxnSpPr>
            <p:cNvPr id="19465" name="Straight Connector 8"/>
            <p:cNvCxnSpPr>
              <a:cxnSpLocks noChangeShapeType="1"/>
            </p:cNvCxnSpPr>
            <p:nvPr/>
          </p:nvCxnSpPr>
          <p:spPr bwMode="auto">
            <a:xfrm rot="16200000" flipH="1">
              <a:off x="7495504" y="5512157"/>
              <a:ext cx="746975" cy="669701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6" name="Straight Connector 9"/>
            <p:cNvCxnSpPr>
              <a:cxnSpLocks noChangeShapeType="1"/>
            </p:cNvCxnSpPr>
            <p:nvPr/>
          </p:nvCxnSpPr>
          <p:spPr bwMode="auto">
            <a:xfrm rot="5400000" flipH="1" flipV="1">
              <a:off x="7495504" y="5512157"/>
              <a:ext cx="746975" cy="669701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7494588" y="863600"/>
            <a:ext cx="1065212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4</a:t>
            </a:r>
            <a:endParaRPr lang="th-TH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07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07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07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07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07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07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072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072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072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072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072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072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6072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6072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60723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60723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60723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60723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7239" grpId="0" build="p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คลาสที่แทนประเภทข้อมูล</a:t>
            </a:r>
            <a:endParaRPr lang="th-TH" dirty="0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180975" y="903288"/>
            <a:ext cx="3965575" cy="191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Book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title;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author;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String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isbn;</a:t>
            </a: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price;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4625" y="3067050"/>
            <a:ext cx="3998913" cy="1627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Point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925638" y="4895850"/>
            <a:ext cx="5195887" cy="1643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Rectangle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443413" y="3067050"/>
            <a:ext cx="4481512" cy="163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ComplexNumber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430713" y="903288"/>
            <a:ext cx="4494212" cy="1908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Date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sp>
        <p:nvSpPr>
          <p:cNvPr id="20488" name="TextBox 21"/>
          <p:cNvSpPr txBox="1">
            <a:spLocks noChangeArrowheads="1"/>
          </p:cNvSpPr>
          <p:nvPr/>
        </p:nvSpPr>
        <p:spPr bwMode="auto">
          <a:xfrm>
            <a:off x="6757988" y="5240338"/>
            <a:ext cx="2157412" cy="460375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/>
              <a:t>ลองเขียนเอง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Date </a:t>
            </a:r>
            <a:r>
              <a:rPr lang="th-TH" dirty="0" smtClean="0"/>
              <a:t>และการเปรียบเทียบวันที่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82948" y="874806"/>
            <a:ext cx="8551769" cy="562012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18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  <a:cs typeface="Courier New" pitchFamily="49" charset="0"/>
              </a:rPr>
              <a:t>DateDemoApplication</a:t>
            </a:r>
            <a:r>
              <a:rPr lang="en-US" sz="1800" b="1" dirty="0" smtClean="0">
                <a:solidFill>
                  <a:srgbClr val="000000"/>
                </a:solidFill>
                <a:cs typeface="Courier New" pitchFamily="49" charset="0"/>
              </a:rPr>
              <a:t> {</a:t>
            </a:r>
          </a:p>
          <a:p>
            <a:pPr eaLnBrk="0" hangingPunct="0"/>
            <a:r>
              <a:rPr lang="en-US" sz="1800" b="1" dirty="0" smtClean="0">
                <a:solidFill>
                  <a:srgbClr val="0000C0"/>
                </a:solidFill>
              </a:rPr>
              <a:t>  public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 </a:t>
            </a:r>
            <a:r>
              <a:rPr lang="en-US" sz="1800" b="1" dirty="0">
                <a:solidFill>
                  <a:srgbClr val="000000"/>
                </a:solidFill>
              </a:rPr>
              <a:t>main(</a:t>
            </a:r>
            <a:r>
              <a:rPr lang="en-US" sz="1800" b="1" dirty="0">
                <a:solidFill>
                  <a:schemeClr val="tx1"/>
                </a:solidFill>
              </a:rPr>
              <a:t>String[] </a:t>
            </a:r>
            <a:r>
              <a:rPr lang="en-US" sz="1800" b="1" dirty="0" err="1">
                <a:solidFill>
                  <a:schemeClr val="tx1"/>
                </a:solidFill>
              </a:rPr>
              <a:t>args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Date d1 = </a:t>
            </a:r>
            <a:r>
              <a:rPr lang="en-US" sz="1800" b="1" dirty="0">
                <a:solidFill>
                  <a:srgbClr val="0000C0"/>
                </a:solidFill>
              </a:rPr>
              <a:t>new</a:t>
            </a:r>
            <a:r>
              <a:rPr lang="en-US" sz="1800" b="1" dirty="0">
                <a:solidFill>
                  <a:srgbClr val="000000"/>
                </a:solidFill>
              </a:rPr>
              <a:t> Date();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d1.day = 3; d1.month = 11; d1.year = </a:t>
            </a:r>
            <a:r>
              <a:rPr lang="en-US" sz="1800" b="1" dirty="0" smtClean="0">
                <a:solidFill>
                  <a:srgbClr val="000000"/>
                </a:solidFill>
              </a:rPr>
              <a:t>2554;</a:t>
            </a:r>
            <a:endParaRPr lang="en-US" sz="1800" b="1" dirty="0">
              <a:solidFill>
                <a:srgbClr val="000000"/>
              </a:solidFill>
            </a:endParaRPr>
          </a:p>
          <a:p>
            <a:r>
              <a:rPr lang="en-US" sz="1800" b="1" dirty="0">
                <a:solidFill>
                  <a:srgbClr val="000000"/>
                </a:solidFill>
              </a:rPr>
              <a:t>    Date d2 = </a:t>
            </a:r>
            <a:r>
              <a:rPr lang="en-US" sz="1800" b="1" dirty="0">
                <a:solidFill>
                  <a:srgbClr val="0000C0"/>
                </a:solidFill>
              </a:rPr>
              <a:t>new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Date();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   d2.day = 3; d2.month = 10; d2.year = 2554;</a:t>
            </a:r>
            <a:endParaRPr lang="en-US" sz="1800" b="1" dirty="0">
              <a:solidFill>
                <a:srgbClr val="000000"/>
              </a:solidFill>
            </a:endParaRPr>
          </a:p>
          <a:p>
            <a:r>
              <a:rPr lang="en-US" sz="1800" b="1" dirty="0" smtClean="0">
                <a:solidFill>
                  <a:srgbClr val="C00000"/>
                </a:solidFill>
              </a:rPr>
              <a:t>    </a:t>
            </a:r>
            <a:r>
              <a:rPr lang="en-US" sz="1800" b="1" dirty="0" err="1" smtClean="0">
                <a:solidFill>
                  <a:srgbClr val="C00000"/>
                </a:solidFill>
              </a:rPr>
              <a:t>System</a:t>
            </a:r>
            <a:r>
              <a:rPr lang="en-US" sz="1800" b="1" dirty="0" err="1" smtClean="0">
                <a:solidFill>
                  <a:srgbClr val="000000"/>
                </a:solidFill>
              </a:rPr>
              <a:t>.out.println</a:t>
            </a:r>
            <a:r>
              <a:rPr lang="en-US" sz="1800" b="1" dirty="0" smtClean="0">
                <a:solidFill>
                  <a:srgbClr val="000000"/>
                </a:solidFill>
              </a:rPr>
              <a:t>(compare(d1</a:t>
            </a:r>
            <a:r>
              <a:rPr lang="en-US" sz="1800" b="1" dirty="0">
                <a:solidFill>
                  <a:srgbClr val="000000"/>
                </a:solidFill>
              </a:rPr>
              <a:t>, d2));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 err="1" smtClean="0">
                <a:solidFill>
                  <a:srgbClr val="C00000"/>
                </a:solidFill>
              </a:rPr>
              <a:t>System</a:t>
            </a:r>
            <a:r>
              <a:rPr lang="en-US" sz="1800" b="1" dirty="0" err="1" smtClean="0">
                <a:solidFill>
                  <a:srgbClr val="000000"/>
                </a:solidFill>
              </a:rPr>
              <a:t>.out.println</a:t>
            </a:r>
            <a:r>
              <a:rPr lang="en-US" sz="1800" b="1" smtClean="0">
                <a:solidFill>
                  <a:srgbClr val="000000"/>
                </a:solidFill>
              </a:rPr>
              <a:t>(compare(d2</a:t>
            </a:r>
            <a:r>
              <a:rPr lang="en-US" sz="1800" b="1" dirty="0">
                <a:solidFill>
                  <a:srgbClr val="000000"/>
                </a:solidFill>
              </a:rPr>
              <a:t>, d1));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</a:t>
            </a:r>
            <a:r>
              <a:rPr lang="en-US" sz="1800" b="1" dirty="0" smtClean="0">
                <a:solidFill>
                  <a:srgbClr val="000000"/>
                </a:solidFill>
              </a:rPr>
              <a:t>}</a:t>
            </a:r>
          </a:p>
          <a:p>
            <a:pPr eaLnBrk="0" hangingPunct="0"/>
            <a:endParaRPr lang="en-US" sz="1800" b="1" dirty="0" smtClean="0">
              <a:solidFill>
                <a:srgbClr val="0000C0"/>
              </a:solidFill>
            </a:endParaRPr>
          </a:p>
          <a:p>
            <a:pPr eaLnBrk="0" hangingPunct="0"/>
            <a:r>
              <a:rPr lang="en-US" sz="1800" b="1" dirty="0" smtClean="0">
                <a:solidFill>
                  <a:srgbClr val="0000C0"/>
                </a:solidFill>
              </a:rPr>
              <a:t>  public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C0"/>
                </a:solidFill>
              </a:rPr>
              <a:t>int</a:t>
            </a:r>
            <a:r>
              <a:rPr lang="en-US" sz="1800" b="1" dirty="0">
                <a:solidFill>
                  <a:srgbClr val="000000"/>
                </a:solidFill>
              </a:rPr>
              <a:t> compare(</a:t>
            </a:r>
            <a:r>
              <a:rPr lang="en-US" sz="1800" b="1" dirty="0">
                <a:solidFill>
                  <a:schemeClr val="tx1"/>
                </a:solidFill>
              </a:rPr>
              <a:t>Date</a:t>
            </a:r>
            <a:r>
              <a:rPr lang="en-US" sz="1800" b="1" dirty="0">
                <a:solidFill>
                  <a:srgbClr val="000000"/>
                </a:solidFill>
              </a:rPr>
              <a:t> d1, </a:t>
            </a:r>
            <a:r>
              <a:rPr lang="en-US" sz="1800" b="1" dirty="0">
                <a:solidFill>
                  <a:schemeClr val="tx1"/>
                </a:solidFill>
              </a:rPr>
              <a:t>Date</a:t>
            </a:r>
            <a:r>
              <a:rPr lang="en-US" sz="1800" b="1" dirty="0">
                <a:solidFill>
                  <a:srgbClr val="000000"/>
                </a:solidFill>
              </a:rPr>
              <a:t> d2) {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(d1.year  &lt; d2.year ) </a:t>
            </a:r>
            <a:r>
              <a:rPr lang="en-US" sz="1800" b="1" dirty="0">
                <a:solidFill>
                  <a:srgbClr val="0000C0"/>
                </a:solidFill>
              </a:rPr>
              <a:t>return</a:t>
            </a:r>
            <a:r>
              <a:rPr lang="en-US" sz="1800" b="1" dirty="0">
                <a:solidFill>
                  <a:srgbClr val="000000"/>
                </a:solidFill>
              </a:rPr>
              <a:t> -1;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(d1.year  &gt; d2.year ) </a:t>
            </a:r>
            <a:r>
              <a:rPr lang="en-US" sz="1800" b="1" dirty="0">
                <a:solidFill>
                  <a:srgbClr val="0000C0"/>
                </a:solidFill>
              </a:rPr>
              <a:t>return</a:t>
            </a:r>
            <a:r>
              <a:rPr lang="en-US" sz="1800" b="1" dirty="0">
                <a:solidFill>
                  <a:srgbClr val="000000"/>
                </a:solidFill>
              </a:rPr>
              <a:t>  1;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(d1.month &lt; d2.month) </a:t>
            </a:r>
            <a:r>
              <a:rPr lang="en-US" sz="1800" b="1" dirty="0">
                <a:solidFill>
                  <a:srgbClr val="0000C0"/>
                </a:solidFill>
              </a:rPr>
              <a:t>return</a:t>
            </a:r>
            <a:r>
              <a:rPr lang="en-US" sz="1800" b="1" dirty="0">
                <a:solidFill>
                  <a:srgbClr val="000000"/>
                </a:solidFill>
              </a:rPr>
              <a:t> -1;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(d1.month &gt; d2.month) </a:t>
            </a:r>
            <a:r>
              <a:rPr lang="en-US" sz="1800" b="1" dirty="0">
                <a:solidFill>
                  <a:srgbClr val="0000C0"/>
                </a:solidFill>
              </a:rPr>
              <a:t>return</a:t>
            </a:r>
            <a:r>
              <a:rPr lang="en-US" sz="1800" b="1" dirty="0">
                <a:solidFill>
                  <a:srgbClr val="000000"/>
                </a:solidFill>
              </a:rPr>
              <a:t>  1;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(d1.day   &lt; d2.day  ) </a:t>
            </a:r>
            <a:r>
              <a:rPr lang="en-US" sz="1800" b="1" dirty="0">
                <a:solidFill>
                  <a:srgbClr val="0000C0"/>
                </a:solidFill>
              </a:rPr>
              <a:t>return</a:t>
            </a:r>
            <a:r>
              <a:rPr lang="en-US" sz="1800" b="1" dirty="0">
                <a:solidFill>
                  <a:srgbClr val="000000"/>
                </a:solidFill>
              </a:rPr>
              <a:t> -1;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(d1.day   &gt; d2.day  ) </a:t>
            </a:r>
            <a:r>
              <a:rPr lang="en-US" sz="1800" b="1" dirty="0">
                <a:solidFill>
                  <a:srgbClr val="0000C0"/>
                </a:solidFill>
              </a:rPr>
              <a:t>return</a:t>
            </a:r>
            <a:r>
              <a:rPr lang="en-US" sz="1800" b="1" dirty="0">
                <a:solidFill>
                  <a:srgbClr val="000000"/>
                </a:solidFill>
              </a:rPr>
              <a:t>  1;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return</a:t>
            </a:r>
            <a:r>
              <a:rPr lang="en-US" sz="1800" b="1" dirty="0">
                <a:solidFill>
                  <a:srgbClr val="000000"/>
                </a:solidFill>
              </a:rPr>
              <a:t> 0;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</a:t>
            </a:r>
            <a:r>
              <a:rPr lang="en-US" sz="1800" b="1" dirty="0" smtClean="0">
                <a:solidFill>
                  <a:srgbClr val="000000"/>
                </a:solidFill>
              </a:rPr>
              <a:t>}</a:t>
            </a:r>
            <a:endParaRPr lang="en-US" sz="1800" b="1" dirty="0">
              <a:solidFill>
                <a:srgbClr val="000000"/>
              </a:solidFill>
            </a:endParaRPr>
          </a:p>
          <a:p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}</a:t>
            </a:r>
            <a:endParaRPr lang="th-TH" sz="1800" b="1" dirty="0">
              <a:solidFill>
                <a:srgbClr val="000000"/>
              </a:solidFill>
              <a:cs typeface="Courier New" pitchFamily="49" charset="0"/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5945841" y="4235824"/>
            <a:ext cx="3009900" cy="101441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sz="2000"/>
              <a:t>คืน </a:t>
            </a:r>
            <a:r>
              <a:rPr lang="en-US" sz="2000" b="1"/>
              <a:t> 0</a:t>
            </a:r>
            <a:r>
              <a:rPr lang="en-US" sz="2000"/>
              <a:t> </a:t>
            </a:r>
            <a:r>
              <a:rPr lang="th-TH" sz="2000"/>
              <a:t>ถ้า </a:t>
            </a:r>
            <a:r>
              <a:rPr lang="en-US" sz="2000" b="1"/>
              <a:t>d1 </a:t>
            </a:r>
            <a:r>
              <a:rPr lang="th-TH" sz="2000"/>
              <a:t>เท่ากับ </a:t>
            </a:r>
            <a:r>
              <a:rPr lang="en-US" sz="2000" b="1"/>
              <a:t>d2</a:t>
            </a:r>
          </a:p>
          <a:p>
            <a:pPr eaLnBrk="1" hangingPunct="1"/>
            <a:r>
              <a:rPr lang="th-TH" sz="2000"/>
              <a:t>คืน </a:t>
            </a:r>
            <a:r>
              <a:rPr lang="en-US" sz="2000" b="1"/>
              <a:t>-1</a:t>
            </a:r>
            <a:r>
              <a:rPr lang="en-US" sz="2000"/>
              <a:t> </a:t>
            </a:r>
            <a:r>
              <a:rPr lang="th-TH" sz="2000"/>
              <a:t>ถ้า </a:t>
            </a:r>
            <a:r>
              <a:rPr lang="en-US" sz="2000" b="1"/>
              <a:t>d1</a:t>
            </a:r>
            <a:r>
              <a:rPr lang="en-US" sz="2000"/>
              <a:t> </a:t>
            </a:r>
            <a:r>
              <a:rPr lang="th-TH" sz="2000"/>
              <a:t>อยู่ก่อน </a:t>
            </a:r>
            <a:r>
              <a:rPr lang="en-US" sz="2000" b="1"/>
              <a:t>d2</a:t>
            </a:r>
          </a:p>
          <a:p>
            <a:pPr eaLnBrk="1" hangingPunct="1"/>
            <a:r>
              <a:rPr lang="th-TH" sz="2000"/>
              <a:t>คืน </a:t>
            </a:r>
            <a:r>
              <a:rPr lang="en-US" sz="2000" b="1"/>
              <a:t> 1</a:t>
            </a:r>
            <a:r>
              <a:rPr lang="en-US" sz="2000"/>
              <a:t> </a:t>
            </a:r>
            <a:r>
              <a:rPr lang="th-TH" sz="2000"/>
              <a:t>ถ้า </a:t>
            </a:r>
            <a:r>
              <a:rPr lang="en-US" sz="2000" b="1"/>
              <a:t>d1</a:t>
            </a:r>
            <a:r>
              <a:rPr lang="en-US" sz="2000"/>
              <a:t> </a:t>
            </a:r>
            <a:r>
              <a:rPr lang="th-TH" sz="2000"/>
              <a:t>อยู่หลัง </a:t>
            </a:r>
            <a:r>
              <a:rPr lang="en-US" sz="2000" b="1"/>
              <a:t>d2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1290917" y="5862918"/>
            <a:ext cx="7637929" cy="739588"/>
          </a:xfrm>
          <a:prstGeom prst="rect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b="1" dirty="0" smtClean="0">
                <a:solidFill>
                  <a:srgbClr val="FF0000"/>
                </a:solidFill>
                <a:latin typeface="Leelawadee" pitchFamily="34" charset="-34"/>
                <a:cs typeface="Leelawadee" pitchFamily="34" charset="-34"/>
              </a:rPr>
              <a:t>ปัญหา</a:t>
            </a:r>
            <a:r>
              <a:rPr lang="en-US" b="1" dirty="0" smtClean="0">
                <a:solidFill>
                  <a:srgbClr val="FF0000"/>
                </a:solidFill>
                <a:latin typeface="Leelawadee" pitchFamily="34" charset="-34"/>
                <a:cs typeface="Leelawadee" pitchFamily="34" charset="-34"/>
              </a:rPr>
              <a:t>: </a:t>
            </a:r>
            <a:r>
              <a:rPr lang="th-TH" b="1" dirty="0" smtClean="0">
                <a:solidFill>
                  <a:srgbClr val="FF0000"/>
                </a:solidFill>
                <a:latin typeface="Leelawadee" pitchFamily="34" charset="-34"/>
                <a:cs typeface="Leelawadee" pitchFamily="34" charset="-34"/>
              </a:rPr>
              <a:t>ถ้ามีโปรแกรมอื่นต้องการใช้ </a:t>
            </a:r>
            <a:r>
              <a:rPr lang="en-US" b="1" dirty="0" smtClean="0">
                <a:solidFill>
                  <a:srgbClr val="FF0000"/>
                </a:solidFill>
                <a:latin typeface="Leelawadee" pitchFamily="34" charset="-34"/>
                <a:cs typeface="Leelawadee" pitchFamily="34" charset="-34"/>
              </a:rPr>
              <a:t>compare </a:t>
            </a:r>
            <a:r>
              <a:rPr lang="th-TH" b="1" dirty="0" smtClean="0">
                <a:solidFill>
                  <a:srgbClr val="FF0000"/>
                </a:solidFill>
                <a:latin typeface="Leelawadee" pitchFamily="34" charset="-34"/>
                <a:cs typeface="Leelawadee" pitchFamily="34" charset="-34"/>
              </a:rPr>
              <a:t>ก็จะต้องมีเมท็อดนี้อยู่ในทุกๆ โปรแกรม (ซ้ำซ้อน)</a:t>
            </a:r>
            <a:endParaRPr kumimoji="0" lang="th-TH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Leelawadee" pitchFamily="34" charset="-34"/>
              <a:cs typeface="Leelawadee" pitchFamily="34" charset="-34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254003" y="526771"/>
            <a:ext cx="2756647" cy="15844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18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Date {</a:t>
            </a:r>
            <a:endParaRPr lang="th-TH" sz="1800" b="1" dirty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1800" b="1" dirty="0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0000"/>
                </a:solidFill>
                <a:cs typeface="Courier New" pitchFamily="49" charset="0"/>
              </a:rPr>
              <a:t>public </a:t>
            </a:r>
            <a:r>
              <a:rPr lang="en-US" sz="1800" b="1" dirty="0" err="1" smtClean="0">
                <a:solidFill>
                  <a:srgbClr val="000000"/>
                </a:solidFill>
                <a:cs typeface="Courier New" pitchFamily="49" charset="0"/>
              </a:rPr>
              <a:t>int</a:t>
            </a:r>
            <a:r>
              <a:rPr lang="en-US" sz="1800" b="1" dirty="0" smtClean="0">
                <a:solidFill>
                  <a:srgbClr val="000000"/>
                </a:solidFill>
                <a:cs typeface="Courier New" pitchFamily="49" charset="0"/>
              </a:rPr>
              <a:t> day;</a:t>
            </a:r>
          </a:p>
          <a:p>
            <a:pPr eaLnBrk="0" hangingPunct="0"/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cs typeface="Courier New" pitchFamily="49" charset="0"/>
              </a:rPr>
              <a:t> public </a:t>
            </a:r>
            <a:r>
              <a:rPr lang="en-US" sz="1800" b="1" dirty="0" err="1" smtClean="0">
                <a:solidFill>
                  <a:srgbClr val="000000"/>
                </a:solidFill>
                <a:cs typeface="Courier New" pitchFamily="49" charset="0"/>
              </a:rPr>
              <a:t>int</a:t>
            </a:r>
            <a:r>
              <a:rPr lang="en-US" sz="1800" b="1" dirty="0" smtClean="0">
                <a:solidFill>
                  <a:srgbClr val="000000"/>
                </a:solidFill>
                <a:cs typeface="Courier New" pitchFamily="49" charset="0"/>
              </a:rPr>
              <a:t> month;</a:t>
            </a:r>
          </a:p>
          <a:p>
            <a:pPr eaLnBrk="0" hangingPunct="0"/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0000"/>
                </a:solidFill>
                <a:cs typeface="Courier New" pitchFamily="49" charset="0"/>
              </a:rPr>
              <a:t>public </a:t>
            </a:r>
            <a:r>
              <a:rPr lang="en-US" sz="1800" b="1" dirty="0" err="1" smtClean="0">
                <a:solidFill>
                  <a:srgbClr val="000000"/>
                </a:solidFill>
                <a:cs typeface="Courier New" pitchFamily="49" charset="0"/>
              </a:rPr>
              <a:t>int</a:t>
            </a:r>
            <a:r>
              <a:rPr lang="en-US" sz="1800" b="1" dirty="0" smtClean="0">
                <a:solidFill>
                  <a:srgbClr val="000000"/>
                </a:solidFill>
                <a:cs typeface="Courier New" pitchFamily="49" charset="0"/>
              </a:rPr>
              <a:t> year;</a:t>
            </a:r>
            <a:endParaRPr lang="en-US" sz="1800" b="1" dirty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1800" b="1" dirty="0" smtClean="0">
                <a:solidFill>
                  <a:srgbClr val="000000"/>
                </a:solidFill>
                <a:cs typeface="Courier New" pitchFamily="49" charset="0"/>
              </a:rPr>
              <a:t>}</a:t>
            </a:r>
            <a:endParaRPr lang="th-TH" sz="1800" b="1" dirty="0">
              <a:solidFill>
                <a:srgbClr val="000000"/>
              </a:solidFill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17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หัวข้อ</a:t>
            </a:r>
          </a:p>
        </p:txBody>
      </p:sp>
      <p:sp>
        <p:nvSpPr>
          <p:cNvPr id="592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h-TH" smtClean="0"/>
              <a:t>การสร้างประเภทข้อมูลใหม่ด้วยคลาส</a:t>
            </a:r>
          </a:p>
          <a:p>
            <a:pPr eaLnBrk="1" hangingPunct="1"/>
            <a:r>
              <a:rPr lang="th-TH" smtClean="0"/>
              <a:t>องค์ประกอบของคลาส</a:t>
            </a:r>
          </a:p>
          <a:p>
            <a:pPr eaLnBrk="1" hangingPunct="1"/>
            <a:r>
              <a:rPr lang="th-TH" smtClean="0"/>
              <a:t>การสร้างและการใช้อ็อบเจกต์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2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2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2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2899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คลาสคือประเภทข้อมูล</a:t>
            </a:r>
            <a:endParaRPr lang="th-TH" dirty="0"/>
          </a:p>
        </p:txBody>
      </p:sp>
      <p:sp>
        <p:nvSpPr>
          <p:cNvPr id="9219" name="Content Placeholder 17"/>
          <p:cNvSpPr>
            <a:spLocks noGrp="1"/>
          </p:cNvSpPr>
          <p:nvPr>
            <p:ph idx="1"/>
          </p:nvPr>
        </p:nvSpPr>
        <p:spPr>
          <a:xfrm>
            <a:off x="406400" y="908050"/>
            <a:ext cx="8539163" cy="4048125"/>
          </a:xfrm>
        </p:spPr>
        <p:txBody>
          <a:bodyPr/>
          <a:lstStyle/>
          <a:p>
            <a:r>
              <a:rPr lang="th-TH" dirty="0" smtClean="0"/>
              <a:t>ใช้คลาสประกาศ องค์ประกอบของข้อมูลประเภทใหม่ว่า ประกอบด้วยข้อมูลย่อย ๆ อะไรบ้างพร้อมทั้งเขียนเมท็อดที่เกี่ยวข้องกับการใช้งานข้อมูลนี้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206625" y="2567639"/>
            <a:ext cx="3983038" cy="314736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 dirty="0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 dirty="0">
                <a:solidFill>
                  <a:srgbClr val="000000"/>
                </a:solidFill>
                <a:cs typeface="Courier New" pitchFamily="49" charset="0"/>
              </a:rPr>
              <a:t> Ball {</a:t>
            </a:r>
            <a:endParaRPr lang="th-TH" sz="2000" b="1" dirty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 dirty="0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 dirty="0">
                <a:solidFill>
                  <a:srgbClr val="000000"/>
                </a:solidFill>
                <a:cs typeface="Courier New" pitchFamily="49" charset="0"/>
              </a:rPr>
              <a:t> x, y;</a:t>
            </a:r>
            <a:endParaRPr lang="th-TH" sz="2000" b="1" dirty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 dirty="0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 dirty="0">
                <a:solidFill>
                  <a:srgbClr val="000000"/>
                </a:solidFill>
                <a:cs typeface="Courier New" pitchFamily="49" charset="0"/>
              </a:rPr>
              <a:t> dx, </a:t>
            </a:r>
            <a:r>
              <a:rPr lang="en-US" sz="2000" b="1" dirty="0" err="1">
                <a:solidFill>
                  <a:srgbClr val="000000"/>
                </a:solidFill>
                <a:cs typeface="Courier New" pitchFamily="49" charset="0"/>
              </a:rPr>
              <a:t>dy</a:t>
            </a:r>
            <a:r>
              <a:rPr lang="en-US" sz="2000" b="1" dirty="0">
                <a:solidFill>
                  <a:srgbClr val="000000"/>
                </a:solidFill>
                <a:cs typeface="Courier New" pitchFamily="49" charset="0"/>
              </a:rPr>
              <a:t>;</a:t>
            </a:r>
            <a:endParaRPr lang="th-TH" sz="2000" b="1" dirty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 dirty="0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 dirty="0">
                <a:solidFill>
                  <a:srgbClr val="000000"/>
                </a:solidFill>
                <a:cs typeface="Courier New" pitchFamily="49" charset="0"/>
              </a:rPr>
              <a:t> r;</a:t>
            </a:r>
            <a:endParaRPr lang="th-TH" sz="2000" b="1" dirty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th-TH" sz="2000" b="1" dirty="0" smtClean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cs typeface="Courier New" pitchFamily="49" charset="0"/>
              </a:rPr>
              <a:t> // </a:t>
            </a:r>
            <a:r>
              <a:rPr lang="th-TH" sz="2000" b="1" dirty="0" smtClean="0">
                <a:solidFill>
                  <a:srgbClr val="000000"/>
                </a:solidFill>
                <a:cs typeface="Courier New" pitchFamily="49" charset="0"/>
              </a:rPr>
              <a:t>เมท็อดต่างๆ ที่ทำงาน</a:t>
            </a:r>
          </a:p>
          <a:p>
            <a:pPr eaLnBrk="0" hangingPunct="0"/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th-TH" sz="2000" b="1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cs typeface="Courier New" pitchFamily="49" charset="0"/>
              </a:rPr>
              <a:t>// </a:t>
            </a:r>
            <a:r>
              <a:rPr lang="th-TH" sz="2000" b="1" dirty="0" smtClean="0">
                <a:solidFill>
                  <a:srgbClr val="000000"/>
                </a:solidFill>
                <a:cs typeface="Courier New" pitchFamily="49" charset="0"/>
              </a:rPr>
              <a:t>เกี่ยวกับ </a:t>
            </a:r>
            <a:r>
              <a:rPr lang="en-US" sz="2000" b="1" dirty="0" smtClean="0">
                <a:solidFill>
                  <a:srgbClr val="000000"/>
                </a:solidFill>
                <a:cs typeface="Courier New" pitchFamily="49" charset="0"/>
              </a:rPr>
              <a:t>Ball</a:t>
            </a:r>
            <a:endParaRPr lang="th-TH" sz="2000" b="1" dirty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th-TH" sz="2000" b="1" dirty="0" smtClean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 dirty="0" smtClean="0">
                <a:solidFill>
                  <a:srgbClr val="000000"/>
                </a:solidFill>
                <a:cs typeface="Courier New" pitchFamily="49" charset="0"/>
              </a:rPr>
              <a:t>}</a:t>
            </a:r>
            <a:endParaRPr lang="th-TH" sz="2000" b="1" dirty="0">
              <a:solidFill>
                <a:srgbClr val="000000"/>
              </a:solidFill>
              <a:cs typeface="Courier New" pitchFamily="49" charset="0"/>
            </a:endParaRPr>
          </a:p>
        </p:txBody>
      </p:sp>
      <p:sp>
        <p:nvSpPr>
          <p:cNvPr id="9223" name="Rectangle 35"/>
          <p:cNvSpPr>
            <a:spLocks noChangeArrowheads="1"/>
          </p:cNvSpPr>
          <p:nvPr/>
        </p:nvSpPr>
        <p:spPr bwMode="auto">
          <a:xfrm>
            <a:off x="1271588" y="2581275"/>
            <a:ext cx="835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Tahoma" pitchFamily="34" charset="0"/>
              </a:rPr>
              <a:t>class</a:t>
            </a:r>
            <a:endParaRPr lang="th-TH">
              <a:latin typeface="Tahoma" pitchFamily="34" charset="0"/>
            </a:endParaRPr>
          </a:p>
        </p:txBody>
      </p:sp>
      <p:grpSp>
        <p:nvGrpSpPr>
          <p:cNvPr id="9225" name="Group 39"/>
          <p:cNvGrpSpPr>
            <a:grpSpLocks/>
          </p:cNvGrpSpPr>
          <p:nvPr/>
        </p:nvGrpSpPr>
        <p:grpSpPr bwMode="auto">
          <a:xfrm>
            <a:off x="5830888" y="2442369"/>
            <a:ext cx="2663825" cy="1201737"/>
            <a:chOff x="5830958" y="2112824"/>
            <a:chExt cx="2663501" cy="1202510"/>
          </a:xfrm>
        </p:grpSpPr>
        <p:sp>
          <p:nvSpPr>
            <p:cNvPr id="9226" name="Text Box 43"/>
            <p:cNvSpPr txBox="1">
              <a:spLocks noChangeArrowheads="1"/>
            </p:cNvSpPr>
            <p:nvPr/>
          </p:nvSpPr>
          <p:spPr bwMode="auto">
            <a:xfrm>
              <a:off x="6361847" y="2112824"/>
              <a:ext cx="2132612" cy="1202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>
                  <a:latin typeface="Tahoma" pitchFamily="34" charset="0"/>
                </a:rPr>
                <a:t>data members</a:t>
              </a:r>
            </a:p>
            <a:p>
              <a:pPr algn="ctr" eaLnBrk="1" hangingPunct="1"/>
              <a:r>
                <a:rPr lang="en-US">
                  <a:latin typeface="Tahoma" pitchFamily="34" charset="0"/>
                </a:rPr>
                <a:t>attributes</a:t>
              </a:r>
            </a:p>
            <a:p>
              <a:pPr algn="ctr" eaLnBrk="1" hangingPunct="1"/>
              <a:r>
                <a:rPr lang="en-US">
                  <a:latin typeface="Tahoma" pitchFamily="34" charset="0"/>
                </a:rPr>
                <a:t>fields</a:t>
              </a:r>
            </a:p>
          </p:txBody>
        </p:sp>
        <p:cxnSp>
          <p:nvCxnSpPr>
            <p:cNvPr id="9227" name="Straight Arrow Connector 38"/>
            <p:cNvCxnSpPr>
              <a:cxnSpLocks noChangeShapeType="1"/>
            </p:cNvCxnSpPr>
            <p:nvPr/>
          </p:nvCxnSpPr>
          <p:spPr bwMode="auto">
            <a:xfrm rot="10800000" flipV="1">
              <a:off x="5830958" y="2650434"/>
              <a:ext cx="689113" cy="7951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09764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Date </a:t>
            </a:r>
            <a:r>
              <a:rPr lang="th-TH" dirty="0" smtClean="0"/>
              <a:t>และเมท็อดการเปรียบเทียบวันที่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68941" y="888626"/>
            <a:ext cx="8234829" cy="49608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 dirty="0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cs typeface="Courier New" pitchFamily="49" charset="0"/>
              </a:rPr>
              <a:t>Date {</a:t>
            </a:r>
          </a:p>
          <a:p>
            <a:pPr eaLnBrk="0" hangingPunct="0"/>
            <a:r>
              <a:rPr lang="en-US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accent2"/>
                </a:solidFill>
                <a:cs typeface="Courier New" pitchFamily="49" charset="0"/>
              </a:rPr>
              <a:t>public </a:t>
            </a:r>
            <a:r>
              <a:rPr lang="en-US" sz="2000" b="1" dirty="0" err="1" smtClean="0">
                <a:solidFill>
                  <a:schemeClr val="accent2"/>
                </a:solidFill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cs typeface="Courier New" pitchFamily="49" charset="0"/>
              </a:rPr>
              <a:t> day;</a:t>
            </a:r>
          </a:p>
          <a:p>
            <a:pPr eaLnBrk="0" hangingPunct="0"/>
            <a:r>
              <a:rPr lang="en-US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accent2"/>
                </a:solidFill>
                <a:cs typeface="Courier New" pitchFamily="49" charset="0"/>
              </a:rPr>
              <a:t>public </a:t>
            </a:r>
            <a:r>
              <a:rPr lang="en-US" sz="2000" b="1" dirty="0" err="1" smtClean="0">
                <a:solidFill>
                  <a:schemeClr val="accent2"/>
                </a:solidFill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cs typeface="Courier New" pitchFamily="49" charset="0"/>
              </a:rPr>
              <a:t> month;</a:t>
            </a:r>
          </a:p>
          <a:p>
            <a:pPr eaLnBrk="0" hangingPunct="0"/>
            <a:r>
              <a:rPr lang="en-US" sz="20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accent2"/>
                </a:solidFill>
                <a:cs typeface="Courier New" pitchFamily="49" charset="0"/>
              </a:rPr>
              <a:t>public </a:t>
            </a:r>
            <a:r>
              <a:rPr lang="en-US" sz="2000" b="1" dirty="0" err="1" smtClean="0">
                <a:solidFill>
                  <a:schemeClr val="accent2"/>
                </a:solidFill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cs typeface="Courier New" pitchFamily="49" charset="0"/>
              </a:rPr>
              <a:t> year;</a:t>
            </a:r>
          </a:p>
          <a:p>
            <a:pPr eaLnBrk="0" hangingPunct="0"/>
            <a:endParaRPr lang="en-US" sz="2000" b="1" dirty="0" smtClean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 dirty="0" smtClean="0">
                <a:solidFill>
                  <a:srgbClr val="0000C0"/>
                </a:solidFill>
              </a:rPr>
              <a:t>public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>
                <a:solidFill>
                  <a:srgbClr val="0000C0"/>
                </a:solidFill>
              </a:rPr>
              <a:t>static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C0"/>
                </a:solidFill>
              </a:rPr>
              <a:t>int</a:t>
            </a:r>
            <a:r>
              <a:rPr lang="en-US" sz="2000" b="1" dirty="0">
                <a:solidFill>
                  <a:srgbClr val="000000"/>
                </a:solidFill>
              </a:rPr>
              <a:t> compare(</a:t>
            </a:r>
            <a:r>
              <a:rPr lang="en-US" sz="2000" b="1" dirty="0">
                <a:solidFill>
                  <a:schemeClr val="tx1"/>
                </a:solidFill>
              </a:rPr>
              <a:t>Date</a:t>
            </a:r>
            <a:r>
              <a:rPr lang="en-US" sz="2000" b="1" dirty="0">
                <a:solidFill>
                  <a:srgbClr val="000000"/>
                </a:solidFill>
              </a:rPr>
              <a:t> d1, </a:t>
            </a:r>
            <a:r>
              <a:rPr lang="en-US" sz="2000" b="1" dirty="0">
                <a:solidFill>
                  <a:schemeClr val="tx1"/>
                </a:solidFill>
              </a:rPr>
              <a:t>Date</a:t>
            </a:r>
            <a:r>
              <a:rPr lang="en-US" sz="2000" b="1" dirty="0">
                <a:solidFill>
                  <a:srgbClr val="000000"/>
                </a:solidFill>
              </a:rPr>
              <a:t> d2) {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    </a:t>
            </a:r>
            <a:r>
              <a:rPr lang="en-US" sz="2000" b="1" dirty="0">
                <a:solidFill>
                  <a:srgbClr val="0000C0"/>
                </a:solidFill>
              </a:rPr>
              <a:t>if</a:t>
            </a:r>
            <a:r>
              <a:rPr lang="en-US" sz="2000" b="1" dirty="0">
                <a:solidFill>
                  <a:srgbClr val="000000"/>
                </a:solidFill>
              </a:rPr>
              <a:t> (d1.year  &lt; d2.year ) </a:t>
            </a:r>
            <a:r>
              <a:rPr lang="en-US" sz="2000" b="1" dirty="0">
                <a:solidFill>
                  <a:srgbClr val="0000C0"/>
                </a:solidFill>
              </a:rPr>
              <a:t>return</a:t>
            </a:r>
            <a:r>
              <a:rPr lang="en-US" sz="2000" b="1" dirty="0">
                <a:solidFill>
                  <a:srgbClr val="000000"/>
                </a:solidFill>
              </a:rPr>
              <a:t> -1;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    </a:t>
            </a:r>
            <a:r>
              <a:rPr lang="en-US" sz="2000" b="1" dirty="0">
                <a:solidFill>
                  <a:srgbClr val="0000C0"/>
                </a:solidFill>
              </a:rPr>
              <a:t>if</a:t>
            </a:r>
            <a:r>
              <a:rPr lang="en-US" sz="2000" b="1" dirty="0">
                <a:solidFill>
                  <a:srgbClr val="000000"/>
                </a:solidFill>
              </a:rPr>
              <a:t> (d1.year  &gt; d2.year ) </a:t>
            </a:r>
            <a:r>
              <a:rPr lang="en-US" sz="2000" b="1" dirty="0">
                <a:solidFill>
                  <a:srgbClr val="0000C0"/>
                </a:solidFill>
              </a:rPr>
              <a:t>return</a:t>
            </a:r>
            <a:r>
              <a:rPr lang="en-US" sz="2000" b="1" dirty="0">
                <a:solidFill>
                  <a:srgbClr val="000000"/>
                </a:solidFill>
              </a:rPr>
              <a:t>  1;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    </a:t>
            </a:r>
            <a:r>
              <a:rPr lang="en-US" sz="2000" b="1" dirty="0">
                <a:solidFill>
                  <a:srgbClr val="0000C0"/>
                </a:solidFill>
              </a:rPr>
              <a:t>if</a:t>
            </a:r>
            <a:r>
              <a:rPr lang="en-US" sz="2000" b="1" dirty="0">
                <a:solidFill>
                  <a:srgbClr val="000000"/>
                </a:solidFill>
              </a:rPr>
              <a:t> (d1.month &lt; d2.month) </a:t>
            </a:r>
            <a:r>
              <a:rPr lang="en-US" sz="2000" b="1" dirty="0">
                <a:solidFill>
                  <a:srgbClr val="0000C0"/>
                </a:solidFill>
              </a:rPr>
              <a:t>return</a:t>
            </a:r>
            <a:r>
              <a:rPr lang="en-US" sz="2000" b="1" dirty="0">
                <a:solidFill>
                  <a:srgbClr val="000000"/>
                </a:solidFill>
              </a:rPr>
              <a:t> -1;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    </a:t>
            </a:r>
            <a:r>
              <a:rPr lang="en-US" sz="2000" b="1" dirty="0">
                <a:solidFill>
                  <a:srgbClr val="0000C0"/>
                </a:solidFill>
              </a:rPr>
              <a:t>if</a:t>
            </a:r>
            <a:r>
              <a:rPr lang="en-US" sz="2000" b="1" dirty="0">
                <a:solidFill>
                  <a:srgbClr val="000000"/>
                </a:solidFill>
              </a:rPr>
              <a:t> (d1.month &gt; d2.month) </a:t>
            </a:r>
            <a:r>
              <a:rPr lang="en-US" sz="2000" b="1" dirty="0">
                <a:solidFill>
                  <a:srgbClr val="0000C0"/>
                </a:solidFill>
              </a:rPr>
              <a:t>return</a:t>
            </a:r>
            <a:r>
              <a:rPr lang="en-US" sz="2000" b="1" dirty="0">
                <a:solidFill>
                  <a:srgbClr val="000000"/>
                </a:solidFill>
              </a:rPr>
              <a:t>  1;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    </a:t>
            </a:r>
            <a:r>
              <a:rPr lang="en-US" sz="2000" b="1" dirty="0">
                <a:solidFill>
                  <a:srgbClr val="0000C0"/>
                </a:solidFill>
              </a:rPr>
              <a:t>if</a:t>
            </a:r>
            <a:r>
              <a:rPr lang="en-US" sz="2000" b="1" dirty="0">
                <a:solidFill>
                  <a:srgbClr val="000000"/>
                </a:solidFill>
              </a:rPr>
              <a:t> (d1.day   &lt; d2.day  ) </a:t>
            </a:r>
            <a:r>
              <a:rPr lang="en-US" sz="2000" b="1" dirty="0">
                <a:solidFill>
                  <a:srgbClr val="0000C0"/>
                </a:solidFill>
              </a:rPr>
              <a:t>return</a:t>
            </a:r>
            <a:r>
              <a:rPr lang="en-US" sz="2000" b="1" dirty="0">
                <a:solidFill>
                  <a:srgbClr val="000000"/>
                </a:solidFill>
              </a:rPr>
              <a:t> -1;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    </a:t>
            </a:r>
            <a:r>
              <a:rPr lang="en-US" sz="2000" b="1" dirty="0">
                <a:solidFill>
                  <a:srgbClr val="0000C0"/>
                </a:solidFill>
              </a:rPr>
              <a:t>if</a:t>
            </a:r>
            <a:r>
              <a:rPr lang="en-US" sz="2000" b="1" dirty="0">
                <a:solidFill>
                  <a:srgbClr val="000000"/>
                </a:solidFill>
              </a:rPr>
              <a:t> (d1.day   &gt; d2.day  ) </a:t>
            </a:r>
            <a:r>
              <a:rPr lang="en-US" sz="2000" b="1" dirty="0">
                <a:solidFill>
                  <a:srgbClr val="0000C0"/>
                </a:solidFill>
              </a:rPr>
              <a:t>return</a:t>
            </a:r>
            <a:r>
              <a:rPr lang="en-US" sz="2000" b="1" dirty="0">
                <a:solidFill>
                  <a:srgbClr val="000000"/>
                </a:solidFill>
              </a:rPr>
              <a:t>  1;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    </a:t>
            </a:r>
            <a:r>
              <a:rPr lang="en-US" sz="2000" b="1" dirty="0">
                <a:solidFill>
                  <a:srgbClr val="0000C0"/>
                </a:solidFill>
              </a:rPr>
              <a:t>return</a:t>
            </a:r>
            <a:r>
              <a:rPr lang="en-US" sz="2000" b="1" dirty="0">
                <a:solidFill>
                  <a:srgbClr val="000000"/>
                </a:solidFill>
              </a:rPr>
              <a:t> 0;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  }</a:t>
            </a:r>
          </a:p>
          <a:p>
            <a:r>
              <a:rPr lang="en-US" sz="2000" b="1" dirty="0" smtClean="0">
                <a:solidFill>
                  <a:srgbClr val="000000"/>
                </a:solidFill>
                <a:cs typeface="Courier New" pitchFamily="49" charset="0"/>
              </a:rPr>
              <a:t>}</a:t>
            </a:r>
            <a:endParaRPr lang="th-TH" sz="2000" b="1" dirty="0">
              <a:solidFill>
                <a:srgbClr val="000000"/>
              </a:solidFill>
              <a:cs typeface="Courier New" pitchFamily="49" charset="0"/>
            </a:endParaRP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5690347" y="1371600"/>
            <a:ext cx="3009900" cy="101441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sz="2000"/>
              <a:t>คืน </a:t>
            </a:r>
            <a:r>
              <a:rPr lang="en-US" sz="2000" b="1"/>
              <a:t> 0</a:t>
            </a:r>
            <a:r>
              <a:rPr lang="en-US" sz="2000"/>
              <a:t> </a:t>
            </a:r>
            <a:r>
              <a:rPr lang="th-TH" sz="2000"/>
              <a:t>ถ้า </a:t>
            </a:r>
            <a:r>
              <a:rPr lang="en-US" sz="2000" b="1"/>
              <a:t>d1 </a:t>
            </a:r>
            <a:r>
              <a:rPr lang="th-TH" sz="2000"/>
              <a:t>เท่ากับ </a:t>
            </a:r>
            <a:r>
              <a:rPr lang="en-US" sz="2000" b="1"/>
              <a:t>d2</a:t>
            </a:r>
          </a:p>
          <a:p>
            <a:pPr eaLnBrk="1" hangingPunct="1"/>
            <a:r>
              <a:rPr lang="th-TH" sz="2000"/>
              <a:t>คืน </a:t>
            </a:r>
            <a:r>
              <a:rPr lang="en-US" sz="2000" b="1"/>
              <a:t>-1</a:t>
            </a:r>
            <a:r>
              <a:rPr lang="en-US" sz="2000"/>
              <a:t> </a:t>
            </a:r>
            <a:r>
              <a:rPr lang="th-TH" sz="2000"/>
              <a:t>ถ้า </a:t>
            </a:r>
            <a:r>
              <a:rPr lang="en-US" sz="2000" b="1"/>
              <a:t>d1</a:t>
            </a:r>
            <a:r>
              <a:rPr lang="en-US" sz="2000"/>
              <a:t> </a:t>
            </a:r>
            <a:r>
              <a:rPr lang="th-TH" sz="2000"/>
              <a:t>อยู่ก่อน </a:t>
            </a:r>
            <a:r>
              <a:rPr lang="en-US" sz="2000" b="1"/>
              <a:t>d2</a:t>
            </a:r>
          </a:p>
          <a:p>
            <a:pPr eaLnBrk="1" hangingPunct="1"/>
            <a:r>
              <a:rPr lang="th-TH" sz="2000"/>
              <a:t>คืน </a:t>
            </a:r>
            <a:r>
              <a:rPr lang="en-US" sz="2000" b="1"/>
              <a:t> 1</a:t>
            </a:r>
            <a:r>
              <a:rPr lang="en-US" sz="2000"/>
              <a:t> </a:t>
            </a:r>
            <a:r>
              <a:rPr lang="th-TH" sz="2000"/>
              <a:t>ถ้า </a:t>
            </a:r>
            <a:r>
              <a:rPr lang="en-US" sz="2000" b="1"/>
              <a:t>d1</a:t>
            </a:r>
            <a:r>
              <a:rPr lang="en-US" sz="2000"/>
              <a:t> </a:t>
            </a:r>
            <a:r>
              <a:rPr lang="th-TH" sz="2000"/>
              <a:t>อยู่หลัง </a:t>
            </a:r>
            <a:r>
              <a:rPr lang="en-US" sz="2000" b="1"/>
              <a:t>d2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Date </a:t>
            </a:r>
            <a:r>
              <a:rPr lang="th-TH" dirty="0" smtClean="0"/>
              <a:t>และการเปรียบเทียบวันที่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82948" y="874806"/>
            <a:ext cx="8551769" cy="562012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18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  <a:cs typeface="Courier New" pitchFamily="49" charset="0"/>
              </a:rPr>
              <a:t>DateDemoApplication</a:t>
            </a:r>
            <a:r>
              <a:rPr lang="en-US" sz="1800" b="1" dirty="0" smtClean="0">
                <a:solidFill>
                  <a:srgbClr val="000000"/>
                </a:solidFill>
                <a:cs typeface="Courier New" pitchFamily="49" charset="0"/>
              </a:rPr>
              <a:t> {</a:t>
            </a:r>
          </a:p>
          <a:p>
            <a:pPr eaLnBrk="0" hangingPunct="0"/>
            <a:r>
              <a:rPr lang="en-US" sz="1800" b="1" dirty="0" smtClean="0">
                <a:solidFill>
                  <a:srgbClr val="0000C0"/>
                </a:solidFill>
              </a:rPr>
              <a:t>  public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 </a:t>
            </a:r>
            <a:r>
              <a:rPr lang="en-US" sz="1800" b="1" dirty="0">
                <a:solidFill>
                  <a:srgbClr val="000000"/>
                </a:solidFill>
              </a:rPr>
              <a:t>main(</a:t>
            </a:r>
            <a:r>
              <a:rPr lang="en-US" sz="1800" b="1" dirty="0">
                <a:solidFill>
                  <a:schemeClr val="tx1"/>
                </a:solidFill>
              </a:rPr>
              <a:t>String[] </a:t>
            </a:r>
            <a:r>
              <a:rPr lang="en-US" sz="1800" b="1" dirty="0" err="1">
                <a:solidFill>
                  <a:schemeClr val="tx1"/>
                </a:solidFill>
              </a:rPr>
              <a:t>args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Date d1 = </a:t>
            </a:r>
            <a:r>
              <a:rPr lang="en-US" sz="1800" b="1" dirty="0">
                <a:solidFill>
                  <a:srgbClr val="0000C0"/>
                </a:solidFill>
              </a:rPr>
              <a:t>new</a:t>
            </a:r>
            <a:r>
              <a:rPr lang="en-US" sz="1800" b="1" dirty="0">
                <a:solidFill>
                  <a:srgbClr val="000000"/>
                </a:solidFill>
              </a:rPr>
              <a:t> Date();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d1.day = 3; d1.month = 11; d1.year = </a:t>
            </a:r>
            <a:r>
              <a:rPr lang="en-US" sz="1800" b="1" dirty="0" smtClean="0">
                <a:solidFill>
                  <a:srgbClr val="000000"/>
                </a:solidFill>
              </a:rPr>
              <a:t>2554;</a:t>
            </a:r>
            <a:endParaRPr lang="en-US" sz="1800" b="1" dirty="0">
              <a:solidFill>
                <a:srgbClr val="000000"/>
              </a:solidFill>
            </a:endParaRPr>
          </a:p>
          <a:p>
            <a:r>
              <a:rPr lang="en-US" sz="1800" b="1" dirty="0">
                <a:solidFill>
                  <a:srgbClr val="000000"/>
                </a:solidFill>
              </a:rPr>
              <a:t>    Date d2 = </a:t>
            </a:r>
            <a:r>
              <a:rPr lang="en-US" sz="1800" b="1" dirty="0">
                <a:solidFill>
                  <a:srgbClr val="0000C0"/>
                </a:solidFill>
              </a:rPr>
              <a:t>new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Date();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   d2.day = 3; d2.month = 10; d2.year = 2554;</a:t>
            </a:r>
            <a:endParaRPr lang="en-US" sz="1800" b="1" dirty="0">
              <a:solidFill>
                <a:srgbClr val="000000"/>
              </a:solidFill>
            </a:endParaRPr>
          </a:p>
          <a:p>
            <a:endParaRPr lang="en-US" sz="1800" b="1" dirty="0" smtClean="0">
              <a:solidFill>
                <a:srgbClr val="C00000"/>
              </a:solidFill>
            </a:endParaRPr>
          </a:p>
          <a:p>
            <a:r>
              <a:rPr lang="en-US" sz="1800" b="1" dirty="0" smtClean="0">
                <a:solidFill>
                  <a:srgbClr val="C00000"/>
                </a:solidFill>
              </a:rPr>
              <a:t>    </a:t>
            </a:r>
            <a:r>
              <a:rPr lang="en-US" sz="1800" b="1" dirty="0" err="1" smtClean="0">
                <a:solidFill>
                  <a:srgbClr val="C00000"/>
                </a:solidFill>
              </a:rPr>
              <a:t>System</a:t>
            </a:r>
            <a:r>
              <a:rPr lang="en-US" sz="1800" b="1" dirty="0" err="1" smtClean="0">
                <a:solidFill>
                  <a:srgbClr val="000000"/>
                </a:solidFill>
              </a:rPr>
              <a:t>.out.println</a:t>
            </a:r>
            <a:r>
              <a:rPr lang="en-US" sz="1800" b="1" dirty="0" smtClean="0">
                <a:solidFill>
                  <a:srgbClr val="000000"/>
                </a:solidFill>
              </a:rPr>
              <a:t>(</a:t>
            </a:r>
            <a:r>
              <a:rPr lang="en-US" sz="1800" b="1" dirty="0" err="1" smtClean="0">
                <a:solidFill>
                  <a:srgbClr val="000000"/>
                </a:solidFill>
              </a:rPr>
              <a:t>Date.compare</a:t>
            </a:r>
            <a:r>
              <a:rPr lang="en-US" sz="1800" b="1" dirty="0" smtClean="0">
                <a:solidFill>
                  <a:srgbClr val="000000"/>
                </a:solidFill>
              </a:rPr>
              <a:t>(d1</a:t>
            </a:r>
            <a:r>
              <a:rPr lang="en-US" sz="1800" b="1" dirty="0">
                <a:solidFill>
                  <a:srgbClr val="000000"/>
                </a:solidFill>
              </a:rPr>
              <a:t>, d2));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 err="1" smtClean="0">
                <a:solidFill>
                  <a:srgbClr val="C00000"/>
                </a:solidFill>
              </a:rPr>
              <a:t>System</a:t>
            </a:r>
            <a:r>
              <a:rPr lang="en-US" sz="1800" b="1" dirty="0" err="1" smtClean="0">
                <a:solidFill>
                  <a:srgbClr val="000000"/>
                </a:solidFill>
              </a:rPr>
              <a:t>.out.println</a:t>
            </a:r>
            <a:r>
              <a:rPr lang="en-US" sz="1800" b="1" dirty="0" smtClean="0">
                <a:solidFill>
                  <a:srgbClr val="000000"/>
                </a:solidFill>
              </a:rPr>
              <a:t>(</a:t>
            </a:r>
            <a:r>
              <a:rPr lang="en-US" sz="1800" b="1" dirty="0" err="1" smtClean="0">
                <a:solidFill>
                  <a:srgbClr val="000000"/>
                </a:solidFill>
              </a:rPr>
              <a:t>Date.compare</a:t>
            </a:r>
            <a:r>
              <a:rPr lang="en-US" sz="1800" b="1" dirty="0" smtClean="0">
                <a:solidFill>
                  <a:srgbClr val="000000"/>
                </a:solidFill>
              </a:rPr>
              <a:t>(d2</a:t>
            </a:r>
            <a:r>
              <a:rPr lang="en-US" sz="1800" b="1" dirty="0">
                <a:solidFill>
                  <a:srgbClr val="000000"/>
                </a:solidFill>
              </a:rPr>
              <a:t>, d1));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  </a:t>
            </a:r>
            <a:r>
              <a:rPr lang="en-US" sz="1800" b="1" dirty="0" smtClean="0">
                <a:solidFill>
                  <a:srgbClr val="000000"/>
                </a:solidFill>
              </a:rPr>
              <a:t>}</a:t>
            </a:r>
          </a:p>
          <a:p>
            <a:pPr eaLnBrk="0" hangingPunct="0"/>
            <a:endParaRPr lang="en-US" sz="1800" b="1" dirty="0" smtClean="0">
              <a:solidFill>
                <a:srgbClr val="0000C0"/>
              </a:solidFill>
            </a:endParaRPr>
          </a:p>
          <a:p>
            <a:r>
              <a:rPr lang="en-US" sz="1800" b="1" dirty="0" smtClean="0">
                <a:solidFill>
                  <a:srgbClr val="000000"/>
                </a:solidFill>
                <a:cs typeface="Courier New" pitchFamily="49" charset="0"/>
              </a:rPr>
              <a:t>}</a:t>
            </a:r>
            <a:endParaRPr lang="th-TH" sz="1800" b="1" dirty="0">
              <a:solidFill>
                <a:srgbClr val="000000"/>
              </a:solidFill>
              <a:cs typeface="Courier New" pitchFamily="49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801905" y="4081186"/>
            <a:ext cx="4948519" cy="739588"/>
          </a:xfrm>
          <a:prstGeom prst="rect">
            <a:avLst/>
          </a:prstGeom>
          <a:ln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dirty="0" smtClean="0">
                <a:solidFill>
                  <a:schemeClr val="accent6"/>
                </a:solidFill>
                <a:latin typeface="Leelawadee" pitchFamily="34" charset="-34"/>
                <a:cs typeface="Leelawadee" pitchFamily="34" charset="-34"/>
              </a:rPr>
              <a:t>การเรียกใช้งาน</a:t>
            </a:r>
            <a:r>
              <a:rPr lang="en-US" dirty="0" smtClean="0">
                <a:solidFill>
                  <a:schemeClr val="accent6"/>
                </a:solidFill>
                <a:latin typeface="Leelawadee" pitchFamily="34" charset="-34"/>
                <a:cs typeface="Leelawadee" pitchFamily="34" charset="-34"/>
              </a:rPr>
              <a:t>:</a:t>
            </a:r>
            <a:r>
              <a:rPr lang="th-TH" dirty="0" smtClean="0">
                <a:solidFill>
                  <a:schemeClr val="accent6"/>
                </a:solidFill>
                <a:latin typeface="Leelawadee" pitchFamily="34" charset="-34"/>
                <a:cs typeface="Leelawadee" pitchFamily="34" charset="-34"/>
              </a:rPr>
              <a:t> ชื่อคลาส</a:t>
            </a:r>
            <a:r>
              <a:rPr lang="en-US" dirty="0" smtClean="0">
                <a:solidFill>
                  <a:schemeClr val="accent6"/>
                </a:solidFill>
                <a:latin typeface="Leelawadee" pitchFamily="34" charset="-34"/>
                <a:cs typeface="Leelawadee" pitchFamily="34" charset="-34"/>
              </a:rPr>
              <a:t>.</a:t>
            </a:r>
            <a:r>
              <a:rPr lang="th-TH" dirty="0" smtClean="0">
                <a:solidFill>
                  <a:schemeClr val="accent6"/>
                </a:solidFill>
                <a:latin typeface="Leelawadee" pitchFamily="34" charset="-34"/>
                <a:cs typeface="Leelawadee" pitchFamily="34" charset="-34"/>
              </a:rPr>
              <a:t>ชื่อเมท็อด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6"/>
                </a:solidFill>
                <a:latin typeface="Leelawadee" pitchFamily="34" charset="-34"/>
                <a:cs typeface="Leelawadee" pitchFamily="34" charset="-34"/>
              </a:rPr>
              <a:t>		</a:t>
            </a:r>
            <a:r>
              <a:rPr lang="en-US" dirty="0" err="1" smtClean="0">
                <a:solidFill>
                  <a:schemeClr val="accent6"/>
                </a:solidFill>
                <a:latin typeface="Leelawadee" pitchFamily="34" charset="-34"/>
                <a:cs typeface="Leelawadee" pitchFamily="34" charset="-34"/>
              </a:rPr>
              <a:t>Date.compare</a:t>
            </a:r>
            <a:endParaRPr kumimoji="0" lang="th-TH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Leelawadee" pitchFamily="34" charset="-34"/>
              <a:cs typeface="Leelawadee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6130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ตัวสร้าง </a:t>
            </a:r>
            <a:r>
              <a:rPr lang="en-US" dirty="0" smtClean="0"/>
              <a:t>(constructor)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46175" y="1133475"/>
            <a:ext cx="6877050" cy="19827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00"/>
                </a:solidFill>
              </a:rPr>
              <a:t> Date d1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Date();</a:t>
            </a:r>
          </a:p>
          <a:p>
            <a:r>
              <a:rPr lang="en-US" sz="2000" b="1">
                <a:solidFill>
                  <a:srgbClr val="000000"/>
                </a:solidFill>
              </a:rPr>
              <a:t> d1.day = 3; d1.month = 11; d1.year = 2553;</a:t>
            </a:r>
          </a:p>
          <a:p>
            <a:r>
              <a:rPr lang="en-US" sz="2000" b="1">
                <a:solidFill>
                  <a:srgbClr val="000000"/>
                </a:solidFill>
              </a:rPr>
              <a:t> Date d2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Date();</a:t>
            </a:r>
          </a:p>
          <a:p>
            <a:r>
              <a:rPr lang="en-US" sz="2000" b="1">
                <a:solidFill>
                  <a:srgbClr val="000000"/>
                </a:solidFill>
              </a:rPr>
              <a:t> d2.day = 3; d2.month = 10; d2.year = 2553;</a:t>
            </a:r>
          </a:p>
          <a:p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System</a:t>
            </a:r>
            <a:r>
              <a:rPr lang="en-US" sz="2000" b="1">
                <a:solidFill>
                  <a:srgbClr val="000000"/>
                </a:solidFill>
              </a:rPr>
              <a:t>.out.println(compare(d1, d2));</a:t>
            </a:r>
          </a:p>
          <a:p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System</a:t>
            </a:r>
            <a:r>
              <a:rPr lang="en-US" sz="2000" b="1">
                <a:solidFill>
                  <a:srgbClr val="000000"/>
                </a:solidFill>
              </a:rPr>
              <a:t>.out.println(compare(d2, d1));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6175" y="4497388"/>
            <a:ext cx="6877050" cy="1660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r>
              <a:rPr lang="en-US" sz="2000" b="1">
                <a:solidFill>
                  <a:srgbClr val="000000"/>
                </a:solidFill>
              </a:rPr>
              <a:t> Date d1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Date(3, 11, 2553);</a:t>
            </a:r>
          </a:p>
          <a:p>
            <a:r>
              <a:rPr lang="en-US" sz="2000" b="1">
                <a:solidFill>
                  <a:srgbClr val="000000"/>
                </a:solidFill>
              </a:rPr>
              <a:t> Date d2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Date(3, 10, 2553);</a:t>
            </a:r>
          </a:p>
          <a:p>
            <a:endParaRPr lang="en-US" sz="2000" b="1">
              <a:solidFill>
                <a:srgbClr val="000000"/>
              </a:solidFill>
            </a:endParaRPr>
          </a:p>
          <a:p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System</a:t>
            </a:r>
            <a:r>
              <a:rPr lang="en-US" sz="2000" b="1">
                <a:solidFill>
                  <a:srgbClr val="000000"/>
                </a:solidFill>
              </a:rPr>
              <a:t>.out.println(compare(d1, d2));</a:t>
            </a:r>
          </a:p>
          <a:p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System</a:t>
            </a:r>
            <a:r>
              <a:rPr lang="en-US" sz="2000" b="1">
                <a:solidFill>
                  <a:srgbClr val="000000"/>
                </a:solidFill>
              </a:rPr>
              <a:t>.out.println(compare(d2, d1));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1744663" y="4021138"/>
            <a:ext cx="5811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/>
              <a:t>จะง่ายกว่า ถ้ามีตัวสร้างที่รับค่าเริ่มต้นไปใส่ให้</a:t>
            </a:r>
            <a:endParaRPr lang="en-US"/>
          </a:p>
        </p:txBody>
      </p:sp>
      <p:sp>
        <p:nvSpPr>
          <p:cNvPr id="22534" name="Right Arrow 7"/>
          <p:cNvSpPr>
            <a:spLocks noChangeArrowheads="1"/>
          </p:cNvSpPr>
          <p:nvPr/>
        </p:nvSpPr>
        <p:spPr bwMode="auto">
          <a:xfrm>
            <a:off x="538163" y="4522788"/>
            <a:ext cx="708025" cy="644525"/>
          </a:xfrm>
          <a:prstGeom prst="rightArrow">
            <a:avLst>
              <a:gd name="adj1" fmla="val 50000"/>
              <a:gd name="adj2" fmla="val 4993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800">
              <a:solidFill>
                <a:schemeClr val="tx1"/>
              </a:solidFill>
              <a:latin typeface="Angsana New" pitchFamily="18" charset="-34"/>
            </a:endParaRP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1973263" y="3186113"/>
            <a:ext cx="5175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/>
              <a:t>ยุ่งยากในการใส่ค่าเริ่มต้นให้กับอ็อบเจกต์</a:t>
            </a:r>
            <a:endParaRPr lang="en-US"/>
          </a:p>
        </p:txBody>
      </p:sp>
      <p:sp>
        <p:nvSpPr>
          <p:cNvPr id="22536" name="Right Arrow 7"/>
          <p:cNvSpPr>
            <a:spLocks noChangeArrowheads="1"/>
          </p:cNvSpPr>
          <p:nvPr/>
        </p:nvSpPr>
        <p:spPr bwMode="auto">
          <a:xfrm>
            <a:off x="525463" y="1482725"/>
            <a:ext cx="708025" cy="644525"/>
          </a:xfrm>
          <a:prstGeom prst="rightArrow">
            <a:avLst>
              <a:gd name="adj1" fmla="val 50000"/>
              <a:gd name="adj2" fmla="val 4993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800">
              <a:solidFill>
                <a:schemeClr val="tx1"/>
              </a:solidFill>
              <a:latin typeface="Angsana New" pitchFamily="18" charset="-34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7172325" y="957263"/>
            <a:ext cx="1065213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1</a:t>
            </a:r>
            <a:endParaRPr lang="th-TH" sz="2000" dirty="0">
              <a:latin typeface="Tahoma" pitchFamily="34" charset="0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7172325" y="4386263"/>
            <a:ext cx="1065213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2</a:t>
            </a:r>
            <a:endParaRPr lang="th-TH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วิธีเขียนตัวสร้าง</a:t>
            </a:r>
            <a:endParaRPr lang="th-TH" dirty="0"/>
          </a:p>
        </p:txBody>
      </p:sp>
      <p:sp>
        <p:nvSpPr>
          <p:cNvPr id="23555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smtClean="0"/>
              <a:t>ตัวสร้างของคลาสใด ก็เขียนไว้ภายในคลาสนั้น</a:t>
            </a:r>
          </a:p>
          <a:p>
            <a:r>
              <a:rPr lang="th-TH" smtClean="0"/>
              <a:t>ตัวสร้างคล้ายเมท็อด แต่</a:t>
            </a:r>
          </a:p>
          <a:p>
            <a:pPr lvl="1"/>
            <a:r>
              <a:rPr lang="th-TH" smtClean="0"/>
              <a:t>ชื่อต้องเหมือนชื่อคลาส</a:t>
            </a:r>
          </a:p>
          <a:p>
            <a:pPr lvl="1"/>
            <a:r>
              <a:rPr lang="th-TH" smtClean="0"/>
              <a:t>ไม่มี </a:t>
            </a:r>
            <a:r>
              <a:rPr lang="en-US" smtClean="0"/>
              <a:t>static </a:t>
            </a:r>
            <a:r>
              <a:rPr lang="th-TH" smtClean="0"/>
              <a:t>  ไม่มี </a:t>
            </a:r>
            <a:r>
              <a:rPr lang="en-US" smtClean="0"/>
              <a:t>return type</a:t>
            </a:r>
          </a:p>
        </p:txBody>
      </p:sp>
      <p:sp>
        <p:nvSpPr>
          <p:cNvPr id="519171" name="Rectangle 3"/>
          <p:cNvSpPr>
            <a:spLocks noChangeArrowheads="1"/>
          </p:cNvSpPr>
          <p:nvPr/>
        </p:nvSpPr>
        <p:spPr bwMode="auto">
          <a:xfrm>
            <a:off x="1643063" y="3408363"/>
            <a:ext cx="5967412" cy="3436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Date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day;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month;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year;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...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958975" y="2901950"/>
            <a:ext cx="5267325" cy="412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algn="ctr"/>
            <a:r>
              <a:rPr lang="en-US" sz="2000" b="1">
                <a:solidFill>
                  <a:srgbClr val="000000"/>
                </a:solidFill>
              </a:rPr>
              <a:t> Date d1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Date(3, 11, 2553);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1925638" y="4900613"/>
            <a:ext cx="5389562" cy="16748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chemeClr val="tx1"/>
                </a:solidFill>
                <a:cs typeface="Courier New" pitchFamily="49" charset="0"/>
              </a:rPr>
              <a:t>Date(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1"/>
                </a:solidFill>
                <a:cs typeface="Courier New" pitchFamily="49" charset="0"/>
              </a:rPr>
              <a:t> d,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1"/>
                </a:solidFill>
                <a:cs typeface="Courier New" pitchFamily="49" charset="0"/>
              </a:rPr>
              <a:t> m,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int</a:t>
            </a:r>
            <a:r>
              <a:rPr lang="en-US" sz="2000" b="1">
                <a:solidFill>
                  <a:schemeClr val="tx1"/>
                </a:solidFill>
                <a:cs typeface="Courier New" pitchFamily="49" charset="0"/>
              </a:rPr>
              <a:t> y) {</a:t>
            </a:r>
            <a:endParaRPr lang="th-TH" sz="2000" b="1">
              <a:solidFill>
                <a:schemeClr val="tx1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day   = d;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month = m;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year  = 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951163" y="3330575"/>
            <a:ext cx="1481137" cy="2060575"/>
            <a:chOff x="1234" y="2048"/>
            <a:chExt cx="933" cy="1298"/>
          </a:xfrm>
        </p:grpSpPr>
        <p:sp>
          <p:nvSpPr>
            <p:cNvPr id="23564" name="Oval 6"/>
            <p:cNvSpPr>
              <a:spLocks noChangeArrowheads="1"/>
            </p:cNvSpPr>
            <p:nvPr/>
          </p:nvSpPr>
          <p:spPr bwMode="auto">
            <a:xfrm>
              <a:off x="1618" y="2048"/>
              <a:ext cx="549" cy="33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3565" name="Oval 7"/>
            <p:cNvSpPr>
              <a:spLocks noChangeArrowheads="1"/>
            </p:cNvSpPr>
            <p:nvPr/>
          </p:nvSpPr>
          <p:spPr bwMode="auto">
            <a:xfrm>
              <a:off x="1234" y="3008"/>
              <a:ext cx="549" cy="33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23560" name="Group 17"/>
          <p:cNvGrpSpPr>
            <a:grpSpLocks/>
          </p:cNvGrpSpPr>
          <p:nvPr/>
        </p:nvGrpSpPr>
        <p:grpSpPr bwMode="auto">
          <a:xfrm>
            <a:off x="4638675" y="3200400"/>
            <a:ext cx="2000250" cy="1654175"/>
            <a:chOff x="4639235" y="3200400"/>
            <a:chExt cx="1999130" cy="1653988"/>
          </a:xfrm>
        </p:grpSpPr>
        <p:sp>
          <p:nvSpPr>
            <p:cNvPr id="23561" name="Freeform 14"/>
            <p:cNvSpPr>
              <a:spLocks/>
            </p:cNvSpPr>
            <p:nvPr/>
          </p:nvSpPr>
          <p:spPr bwMode="auto">
            <a:xfrm>
              <a:off x="4639235" y="3213847"/>
              <a:ext cx="537883" cy="1640541"/>
            </a:xfrm>
            <a:custGeom>
              <a:avLst/>
              <a:gdLst>
                <a:gd name="T0" fmla="*/ 537883 w 537883"/>
                <a:gd name="T1" fmla="*/ 0 h 1640541"/>
                <a:gd name="T2" fmla="*/ 376518 w 537883"/>
                <a:gd name="T3" fmla="*/ 766482 h 1640541"/>
                <a:gd name="T4" fmla="*/ 0 w 537883"/>
                <a:gd name="T5" fmla="*/ 1640541 h 1640541"/>
                <a:gd name="T6" fmla="*/ 0 60000 65536"/>
                <a:gd name="T7" fmla="*/ 0 60000 65536"/>
                <a:gd name="T8" fmla="*/ 0 60000 65536"/>
                <a:gd name="T9" fmla="*/ 0 w 537883"/>
                <a:gd name="T10" fmla="*/ 0 h 1640541"/>
                <a:gd name="T11" fmla="*/ 537883 w 537883"/>
                <a:gd name="T12" fmla="*/ 1640541 h 16405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37883" h="1640541">
                  <a:moveTo>
                    <a:pt x="537883" y="0"/>
                  </a:moveTo>
                  <a:cubicBezTo>
                    <a:pt x="502024" y="246529"/>
                    <a:pt x="466165" y="493059"/>
                    <a:pt x="376518" y="766482"/>
                  </a:cubicBezTo>
                  <a:cubicBezTo>
                    <a:pt x="286871" y="1039905"/>
                    <a:pt x="143435" y="1340223"/>
                    <a:pt x="0" y="1640541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3562" name="Freeform 15"/>
            <p:cNvSpPr>
              <a:spLocks/>
            </p:cNvSpPr>
            <p:nvPr/>
          </p:nvSpPr>
          <p:spPr bwMode="auto">
            <a:xfrm>
              <a:off x="5553635" y="3200400"/>
              <a:ext cx="206188" cy="1653988"/>
            </a:xfrm>
            <a:custGeom>
              <a:avLst/>
              <a:gdLst>
                <a:gd name="T0" fmla="*/ 188259 w 206188"/>
                <a:gd name="T1" fmla="*/ 0 h 1653988"/>
                <a:gd name="T2" fmla="*/ 174812 w 206188"/>
                <a:gd name="T3" fmla="*/ 658906 h 1653988"/>
                <a:gd name="T4" fmla="*/ 0 w 206188"/>
                <a:gd name="T5" fmla="*/ 1653988 h 1653988"/>
                <a:gd name="T6" fmla="*/ 0 60000 65536"/>
                <a:gd name="T7" fmla="*/ 0 60000 65536"/>
                <a:gd name="T8" fmla="*/ 0 60000 65536"/>
                <a:gd name="T9" fmla="*/ 0 w 206188"/>
                <a:gd name="T10" fmla="*/ 0 h 1653988"/>
                <a:gd name="T11" fmla="*/ 206188 w 206188"/>
                <a:gd name="T12" fmla="*/ 1653988 h 16539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188" h="1653988">
                  <a:moveTo>
                    <a:pt x="188259" y="0"/>
                  </a:moveTo>
                  <a:cubicBezTo>
                    <a:pt x="197223" y="191620"/>
                    <a:pt x="206188" y="383241"/>
                    <a:pt x="174812" y="658906"/>
                  </a:cubicBezTo>
                  <a:cubicBezTo>
                    <a:pt x="143436" y="934571"/>
                    <a:pt x="71718" y="1294279"/>
                    <a:pt x="0" y="1653988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3563" name="Freeform 16"/>
            <p:cNvSpPr>
              <a:spLocks/>
            </p:cNvSpPr>
            <p:nvPr/>
          </p:nvSpPr>
          <p:spPr bwMode="auto">
            <a:xfrm>
              <a:off x="6400800" y="3213847"/>
              <a:ext cx="237565" cy="1627094"/>
            </a:xfrm>
            <a:custGeom>
              <a:avLst/>
              <a:gdLst>
                <a:gd name="T0" fmla="*/ 0 w 237565"/>
                <a:gd name="T1" fmla="*/ 0 h 1627094"/>
                <a:gd name="T2" fmla="*/ 201706 w 237565"/>
                <a:gd name="T3" fmla="*/ 712694 h 1627094"/>
                <a:gd name="T4" fmla="*/ 215153 w 237565"/>
                <a:gd name="T5" fmla="*/ 1627094 h 1627094"/>
                <a:gd name="T6" fmla="*/ 0 60000 65536"/>
                <a:gd name="T7" fmla="*/ 0 60000 65536"/>
                <a:gd name="T8" fmla="*/ 0 60000 65536"/>
                <a:gd name="T9" fmla="*/ 0 w 237565"/>
                <a:gd name="T10" fmla="*/ 0 h 1627094"/>
                <a:gd name="T11" fmla="*/ 237565 w 237565"/>
                <a:gd name="T12" fmla="*/ 1627094 h 16270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7565" h="1627094">
                  <a:moveTo>
                    <a:pt x="0" y="0"/>
                  </a:moveTo>
                  <a:cubicBezTo>
                    <a:pt x="82923" y="220756"/>
                    <a:pt x="165847" y="441512"/>
                    <a:pt x="201706" y="712694"/>
                  </a:cubicBezTo>
                  <a:cubicBezTo>
                    <a:pt x="237565" y="983876"/>
                    <a:pt x="226359" y="1305485"/>
                    <a:pt x="215153" y="1627094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91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9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9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9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9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19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171" grpId="0" build="p" animBg="1"/>
      <p:bldP spid="26" grpId="0" animBg="1"/>
      <p:bldP spid="1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ตัวสร้างของ </a:t>
            </a:r>
            <a:r>
              <a:rPr lang="en-US" dirty="0" smtClean="0"/>
              <a:t>Ball</a:t>
            </a:r>
            <a:endParaRPr lang="th-TH" dirty="0"/>
          </a:p>
        </p:txBody>
      </p:sp>
      <p:sp>
        <p:nvSpPr>
          <p:cNvPr id="519171" name="Rectangle 3"/>
          <p:cNvSpPr>
            <a:spLocks noChangeArrowheads="1"/>
          </p:cNvSpPr>
          <p:nvPr/>
        </p:nvSpPr>
        <p:spPr bwMode="auto">
          <a:xfrm>
            <a:off x="587375" y="1601788"/>
            <a:ext cx="7961313" cy="31384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x, 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dx, dy;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r;</a:t>
            </a: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x1,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y1,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          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r1,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dx1,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dy1)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  x = x1; y = y1; r = r1; dx = dx1; dy = dy1;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}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...</a:t>
            </a:r>
          </a:p>
        </p:txBody>
      </p:sp>
      <p:sp>
        <p:nvSpPr>
          <p:cNvPr id="519173" name="Rectangle 5"/>
          <p:cNvSpPr>
            <a:spLocks noChangeArrowheads="1"/>
          </p:cNvSpPr>
          <p:nvPr/>
        </p:nvSpPr>
        <p:spPr bwMode="auto">
          <a:xfrm>
            <a:off x="1611313" y="1008063"/>
            <a:ext cx="5905500" cy="4095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b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Ball(50, 50, 20, 2, -3);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920875" y="1524000"/>
            <a:ext cx="1481138" cy="2060575"/>
            <a:chOff x="1234" y="2048"/>
            <a:chExt cx="933" cy="1298"/>
          </a:xfrm>
        </p:grpSpPr>
        <p:sp>
          <p:nvSpPr>
            <p:cNvPr id="24582" name="Oval 6"/>
            <p:cNvSpPr>
              <a:spLocks noChangeArrowheads="1"/>
            </p:cNvSpPr>
            <p:nvPr/>
          </p:nvSpPr>
          <p:spPr bwMode="auto">
            <a:xfrm>
              <a:off x="1618" y="2048"/>
              <a:ext cx="549" cy="33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4583" name="Oval 7"/>
            <p:cNvSpPr>
              <a:spLocks noChangeArrowheads="1"/>
            </p:cNvSpPr>
            <p:nvPr/>
          </p:nvSpPr>
          <p:spPr bwMode="auto">
            <a:xfrm>
              <a:off x="1234" y="3008"/>
              <a:ext cx="549" cy="33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91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9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9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9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19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19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19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9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19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19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171" grpId="0" build="p" animBg="1"/>
      <p:bldP spid="51917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หนึ่งคลาสมีตัวสร้างหลายแบบได้</a:t>
            </a:r>
            <a:endParaRPr lang="th-TH" dirty="0"/>
          </a:p>
        </p:txBody>
      </p:sp>
      <p:sp>
        <p:nvSpPr>
          <p:cNvPr id="524291" name="Rectangle 3"/>
          <p:cNvSpPr>
            <a:spLocks noChangeArrowheads="1"/>
          </p:cNvSpPr>
          <p:nvPr/>
        </p:nvSpPr>
        <p:spPr bwMode="auto">
          <a:xfrm>
            <a:off x="625475" y="750888"/>
            <a:ext cx="7961313" cy="5657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x, 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dx, dy;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r;</a:t>
            </a: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}</a:t>
            </a: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x1,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y1)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  x = x1; y = y1; r = 10;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}</a:t>
            </a: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x1,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y1,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r1)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  x = x1; y = y1; r = r1;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}</a:t>
            </a: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x1,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y1,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r1,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          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dx1,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dy1)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  x = x1; y = y1; r = r1; dx = dx1; dy = dy1; 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}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42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24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24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24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24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24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24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24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24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24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24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24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24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242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242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5242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2429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2429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4291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/>
              <a:t>Default </a:t>
            </a:r>
            <a:r>
              <a:rPr lang="en-US" sz="2800" dirty="0" smtClean="0"/>
              <a:t>Constructor (</a:t>
            </a:r>
            <a:r>
              <a:rPr lang="th-TH" sz="2800" dirty="0" smtClean="0"/>
              <a:t>ตัวสร้างที่ระบบเติมให้เอง)</a:t>
            </a:r>
            <a:endParaRPr lang="th-TH" sz="2800" dirty="0"/>
          </a:p>
        </p:txBody>
      </p:sp>
      <p:sp>
        <p:nvSpPr>
          <p:cNvPr id="527363" name="Rectangle 3"/>
          <p:cNvSpPr>
            <a:spLocks noChangeArrowheads="1"/>
          </p:cNvSpPr>
          <p:nvPr/>
        </p:nvSpPr>
        <p:spPr bwMode="auto">
          <a:xfrm>
            <a:off x="639763" y="1195388"/>
            <a:ext cx="3897312" cy="1628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x, 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dx, dy;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r;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sp>
        <p:nvSpPr>
          <p:cNvPr id="527364" name="Rectangle 4"/>
          <p:cNvSpPr>
            <a:spLocks noChangeArrowheads="1"/>
          </p:cNvSpPr>
          <p:nvPr/>
        </p:nvSpPr>
        <p:spPr bwMode="auto">
          <a:xfrm>
            <a:off x="4676775" y="1196975"/>
            <a:ext cx="3897313" cy="2252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x, 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dx, dy;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r;</a:t>
            </a: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 { }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sp>
        <p:nvSpPr>
          <p:cNvPr id="527365" name="Rectangle 5"/>
          <p:cNvSpPr>
            <a:spLocks noChangeArrowheads="1"/>
          </p:cNvSpPr>
          <p:nvPr/>
        </p:nvSpPr>
        <p:spPr bwMode="auto">
          <a:xfrm>
            <a:off x="1641475" y="3575050"/>
            <a:ext cx="5943600" cy="2644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x, 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dx, dy;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r;</a:t>
            </a: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x1,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y1)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  x = x1; y = y1; r = 10;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}</a:t>
            </a:r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371600" y="2582863"/>
            <a:ext cx="6524625" cy="771525"/>
            <a:chOff x="864" y="1691"/>
            <a:chExt cx="4110" cy="486"/>
          </a:xfrm>
        </p:grpSpPr>
        <p:sp>
          <p:nvSpPr>
            <p:cNvPr id="26632" name="Text Box 6"/>
            <p:cNvSpPr txBox="1">
              <a:spLocks noChangeArrowheads="1"/>
            </p:cNvSpPr>
            <p:nvPr/>
          </p:nvSpPr>
          <p:spPr bwMode="auto">
            <a:xfrm>
              <a:off x="864" y="1691"/>
              <a:ext cx="1913" cy="486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2"/>
              </a:solidFill>
              <a:miter lim="800000"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eaLnBrk="1" hangingPunct="1"/>
              <a:r>
                <a:rPr lang="th-TH">
                  <a:solidFill>
                    <a:schemeClr val="tx1"/>
                  </a:solidFill>
                  <a:latin typeface="Tahoma" pitchFamily="34" charset="0"/>
                </a:rPr>
                <a:t>ถ้าไม่เขียนตัวสร้าง</a:t>
              </a:r>
              <a:r>
                <a:rPr lang="en-US">
                  <a:solidFill>
                    <a:schemeClr val="tx1"/>
                  </a:solidFill>
                  <a:latin typeface="Tahoma" pitchFamily="34" charset="0"/>
                </a:rPr>
                <a:t>, </a:t>
              </a:r>
              <a:r>
                <a:rPr lang="th-TH">
                  <a:solidFill>
                    <a:schemeClr val="tx1"/>
                  </a:solidFill>
                  <a:latin typeface="Tahoma" pitchFamily="34" charset="0"/>
                </a:rPr>
                <a:t/>
              </a:r>
              <a:br>
                <a:rPr lang="th-TH">
                  <a:solidFill>
                    <a:schemeClr val="tx1"/>
                  </a:solidFill>
                  <a:latin typeface="Tahoma" pitchFamily="34" charset="0"/>
                </a:rPr>
              </a:br>
              <a:r>
                <a:rPr lang="en-US" sz="2000">
                  <a:solidFill>
                    <a:schemeClr val="tx1"/>
                  </a:solidFill>
                  <a:latin typeface="Tahoma" pitchFamily="34" charset="0"/>
                </a:rPr>
                <a:t>compiler </a:t>
              </a:r>
              <a:r>
                <a:rPr lang="th-TH" sz="2000">
                  <a:solidFill>
                    <a:schemeClr val="tx1"/>
                  </a:solidFill>
                  <a:latin typeface="Tahoma" pitchFamily="34" charset="0"/>
                </a:rPr>
                <a:t>จะเติมให้อัตโนมัติ</a:t>
              </a:r>
              <a:endParaRPr lang="th-TH">
                <a:solidFill>
                  <a:schemeClr val="tx1"/>
                </a:solidFill>
                <a:latin typeface="Tahoma" pitchFamily="34" charset="0"/>
              </a:endParaRPr>
            </a:p>
          </p:txBody>
        </p:sp>
        <p:sp>
          <p:nvSpPr>
            <p:cNvPr id="26633" name="Line 7"/>
            <p:cNvSpPr>
              <a:spLocks noChangeShapeType="1"/>
            </p:cNvSpPr>
            <p:nvPr/>
          </p:nvSpPr>
          <p:spPr bwMode="auto">
            <a:xfrm>
              <a:off x="2771" y="1911"/>
              <a:ext cx="34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26634" name="Rectangle 8"/>
            <p:cNvSpPr>
              <a:spLocks noChangeArrowheads="1"/>
            </p:cNvSpPr>
            <p:nvPr/>
          </p:nvSpPr>
          <p:spPr bwMode="auto">
            <a:xfrm>
              <a:off x="3108" y="1746"/>
              <a:ext cx="1866" cy="329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dash"/>
              <a:miter lim="800000"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527371" name="Text Box 11"/>
          <p:cNvSpPr txBox="1">
            <a:spLocks noChangeArrowheads="1"/>
          </p:cNvSpPr>
          <p:nvPr/>
        </p:nvSpPr>
        <p:spPr bwMode="auto">
          <a:xfrm>
            <a:off x="5656263" y="4121150"/>
            <a:ext cx="2641600" cy="8318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>
                <a:solidFill>
                  <a:schemeClr val="tx1"/>
                </a:solidFill>
                <a:latin typeface="Tahoma" pitchFamily="34" charset="0"/>
              </a:rPr>
              <a:t>ถ้าเขียนตัวสร้างแล้ว</a:t>
            </a:r>
            <a:endParaRPr lang="en-US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/>
            <a:r>
              <a:rPr lang="en-US">
                <a:solidFill>
                  <a:schemeClr val="tx1"/>
                </a:solidFill>
                <a:latin typeface="Tahoma" pitchFamily="34" charset="0"/>
              </a:rPr>
              <a:t>compiler </a:t>
            </a:r>
            <a:r>
              <a:rPr lang="th-TH">
                <a:solidFill>
                  <a:schemeClr val="tx1"/>
                </a:solidFill>
                <a:latin typeface="Tahoma" pitchFamily="34" charset="0"/>
              </a:rPr>
              <a:t>ไม่เติมอีก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7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27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27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7363" grpId="0" animBg="1"/>
      <p:bldP spid="527364" grpId="0" animBg="1"/>
      <p:bldP spid="527365" grpId="0" animBg="1"/>
      <p:bldP spid="52737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Ball </a:t>
            </a:r>
            <a:r>
              <a:rPr lang="th-TH" dirty="0" smtClean="0"/>
              <a:t>และ </a:t>
            </a:r>
            <a:r>
              <a:rPr lang="en-US" dirty="0" err="1" smtClean="0"/>
              <a:t>BouncingBall</a:t>
            </a:r>
            <a:endParaRPr lang="en-US" dirty="0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-1" y="730250"/>
            <a:ext cx="8552329" cy="424731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18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Ball {</a:t>
            </a:r>
            <a:endParaRPr lang="th-TH" sz="1800" b="1" dirty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>
              <a:defRPr/>
            </a:pPr>
            <a:r>
              <a:rPr lang="th-TH" sz="1800" b="1" dirty="0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1800" b="1" dirty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x, y, </a:t>
            </a:r>
            <a:r>
              <a:rPr lang="en-US" sz="1800" b="1" dirty="0" err="1">
                <a:solidFill>
                  <a:srgbClr val="000000"/>
                </a:solidFill>
                <a:cs typeface="Courier New" pitchFamily="49" charset="0"/>
              </a:rPr>
              <a:t>dx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, </a:t>
            </a:r>
            <a:r>
              <a:rPr lang="en-US" sz="1800" b="1" dirty="0" err="1">
                <a:solidFill>
                  <a:srgbClr val="000000"/>
                </a:solidFill>
                <a:cs typeface="Courier New" pitchFamily="49" charset="0"/>
              </a:rPr>
              <a:t>dy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, r;</a:t>
            </a:r>
            <a:endParaRPr lang="th-TH" sz="1800" b="1" dirty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>
              <a:defRPr/>
            </a:pP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  public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Ball(</a:t>
            </a: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x1, </a:t>
            </a: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y1, </a:t>
            </a: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r1, </a:t>
            </a:r>
          </a:p>
          <a:p>
            <a:pPr eaLnBrk="0" hangingPunct="0">
              <a:defRPr/>
            </a:pP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             </a:t>
            </a: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dx1, </a:t>
            </a:r>
            <a:r>
              <a:rPr lang="en-US" sz="1800" b="1" dirty="0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dy1) {</a:t>
            </a:r>
            <a:endParaRPr lang="th-TH" sz="1800" b="1" dirty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>
              <a:defRPr/>
            </a:pP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   x = x1; y = y1; r = r1; </a:t>
            </a:r>
            <a:r>
              <a:rPr lang="en-US" sz="1800" b="1" dirty="0" err="1">
                <a:solidFill>
                  <a:srgbClr val="000000"/>
                </a:solidFill>
                <a:cs typeface="Courier New" pitchFamily="49" charset="0"/>
              </a:rPr>
              <a:t>dx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= dx1; </a:t>
            </a:r>
            <a:r>
              <a:rPr lang="en-US" sz="1800" b="1" dirty="0" err="1">
                <a:solidFill>
                  <a:srgbClr val="000000"/>
                </a:solidFill>
                <a:cs typeface="Courier New" pitchFamily="49" charset="0"/>
              </a:rPr>
              <a:t>dy</a:t>
            </a:r>
            <a:r>
              <a:rPr lang="en-US" sz="1800" b="1" dirty="0">
                <a:solidFill>
                  <a:srgbClr val="000000"/>
                </a:solidFill>
                <a:cs typeface="Courier New" pitchFamily="49" charset="0"/>
              </a:rPr>
              <a:t> = dy1; </a:t>
            </a:r>
            <a:endParaRPr lang="th-TH" sz="1800" b="1" dirty="0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>
              <a:defRPr/>
            </a:pPr>
            <a:r>
              <a:rPr lang="th-TH" sz="1800" b="1" dirty="0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th-TH" sz="1800" b="1" dirty="0" smtClean="0">
                <a:solidFill>
                  <a:srgbClr val="000000"/>
                </a:solidFill>
                <a:cs typeface="Courier New" pitchFamily="49" charset="0"/>
              </a:rPr>
              <a:t>}</a:t>
            </a:r>
          </a:p>
          <a:p>
            <a:pPr eaLnBrk="1" hangingPunct="1"/>
            <a:r>
              <a:rPr lang="en-US" sz="1800" b="1" dirty="0">
                <a:solidFill>
                  <a:srgbClr val="0000C0"/>
                </a:solidFill>
              </a:rPr>
              <a:t> </a:t>
            </a:r>
            <a:r>
              <a:rPr lang="en-US" sz="1800" b="1" dirty="0" smtClean="0">
                <a:solidFill>
                  <a:srgbClr val="0000C0"/>
                </a:solidFill>
              </a:rPr>
              <a:t> public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draw(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w, Ball b)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 err="1">
                <a:solidFill>
                  <a:srgbClr val="000000"/>
                </a:solidFill>
              </a:rPr>
              <a:t>w.fillEllipse</a:t>
            </a:r>
            <a:r>
              <a:rPr lang="en-US" sz="1800" b="1" dirty="0">
                <a:solidFill>
                  <a:srgbClr val="000000"/>
                </a:solidFill>
              </a:rPr>
              <a:t>(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,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, 2 *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, 2 *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}</a:t>
            </a:r>
            <a:endParaRPr lang="th-TH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move(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w, Ball b)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 = 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 + </a:t>
            </a:r>
            <a:r>
              <a:rPr lang="en-US" sz="1800" b="1" dirty="0" err="1">
                <a:solidFill>
                  <a:srgbClr val="000000"/>
                </a:solidFill>
              </a:rPr>
              <a:t>b.dx</a:t>
            </a:r>
            <a:r>
              <a:rPr lang="en-US" sz="1800" b="1" dirty="0">
                <a:solidFill>
                  <a:srgbClr val="000000"/>
                </a:solidFill>
              </a:rPr>
              <a:t>;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 =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 + </a:t>
            </a:r>
            <a:r>
              <a:rPr lang="en-US" sz="1800" b="1" dirty="0" err="1">
                <a:solidFill>
                  <a:srgbClr val="000000"/>
                </a:solidFill>
              </a:rPr>
              <a:t>b.dy</a:t>
            </a:r>
            <a:r>
              <a:rPr lang="en-US" sz="1800" b="1" dirty="0">
                <a:solidFill>
                  <a:srgbClr val="000000"/>
                </a:solidFill>
              </a:rPr>
              <a:t>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 +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 &gt; </a:t>
            </a:r>
            <a:r>
              <a:rPr lang="en-US" sz="1800" b="1" dirty="0" err="1">
                <a:solidFill>
                  <a:srgbClr val="000000"/>
                </a:solidFill>
              </a:rPr>
              <a:t>w.getWidth</a:t>
            </a:r>
            <a:r>
              <a:rPr lang="en-US" sz="1800" b="1" dirty="0">
                <a:solidFill>
                  <a:srgbClr val="000000"/>
                </a:solidFill>
              </a:rPr>
              <a:t>() || </a:t>
            </a:r>
            <a:r>
              <a:rPr lang="en-US" sz="1800" b="1" dirty="0" err="1">
                <a:solidFill>
                  <a:srgbClr val="000000"/>
                </a:solidFill>
              </a:rPr>
              <a:t>b.x</a:t>
            </a:r>
            <a:r>
              <a:rPr lang="en-US" sz="1800" b="1" dirty="0">
                <a:solidFill>
                  <a:srgbClr val="000000"/>
                </a:solidFill>
              </a:rPr>
              <a:t> &lt;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) </a:t>
            </a:r>
            <a:r>
              <a:rPr lang="en-US" sz="1800" b="1" dirty="0" err="1">
                <a:solidFill>
                  <a:srgbClr val="000000"/>
                </a:solidFill>
              </a:rPr>
              <a:t>b.dx</a:t>
            </a:r>
            <a:r>
              <a:rPr lang="en-US" sz="1800" b="1" dirty="0">
                <a:solidFill>
                  <a:srgbClr val="000000"/>
                </a:solidFill>
              </a:rPr>
              <a:t> *= -1;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 +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 &gt; </a:t>
            </a:r>
            <a:r>
              <a:rPr lang="en-US" sz="1800" b="1" dirty="0" err="1">
                <a:solidFill>
                  <a:srgbClr val="000000"/>
                </a:solidFill>
              </a:rPr>
              <a:t>w.getHeight</a:t>
            </a:r>
            <a:r>
              <a:rPr lang="en-US" sz="1800" b="1" dirty="0">
                <a:solidFill>
                  <a:srgbClr val="000000"/>
                </a:solidFill>
              </a:rPr>
              <a:t>()|| </a:t>
            </a:r>
            <a:r>
              <a:rPr lang="en-US" sz="1800" b="1" dirty="0" err="1">
                <a:solidFill>
                  <a:srgbClr val="000000"/>
                </a:solidFill>
              </a:rPr>
              <a:t>b.y</a:t>
            </a:r>
            <a:r>
              <a:rPr lang="en-US" sz="1800" b="1" dirty="0">
                <a:solidFill>
                  <a:srgbClr val="000000"/>
                </a:solidFill>
              </a:rPr>
              <a:t> &lt; </a:t>
            </a:r>
            <a:r>
              <a:rPr lang="en-US" sz="1800" b="1" dirty="0" err="1">
                <a:solidFill>
                  <a:srgbClr val="000000"/>
                </a:solidFill>
              </a:rPr>
              <a:t>b.r</a:t>
            </a:r>
            <a:r>
              <a:rPr lang="en-US" sz="1800" b="1" dirty="0">
                <a:solidFill>
                  <a:srgbClr val="000000"/>
                </a:solidFill>
              </a:rPr>
              <a:t>) </a:t>
            </a:r>
            <a:r>
              <a:rPr lang="en-US" sz="1800" b="1" dirty="0" err="1">
                <a:solidFill>
                  <a:srgbClr val="000000"/>
                </a:solidFill>
              </a:rPr>
              <a:t>b.dy</a:t>
            </a:r>
            <a:r>
              <a:rPr lang="en-US" sz="1800" b="1" dirty="0">
                <a:solidFill>
                  <a:srgbClr val="000000"/>
                </a:solidFill>
              </a:rPr>
              <a:t> *= -1;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}</a:t>
            </a:r>
            <a:endParaRPr lang="th-TH" sz="1800" b="1" dirty="0">
              <a:solidFill>
                <a:srgbClr val="0000C0"/>
              </a:solidFill>
            </a:endParaRPr>
          </a:p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</a:rPr>
              <a:t>}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810435" y="3391740"/>
            <a:ext cx="6293224" cy="34163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0000C0"/>
                </a:solidFill>
              </a:rPr>
              <a:t>public class </a:t>
            </a:r>
            <a:r>
              <a:rPr lang="en-US" sz="1800" b="1" dirty="0" err="1">
                <a:solidFill>
                  <a:srgbClr val="000000"/>
                </a:solidFill>
              </a:rPr>
              <a:t>BouncingBall</a:t>
            </a:r>
            <a:r>
              <a:rPr lang="en-US" sz="1800" b="1" dirty="0">
                <a:solidFill>
                  <a:srgbClr val="000000"/>
                </a:solidFill>
              </a:rPr>
              <a:t>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main(</a:t>
            </a:r>
            <a:r>
              <a:rPr lang="en-US" sz="1800" b="1" dirty="0">
                <a:solidFill>
                  <a:srgbClr val="C00000"/>
                </a:solidFill>
              </a:rPr>
              <a:t>String</a:t>
            </a:r>
            <a:r>
              <a:rPr lang="en-US" sz="1800" b="1" dirty="0">
                <a:solidFill>
                  <a:srgbClr val="000000"/>
                </a:solidFill>
              </a:rPr>
              <a:t>[] </a:t>
            </a:r>
            <a:r>
              <a:rPr lang="en-US" sz="1800" b="1" dirty="0" err="1">
                <a:solidFill>
                  <a:srgbClr val="000000"/>
                </a:solidFill>
              </a:rPr>
              <a:t>args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 = </a:t>
            </a:r>
            <a:r>
              <a:rPr lang="en-US" sz="1800" b="1" dirty="0">
                <a:solidFill>
                  <a:srgbClr val="0000C0"/>
                </a:solidFill>
              </a:rPr>
              <a:t>new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(250, 200);</a:t>
            </a:r>
          </a:p>
          <a:p>
            <a:pPr eaLnBrk="1" hangingPunct="1"/>
            <a:r>
              <a:rPr lang="en-US" sz="1800" b="1" dirty="0">
                <a:solidFill>
                  <a:schemeClr val="tx1"/>
                </a:solidFill>
              </a:rPr>
              <a:t>    Ball b = </a:t>
            </a:r>
            <a:r>
              <a:rPr lang="en-US" sz="1800" b="1" dirty="0">
                <a:solidFill>
                  <a:srgbClr val="0000C0"/>
                </a:solidFill>
              </a:rPr>
              <a:t>new</a:t>
            </a:r>
            <a:r>
              <a:rPr lang="en-US" sz="1800" b="1" dirty="0">
                <a:solidFill>
                  <a:schemeClr val="tx1"/>
                </a:solidFill>
              </a:rPr>
              <a:t> Ball( 100, 100, 5, -2, 3 );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</a:t>
            </a:r>
            <a:r>
              <a:rPr lang="en-US" sz="1800" b="1" dirty="0">
                <a:solidFill>
                  <a:srgbClr val="0000C0"/>
                </a:solidFill>
              </a:rPr>
              <a:t>while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>
                <a:solidFill>
                  <a:srgbClr val="0000C0"/>
                </a:solidFill>
              </a:rPr>
              <a:t>true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 </a:t>
            </a:r>
            <a:r>
              <a:rPr lang="en-US" sz="1800" b="1" dirty="0" err="1">
                <a:solidFill>
                  <a:srgbClr val="000000"/>
                </a:solidFill>
              </a:rPr>
              <a:t>w.fade</a:t>
            </a:r>
            <a:r>
              <a:rPr lang="en-US" sz="1800" b="1" dirty="0">
                <a:solidFill>
                  <a:srgbClr val="000000"/>
                </a:solidFill>
              </a:rPr>
              <a:t>(0.3); </a:t>
            </a:r>
            <a:endParaRPr lang="en-US" sz="1800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     </a:t>
            </a:r>
            <a:r>
              <a:rPr lang="en-US" sz="1800" b="1" dirty="0" err="1" smtClean="0">
                <a:solidFill>
                  <a:srgbClr val="000000"/>
                </a:solidFill>
              </a:rPr>
              <a:t>Ball.draw</a:t>
            </a:r>
            <a:r>
              <a:rPr lang="en-US" sz="1800" b="1" dirty="0" smtClean="0">
                <a:solidFill>
                  <a:srgbClr val="000000"/>
                </a:solidFill>
              </a:rPr>
              <a:t>(w</a:t>
            </a:r>
            <a:r>
              <a:rPr lang="en-US" sz="1800" b="1" dirty="0">
                <a:solidFill>
                  <a:srgbClr val="000000"/>
                </a:solidFill>
              </a:rPr>
              <a:t>, b); </a:t>
            </a:r>
            <a:endParaRPr lang="en-US" sz="1800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     </a:t>
            </a:r>
            <a:r>
              <a:rPr lang="en-US" sz="1800" b="1" dirty="0" err="1" smtClean="0">
                <a:solidFill>
                  <a:srgbClr val="000000"/>
                </a:solidFill>
              </a:rPr>
              <a:t>Ball.move</a:t>
            </a:r>
            <a:r>
              <a:rPr lang="en-US" sz="1800" b="1" dirty="0" smtClean="0">
                <a:solidFill>
                  <a:srgbClr val="000000"/>
                </a:solidFill>
              </a:rPr>
              <a:t>(w</a:t>
            </a:r>
            <a:r>
              <a:rPr lang="en-US" sz="1800" b="1" dirty="0">
                <a:solidFill>
                  <a:srgbClr val="000000"/>
                </a:solidFill>
              </a:rPr>
              <a:t>, b); </a:t>
            </a:r>
            <a:endParaRPr lang="en-US" sz="1800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     </a:t>
            </a:r>
            <a:r>
              <a:rPr lang="en-US" sz="1800" b="1" dirty="0" err="1" smtClean="0">
                <a:solidFill>
                  <a:srgbClr val="000000"/>
                </a:solidFill>
              </a:rPr>
              <a:t>w.sleep</a:t>
            </a:r>
            <a:r>
              <a:rPr lang="en-US" sz="1800" b="1" dirty="0" smtClean="0">
                <a:solidFill>
                  <a:srgbClr val="000000"/>
                </a:solidFill>
              </a:rPr>
              <a:t>(30</a:t>
            </a:r>
            <a:r>
              <a:rPr lang="en-US" sz="1800" b="1" dirty="0">
                <a:solidFill>
                  <a:srgbClr val="000000"/>
                </a:solidFill>
              </a:rPr>
              <a:t>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}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</a:t>
            </a:r>
            <a:r>
              <a:rPr lang="en-US" sz="1800" b="1" dirty="0" smtClean="0">
                <a:solidFill>
                  <a:srgbClr val="000000"/>
                </a:solidFill>
              </a:rPr>
              <a:t>}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}</a:t>
            </a:r>
          </a:p>
        </p:txBody>
      </p:sp>
      <p:sp>
        <p:nvSpPr>
          <p:cNvPr id="27653" name="TextBox 13"/>
          <p:cNvSpPr txBox="1">
            <a:spLocks noChangeArrowheads="1"/>
          </p:cNvSpPr>
          <p:nvPr/>
        </p:nvSpPr>
        <p:spPr bwMode="auto">
          <a:xfrm>
            <a:off x="7275513" y="560387"/>
            <a:ext cx="1693862" cy="70802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000"/>
              <a:t>ประกาศข้อมูลแบบใหม่</a:t>
            </a:r>
            <a:endParaRPr lang="en-US" sz="2000"/>
          </a:p>
        </p:txBody>
      </p:sp>
      <p:sp>
        <p:nvSpPr>
          <p:cNvPr id="27654" name="TextBox 14"/>
          <p:cNvSpPr txBox="1">
            <a:spLocks noChangeArrowheads="1"/>
          </p:cNvSpPr>
          <p:nvPr/>
        </p:nvSpPr>
        <p:spPr bwMode="auto">
          <a:xfrm>
            <a:off x="6926263" y="5099900"/>
            <a:ext cx="2043112" cy="4000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000" dirty="0"/>
              <a:t>ใช้ข้อมูลแบบใหม่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 autoUpdateAnimBg="0"/>
      <p:bldP spid="12" grpId="0" build="p" animBg="1" autoUpdateAnimBg="0"/>
      <p:bldP spid="2765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อาเรย์ของอ็อบเจกต์</a:t>
            </a:r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549275" y="4138613"/>
            <a:ext cx="1919288" cy="866775"/>
            <a:chOff x="1626" y="2845"/>
            <a:chExt cx="1630" cy="619"/>
          </a:xfrm>
        </p:grpSpPr>
        <p:sp>
          <p:nvSpPr>
            <p:cNvPr id="28729" name="AutoShape 8"/>
            <p:cNvSpPr>
              <a:spLocks noChangeArrowheads="1"/>
            </p:cNvSpPr>
            <p:nvPr/>
          </p:nvSpPr>
          <p:spPr bwMode="auto">
            <a:xfrm>
              <a:off x="1626" y="2845"/>
              <a:ext cx="1630" cy="619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 b="1">
                <a:latin typeface="Tahoma" pitchFamily="34" charset="0"/>
              </a:endParaRPr>
            </a:p>
          </p:txBody>
        </p:sp>
        <p:sp>
          <p:nvSpPr>
            <p:cNvPr id="28730" name="Text Box 9"/>
            <p:cNvSpPr txBox="1">
              <a:spLocks noChangeArrowheads="1"/>
            </p:cNvSpPr>
            <p:nvPr/>
          </p:nvSpPr>
          <p:spPr bwMode="auto">
            <a:xfrm>
              <a:off x="1818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31" name="Text Box 10"/>
            <p:cNvSpPr txBox="1">
              <a:spLocks noChangeArrowheads="1"/>
            </p:cNvSpPr>
            <p:nvPr/>
          </p:nvSpPr>
          <p:spPr bwMode="auto">
            <a:xfrm>
              <a:off x="1672" y="2910"/>
              <a:ext cx="145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32" name="Text Box 11"/>
            <p:cNvSpPr txBox="1">
              <a:spLocks noChangeArrowheads="1"/>
            </p:cNvSpPr>
            <p:nvPr/>
          </p:nvSpPr>
          <p:spPr bwMode="auto">
            <a:xfrm>
              <a:off x="1818" y="3193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33" name="Text Box 12"/>
            <p:cNvSpPr txBox="1">
              <a:spLocks noChangeArrowheads="1"/>
            </p:cNvSpPr>
            <p:nvPr/>
          </p:nvSpPr>
          <p:spPr bwMode="auto">
            <a:xfrm>
              <a:off x="1672" y="3187"/>
              <a:ext cx="145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34" name="Text Box 13"/>
            <p:cNvSpPr txBox="1">
              <a:spLocks noChangeArrowheads="1"/>
            </p:cNvSpPr>
            <p:nvPr/>
          </p:nvSpPr>
          <p:spPr bwMode="auto">
            <a:xfrm>
              <a:off x="2367" y="2915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35" name="Text Box 14"/>
            <p:cNvSpPr txBox="1">
              <a:spLocks noChangeArrowheads="1"/>
            </p:cNvSpPr>
            <p:nvPr/>
          </p:nvSpPr>
          <p:spPr bwMode="auto">
            <a:xfrm>
              <a:off x="2132" y="2910"/>
              <a:ext cx="23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36" name="Text Box 15"/>
            <p:cNvSpPr txBox="1">
              <a:spLocks noChangeArrowheads="1"/>
            </p:cNvSpPr>
            <p:nvPr/>
          </p:nvSpPr>
          <p:spPr bwMode="auto">
            <a:xfrm>
              <a:off x="2367" y="3193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37" name="Text Box 16"/>
            <p:cNvSpPr txBox="1">
              <a:spLocks noChangeArrowheads="1"/>
            </p:cNvSpPr>
            <p:nvPr/>
          </p:nvSpPr>
          <p:spPr bwMode="auto">
            <a:xfrm>
              <a:off x="2132" y="3187"/>
              <a:ext cx="23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38" name="Text Box 17"/>
            <p:cNvSpPr txBox="1">
              <a:spLocks noChangeArrowheads="1"/>
            </p:cNvSpPr>
            <p:nvPr/>
          </p:nvSpPr>
          <p:spPr bwMode="auto">
            <a:xfrm>
              <a:off x="2860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39" name="Text Box 18"/>
            <p:cNvSpPr txBox="1">
              <a:spLocks noChangeArrowheads="1"/>
            </p:cNvSpPr>
            <p:nvPr/>
          </p:nvSpPr>
          <p:spPr bwMode="auto">
            <a:xfrm>
              <a:off x="2666" y="2910"/>
              <a:ext cx="19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r</a:t>
              </a:r>
              <a:endParaRPr lang="th-TH" sz="3200" b="1">
                <a:latin typeface="Tahoma" pitchFamily="34" charset="0"/>
              </a:endParaRPr>
            </a:p>
          </p:txBody>
        </p:sp>
      </p:grpSp>
      <p:sp>
        <p:nvSpPr>
          <p:cNvPr id="508947" name="Rectangle 19"/>
          <p:cNvSpPr>
            <a:spLocks noChangeArrowheads="1"/>
          </p:cNvSpPr>
          <p:nvPr/>
        </p:nvSpPr>
        <p:spPr bwMode="auto">
          <a:xfrm>
            <a:off x="1641475" y="1222375"/>
            <a:ext cx="6091238" cy="163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Ball[] b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Ball[4]; // </a:t>
            </a:r>
            <a:r>
              <a:rPr lang="th-TH" sz="2000">
                <a:solidFill>
                  <a:srgbClr val="000000"/>
                </a:solidFill>
              </a:rPr>
              <a:t>สร้างแค่อาเรย์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b[0]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b[1]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b[2]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b[3]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</p:txBody>
      </p:sp>
      <p:grpSp>
        <p:nvGrpSpPr>
          <p:cNvPr id="3" name="Group 188"/>
          <p:cNvGrpSpPr>
            <a:grpSpLocks/>
          </p:cNvGrpSpPr>
          <p:nvPr/>
        </p:nvGrpSpPr>
        <p:grpSpPr bwMode="auto">
          <a:xfrm>
            <a:off x="2684463" y="3162300"/>
            <a:ext cx="2738437" cy="382588"/>
            <a:chOff x="1619" y="1819"/>
            <a:chExt cx="1725" cy="241"/>
          </a:xfrm>
        </p:grpSpPr>
        <p:grpSp>
          <p:nvGrpSpPr>
            <p:cNvPr id="28721" name="Group 4"/>
            <p:cNvGrpSpPr>
              <a:grpSpLocks/>
            </p:cNvGrpSpPr>
            <p:nvPr/>
          </p:nvGrpSpPr>
          <p:grpSpPr bwMode="auto">
            <a:xfrm>
              <a:off x="1619" y="1819"/>
              <a:ext cx="408" cy="232"/>
              <a:chOff x="939" y="2998"/>
              <a:chExt cx="408" cy="232"/>
            </a:xfrm>
          </p:grpSpPr>
          <p:sp>
            <p:nvSpPr>
              <p:cNvPr id="28727" name="Rectangle 5"/>
              <p:cNvSpPr>
                <a:spLocks noChangeArrowheads="1"/>
              </p:cNvSpPr>
              <p:nvPr/>
            </p:nvSpPr>
            <p:spPr bwMode="auto">
              <a:xfrm>
                <a:off x="1106" y="2998"/>
                <a:ext cx="241" cy="232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8" name="Text Box 6"/>
              <p:cNvSpPr txBox="1">
                <a:spLocks noChangeArrowheads="1"/>
              </p:cNvSpPr>
              <p:nvPr/>
            </p:nvSpPr>
            <p:spPr bwMode="auto">
              <a:xfrm>
                <a:off x="939" y="3000"/>
                <a:ext cx="167" cy="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b="1">
                    <a:cs typeface="Angsana New" pitchFamily="18" charset="-34"/>
                  </a:rPr>
                  <a:t>b</a:t>
                </a:r>
                <a:endParaRPr lang="th-TH" sz="4400" b="1">
                  <a:latin typeface="Tahoma" pitchFamily="34" charset="0"/>
                </a:endParaRPr>
              </a:p>
            </p:txBody>
          </p:sp>
        </p:grpSp>
        <p:sp>
          <p:nvSpPr>
            <p:cNvPr id="28722" name="Line 22"/>
            <p:cNvSpPr>
              <a:spLocks noChangeShapeType="1"/>
            </p:cNvSpPr>
            <p:nvPr/>
          </p:nvSpPr>
          <p:spPr bwMode="auto">
            <a:xfrm>
              <a:off x="1907" y="1940"/>
              <a:ext cx="45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8723" name="Rectangle 38"/>
            <p:cNvSpPr>
              <a:spLocks noChangeArrowheads="1"/>
            </p:cNvSpPr>
            <p:nvPr/>
          </p:nvSpPr>
          <p:spPr bwMode="auto">
            <a:xfrm>
              <a:off x="2380" y="182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24" name="Rectangle 40"/>
            <p:cNvSpPr>
              <a:spLocks noChangeArrowheads="1"/>
            </p:cNvSpPr>
            <p:nvPr/>
          </p:nvSpPr>
          <p:spPr bwMode="auto">
            <a:xfrm>
              <a:off x="2621" y="182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25" name="Rectangle 41"/>
            <p:cNvSpPr>
              <a:spLocks noChangeArrowheads="1"/>
            </p:cNvSpPr>
            <p:nvPr/>
          </p:nvSpPr>
          <p:spPr bwMode="auto">
            <a:xfrm>
              <a:off x="2862" y="182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26" name="Rectangle 42"/>
            <p:cNvSpPr>
              <a:spLocks noChangeArrowheads="1"/>
            </p:cNvSpPr>
            <p:nvPr/>
          </p:nvSpPr>
          <p:spPr bwMode="auto">
            <a:xfrm>
              <a:off x="3103" y="182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52"/>
          <p:cNvGrpSpPr>
            <a:grpSpLocks/>
          </p:cNvGrpSpPr>
          <p:nvPr/>
        </p:nvGrpSpPr>
        <p:grpSpPr bwMode="auto">
          <a:xfrm>
            <a:off x="2633663" y="4138613"/>
            <a:ext cx="1919287" cy="866775"/>
            <a:chOff x="1626" y="2845"/>
            <a:chExt cx="1630" cy="619"/>
          </a:xfrm>
        </p:grpSpPr>
        <p:sp>
          <p:nvSpPr>
            <p:cNvPr id="28710" name="AutoShape 153"/>
            <p:cNvSpPr>
              <a:spLocks noChangeArrowheads="1"/>
            </p:cNvSpPr>
            <p:nvPr/>
          </p:nvSpPr>
          <p:spPr bwMode="auto">
            <a:xfrm>
              <a:off x="1626" y="2845"/>
              <a:ext cx="1630" cy="619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 b="1">
                <a:latin typeface="Tahoma" pitchFamily="34" charset="0"/>
              </a:endParaRPr>
            </a:p>
          </p:txBody>
        </p:sp>
        <p:sp>
          <p:nvSpPr>
            <p:cNvPr id="28711" name="Text Box 154"/>
            <p:cNvSpPr txBox="1">
              <a:spLocks noChangeArrowheads="1"/>
            </p:cNvSpPr>
            <p:nvPr/>
          </p:nvSpPr>
          <p:spPr bwMode="auto">
            <a:xfrm>
              <a:off x="1818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12" name="Text Box 155"/>
            <p:cNvSpPr txBox="1">
              <a:spLocks noChangeArrowheads="1"/>
            </p:cNvSpPr>
            <p:nvPr/>
          </p:nvSpPr>
          <p:spPr bwMode="auto">
            <a:xfrm>
              <a:off x="1672" y="2910"/>
              <a:ext cx="145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13" name="Text Box 156"/>
            <p:cNvSpPr txBox="1">
              <a:spLocks noChangeArrowheads="1"/>
            </p:cNvSpPr>
            <p:nvPr/>
          </p:nvSpPr>
          <p:spPr bwMode="auto">
            <a:xfrm>
              <a:off x="1818" y="3193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14" name="Text Box 157"/>
            <p:cNvSpPr txBox="1">
              <a:spLocks noChangeArrowheads="1"/>
            </p:cNvSpPr>
            <p:nvPr/>
          </p:nvSpPr>
          <p:spPr bwMode="auto">
            <a:xfrm>
              <a:off x="1672" y="3187"/>
              <a:ext cx="145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15" name="Text Box 158"/>
            <p:cNvSpPr txBox="1">
              <a:spLocks noChangeArrowheads="1"/>
            </p:cNvSpPr>
            <p:nvPr/>
          </p:nvSpPr>
          <p:spPr bwMode="auto">
            <a:xfrm>
              <a:off x="2367" y="2915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16" name="Text Box 159"/>
            <p:cNvSpPr txBox="1">
              <a:spLocks noChangeArrowheads="1"/>
            </p:cNvSpPr>
            <p:nvPr/>
          </p:nvSpPr>
          <p:spPr bwMode="auto">
            <a:xfrm>
              <a:off x="2132" y="2910"/>
              <a:ext cx="23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17" name="Text Box 160"/>
            <p:cNvSpPr txBox="1">
              <a:spLocks noChangeArrowheads="1"/>
            </p:cNvSpPr>
            <p:nvPr/>
          </p:nvSpPr>
          <p:spPr bwMode="auto">
            <a:xfrm>
              <a:off x="2367" y="3193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18" name="Text Box 161"/>
            <p:cNvSpPr txBox="1">
              <a:spLocks noChangeArrowheads="1"/>
            </p:cNvSpPr>
            <p:nvPr/>
          </p:nvSpPr>
          <p:spPr bwMode="auto">
            <a:xfrm>
              <a:off x="2132" y="3187"/>
              <a:ext cx="23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19" name="Text Box 162"/>
            <p:cNvSpPr txBox="1">
              <a:spLocks noChangeArrowheads="1"/>
            </p:cNvSpPr>
            <p:nvPr/>
          </p:nvSpPr>
          <p:spPr bwMode="auto">
            <a:xfrm>
              <a:off x="2860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20" name="Text Box 163"/>
            <p:cNvSpPr txBox="1">
              <a:spLocks noChangeArrowheads="1"/>
            </p:cNvSpPr>
            <p:nvPr/>
          </p:nvSpPr>
          <p:spPr bwMode="auto">
            <a:xfrm>
              <a:off x="2666" y="2910"/>
              <a:ext cx="19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r</a:t>
              </a:r>
              <a:endParaRPr lang="th-TH" sz="3200" b="1">
                <a:latin typeface="Tahoma" pitchFamily="34" charset="0"/>
              </a:endParaRPr>
            </a:p>
          </p:txBody>
        </p:sp>
      </p:grpSp>
      <p:grpSp>
        <p:nvGrpSpPr>
          <p:cNvPr id="6" name="Group 164"/>
          <p:cNvGrpSpPr>
            <a:grpSpLocks/>
          </p:cNvGrpSpPr>
          <p:nvPr/>
        </p:nvGrpSpPr>
        <p:grpSpPr bwMode="auto">
          <a:xfrm>
            <a:off x="4718050" y="4138613"/>
            <a:ext cx="1919288" cy="866775"/>
            <a:chOff x="1626" y="2845"/>
            <a:chExt cx="1630" cy="619"/>
          </a:xfrm>
        </p:grpSpPr>
        <p:sp>
          <p:nvSpPr>
            <p:cNvPr id="28699" name="AutoShape 165"/>
            <p:cNvSpPr>
              <a:spLocks noChangeArrowheads="1"/>
            </p:cNvSpPr>
            <p:nvPr/>
          </p:nvSpPr>
          <p:spPr bwMode="auto">
            <a:xfrm>
              <a:off x="1626" y="2845"/>
              <a:ext cx="1630" cy="619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 b="1">
                <a:latin typeface="Tahoma" pitchFamily="34" charset="0"/>
              </a:endParaRPr>
            </a:p>
          </p:txBody>
        </p:sp>
        <p:sp>
          <p:nvSpPr>
            <p:cNvPr id="28700" name="Text Box 166"/>
            <p:cNvSpPr txBox="1">
              <a:spLocks noChangeArrowheads="1"/>
            </p:cNvSpPr>
            <p:nvPr/>
          </p:nvSpPr>
          <p:spPr bwMode="auto">
            <a:xfrm>
              <a:off x="1818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01" name="Text Box 167"/>
            <p:cNvSpPr txBox="1">
              <a:spLocks noChangeArrowheads="1"/>
            </p:cNvSpPr>
            <p:nvPr/>
          </p:nvSpPr>
          <p:spPr bwMode="auto">
            <a:xfrm>
              <a:off x="1672" y="2910"/>
              <a:ext cx="145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02" name="Text Box 168"/>
            <p:cNvSpPr txBox="1">
              <a:spLocks noChangeArrowheads="1"/>
            </p:cNvSpPr>
            <p:nvPr/>
          </p:nvSpPr>
          <p:spPr bwMode="auto">
            <a:xfrm>
              <a:off x="1818" y="3193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03" name="Text Box 169"/>
            <p:cNvSpPr txBox="1">
              <a:spLocks noChangeArrowheads="1"/>
            </p:cNvSpPr>
            <p:nvPr/>
          </p:nvSpPr>
          <p:spPr bwMode="auto">
            <a:xfrm>
              <a:off x="1672" y="3187"/>
              <a:ext cx="145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04" name="Text Box 170"/>
            <p:cNvSpPr txBox="1">
              <a:spLocks noChangeArrowheads="1"/>
            </p:cNvSpPr>
            <p:nvPr/>
          </p:nvSpPr>
          <p:spPr bwMode="auto">
            <a:xfrm>
              <a:off x="2367" y="2915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05" name="Text Box 171"/>
            <p:cNvSpPr txBox="1">
              <a:spLocks noChangeArrowheads="1"/>
            </p:cNvSpPr>
            <p:nvPr/>
          </p:nvSpPr>
          <p:spPr bwMode="auto">
            <a:xfrm>
              <a:off x="2132" y="2910"/>
              <a:ext cx="23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06" name="Text Box 172"/>
            <p:cNvSpPr txBox="1">
              <a:spLocks noChangeArrowheads="1"/>
            </p:cNvSpPr>
            <p:nvPr/>
          </p:nvSpPr>
          <p:spPr bwMode="auto">
            <a:xfrm>
              <a:off x="2367" y="3193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07" name="Text Box 173"/>
            <p:cNvSpPr txBox="1">
              <a:spLocks noChangeArrowheads="1"/>
            </p:cNvSpPr>
            <p:nvPr/>
          </p:nvSpPr>
          <p:spPr bwMode="auto">
            <a:xfrm>
              <a:off x="2132" y="3187"/>
              <a:ext cx="23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708" name="Text Box 174"/>
            <p:cNvSpPr txBox="1">
              <a:spLocks noChangeArrowheads="1"/>
            </p:cNvSpPr>
            <p:nvPr/>
          </p:nvSpPr>
          <p:spPr bwMode="auto">
            <a:xfrm>
              <a:off x="2860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709" name="Text Box 175"/>
            <p:cNvSpPr txBox="1">
              <a:spLocks noChangeArrowheads="1"/>
            </p:cNvSpPr>
            <p:nvPr/>
          </p:nvSpPr>
          <p:spPr bwMode="auto">
            <a:xfrm>
              <a:off x="2666" y="2910"/>
              <a:ext cx="19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r</a:t>
              </a:r>
              <a:endParaRPr lang="th-TH" sz="3200" b="1">
                <a:latin typeface="Tahoma" pitchFamily="34" charset="0"/>
              </a:endParaRPr>
            </a:p>
          </p:txBody>
        </p:sp>
      </p:grpSp>
      <p:grpSp>
        <p:nvGrpSpPr>
          <p:cNvPr id="7" name="Group 176"/>
          <p:cNvGrpSpPr>
            <a:grpSpLocks/>
          </p:cNvGrpSpPr>
          <p:nvPr/>
        </p:nvGrpSpPr>
        <p:grpSpPr bwMode="auto">
          <a:xfrm>
            <a:off x="6804025" y="4138613"/>
            <a:ext cx="1919288" cy="866775"/>
            <a:chOff x="1626" y="2845"/>
            <a:chExt cx="1630" cy="619"/>
          </a:xfrm>
        </p:grpSpPr>
        <p:sp>
          <p:nvSpPr>
            <p:cNvPr id="28688" name="AutoShape 177"/>
            <p:cNvSpPr>
              <a:spLocks noChangeArrowheads="1"/>
            </p:cNvSpPr>
            <p:nvPr/>
          </p:nvSpPr>
          <p:spPr bwMode="auto">
            <a:xfrm>
              <a:off x="1626" y="2845"/>
              <a:ext cx="1630" cy="619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 b="1">
                <a:latin typeface="Tahoma" pitchFamily="34" charset="0"/>
              </a:endParaRPr>
            </a:p>
          </p:txBody>
        </p:sp>
        <p:sp>
          <p:nvSpPr>
            <p:cNvPr id="28689" name="Text Box 178"/>
            <p:cNvSpPr txBox="1">
              <a:spLocks noChangeArrowheads="1"/>
            </p:cNvSpPr>
            <p:nvPr/>
          </p:nvSpPr>
          <p:spPr bwMode="auto">
            <a:xfrm>
              <a:off x="1818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690" name="Text Box 179"/>
            <p:cNvSpPr txBox="1">
              <a:spLocks noChangeArrowheads="1"/>
            </p:cNvSpPr>
            <p:nvPr/>
          </p:nvSpPr>
          <p:spPr bwMode="auto">
            <a:xfrm>
              <a:off x="1672" y="2910"/>
              <a:ext cx="145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691" name="Text Box 180"/>
            <p:cNvSpPr txBox="1">
              <a:spLocks noChangeArrowheads="1"/>
            </p:cNvSpPr>
            <p:nvPr/>
          </p:nvSpPr>
          <p:spPr bwMode="auto">
            <a:xfrm>
              <a:off x="1818" y="3193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692" name="Text Box 181"/>
            <p:cNvSpPr txBox="1">
              <a:spLocks noChangeArrowheads="1"/>
            </p:cNvSpPr>
            <p:nvPr/>
          </p:nvSpPr>
          <p:spPr bwMode="auto">
            <a:xfrm>
              <a:off x="1672" y="3187"/>
              <a:ext cx="145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693" name="Text Box 182"/>
            <p:cNvSpPr txBox="1">
              <a:spLocks noChangeArrowheads="1"/>
            </p:cNvSpPr>
            <p:nvPr/>
          </p:nvSpPr>
          <p:spPr bwMode="auto">
            <a:xfrm>
              <a:off x="2367" y="2915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694" name="Text Box 183"/>
            <p:cNvSpPr txBox="1">
              <a:spLocks noChangeArrowheads="1"/>
            </p:cNvSpPr>
            <p:nvPr/>
          </p:nvSpPr>
          <p:spPr bwMode="auto">
            <a:xfrm>
              <a:off x="2132" y="2910"/>
              <a:ext cx="23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695" name="Text Box 184"/>
            <p:cNvSpPr txBox="1">
              <a:spLocks noChangeArrowheads="1"/>
            </p:cNvSpPr>
            <p:nvPr/>
          </p:nvSpPr>
          <p:spPr bwMode="auto">
            <a:xfrm>
              <a:off x="2367" y="3193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696" name="Text Box 185"/>
            <p:cNvSpPr txBox="1">
              <a:spLocks noChangeArrowheads="1"/>
            </p:cNvSpPr>
            <p:nvPr/>
          </p:nvSpPr>
          <p:spPr bwMode="auto">
            <a:xfrm>
              <a:off x="2132" y="3187"/>
              <a:ext cx="23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28697" name="Text Box 186"/>
            <p:cNvSpPr txBox="1">
              <a:spLocks noChangeArrowheads="1"/>
            </p:cNvSpPr>
            <p:nvPr/>
          </p:nvSpPr>
          <p:spPr bwMode="auto">
            <a:xfrm>
              <a:off x="2860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28698" name="Text Box 187"/>
            <p:cNvSpPr txBox="1">
              <a:spLocks noChangeArrowheads="1"/>
            </p:cNvSpPr>
            <p:nvPr/>
          </p:nvSpPr>
          <p:spPr bwMode="auto">
            <a:xfrm>
              <a:off x="2666" y="2910"/>
              <a:ext cx="19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r</a:t>
              </a:r>
              <a:endParaRPr lang="th-TH" sz="3200" b="1">
                <a:latin typeface="Tahoma" pitchFamily="34" charset="0"/>
              </a:endParaRPr>
            </a:p>
          </p:txBody>
        </p:sp>
      </p:grpSp>
      <p:sp>
        <p:nvSpPr>
          <p:cNvPr id="509117" name="Rectangle 189"/>
          <p:cNvSpPr>
            <a:spLocks noChangeArrowheads="1"/>
          </p:cNvSpPr>
          <p:nvPr/>
        </p:nvSpPr>
        <p:spPr bwMode="auto">
          <a:xfrm>
            <a:off x="1771650" y="1568450"/>
            <a:ext cx="5680075" cy="1254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for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int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i = 0; i &lt; b.length; i++) 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{</a:t>
            </a: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 b[i]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}</a:t>
            </a:r>
            <a:endParaRPr lang="th-TH" sz="2000" b="1">
              <a:solidFill>
                <a:srgbClr val="000000"/>
              </a:solidFill>
              <a:cs typeface="Angsana New" pitchFamily="18" charset="-34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Angsana New" pitchFamily="18" charset="-34"/>
              </a:rPr>
              <a:t>b[2].dy = 9;</a:t>
            </a:r>
            <a:endParaRPr lang="th-TH" sz="2000" b="1">
              <a:solidFill>
                <a:srgbClr val="000000"/>
              </a:solidFill>
              <a:cs typeface="Angsana New" pitchFamily="18" charset="-34"/>
            </a:endParaRPr>
          </a:p>
        </p:txBody>
      </p:sp>
      <p:sp>
        <p:nvSpPr>
          <p:cNvPr id="509119" name="Freeform 191"/>
          <p:cNvSpPr>
            <a:spLocks/>
          </p:cNvSpPr>
          <p:nvPr/>
        </p:nvSpPr>
        <p:spPr bwMode="auto">
          <a:xfrm>
            <a:off x="1422400" y="3411538"/>
            <a:ext cx="2670175" cy="711200"/>
          </a:xfrm>
          <a:custGeom>
            <a:avLst/>
            <a:gdLst>
              <a:gd name="T0" fmla="*/ 2147483647 w 1682"/>
              <a:gd name="T1" fmla="*/ 0 h 448"/>
              <a:gd name="T2" fmla="*/ 2147483647 w 1682"/>
              <a:gd name="T3" fmla="*/ 2147483647 h 448"/>
              <a:gd name="T4" fmla="*/ 2147483647 w 1682"/>
              <a:gd name="T5" fmla="*/ 2147483647 h 448"/>
              <a:gd name="T6" fmla="*/ 2147483647 w 1682"/>
              <a:gd name="T7" fmla="*/ 2147483647 h 448"/>
              <a:gd name="T8" fmla="*/ 0 w 1682"/>
              <a:gd name="T9" fmla="*/ 2147483647 h 4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82"/>
              <a:gd name="T16" fmla="*/ 0 h 448"/>
              <a:gd name="T17" fmla="*/ 1682 w 1682"/>
              <a:gd name="T18" fmla="*/ 448 h 4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82" h="448">
                <a:moveTo>
                  <a:pt x="1682" y="0"/>
                </a:moveTo>
                <a:cubicBezTo>
                  <a:pt x="1594" y="84"/>
                  <a:pt x="1507" y="169"/>
                  <a:pt x="1326" y="201"/>
                </a:cubicBezTo>
                <a:cubicBezTo>
                  <a:pt x="1145" y="233"/>
                  <a:pt x="775" y="187"/>
                  <a:pt x="594" y="192"/>
                </a:cubicBezTo>
                <a:cubicBezTo>
                  <a:pt x="413" y="197"/>
                  <a:pt x="337" y="185"/>
                  <a:pt x="238" y="228"/>
                </a:cubicBezTo>
                <a:cubicBezTo>
                  <a:pt x="139" y="271"/>
                  <a:pt x="69" y="359"/>
                  <a:pt x="0" y="448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509120" name="Freeform 192"/>
          <p:cNvSpPr>
            <a:spLocks/>
          </p:cNvSpPr>
          <p:nvPr/>
        </p:nvSpPr>
        <p:spPr bwMode="auto">
          <a:xfrm>
            <a:off x="3730625" y="3411538"/>
            <a:ext cx="725488" cy="711200"/>
          </a:xfrm>
          <a:custGeom>
            <a:avLst/>
            <a:gdLst>
              <a:gd name="T0" fmla="*/ 2147483647 w 457"/>
              <a:gd name="T1" fmla="*/ 0 h 448"/>
              <a:gd name="T2" fmla="*/ 2147483647 w 457"/>
              <a:gd name="T3" fmla="*/ 2147483647 h 448"/>
              <a:gd name="T4" fmla="*/ 2147483647 w 457"/>
              <a:gd name="T5" fmla="*/ 2147483647 h 448"/>
              <a:gd name="T6" fmla="*/ 0 w 457"/>
              <a:gd name="T7" fmla="*/ 2147483647 h 448"/>
              <a:gd name="T8" fmla="*/ 0 60000 65536"/>
              <a:gd name="T9" fmla="*/ 0 60000 65536"/>
              <a:gd name="T10" fmla="*/ 0 60000 65536"/>
              <a:gd name="T11" fmla="*/ 0 60000 65536"/>
              <a:gd name="T12" fmla="*/ 0 w 457"/>
              <a:gd name="T13" fmla="*/ 0 h 448"/>
              <a:gd name="T14" fmla="*/ 457 w 457"/>
              <a:gd name="T15" fmla="*/ 448 h 4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7" h="448">
                <a:moveTo>
                  <a:pt x="457" y="0"/>
                </a:moveTo>
                <a:cubicBezTo>
                  <a:pt x="439" y="66"/>
                  <a:pt x="421" y="132"/>
                  <a:pt x="375" y="173"/>
                </a:cubicBezTo>
                <a:cubicBezTo>
                  <a:pt x="329" y="214"/>
                  <a:pt x="245" y="200"/>
                  <a:pt x="183" y="246"/>
                </a:cubicBezTo>
                <a:cubicBezTo>
                  <a:pt x="121" y="292"/>
                  <a:pt x="60" y="370"/>
                  <a:pt x="0" y="448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509121" name="Freeform 193"/>
          <p:cNvSpPr>
            <a:spLocks/>
          </p:cNvSpPr>
          <p:nvPr/>
        </p:nvSpPr>
        <p:spPr bwMode="auto">
          <a:xfrm flipH="1">
            <a:off x="5238750" y="3425825"/>
            <a:ext cx="2670175" cy="711200"/>
          </a:xfrm>
          <a:custGeom>
            <a:avLst/>
            <a:gdLst>
              <a:gd name="T0" fmla="*/ 2147483647 w 1682"/>
              <a:gd name="T1" fmla="*/ 0 h 448"/>
              <a:gd name="T2" fmla="*/ 2147483647 w 1682"/>
              <a:gd name="T3" fmla="*/ 2147483647 h 448"/>
              <a:gd name="T4" fmla="*/ 2147483647 w 1682"/>
              <a:gd name="T5" fmla="*/ 2147483647 h 448"/>
              <a:gd name="T6" fmla="*/ 2147483647 w 1682"/>
              <a:gd name="T7" fmla="*/ 2147483647 h 448"/>
              <a:gd name="T8" fmla="*/ 0 w 1682"/>
              <a:gd name="T9" fmla="*/ 2147483647 h 4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82"/>
              <a:gd name="T16" fmla="*/ 0 h 448"/>
              <a:gd name="T17" fmla="*/ 1682 w 1682"/>
              <a:gd name="T18" fmla="*/ 448 h 4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82" h="448">
                <a:moveTo>
                  <a:pt x="1682" y="0"/>
                </a:moveTo>
                <a:cubicBezTo>
                  <a:pt x="1594" y="84"/>
                  <a:pt x="1507" y="169"/>
                  <a:pt x="1326" y="201"/>
                </a:cubicBezTo>
                <a:cubicBezTo>
                  <a:pt x="1145" y="233"/>
                  <a:pt x="775" y="187"/>
                  <a:pt x="594" y="192"/>
                </a:cubicBezTo>
                <a:cubicBezTo>
                  <a:pt x="413" y="197"/>
                  <a:pt x="337" y="185"/>
                  <a:pt x="238" y="228"/>
                </a:cubicBezTo>
                <a:cubicBezTo>
                  <a:pt x="139" y="271"/>
                  <a:pt x="69" y="359"/>
                  <a:pt x="0" y="448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509122" name="Freeform 194"/>
          <p:cNvSpPr>
            <a:spLocks/>
          </p:cNvSpPr>
          <p:nvPr/>
        </p:nvSpPr>
        <p:spPr bwMode="auto">
          <a:xfrm flipH="1">
            <a:off x="4848225" y="3440113"/>
            <a:ext cx="725488" cy="711200"/>
          </a:xfrm>
          <a:custGeom>
            <a:avLst/>
            <a:gdLst>
              <a:gd name="T0" fmla="*/ 2147483647 w 457"/>
              <a:gd name="T1" fmla="*/ 0 h 448"/>
              <a:gd name="T2" fmla="*/ 2147483647 w 457"/>
              <a:gd name="T3" fmla="*/ 2147483647 h 448"/>
              <a:gd name="T4" fmla="*/ 2147483647 w 457"/>
              <a:gd name="T5" fmla="*/ 2147483647 h 448"/>
              <a:gd name="T6" fmla="*/ 0 w 457"/>
              <a:gd name="T7" fmla="*/ 2147483647 h 448"/>
              <a:gd name="T8" fmla="*/ 0 60000 65536"/>
              <a:gd name="T9" fmla="*/ 0 60000 65536"/>
              <a:gd name="T10" fmla="*/ 0 60000 65536"/>
              <a:gd name="T11" fmla="*/ 0 60000 65536"/>
              <a:gd name="T12" fmla="*/ 0 w 457"/>
              <a:gd name="T13" fmla="*/ 0 h 448"/>
              <a:gd name="T14" fmla="*/ 457 w 457"/>
              <a:gd name="T15" fmla="*/ 448 h 4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7" h="448">
                <a:moveTo>
                  <a:pt x="457" y="0"/>
                </a:moveTo>
                <a:cubicBezTo>
                  <a:pt x="439" y="66"/>
                  <a:pt x="421" y="132"/>
                  <a:pt x="375" y="173"/>
                </a:cubicBezTo>
                <a:cubicBezTo>
                  <a:pt x="329" y="214"/>
                  <a:pt x="245" y="200"/>
                  <a:pt x="183" y="246"/>
                </a:cubicBezTo>
                <a:cubicBezTo>
                  <a:pt x="121" y="292"/>
                  <a:pt x="60" y="370"/>
                  <a:pt x="0" y="448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509123" name="Text Box 195"/>
          <p:cNvSpPr txBox="1">
            <a:spLocks noChangeArrowheads="1"/>
          </p:cNvSpPr>
          <p:nvPr/>
        </p:nvSpPr>
        <p:spPr bwMode="auto">
          <a:xfrm>
            <a:off x="5594350" y="4621213"/>
            <a:ext cx="365125" cy="280987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36000" rIns="0" bIns="36000"/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</a:pPr>
            <a:r>
              <a:rPr lang="en-US">
                <a:latin typeface="Angsana New" pitchFamily="18" charset="-34"/>
                <a:cs typeface="Angsana New" pitchFamily="18" charset="-34"/>
              </a:rPr>
              <a:t>9.0</a:t>
            </a:r>
            <a:endParaRPr lang="th-TH" sz="4400" b="1">
              <a:latin typeface="Tahoma" pitchFamily="34" charset="0"/>
            </a:endParaRPr>
          </a:p>
        </p:txBody>
      </p:sp>
      <p:sp>
        <p:nvSpPr>
          <p:cNvPr id="509124" name="AutoShape 196"/>
          <p:cNvSpPr>
            <a:spLocks noChangeArrowheads="1"/>
          </p:cNvSpPr>
          <p:nvPr/>
        </p:nvSpPr>
        <p:spPr bwMode="auto">
          <a:xfrm>
            <a:off x="5572125" y="5122863"/>
            <a:ext cx="420688" cy="4064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89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0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08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09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08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09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08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09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08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9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1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5091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509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09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509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509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09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509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8947" grpId="0" build="p" animBg="1"/>
      <p:bldP spid="509117" grpId="0" build="p" animBg="1"/>
      <p:bldP spid="509119" grpId="0" animBg="1"/>
      <p:bldP spid="509120" grpId="0" animBg="1"/>
      <p:bldP spid="509121" grpId="0" animBg="1"/>
      <p:bldP spid="509122" grpId="0" animBg="1"/>
      <p:bldP spid="509123" grpId="0" animBg="1"/>
      <p:bldP spid="5091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ประเภทข้อมูล</a:t>
            </a:r>
            <a:endParaRPr lang="en-US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920037" cy="3367088"/>
          </a:xfrm>
        </p:spPr>
        <p:txBody>
          <a:bodyPr/>
          <a:lstStyle/>
          <a:p>
            <a:r>
              <a:rPr lang="th-TH" smtClean="0"/>
              <a:t>ที่ผ่านมา ถ้าข้อมูลเป็น</a:t>
            </a:r>
          </a:p>
          <a:p>
            <a:pPr lvl="1"/>
            <a:r>
              <a:rPr lang="th-TH" smtClean="0"/>
              <a:t>จำนวน	 ใช้</a:t>
            </a:r>
            <a:r>
              <a:rPr lang="en-US" smtClean="0"/>
              <a:t> </a:t>
            </a:r>
            <a:r>
              <a:rPr lang="th-TH" smtClean="0"/>
              <a:t> </a:t>
            </a:r>
            <a:r>
              <a:rPr lang="en-US" smtClean="0"/>
              <a:t>int</a:t>
            </a:r>
            <a:r>
              <a:rPr lang="th-TH" smtClean="0"/>
              <a:t> หรือ</a:t>
            </a:r>
            <a:r>
              <a:rPr lang="en-US" smtClean="0"/>
              <a:t> double</a:t>
            </a:r>
          </a:p>
          <a:p>
            <a:pPr lvl="1"/>
            <a:r>
              <a:rPr lang="th-TH" smtClean="0"/>
              <a:t>ข้อความ	 ใช้</a:t>
            </a:r>
            <a:r>
              <a:rPr lang="en-US" smtClean="0"/>
              <a:t> </a:t>
            </a:r>
            <a:r>
              <a:rPr lang="th-TH" smtClean="0"/>
              <a:t> </a:t>
            </a:r>
            <a:r>
              <a:rPr lang="en-US" smtClean="0"/>
              <a:t>String</a:t>
            </a:r>
          </a:p>
          <a:p>
            <a:pPr lvl="1"/>
            <a:r>
              <a:rPr lang="th-TH" smtClean="0"/>
              <a:t>จริง</a:t>
            </a:r>
            <a:r>
              <a:rPr lang="en-US" smtClean="0"/>
              <a:t>/</a:t>
            </a:r>
            <a:r>
              <a:rPr lang="th-TH" smtClean="0"/>
              <a:t>เท็จ	 ใช้</a:t>
            </a:r>
            <a:r>
              <a:rPr lang="en-US" smtClean="0"/>
              <a:t> </a:t>
            </a:r>
            <a:r>
              <a:rPr lang="th-TH" smtClean="0"/>
              <a:t> </a:t>
            </a:r>
            <a:r>
              <a:rPr lang="en-US" smtClean="0"/>
              <a:t>boolean</a:t>
            </a:r>
          </a:p>
          <a:p>
            <a:pPr lvl="1"/>
            <a:r>
              <a:rPr lang="th-TH" smtClean="0"/>
              <a:t>กลุ่มข้อมูลที่เป็นประเภทเดียวกัน ใช้</a:t>
            </a:r>
            <a:r>
              <a:rPr lang="en-US" smtClean="0"/>
              <a:t> </a:t>
            </a:r>
            <a:r>
              <a:rPr lang="th-TH" smtClean="0"/>
              <a:t>อาเรย์</a:t>
            </a:r>
          </a:p>
          <a:p>
            <a:r>
              <a:rPr lang="th-TH" smtClean="0"/>
              <a:t>แต่ข้อมูลมักประกอบด้วยข้อมูลย่อย ๆ ที่สัมพันธ์กัน</a:t>
            </a:r>
          </a:p>
          <a:p>
            <a:pPr lvl="1"/>
            <a:r>
              <a:rPr lang="th-TH" smtClean="0"/>
              <a:t>ข้อมูลย่อยแต่ละตัวอาจเป็นคนละประเภทกัน</a:t>
            </a:r>
            <a:endParaRPr lang="en-US" smtClean="0"/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1066800" y="4184650"/>
            <a:ext cx="1944688" cy="2308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i="1">
                <a:solidFill>
                  <a:srgbClr val="C00000"/>
                </a:solidFill>
                <a:latin typeface="Tahoma" pitchFamily="34" charset="0"/>
              </a:rPr>
              <a:t>บัตรประชาชน</a:t>
            </a:r>
            <a:endParaRPr lang="en-US" i="1">
              <a:solidFill>
                <a:srgbClr val="C00000"/>
              </a:solidFill>
              <a:latin typeface="Tahoma" pitchFamily="34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ahoma" pitchFamily="34" charset="0"/>
              </a:rPr>
              <a:t> </a:t>
            </a:r>
            <a:r>
              <a:rPr lang="th-TH">
                <a:latin typeface="Tahoma" pitchFamily="34" charset="0"/>
              </a:rPr>
              <a:t>หมายเลข</a:t>
            </a:r>
          </a:p>
          <a:p>
            <a:pPr eaLnBrk="1" hangingPunct="1">
              <a:buFontTx/>
              <a:buChar char="-"/>
            </a:pPr>
            <a:r>
              <a:rPr lang="th-TH">
                <a:latin typeface="Tahoma" pitchFamily="34" charset="0"/>
              </a:rPr>
              <a:t> ชื่อ</a:t>
            </a:r>
            <a:r>
              <a:rPr lang="en-US">
                <a:latin typeface="Tahoma" pitchFamily="34" charset="0"/>
              </a:rPr>
              <a:t>-</a:t>
            </a:r>
            <a:r>
              <a:rPr lang="th-TH">
                <a:latin typeface="Tahoma" pitchFamily="34" charset="0"/>
              </a:rPr>
              <a:t>สกุล</a:t>
            </a:r>
          </a:p>
          <a:p>
            <a:pPr eaLnBrk="1" hangingPunct="1">
              <a:buFontTx/>
              <a:buChar char="-"/>
            </a:pPr>
            <a:r>
              <a:rPr lang="th-TH">
                <a:latin typeface="Tahoma" pitchFamily="34" charset="0"/>
              </a:rPr>
              <a:t> ที่อยู่</a:t>
            </a:r>
          </a:p>
          <a:p>
            <a:pPr eaLnBrk="1" hangingPunct="1">
              <a:buFontTx/>
              <a:buChar char="-"/>
            </a:pPr>
            <a:r>
              <a:rPr lang="th-TH">
                <a:latin typeface="Tahoma" pitchFamily="34" charset="0"/>
              </a:rPr>
              <a:t> วันเกิด</a:t>
            </a:r>
          </a:p>
          <a:p>
            <a:pPr eaLnBrk="1" hangingPunct="1">
              <a:buFontTx/>
              <a:buChar char="-"/>
            </a:pPr>
            <a:r>
              <a:rPr lang="th-TH"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...</a:t>
            </a: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3246438" y="4184650"/>
            <a:ext cx="2362200" cy="2308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i="1">
                <a:solidFill>
                  <a:srgbClr val="C00000"/>
                </a:solidFill>
                <a:latin typeface="Tahoma" pitchFamily="34" charset="0"/>
              </a:rPr>
              <a:t>หนังสือ</a:t>
            </a:r>
            <a:endParaRPr lang="en-US" i="1">
              <a:solidFill>
                <a:srgbClr val="C00000"/>
              </a:solidFill>
              <a:latin typeface="Tahoma" pitchFamily="34" charset="0"/>
            </a:endParaRPr>
          </a:p>
          <a:p>
            <a:pPr eaLnBrk="1" hangingPunct="1">
              <a:buFontTx/>
              <a:buChar char="-"/>
            </a:pPr>
            <a:r>
              <a:rPr lang="en-US">
                <a:latin typeface="Tahoma" pitchFamily="34" charset="0"/>
              </a:rPr>
              <a:t> </a:t>
            </a:r>
            <a:r>
              <a:rPr lang="th-TH">
                <a:latin typeface="Tahoma" pitchFamily="34" charset="0"/>
              </a:rPr>
              <a:t>ชื่อ</a:t>
            </a:r>
          </a:p>
          <a:p>
            <a:pPr eaLnBrk="1" hangingPunct="1">
              <a:buFontTx/>
              <a:buChar char="-"/>
            </a:pPr>
            <a:r>
              <a:rPr lang="th-TH">
                <a:latin typeface="Tahoma" pitchFamily="34" charset="0"/>
              </a:rPr>
              <a:t> หมายเลข </a:t>
            </a:r>
            <a:r>
              <a:rPr lang="en-US">
                <a:latin typeface="Tahoma" pitchFamily="34" charset="0"/>
              </a:rPr>
              <a:t>ISBN</a:t>
            </a:r>
            <a:endParaRPr lang="th-TH">
              <a:latin typeface="Tahoma" pitchFamily="34" charset="0"/>
            </a:endParaRPr>
          </a:p>
          <a:p>
            <a:pPr eaLnBrk="1" hangingPunct="1">
              <a:buFontTx/>
              <a:buChar char="-"/>
            </a:pPr>
            <a:r>
              <a:rPr lang="th-TH">
                <a:latin typeface="Tahoma" pitchFamily="34" charset="0"/>
              </a:rPr>
              <a:t> ราคา</a:t>
            </a:r>
          </a:p>
          <a:p>
            <a:pPr eaLnBrk="1" hangingPunct="1">
              <a:buFontTx/>
              <a:buChar char="-"/>
            </a:pPr>
            <a:r>
              <a:rPr lang="th-TH">
                <a:latin typeface="Tahoma" pitchFamily="34" charset="0"/>
              </a:rPr>
              <a:t> สำนักพิมพ์</a:t>
            </a:r>
          </a:p>
          <a:p>
            <a:pPr eaLnBrk="1" hangingPunct="1">
              <a:buFontTx/>
              <a:buChar char="-"/>
            </a:pPr>
            <a:r>
              <a:rPr lang="th-TH"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...</a:t>
            </a:r>
          </a:p>
        </p:txBody>
      </p:sp>
      <p:sp>
        <p:nvSpPr>
          <p:cNvPr id="5126" name="TextBox 5"/>
          <p:cNvSpPr txBox="1">
            <a:spLocks noChangeArrowheads="1"/>
          </p:cNvSpPr>
          <p:nvPr/>
        </p:nvSpPr>
        <p:spPr bwMode="auto">
          <a:xfrm>
            <a:off x="5702300" y="4584700"/>
            <a:ext cx="3294063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/>
              <a:t>เขียนโปรแกรมได้ง่ายขึ้น เมื่อเราสามารถสร้างประเภทข้อมูลใหม่ ๆ ได้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ลูกบอล</a:t>
            </a:r>
            <a:r>
              <a:rPr lang="en-US" dirty="0" smtClean="0"/>
              <a:t> 50 </a:t>
            </a:r>
            <a:r>
              <a:rPr lang="th-TH" dirty="0" smtClean="0"/>
              <a:t>ลูกเด้งไปมา</a:t>
            </a:r>
            <a:endParaRPr lang="th-TH" dirty="0"/>
          </a:p>
        </p:txBody>
      </p:sp>
      <p:sp>
        <p:nvSpPr>
          <p:cNvPr id="607239" name="Text Box 7"/>
          <p:cNvSpPr txBox="1">
            <a:spLocks noChangeArrowheads="1"/>
          </p:cNvSpPr>
          <p:nvPr/>
        </p:nvSpPr>
        <p:spPr bwMode="auto">
          <a:xfrm>
            <a:off x="466725" y="944563"/>
            <a:ext cx="8201025" cy="452431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main(</a:t>
            </a:r>
            <a:r>
              <a:rPr lang="en-US" sz="1800" b="1" dirty="0">
                <a:solidFill>
                  <a:srgbClr val="C00000"/>
                </a:solidFill>
              </a:rPr>
              <a:t>String</a:t>
            </a:r>
            <a:r>
              <a:rPr lang="en-US" sz="1800" b="1" dirty="0">
                <a:solidFill>
                  <a:srgbClr val="000000"/>
                </a:solidFill>
              </a:rPr>
              <a:t>[] </a:t>
            </a:r>
            <a:r>
              <a:rPr lang="en-US" sz="1800" b="1" dirty="0" err="1">
                <a:solidFill>
                  <a:srgbClr val="000000"/>
                </a:solidFill>
              </a:rPr>
              <a:t>args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 = </a:t>
            </a:r>
            <a:r>
              <a:rPr lang="en-US" sz="1800" b="1" dirty="0">
                <a:solidFill>
                  <a:srgbClr val="0000C0"/>
                </a:solidFill>
              </a:rPr>
              <a:t>new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(250, 200);</a:t>
            </a:r>
          </a:p>
          <a:p>
            <a:pPr eaLnBrk="1" hangingPunct="1"/>
            <a:r>
              <a:rPr lang="en-US" sz="1800" b="1" dirty="0">
                <a:solidFill>
                  <a:schemeClr val="tx1"/>
                </a:solidFill>
              </a:rPr>
              <a:t>   Ball[] balls = new Ball[50];</a:t>
            </a:r>
          </a:p>
          <a:p>
            <a:pPr eaLnBrk="1" hangingPunct="1"/>
            <a:r>
              <a:rPr lang="en-US" sz="1800" b="1" dirty="0">
                <a:solidFill>
                  <a:schemeClr val="tx1"/>
                </a:solidFill>
              </a:rPr>
              <a:t>   </a:t>
            </a:r>
            <a:r>
              <a:rPr lang="en-US" sz="1800" b="1" dirty="0">
                <a:solidFill>
                  <a:srgbClr val="0000C0"/>
                </a:solidFill>
              </a:rPr>
              <a:t>for</a:t>
            </a:r>
            <a:r>
              <a:rPr lang="en-US" sz="1800" b="1" dirty="0">
                <a:solidFill>
                  <a:schemeClr val="tx1"/>
                </a:solidFill>
              </a:rPr>
              <a:t> (</a:t>
            </a:r>
            <a:r>
              <a:rPr lang="en-US" sz="1800" b="1" dirty="0" err="1">
                <a:solidFill>
                  <a:srgbClr val="0000C0"/>
                </a:solidFill>
              </a:rPr>
              <a:t>int</a:t>
            </a:r>
            <a:r>
              <a:rPr lang="en-US" sz="1800" b="1" dirty="0">
                <a:solidFill>
                  <a:schemeClr val="tx1"/>
                </a:solidFill>
              </a:rPr>
              <a:t> i = 0; i &lt; </a:t>
            </a:r>
            <a:r>
              <a:rPr lang="en-US" sz="1800" b="1" dirty="0" err="1">
                <a:solidFill>
                  <a:schemeClr val="tx1"/>
                </a:solidFill>
              </a:rPr>
              <a:t>balls.length</a:t>
            </a:r>
            <a:r>
              <a:rPr lang="en-US" sz="1800" b="1" dirty="0">
                <a:solidFill>
                  <a:schemeClr val="tx1"/>
                </a:solidFill>
              </a:rPr>
              <a:t>; i++) {</a:t>
            </a:r>
          </a:p>
          <a:p>
            <a:pPr eaLnBrk="1" hangingPunct="1"/>
            <a:r>
              <a:rPr lang="en-US" sz="1800" b="1" dirty="0">
                <a:solidFill>
                  <a:schemeClr val="tx1"/>
                </a:solidFill>
              </a:rPr>
              <a:t>     balls[i] = new Ball( 100, 100, 5, </a:t>
            </a:r>
          </a:p>
          <a:p>
            <a:pPr eaLnBrk="1" hangingPunct="1"/>
            <a:r>
              <a:rPr lang="en-US" sz="1800" b="1" dirty="0">
                <a:solidFill>
                  <a:schemeClr val="tx1"/>
                </a:solidFill>
              </a:rPr>
              <a:t>                          random(-5, 5), random(-5, 5) );</a:t>
            </a:r>
            <a:endParaRPr lang="en-US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}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>
                <a:solidFill>
                  <a:srgbClr val="0000C0"/>
                </a:solidFill>
              </a:rPr>
              <a:t>while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>
                <a:solidFill>
                  <a:srgbClr val="0000C0"/>
                </a:solidFill>
              </a:rPr>
              <a:t>true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 err="1">
                <a:solidFill>
                  <a:srgbClr val="000000"/>
                </a:solidFill>
              </a:rPr>
              <a:t>w.fade</a:t>
            </a:r>
            <a:r>
              <a:rPr lang="en-US" sz="1800" b="1" dirty="0">
                <a:solidFill>
                  <a:srgbClr val="000000"/>
                </a:solidFill>
              </a:rPr>
              <a:t>(0.3);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>
                <a:solidFill>
                  <a:srgbClr val="0000C0"/>
                </a:solidFill>
              </a:rPr>
              <a:t>for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>
                <a:solidFill>
                  <a:srgbClr val="0000C0"/>
                </a:solidFill>
              </a:rPr>
              <a:t>int</a:t>
            </a:r>
            <a:r>
              <a:rPr lang="en-US" sz="1800" b="1" dirty="0">
                <a:solidFill>
                  <a:srgbClr val="000000"/>
                </a:solidFill>
              </a:rPr>
              <a:t> i = 0; i &lt; </a:t>
            </a:r>
            <a:r>
              <a:rPr lang="en-US" sz="1800" b="1" dirty="0" err="1">
                <a:solidFill>
                  <a:srgbClr val="000000"/>
                </a:solidFill>
              </a:rPr>
              <a:t>balls.length</a:t>
            </a:r>
            <a:r>
              <a:rPr lang="en-US" sz="1800" b="1" dirty="0">
                <a:solidFill>
                  <a:srgbClr val="000000"/>
                </a:solidFill>
              </a:rPr>
              <a:t>; i++)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  </a:t>
            </a:r>
            <a:r>
              <a:rPr lang="en-US" sz="1800" b="1" dirty="0" err="1" smtClean="0">
                <a:solidFill>
                  <a:srgbClr val="000000"/>
                </a:solidFill>
              </a:rPr>
              <a:t>Ball.draw</a:t>
            </a:r>
            <a:r>
              <a:rPr lang="en-US" sz="1800" b="1" dirty="0" smtClean="0">
                <a:solidFill>
                  <a:srgbClr val="000000"/>
                </a:solidFill>
              </a:rPr>
              <a:t>(w</a:t>
            </a:r>
            <a:r>
              <a:rPr lang="en-US" sz="1800" b="1" dirty="0">
                <a:solidFill>
                  <a:srgbClr val="000000"/>
                </a:solidFill>
              </a:rPr>
              <a:t>, balls[i]);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  </a:t>
            </a:r>
            <a:r>
              <a:rPr lang="en-US" sz="1800" b="1" dirty="0" err="1" smtClean="0">
                <a:solidFill>
                  <a:srgbClr val="000000"/>
                </a:solidFill>
              </a:rPr>
              <a:t>Ball.move</a:t>
            </a:r>
            <a:r>
              <a:rPr lang="en-US" sz="1800" b="1" dirty="0" smtClean="0">
                <a:solidFill>
                  <a:srgbClr val="000000"/>
                </a:solidFill>
              </a:rPr>
              <a:t>(w</a:t>
            </a:r>
            <a:r>
              <a:rPr lang="en-US" sz="1800" b="1" dirty="0">
                <a:solidFill>
                  <a:srgbClr val="000000"/>
                </a:solidFill>
              </a:rPr>
              <a:t>, balls[i]);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}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 err="1">
                <a:solidFill>
                  <a:srgbClr val="000000"/>
                </a:solidFill>
              </a:rPr>
              <a:t>w.sleep</a:t>
            </a:r>
            <a:r>
              <a:rPr lang="en-US" sz="1800" b="1" dirty="0">
                <a:solidFill>
                  <a:srgbClr val="000000"/>
                </a:solidFill>
              </a:rPr>
              <a:t>(30);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}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}</a:t>
            </a:r>
            <a:endParaRPr lang="en-US" sz="1800" b="1" dirty="0">
              <a:solidFill>
                <a:srgbClr val="000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325" y="2792413"/>
            <a:ext cx="2249488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Box 4"/>
          <p:cNvSpPr txBox="1">
            <a:spLocks noChangeArrowheads="1"/>
          </p:cNvSpPr>
          <p:nvPr/>
        </p:nvSpPr>
        <p:spPr bwMode="auto">
          <a:xfrm>
            <a:off x="4181475" y="4343400"/>
            <a:ext cx="2044700" cy="707886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000" dirty="0" smtClean="0"/>
              <a:t>สั่ง </a:t>
            </a:r>
            <a:r>
              <a:rPr lang="en-US" sz="2000" b="1" dirty="0"/>
              <a:t>draw</a:t>
            </a:r>
            <a:r>
              <a:rPr lang="en-US" sz="2000" dirty="0"/>
              <a:t> </a:t>
            </a:r>
            <a:r>
              <a:rPr lang="th-TH" sz="2000" dirty="0"/>
              <a:t>และ </a:t>
            </a:r>
            <a:r>
              <a:rPr lang="en-US" sz="2000" b="1" dirty="0"/>
              <a:t>move</a:t>
            </a:r>
            <a:r>
              <a:rPr lang="en-US" sz="2000" dirty="0"/>
              <a:t> </a:t>
            </a:r>
            <a:r>
              <a:rPr lang="th-TH" sz="2000" dirty="0"/>
              <a:t>ทีละลูก</a:t>
            </a:r>
            <a:endParaRPr lang="en-US" sz="2000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467600" y="1092200"/>
            <a:ext cx="1065213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1</a:t>
            </a:r>
            <a:endParaRPr lang="th-TH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07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07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07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07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07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07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072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072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072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072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072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6072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6072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7239" grpId="0" build="p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ลูกบอล</a:t>
            </a:r>
            <a:r>
              <a:rPr lang="en-US" dirty="0" smtClean="0"/>
              <a:t> 50 </a:t>
            </a:r>
            <a:r>
              <a:rPr lang="th-TH" dirty="0" smtClean="0"/>
              <a:t>ลูกเด้งไปมา</a:t>
            </a:r>
            <a:endParaRPr lang="th-TH" dirty="0"/>
          </a:p>
        </p:txBody>
      </p:sp>
      <p:sp>
        <p:nvSpPr>
          <p:cNvPr id="607239" name="Text Box 7"/>
          <p:cNvSpPr txBox="1">
            <a:spLocks noChangeArrowheads="1"/>
          </p:cNvSpPr>
          <p:nvPr/>
        </p:nvSpPr>
        <p:spPr bwMode="auto">
          <a:xfrm>
            <a:off x="466725" y="931863"/>
            <a:ext cx="8201025" cy="258532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main(</a:t>
            </a:r>
            <a:r>
              <a:rPr lang="en-US" sz="1800" b="1" dirty="0">
                <a:solidFill>
                  <a:srgbClr val="C00000"/>
                </a:solidFill>
              </a:rPr>
              <a:t>String</a:t>
            </a:r>
            <a:r>
              <a:rPr lang="en-US" sz="1800" b="1" dirty="0">
                <a:solidFill>
                  <a:srgbClr val="000000"/>
                </a:solidFill>
              </a:rPr>
              <a:t>[] </a:t>
            </a:r>
            <a:r>
              <a:rPr lang="en-US" sz="1800" b="1" dirty="0" err="1">
                <a:solidFill>
                  <a:srgbClr val="000000"/>
                </a:solidFill>
              </a:rPr>
              <a:t>args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C0"/>
                </a:solidFill>
              </a:rPr>
              <a:t>   ...</a:t>
            </a:r>
          </a:p>
          <a:p>
            <a:pPr eaLnBrk="1" hangingPunct="1"/>
            <a:r>
              <a:rPr lang="en-US" sz="1800" b="1" dirty="0">
                <a:solidFill>
                  <a:srgbClr val="0000C0"/>
                </a:solidFill>
              </a:rPr>
              <a:t>   while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>
                <a:solidFill>
                  <a:srgbClr val="0000C0"/>
                </a:solidFill>
              </a:rPr>
              <a:t>true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 err="1">
                <a:solidFill>
                  <a:srgbClr val="000000"/>
                </a:solidFill>
              </a:rPr>
              <a:t>w.fade</a:t>
            </a:r>
            <a:r>
              <a:rPr lang="en-US" sz="1800" b="1" dirty="0">
                <a:solidFill>
                  <a:srgbClr val="000000"/>
                </a:solidFill>
              </a:rPr>
              <a:t>(0.3);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 err="1" smtClean="0">
                <a:solidFill>
                  <a:srgbClr val="000000"/>
                </a:solidFill>
              </a:rPr>
              <a:t>Ball.draw</a:t>
            </a:r>
            <a:r>
              <a:rPr lang="en-US" sz="1800" b="1" dirty="0" smtClean="0">
                <a:solidFill>
                  <a:srgbClr val="000000"/>
                </a:solidFill>
              </a:rPr>
              <a:t>(w</a:t>
            </a:r>
            <a:r>
              <a:rPr lang="en-US" sz="1800" b="1" dirty="0">
                <a:solidFill>
                  <a:srgbClr val="000000"/>
                </a:solidFill>
              </a:rPr>
              <a:t>, balls);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 err="1" smtClean="0">
                <a:solidFill>
                  <a:srgbClr val="000000"/>
                </a:solidFill>
              </a:rPr>
              <a:t>Ball.move</a:t>
            </a:r>
            <a:r>
              <a:rPr lang="en-US" sz="1800" b="1" dirty="0" smtClean="0">
                <a:solidFill>
                  <a:srgbClr val="000000"/>
                </a:solidFill>
              </a:rPr>
              <a:t>(w</a:t>
            </a:r>
            <a:r>
              <a:rPr lang="en-US" sz="1800" b="1" dirty="0">
                <a:solidFill>
                  <a:srgbClr val="000000"/>
                </a:solidFill>
              </a:rPr>
              <a:t>, balls);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 err="1">
                <a:solidFill>
                  <a:srgbClr val="000000"/>
                </a:solidFill>
              </a:rPr>
              <a:t>w.sleep</a:t>
            </a:r>
            <a:r>
              <a:rPr lang="en-US" sz="1800" b="1" dirty="0">
                <a:solidFill>
                  <a:srgbClr val="000000"/>
                </a:solidFill>
              </a:rPr>
              <a:t>(30);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 smtClean="0">
                <a:solidFill>
                  <a:srgbClr val="000000"/>
                </a:solidFill>
              </a:rPr>
              <a:t>}</a:t>
            </a:r>
          </a:p>
          <a:p>
            <a:pPr eaLnBrk="1" hangingPunct="1"/>
            <a:r>
              <a:rPr lang="en-US" sz="1800" b="1" dirty="0" smtClean="0">
                <a:solidFill>
                  <a:srgbClr val="000000"/>
                </a:solidFill>
              </a:rPr>
              <a:t> }</a:t>
            </a:r>
            <a:endParaRPr lang="en-US" sz="1800" b="1" dirty="0">
              <a:solidFill>
                <a:srgbClr val="000000"/>
              </a:solidFill>
            </a:endParaRPr>
          </a:p>
        </p:txBody>
      </p:sp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5567363" y="1775479"/>
            <a:ext cx="2044700" cy="708025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000" dirty="0" smtClean="0"/>
              <a:t>สั่ง </a:t>
            </a:r>
            <a:r>
              <a:rPr lang="en-US" sz="2000" b="1" dirty="0"/>
              <a:t>draw</a:t>
            </a:r>
            <a:r>
              <a:rPr lang="en-US" sz="2000" dirty="0"/>
              <a:t> </a:t>
            </a:r>
            <a:r>
              <a:rPr lang="th-TH" sz="2000" dirty="0"/>
              <a:t>และ </a:t>
            </a:r>
            <a:r>
              <a:rPr lang="en-US" sz="2000" b="1" dirty="0"/>
              <a:t>move</a:t>
            </a:r>
            <a:r>
              <a:rPr lang="en-US" sz="2000" dirty="0"/>
              <a:t> </a:t>
            </a:r>
            <a:r>
              <a:rPr lang="th-TH" sz="2000" dirty="0"/>
              <a:t>ทั้งอาเรย์</a:t>
            </a:r>
            <a:endParaRPr lang="en-US" sz="2000" dirty="0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7427913" y="1104900"/>
            <a:ext cx="1065212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2</a:t>
            </a:r>
            <a:endParaRPr lang="th-TH" sz="2000" dirty="0">
              <a:latin typeface="Tahoma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942975" y="2887682"/>
            <a:ext cx="8201025" cy="397031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0000C0"/>
                </a:solidFill>
              </a:rPr>
              <a:t>p</a:t>
            </a:r>
            <a:r>
              <a:rPr lang="en-US" sz="1800" b="1" dirty="0" smtClean="0">
                <a:solidFill>
                  <a:srgbClr val="0000C0"/>
                </a:solidFill>
              </a:rPr>
              <a:t>ublic class </a:t>
            </a:r>
            <a:r>
              <a:rPr lang="en-US" sz="1800" b="1" dirty="0" smtClean="0">
                <a:solidFill>
                  <a:schemeClr val="tx1"/>
                </a:solidFill>
              </a:rPr>
              <a:t>Ball {</a:t>
            </a:r>
          </a:p>
          <a:p>
            <a:pPr eaLnBrk="1" hangingPunct="1"/>
            <a:r>
              <a:rPr lang="en-US" sz="1800" b="1" dirty="0">
                <a:solidFill>
                  <a:srgbClr val="0000C0"/>
                </a:solidFill>
              </a:rPr>
              <a:t> </a:t>
            </a:r>
            <a:r>
              <a:rPr lang="en-US" sz="1800" b="1" dirty="0" smtClean="0">
                <a:solidFill>
                  <a:srgbClr val="0000C0"/>
                </a:solidFill>
              </a:rPr>
              <a:t>// data &amp; constructor &amp; method </a:t>
            </a:r>
            <a:r>
              <a:rPr lang="th-TH" sz="1800" b="1" dirty="0" smtClean="0">
                <a:solidFill>
                  <a:srgbClr val="0000C0"/>
                </a:solidFill>
              </a:rPr>
              <a:t>ที่ผ่านมา</a:t>
            </a:r>
            <a:endParaRPr lang="en-US" sz="1800" b="1" dirty="0" smtClean="0">
              <a:solidFill>
                <a:srgbClr val="0000C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C0"/>
                </a:solidFill>
              </a:rPr>
              <a:t> </a:t>
            </a:r>
            <a:r>
              <a:rPr lang="en-US" sz="1800" b="1" dirty="0" smtClean="0">
                <a:solidFill>
                  <a:srgbClr val="0000C0"/>
                </a:solidFill>
              </a:rPr>
              <a:t>public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draw(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w, Ball[] balls)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>
                <a:solidFill>
                  <a:srgbClr val="0000C0"/>
                </a:solidFill>
              </a:rPr>
              <a:t>for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>
                <a:solidFill>
                  <a:srgbClr val="0000C0"/>
                </a:solidFill>
              </a:rPr>
              <a:t>int</a:t>
            </a:r>
            <a:r>
              <a:rPr lang="en-US" sz="1800" b="1" dirty="0">
                <a:solidFill>
                  <a:srgbClr val="000000"/>
                </a:solidFill>
              </a:rPr>
              <a:t> i = 0; i &lt; </a:t>
            </a:r>
            <a:r>
              <a:rPr lang="en-US" sz="1800" b="1" dirty="0" err="1">
                <a:solidFill>
                  <a:srgbClr val="000000"/>
                </a:solidFill>
              </a:rPr>
              <a:t>balls.length</a:t>
            </a:r>
            <a:r>
              <a:rPr lang="en-US" sz="1800" b="1" dirty="0">
                <a:solidFill>
                  <a:srgbClr val="000000"/>
                </a:solidFill>
              </a:rPr>
              <a:t>; i++)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draw(w, balls[i]);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}</a:t>
            </a:r>
            <a:endParaRPr lang="th-TH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move(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w, Ball[] balls)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>
                <a:solidFill>
                  <a:srgbClr val="0000C0"/>
                </a:solidFill>
              </a:rPr>
              <a:t>for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>
                <a:solidFill>
                  <a:srgbClr val="0000C0"/>
                </a:solidFill>
              </a:rPr>
              <a:t>int</a:t>
            </a:r>
            <a:r>
              <a:rPr lang="en-US" sz="1800" b="1" dirty="0">
                <a:solidFill>
                  <a:srgbClr val="000000"/>
                </a:solidFill>
              </a:rPr>
              <a:t> i = 0; i &lt; </a:t>
            </a:r>
            <a:r>
              <a:rPr lang="en-US" sz="1800" b="1" dirty="0" err="1">
                <a:solidFill>
                  <a:srgbClr val="000000"/>
                </a:solidFill>
              </a:rPr>
              <a:t>balls.length</a:t>
            </a:r>
            <a:r>
              <a:rPr lang="en-US" sz="1800" b="1" dirty="0">
                <a:solidFill>
                  <a:srgbClr val="000000"/>
                </a:solidFill>
              </a:rPr>
              <a:t>; i++)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move(w, balls[i]);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}</a:t>
            </a:r>
          </a:p>
          <a:p>
            <a:pPr eaLnBrk="1" hangingPunct="1"/>
            <a:r>
              <a:rPr lang="en-US" sz="1800" b="1" dirty="0">
                <a:solidFill>
                  <a:srgbClr val="0000C0"/>
                </a:solidFill>
              </a:rPr>
              <a:t> 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draw(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w, Ball b) { ... }</a:t>
            </a:r>
            <a:endParaRPr lang="th-TH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move(</a:t>
            </a:r>
            <a:r>
              <a:rPr lang="en-US" sz="1800" b="1" dirty="0" err="1">
                <a:solidFill>
                  <a:srgbClr val="000000"/>
                </a:solidFill>
              </a:rPr>
              <a:t>DWindow</a:t>
            </a:r>
            <a:r>
              <a:rPr lang="en-US" sz="1800" b="1" dirty="0">
                <a:solidFill>
                  <a:srgbClr val="000000"/>
                </a:solidFill>
              </a:rPr>
              <a:t> w, Ball b) { ... }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double</a:t>
            </a:r>
            <a:r>
              <a:rPr lang="en-US" sz="1800" b="1" dirty="0">
                <a:solidFill>
                  <a:srgbClr val="000000"/>
                </a:solidFill>
              </a:rPr>
              <a:t> random(</a:t>
            </a:r>
            <a:r>
              <a:rPr lang="en-US" sz="1800" b="1" dirty="0">
                <a:solidFill>
                  <a:srgbClr val="0000C0"/>
                </a:solidFill>
              </a:rPr>
              <a:t>double</a:t>
            </a:r>
            <a:r>
              <a:rPr lang="en-US" sz="1800" b="1" dirty="0">
                <a:solidFill>
                  <a:srgbClr val="000000"/>
                </a:solidFill>
              </a:rPr>
              <a:t> a, </a:t>
            </a:r>
            <a:r>
              <a:rPr lang="en-US" sz="1800" b="1" dirty="0">
                <a:solidFill>
                  <a:srgbClr val="0000C0"/>
                </a:solidFill>
              </a:rPr>
              <a:t>double</a:t>
            </a:r>
            <a:r>
              <a:rPr lang="en-US" sz="1800" b="1" dirty="0">
                <a:solidFill>
                  <a:srgbClr val="000000"/>
                </a:solidFill>
              </a:rPr>
              <a:t> b) { ... </a:t>
            </a:r>
            <a:r>
              <a:rPr lang="en-US" sz="1800" b="1" dirty="0" smtClean="0">
                <a:solidFill>
                  <a:srgbClr val="000000"/>
                </a:solidFill>
              </a:rPr>
              <a:t>}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07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07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07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07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07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07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7239" grpId="0" build="p" animBg="1" autoUpdateAnimBg="0"/>
      <p:bldP spid="6" grpId="0" build="p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en-US" dirty="0" err="1" smtClean="0"/>
              <a:t>BankAccount</a:t>
            </a:r>
            <a:endParaRPr lang="th-TH" dirty="0"/>
          </a:p>
        </p:txBody>
      </p:sp>
      <p:sp>
        <p:nvSpPr>
          <p:cNvPr id="31747" name="Content Placeholder 4"/>
          <p:cNvSpPr>
            <a:spLocks noGrp="1"/>
          </p:cNvSpPr>
          <p:nvPr>
            <p:ph idx="1"/>
          </p:nvPr>
        </p:nvSpPr>
        <p:spPr>
          <a:xfrm>
            <a:off x="684213" y="908050"/>
            <a:ext cx="8177212" cy="3086100"/>
          </a:xfrm>
        </p:spPr>
        <p:txBody>
          <a:bodyPr/>
          <a:lstStyle/>
          <a:p>
            <a:r>
              <a:rPr lang="th-TH" dirty="0" smtClean="0"/>
              <a:t>คลาส </a:t>
            </a:r>
            <a:r>
              <a:rPr lang="en-US" dirty="0" err="1" smtClean="0"/>
              <a:t>BankAccount</a:t>
            </a:r>
            <a:r>
              <a:rPr lang="en-US" dirty="0" smtClean="0"/>
              <a:t> </a:t>
            </a:r>
            <a:r>
              <a:rPr lang="th-TH" dirty="0" smtClean="0"/>
              <a:t> </a:t>
            </a:r>
            <a:r>
              <a:rPr lang="en-US" dirty="0" smtClean="0"/>
              <a:t>: </a:t>
            </a:r>
            <a:r>
              <a:rPr lang="th-TH" dirty="0" smtClean="0"/>
              <a:t>ประกาศประเภทข้อมูล</a:t>
            </a:r>
          </a:p>
          <a:p>
            <a:pPr lvl="1"/>
            <a:r>
              <a:rPr lang="th-TH" dirty="0" smtClean="0"/>
              <a:t>แทนบัญชีธนาคาร</a:t>
            </a:r>
          </a:p>
          <a:p>
            <a:pPr lvl="1"/>
            <a:r>
              <a:rPr lang="th-TH" dirty="0" smtClean="0"/>
              <a:t>เก็บแค่หมายเลขบัญชี </a:t>
            </a:r>
            <a:r>
              <a:rPr lang="en-US" dirty="0" smtClean="0"/>
              <a:t>(id) </a:t>
            </a:r>
            <a:r>
              <a:rPr lang="th-TH" dirty="0" smtClean="0"/>
              <a:t>และยอดเงินปัจจุบัน</a:t>
            </a:r>
            <a:r>
              <a:rPr lang="en-US" dirty="0" smtClean="0"/>
              <a:t> (balance)</a:t>
            </a:r>
            <a:endParaRPr lang="th-TH" dirty="0" smtClean="0"/>
          </a:p>
          <a:p>
            <a:r>
              <a:rPr lang="th-TH" dirty="0" smtClean="0"/>
              <a:t>เมท็อดสำหรับ </a:t>
            </a:r>
            <a:r>
              <a:rPr lang="en-US" dirty="0" err="1" smtClean="0"/>
              <a:t>BankAccount</a:t>
            </a:r>
            <a:endParaRPr lang="en-US" dirty="0" smtClean="0"/>
          </a:p>
          <a:p>
            <a:pPr lvl="1"/>
            <a:r>
              <a:rPr lang="th-TH" dirty="0" smtClean="0"/>
              <a:t>ฝาก </a:t>
            </a:r>
            <a:r>
              <a:rPr lang="en-US" dirty="0" smtClean="0"/>
              <a:t>: </a:t>
            </a:r>
            <a:r>
              <a:rPr lang="en-US" dirty="0" err="1" smtClean="0"/>
              <a:t>BankAccount.deposit</a:t>
            </a:r>
            <a:r>
              <a:rPr lang="en-US" dirty="0" smtClean="0"/>
              <a:t>( ... )</a:t>
            </a:r>
          </a:p>
          <a:p>
            <a:pPr lvl="1"/>
            <a:r>
              <a:rPr lang="th-TH" dirty="0" smtClean="0"/>
              <a:t>ถอน </a:t>
            </a:r>
            <a:r>
              <a:rPr lang="en-US" dirty="0" smtClean="0"/>
              <a:t>: </a:t>
            </a:r>
            <a:r>
              <a:rPr lang="en-US" dirty="0" err="1" smtClean="0"/>
              <a:t>BankAccount.withdraw</a:t>
            </a:r>
            <a:r>
              <a:rPr lang="en-US" dirty="0" smtClean="0"/>
              <a:t>( ... )</a:t>
            </a:r>
            <a:endParaRPr lang="th-TH" dirty="0" smtClean="0"/>
          </a:p>
          <a:p>
            <a:endParaRPr lang="en-US" dirty="0" smtClean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71513" y="4048125"/>
            <a:ext cx="7894637" cy="13239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BankAccount</a:t>
            </a:r>
            <a:r>
              <a:rPr lang="en-US" sz="2000" b="1" dirty="0">
                <a:solidFill>
                  <a:schemeClr val="tx1"/>
                </a:solidFill>
              </a:rPr>
              <a:t> b = new </a:t>
            </a:r>
            <a:r>
              <a:rPr lang="en-US" sz="2000" b="1" dirty="0" err="1">
                <a:solidFill>
                  <a:schemeClr val="tx1"/>
                </a:solidFill>
              </a:rPr>
              <a:t>BankAccount</a:t>
            </a:r>
            <a:r>
              <a:rPr lang="en-US" sz="2000" b="1" dirty="0">
                <a:solidFill>
                  <a:schemeClr val="tx1"/>
                </a:solidFill>
              </a:rPr>
              <a:t>("083-192", 1000);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cs typeface="Courier New" pitchFamily="49" charset="0"/>
              </a:rPr>
              <a:t>BankAccount.deposit</a:t>
            </a:r>
            <a:r>
              <a:rPr lang="en-US" sz="2000" b="1" dirty="0" smtClean="0">
                <a:solidFill>
                  <a:schemeClr val="tx1"/>
                </a:solidFill>
                <a:cs typeface="Courier New" pitchFamily="49" charset="0"/>
              </a:rPr>
              <a:t>(b</a:t>
            </a:r>
            <a:r>
              <a:rPr lang="en-US" sz="2000" b="1" dirty="0">
                <a:solidFill>
                  <a:schemeClr val="tx1"/>
                </a:solidFill>
                <a:cs typeface="Courier New" pitchFamily="49" charset="0"/>
              </a:rPr>
              <a:t>, 100);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cs typeface="Courier New" pitchFamily="49" charset="0"/>
              </a:rPr>
              <a:t>BankAccount.withdraw</a:t>
            </a:r>
            <a:r>
              <a:rPr lang="en-US" sz="2000" b="1" dirty="0" smtClean="0">
                <a:solidFill>
                  <a:schemeClr val="tx1"/>
                </a:solidFill>
                <a:cs typeface="Courier New" pitchFamily="49" charset="0"/>
              </a:rPr>
              <a:t>(b</a:t>
            </a:r>
            <a:r>
              <a:rPr lang="en-US" sz="2000" b="1" dirty="0">
                <a:solidFill>
                  <a:schemeClr val="tx1"/>
                </a:solidFill>
                <a:cs typeface="Courier New" pitchFamily="49" charset="0"/>
              </a:rPr>
              <a:t>, 800);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cs typeface="Courier New" pitchFamily="49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System</a:t>
            </a:r>
            <a:r>
              <a:rPr lang="en-US" sz="2000" b="1" dirty="0" err="1">
                <a:solidFill>
                  <a:schemeClr val="tx1"/>
                </a:solidFill>
                <a:cs typeface="Courier New" pitchFamily="49" charset="0"/>
              </a:rPr>
              <a:t>.out.println</a:t>
            </a:r>
            <a:r>
              <a:rPr lang="en-US" sz="2000" b="1" dirty="0">
                <a:solidFill>
                  <a:schemeClr val="tx1"/>
                </a:solidFill>
                <a:cs typeface="Courier New" pitchFamily="49" charset="0"/>
              </a:rPr>
              <a:t>( b.id + </a:t>
            </a:r>
            <a:r>
              <a:rPr lang="en-US" sz="2000" b="1" dirty="0">
                <a:solidFill>
                  <a:schemeClr val="tx1"/>
                </a:solidFill>
              </a:rPr>
              <a:t>" -&gt; " </a:t>
            </a:r>
            <a:r>
              <a:rPr lang="en-US" sz="2000" b="1" dirty="0">
                <a:solidFill>
                  <a:schemeClr val="tx1"/>
                </a:solidFill>
                <a:cs typeface="Courier New" pitchFamily="49" charset="0"/>
              </a:rPr>
              <a:t>+ </a:t>
            </a:r>
            <a:r>
              <a:rPr lang="en-US" sz="2000" b="1" dirty="0" err="1">
                <a:solidFill>
                  <a:schemeClr val="tx1"/>
                </a:solidFill>
                <a:cs typeface="Courier New" pitchFamily="49" charset="0"/>
              </a:rPr>
              <a:t>b.balance</a:t>
            </a:r>
            <a:r>
              <a:rPr lang="en-US" sz="2000" b="1" dirty="0">
                <a:solidFill>
                  <a:schemeClr val="tx1"/>
                </a:solidFill>
                <a:cs typeface="Courier New" pitchFamily="49" charset="0"/>
              </a:rPr>
              <a:t> 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en-US" dirty="0" err="1" smtClean="0"/>
              <a:t>BankAccount</a:t>
            </a:r>
            <a:endParaRPr lang="th-TH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06375" y="735013"/>
            <a:ext cx="8731250" cy="547842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C0"/>
                </a:solidFill>
              </a:rPr>
              <a:t>public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>
                <a:solidFill>
                  <a:srgbClr val="0000C0"/>
                </a:solidFill>
              </a:rPr>
              <a:t>class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BankAccount</a:t>
            </a:r>
            <a:r>
              <a:rPr lang="en-US" sz="2000" b="1" dirty="0">
                <a:solidFill>
                  <a:srgbClr val="000000"/>
                </a:solidFill>
              </a:rPr>
              <a:t> {</a:t>
            </a:r>
          </a:p>
          <a:p>
            <a:pPr eaLnBrk="1" hangingPunct="1"/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C0"/>
                </a:solidFill>
              </a:rPr>
              <a:t>public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String</a:t>
            </a:r>
            <a:r>
              <a:rPr lang="en-US" sz="2000" b="1" dirty="0">
                <a:solidFill>
                  <a:srgbClr val="000000"/>
                </a:solidFill>
              </a:rPr>
              <a:t> id = </a:t>
            </a:r>
            <a:r>
              <a:rPr lang="en-US" sz="2000" b="1" dirty="0">
                <a:solidFill>
                  <a:srgbClr val="FF00FF"/>
                </a:solidFill>
              </a:rPr>
              <a:t>""</a:t>
            </a:r>
            <a:r>
              <a:rPr lang="en-US" sz="2000" b="1" dirty="0">
                <a:solidFill>
                  <a:srgbClr val="000000"/>
                </a:solidFill>
              </a:rPr>
              <a:t>;</a:t>
            </a:r>
          </a:p>
          <a:p>
            <a:pPr eaLnBrk="1" hangingPunct="1"/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C0"/>
                </a:solidFill>
              </a:rPr>
              <a:t>public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>
                <a:solidFill>
                  <a:srgbClr val="0000C0"/>
                </a:solidFill>
              </a:rPr>
              <a:t>double</a:t>
            </a:r>
            <a:r>
              <a:rPr lang="en-US" sz="2000" b="1" dirty="0">
                <a:solidFill>
                  <a:srgbClr val="000000"/>
                </a:solidFill>
              </a:rPr>
              <a:t> balance = 0;</a:t>
            </a:r>
            <a:endParaRPr lang="en-US" sz="2000" b="1" dirty="0">
              <a:solidFill>
                <a:srgbClr val="0000C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en-US" sz="2000" b="1" dirty="0">
                <a:solidFill>
                  <a:srgbClr val="0000C0"/>
                </a:solidFill>
              </a:rPr>
              <a:t> </a:t>
            </a:r>
            <a:r>
              <a:rPr lang="en-US" sz="2000" b="1" dirty="0" smtClean="0">
                <a:solidFill>
                  <a:srgbClr val="0000C0"/>
                </a:solidFill>
              </a:rPr>
              <a:t>public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BankAccount</a:t>
            </a:r>
            <a:r>
              <a:rPr lang="en-US" sz="2000" b="1" dirty="0">
                <a:solidFill>
                  <a:srgbClr val="000000"/>
                </a:solidFill>
              </a:rPr>
              <a:t>(</a:t>
            </a:r>
            <a:r>
              <a:rPr lang="en-US" sz="2000" b="1" dirty="0">
                <a:solidFill>
                  <a:srgbClr val="C00000"/>
                </a:solidFill>
              </a:rPr>
              <a:t>String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newID</a:t>
            </a:r>
            <a:r>
              <a:rPr lang="en-US" sz="2000" b="1" dirty="0">
                <a:solidFill>
                  <a:srgbClr val="000000"/>
                </a:solidFill>
              </a:rPr>
              <a:t>, </a:t>
            </a:r>
            <a:r>
              <a:rPr lang="en-US" sz="2000" b="1" dirty="0">
                <a:solidFill>
                  <a:srgbClr val="0000C0"/>
                </a:solidFill>
              </a:rPr>
              <a:t>double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iniBalance</a:t>
            </a:r>
            <a:r>
              <a:rPr lang="en-US" sz="20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  </a:t>
            </a:r>
            <a:r>
              <a:rPr lang="en-US" sz="2000" b="1" dirty="0">
                <a:solidFill>
                  <a:srgbClr val="000000"/>
                </a:solidFill>
              </a:rPr>
              <a:t>id = </a:t>
            </a:r>
            <a:r>
              <a:rPr lang="en-US" sz="2000" b="1" dirty="0" err="1">
                <a:solidFill>
                  <a:srgbClr val="000000"/>
                </a:solidFill>
              </a:rPr>
              <a:t>newID</a:t>
            </a:r>
            <a:r>
              <a:rPr lang="en-US" sz="2000" b="1" dirty="0">
                <a:solidFill>
                  <a:srgbClr val="000000"/>
                </a:solidFill>
              </a:rPr>
              <a:t>;</a:t>
            </a:r>
          </a:p>
          <a:p>
            <a:pPr eaLnBrk="1" hangingPunct="1"/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  </a:t>
            </a:r>
            <a:r>
              <a:rPr lang="en-US" sz="2000" b="1" dirty="0">
                <a:solidFill>
                  <a:srgbClr val="000000"/>
                </a:solidFill>
              </a:rPr>
              <a:t>balance = </a:t>
            </a:r>
            <a:r>
              <a:rPr lang="en-US" sz="2000" b="1" dirty="0" err="1">
                <a:solidFill>
                  <a:srgbClr val="000000"/>
                </a:solidFill>
              </a:rPr>
              <a:t>iniBalance</a:t>
            </a:r>
            <a:r>
              <a:rPr lang="en-US" sz="2000" b="1" dirty="0">
                <a:solidFill>
                  <a:srgbClr val="000000"/>
                </a:solidFill>
              </a:rPr>
              <a:t>;</a:t>
            </a:r>
          </a:p>
          <a:p>
            <a:pPr eaLnBrk="1" hangingPunct="1"/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}</a:t>
            </a:r>
          </a:p>
          <a:p>
            <a:pPr eaLnBrk="1" hangingPunct="1"/>
            <a:r>
              <a:rPr lang="en-US" sz="2000" b="1" dirty="0" smtClean="0">
                <a:solidFill>
                  <a:srgbClr val="0000C0"/>
                </a:solidFill>
              </a:rPr>
              <a:t>  </a:t>
            </a:r>
          </a:p>
          <a:p>
            <a:pPr eaLnBrk="1" hangingPunct="1"/>
            <a:r>
              <a:rPr lang="en-US" sz="2000" b="1" dirty="0">
                <a:solidFill>
                  <a:srgbClr val="0000C0"/>
                </a:solidFill>
              </a:rPr>
              <a:t> </a:t>
            </a:r>
            <a:r>
              <a:rPr lang="en-US" sz="2000" b="1" dirty="0" smtClean="0">
                <a:solidFill>
                  <a:srgbClr val="0000C0"/>
                </a:solidFill>
              </a:rPr>
              <a:t>public </a:t>
            </a:r>
            <a:r>
              <a:rPr lang="en-US" sz="2000" b="1" dirty="0">
                <a:solidFill>
                  <a:srgbClr val="0000C0"/>
                </a:solidFill>
              </a:rPr>
              <a:t>static void</a:t>
            </a:r>
            <a:r>
              <a:rPr lang="en-US" sz="2000" b="1" dirty="0">
                <a:solidFill>
                  <a:srgbClr val="000000"/>
                </a:solidFill>
              </a:rPr>
              <a:t> deposit(</a:t>
            </a:r>
            <a:r>
              <a:rPr lang="en-US" sz="2000" b="1" dirty="0" err="1">
                <a:solidFill>
                  <a:srgbClr val="000000"/>
                </a:solidFill>
              </a:rPr>
              <a:t>BankAccount</a:t>
            </a:r>
            <a:r>
              <a:rPr lang="en-US" sz="2000" b="1" dirty="0">
                <a:solidFill>
                  <a:srgbClr val="000000"/>
                </a:solidFill>
              </a:rPr>
              <a:t> b, </a:t>
            </a:r>
            <a:r>
              <a:rPr lang="en-US" sz="2000" b="1" dirty="0">
                <a:solidFill>
                  <a:srgbClr val="0000C0"/>
                </a:solidFill>
              </a:rPr>
              <a:t>double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amt</a:t>
            </a:r>
            <a:r>
              <a:rPr lang="en-US" sz="2000" b="1" dirty="0">
                <a:solidFill>
                  <a:srgbClr val="000000"/>
                </a:solidFill>
              </a:rPr>
              <a:t>){</a:t>
            </a:r>
          </a:p>
          <a:p>
            <a:pPr eaLnBrk="1" hangingPunct="1"/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  if </a:t>
            </a:r>
            <a:r>
              <a:rPr lang="en-US" sz="2000" b="1" dirty="0">
                <a:solidFill>
                  <a:srgbClr val="000000"/>
                </a:solidFill>
              </a:rPr>
              <a:t>(</a:t>
            </a:r>
            <a:r>
              <a:rPr lang="en-US" sz="2000" b="1" dirty="0" err="1">
                <a:solidFill>
                  <a:srgbClr val="000000"/>
                </a:solidFill>
              </a:rPr>
              <a:t>amt</a:t>
            </a:r>
            <a:r>
              <a:rPr lang="en-US" sz="2000" b="1" dirty="0">
                <a:solidFill>
                  <a:srgbClr val="000000"/>
                </a:solidFill>
              </a:rPr>
              <a:t> &gt; 0) </a:t>
            </a:r>
            <a:r>
              <a:rPr lang="en-US" sz="2000" b="1" dirty="0" err="1">
                <a:solidFill>
                  <a:srgbClr val="000000"/>
                </a:solidFill>
              </a:rPr>
              <a:t>b.balance</a:t>
            </a:r>
            <a:r>
              <a:rPr lang="en-US" sz="2000" b="1" dirty="0">
                <a:solidFill>
                  <a:srgbClr val="000000"/>
                </a:solidFill>
              </a:rPr>
              <a:t> = </a:t>
            </a:r>
            <a:r>
              <a:rPr lang="en-US" sz="2000" b="1" dirty="0" err="1">
                <a:solidFill>
                  <a:srgbClr val="000000"/>
                </a:solidFill>
              </a:rPr>
              <a:t>b.balance</a:t>
            </a:r>
            <a:r>
              <a:rPr lang="en-US" sz="2000" b="1" dirty="0">
                <a:solidFill>
                  <a:srgbClr val="000000"/>
                </a:solidFill>
              </a:rPr>
              <a:t> + </a:t>
            </a:r>
            <a:r>
              <a:rPr lang="en-US" sz="2000" b="1" dirty="0" err="1">
                <a:solidFill>
                  <a:srgbClr val="000000"/>
                </a:solidFill>
              </a:rPr>
              <a:t>amt</a:t>
            </a:r>
            <a:r>
              <a:rPr lang="en-US" sz="2000" b="1" dirty="0">
                <a:solidFill>
                  <a:srgbClr val="000000"/>
                </a:solidFill>
              </a:rPr>
              <a:t>;</a:t>
            </a:r>
          </a:p>
          <a:p>
            <a:pPr eaLnBrk="1" hangingPunct="1"/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}</a:t>
            </a:r>
            <a:endParaRPr lang="en-US" sz="20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2000" b="1" dirty="0">
                <a:solidFill>
                  <a:srgbClr val="0000C0"/>
                </a:solidFill>
              </a:rPr>
              <a:t> </a:t>
            </a:r>
            <a:endParaRPr lang="en-US" sz="2000" b="1" dirty="0" smtClean="0">
              <a:solidFill>
                <a:srgbClr val="0000C0"/>
              </a:solidFill>
            </a:endParaRPr>
          </a:p>
          <a:p>
            <a:pPr eaLnBrk="1" hangingPunct="1"/>
            <a:r>
              <a:rPr lang="en-US" sz="2000" b="1" dirty="0">
                <a:solidFill>
                  <a:srgbClr val="0000C0"/>
                </a:solidFill>
              </a:rPr>
              <a:t> </a:t>
            </a:r>
            <a:r>
              <a:rPr lang="en-US" sz="2000" b="1" dirty="0" smtClean="0">
                <a:solidFill>
                  <a:srgbClr val="0000C0"/>
                </a:solidFill>
              </a:rPr>
              <a:t>public </a:t>
            </a:r>
            <a:r>
              <a:rPr lang="en-US" sz="2000" b="1" dirty="0">
                <a:solidFill>
                  <a:srgbClr val="0000C0"/>
                </a:solidFill>
              </a:rPr>
              <a:t>static void</a:t>
            </a:r>
            <a:r>
              <a:rPr lang="en-US" sz="2000" b="1" dirty="0">
                <a:solidFill>
                  <a:srgbClr val="000000"/>
                </a:solidFill>
              </a:rPr>
              <a:t> withdraw(</a:t>
            </a:r>
            <a:r>
              <a:rPr lang="en-US" sz="2000" b="1" dirty="0" err="1">
                <a:solidFill>
                  <a:srgbClr val="000000"/>
                </a:solidFill>
              </a:rPr>
              <a:t>BankAccount</a:t>
            </a:r>
            <a:r>
              <a:rPr lang="en-US" sz="2000" b="1" dirty="0">
                <a:solidFill>
                  <a:srgbClr val="000000"/>
                </a:solidFill>
              </a:rPr>
              <a:t> b, </a:t>
            </a:r>
            <a:r>
              <a:rPr lang="en-US" sz="2000" b="1" dirty="0">
                <a:solidFill>
                  <a:srgbClr val="0000C0"/>
                </a:solidFill>
              </a:rPr>
              <a:t>double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amt</a:t>
            </a:r>
            <a:r>
              <a:rPr lang="en-US" sz="2000" b="1" dirty="0">
                <a:solidFill>
                  <a:srgbClr val="000000"/>
                </a:solidFill>
              </a:rPr>
              <a:t>){</a:t>
            </a:r>
          </a:p>
          <a:p>
            <a:pPr eaLnBrk="1" hangingPunct="1"/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  </a:t>
            </a:r>
            <a:r>
              <a:rPr lang="en-US" sz="2000" b="1" dirty="0">
                <a:solidFill>
                  <a:srgbClr val="000000"/>
                </a:solidFill>
              </a:rPr>
              <a:t>if (</a:t>
            </a:r>
            <a:r>
              <a:rPr lang="en-US" sz="2000" b="1" dirty="0" err="1">
                <a:solidFill>
                  <a:srgbClr val="000000"/>
                </a:solidFill>
              </a:rPr>
              <a:t>amt</a:t>
            </a:r>
            <a:r>
              <a:rPr lang="en-US" sz="2000" b="1" dirty="0">
                <a:solidFill>
                  <a:srgbClr val="000000"/>
                </a:solidFill>
              </a:rPr>
              <a:t> &gt; 0 &amp;&amp; </a:t>
            </a:r>
            <a:r>
              <a:rPr lang="en-US" sz="2000" b="1" dirty="0" err="1">
                <a:solidFill>
                  <a:srgbClr val="000000"/>
                </a:solidFill>
              </a:rPr>
              <a:t>amt</a:t>
            </a:r>
            <a:r>
              <a:rPr lang="en-US" sz="2000" b="1" dirty="0">
                <a:solidFill>
                  <a:srgbClr val="000000"/>
                </a:solidFill>
              </a:rPr>
              <a:t> &lt;= </a:t>
            </a:r>
            <a:r>
              <a:rPr lang="en-US" sz="2000" b="1" dirty="0" err="1">
                <a:solidFill>
                  <a:srgbClr val="000000"/>
                </a:solidFill>
              </a:rPr>
              <a:t>b.balance</a:t>
            </a:r>
            <a:r>
              <a:rPr lang="en-US" sz="2000" b="1" dirty="0">
                <a:solidFill>
                  <a:srgbClr val="000000"/>
                </a:solidFill>
              </a:rPr>
              <a:t>) </a:t>
            </a:r>
          </a:p>
          <a:p>
            <a:pPr eaLnBrk="1" hangingPunct="1"/>
            <a:r>
              <a:rPr lang="en-US" sz="2000" b="1" dirty="0">
                <a:solidFill>
                  <a:srgbClr val="000000"/>
                </a:solidFill>
              </a:rPr>
              <a:t>     </a:t>
            </a:r>
            <a:r>
              <a:rPr lang="en-US" sz="2000" b="1" dirty="0" err="1">
                <a:solidFill>
                  <a:srgbClr val="000000"/>
                </a:solidFill>
              </a:rPr>
              <a:t>b.balance</a:t>
            </a:r>
            <a:r>
              <a:rPr lang="en-US" sz="2000" b="1" dirty="0">
                <a:solidFill>
                  <a:srgbClr val="000000"/>
                </a:solidFill>
              </a:rPr>
              <a:t> = </a:t>
            </a:r>
            <a:r>
              <a:rPr lang="en-US" sz="2000" b="1" dirty="0" err="1">
                <a:solidFill>
                  <a:srgbClr val="000000"/>
                </a:solidFill>
              </a:rPr>
              <a:t>b.balance</a:t>
            </a:r>
            <a:r>
              <a:rPr lang="en-US" sz="2000" b="1" dirty="0">
                <a:solidFill>
                  <a:srgbClr val="000000"/>
                </a:solidFill>
              </a:rPr>
              <a:t> - </a:t>
            </a:r>
            <a:r>
              <a:rPr lang="en-US" sz="2000" b="1" dirty="0" err="1">
                <a:solidFill>
                  <a:srgbClr val="000000"/>
                </a:solidFill>
              </a:rPr>
              <a:t>amt</a:t>
            </a:r>
            <a:r>
              <a:rPr lang="en-US" sz="2000" b="1" dirty="0">
                <a:solidFill>
                  <a:srgbClr val="000000"/>
                </a:solidFill>
              </a:rPr>
              <a:t>;</a:t>
            </a:r>
          </a:p>
          <a:p>
            <a:pPr eaLnBrk="1" hangingPunct="1"/>
            <a:r>
              <a:rPr lang="en-US" sz="2000" b="1" dirty="0">
                <a:solidFill>
                  <a:srgbClr val="000000"/>
                </a:solidFill>
              </a:rPr>
              <a:t> }</a:t>
            </a:r>
          </a:p>
          <a:p>
            <a:pPr eaLnBrk="1" hangingPunct="1"/>
            <a:r>
              <a:rPr lang="en-US" sz="2000" b="1" dirty="0">
                <a:solidFill>
                  <a:srgbClr val="000000"/>
                </a:solidFill>
              </a:rPr>
              <a:t>}</a:t>
            </a:r>
            <a:endParaRPr lang="th-TH" sz="2000" b="1" dirty="0">
              <a:solidFill>
                <a:srgbClr val="000000"/>
              </a:solidFill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2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2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25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25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253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เรียงลำดับบัญชีธนาคารตามยอดเงิน</a:t>
            </a:r>
            <a:endParaRPr lang="en-US" dirty="0"/>
          </a:p>
        </p:txBody>
      </p:sp>
      <p:sp>
        <p:nvSpPr>
          <p:cNvPr id="3379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smtClean="0"/>
              <a:t>อ่านข้อมูลบัญชีธนาคารจากแฟ้มเข้ามาเก็บในอาเรย์</a:t>
            </a:r>
          </a:p>
          <a:p>
            <a:pPr lvl="1"/>
            <a:r>
              <a:rPr lang="th-TH" smtClean="0"/>
              <a:t>แถวหนึ่งเก็บหมายเลขบัญชี</a:t>
            </a:r>
          </a:p>
          <a:p>
            <a:pPr lvl="1"/>
            <a:r>
              <a:rPr lang="th-TH" smtClean="0"/>
              <a:t>อีกแถวเก็บยอดเงิน</a:t>
            </a:r>
          </a:p>
          <a:p>
            <a:r>
              <a:rPr lang="th-TH" smtClean="0"/>
              <a:t>เรียงลำดับอาเรย์ที่เก็บยอดเงิน</a:t>
            </a:r>
          </a:p>
          <a:p>
            <a:pPr lvl="1"/>
            <a:r>
              <a:rPr lang="th-TH" smtClean="0"/>
              <a:t>ทุกครั้งที่สลับข้อมูลอาเรย์ยอดเงิน </a:t>
            </a:r>
          </a:p>
          <a:p>
            <a:pPr lvl="1"/>
            <a:r>
              <a:rPr lang="th-TH" smtClean="0"/>
              <a:t>ต้องสลับหมายเลขบัญชีด้วย</a:t>
            </a:r>
            <a:endParaRPr lang="en-US" smtClean="0"/>
          </a:p>
          <a:p>
            <a:r>
              <a:rPr lang="th-TH" smtClean="0"/>
              <a:t>แสดงผลลัพธ์ของการเรียงลำดับ</a:t>
            </a:r>
            <a:endParaRPr lang="en-US" smtClean="0"/>
          </a:p>
        </p:txBody>
      </p:sp>
      <p:sp>
        <p:nvSpPr>
          <p:cNvPr id="33796" name="TextBox 2"/>
          <p:cNvSpPr txBox="1">
            <a:spLocks noChangeArrowheads="1"/>
          </p:cNvSpPr>
          <p:nvPr/>
        </p:nvSpPr>
        <p:spPr bwMode="auto">
          <a:xfrm>
            <a:off x="1220788" y="4430713"/>
            <a:ext cx="264636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 b="1"/>
              <a:t>4</a:t>
            </a:r>
            <a:endParaRPr lang="th-TH" sz="2000" b="1"/>
          </a:p>
          <a:p>
            <a:pPr eaLnBrk="1" hangingPunct="1"/>
            <a:r>
              <a:rPr lang="en-US" sz="2000" b="1"/>
              <a:t>010-123  1000.00</a:t>
            </a:r>
          </a:p>
          <a:p>
            <a:pPr eaLnBrk="1" hangingPunct="1"/>
            <a:r>
              <a:rPr lang="en-US" sz="2000" b="1"/>
              <a:t>010-213  1500.00</a:t>
            </a:r>
          </a:p>
          <a:p>
            <a:pPr eaLnBrk="1" hangingPunct="1"/>
            <a:r>
              <a:rPr lang="en-US" sz="2000" b="1"/>
              <a:t>010-312   800.00</a:t>
            </a:r>
          </a:p>
          <a:p>
            <a:pPr eaLnBrk="1" hangingPunct="1"/>
            <a:r>
              <a:rPr lang="en-US" sz="2000" b="1"/>
              <a:t>020-292   300.00</a:t>
            </a:r>
          </a:p>
        </p:txBody>
      </p:sp>
      <p:sp>
        <p:nvSpPr>
          <p:cNvPr id="33797" name="TextBox 3"/>
          <p:cNvSpPr txBox="1">
            <a:spLocks noChangeArrowheads="1"/>
          </p:cNvSpPr>
          <p:nvPr/>
        </p:nvSpPr>
        <p:spPr bwMode="auto">
          <a:xfrm>
            <a:off x="5381625" y="4430713"/>
            <a:ext cx="26463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endParaRPr lang="en-US" sz="2000" b="1"/>
          </a:p>
          <a:p>
            <a:pPr eaLnBrk="1" hangingPunct="1"/>
            <a:r>
              <a:rPr lang="en-US" sz="2000" b="1"/>
              <a:t>020-292   300.00</a:t>
            </a:r>
          </a:p>
          <a:p>
            <a:pPr eaLnBrk="1" hangingPunct="1"/>
            <a:r>
              <a:rPr lang="en-US" sz="2000" b="1"/>
              <a:t>010-312   800.00</a:t>
            </a:r>
          </a:p>
          <a:p>
            <a:pPr eaLnBrk="1" hangingPunct="1"/>
            <a:r>
              <a:rPr lang="en-US" sz="2000" b="1"/>
              <a:t>010-123  1000.00</a:t>
            </a:r>
          </a:p>
          <a:p>
            <a:pPr eaLnBrk="1" hangingPunct="1"/>
            <a:r>
              <a:rPr lang="en-US" sz="2000" b="1"/>
              <a:t>010-213  1500.00</a:t>
            </a:r>
          </a:p>
        </p:txBody>
      </p:sp>
      <p:sp>
        <p:nvSpPr>
          <p:cNvPr id="33798" name="Right Arrow 4"/>
          <p:cNvSpPr>
            <a:spLocks noChangeArrowheads="1"/>
          </p:cNvSpPr>
          <p:nvPr/>
        </p:nvSpPr>
        <p:spPr bwMode="auto">
          <a:xfrm>
            <a:off x="4289425" y="5035550"/>
            <a:ext cx="746125" cy="604838"/>
          </a:xfrm>
          <a:prstGeom prst="rightArrow">
            <a:avLst>
              <a:gd name="adj1" fmla="val 50000"/>
              <a:gd name="adj2" fmla="val 4998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2800">
              <a:solidFill>
                <a:schemeClr val="tx1"/>
              </a:solidFill>
              <a:latin typeface="Angsana New" pitchFamily="18" charset="-34"/>
            </a:endParaRPr>
          </a:p>
        </p:txBody>
      </p:sp>
      <p:sp>
        <p:nvSpPr>
          <p:cNvPr id="33799" name="TextBox 6"/>
          <p:cNvSpPr txBox="1">
            <a:spLocks noChangeArrowheads="1"/>
          </p:cNvSpPr>
          <p:nvPr/>
        </p:nvSpPr>
        <p:spPr bwMode="auto">
          <a:xfrm>
            <a:off x="6527800" y="3132138"/>
            <a:ext cx="1803400" cy="460375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/>
              <a:t>ลองเขียนเอง</a:t>
            </a:r>
            <a:endParaRPr lang="en-US"/>
          </a:p>
        </p:txBody>
      </p:sp>
      <p:sp>
        <p:nvSpPr>
          <p:cNvPr id="33800" name="TextBox 6"/>
          <p:cNvSpPr txBox="1">
            <a:spLocks noChangeArrowheads="1"/>
          </p:cNvSpPr>
          <p:nvPr/>
        </p:nvSpPr>
        <p:spPr bwMode="auto">
          <a:xfrm>
            <a:off x="6203950" y="1639888"/>
            <a:ext cx="2292350" cy="4619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/>
              <a:t>ใช้อาเรย์สองแถว</a:t>
            </a: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413625" y="2368550"/>
            <a:ext cx="1065213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1</a:t>
            </a:r>
            <a:endParaRPr lang="th-TH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เรียงลำดับบัญชีธนาคารตามยอดเงิน</a:t>
            </a:r>
            <a:endParaRPr lang="en-US" dirty="0"/>
          </a:p>
        </p:txBody>
      </p:sp>
      <p:sp>
        <p:nvSpPr>
          <p:cNvPr id="3481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smtClean="0"/>
              <a:t>อ่านข้อมูลเข้ามาเก็บในอาเรย์ของอ็อบเจกต์บัญชี</a:t>
            </a:r>
          </a:p>
          <a:p>
            <a:r>
              <a:rPr lang="th-TH" smtClean="0"/>
              <a:t>เรียงลำดับอาเรย์ของอ็อบเจกต์บัญชีตามยอดเงิน</a:t>
            </a:r>
          </a:p>
          <a:p>
            <a:r>
              <a:rPr lang="th-TH" smtClean="0"/>
              <a:t>แสดงผลลัพธ์ของการเรียงลำดับ</a:t>
            </a:r>
            <a:endParaRPr lang="en-US" smtClean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30238" y="3476625"/>
            <a:ext cx="7869237" cy="25542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public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static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void</a:t>
            </a:r>
            <a:r>
              <a:rPr lang="en-US" sz="2000" b="1">
                <a:solidFill>
                  <a:srgbClr val="000000"/>
                </a:solidFill>
              </a:rPr>
              <a:t> main(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[] args) </a:t>
            </a:r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r>
              <a:rPr lang="th-TH" sz="2000" b="1">
                <a:solidFill>
                  <a:srgbClr val="000000"/>
                </a:solidFill>
              </a:rPr>
              <a:t>                                                   </a:t>
            </a:r>
            <a:r>
              <a:rPr lang="en-US" sz="2000" b="1">
                <a:solidFill>
                  <a:srgbClr val="0000C0"/>
                </a:solidFill>
              </a:rPr>
              <a:t>throws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IOException</a:t>
            </a:r>
            <a:r>
              <a:rPr lang="en-US" sz="2000" b="1">
                <a:solidFill>
                  <a:srgbClr val="000000"/>
                </a:solidFill>
              </a:rPr>
              <a:t> {</a:t>
            </a:r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en-US" sz="2000" b="1">
              <a:solidFill>
                <a:srgbClr val="000000"/>
              </a:solidFill>
            </a:endParaRP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BankAccount[] accounts = readData(</a:t>
            </a:r>
            <a:r>
              <a:rPr lang="en-US" sz="2000" b="1">
                <a:solidFill>
                  <a:srgbClr val="FF00FF"/>
                </a:solidFill>
              </a:rPr>
              <a:t>"data.txt"</a:t>
            </a:r>
            <a:r>
              <a:rPr lang="en-US" sz="2000" b="1">
                <a:solidFill>
                  <a:srgbClr val="000000"/>
                </a:solidFill>
              </a:rPr>
              <a:t>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sort(accounts);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print(accounts);</a:t>
            </a:r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en-US" sz="2000" b="1">
              <a:solidFill>
                <a:srgbClr val="000000"/>
              </a:solidFill>
            </a:endParaRPr>
          </a:p>
          <a:p>
            <a:pPr eaLnBrk="1" hangingPunct="1"/>
            <a:r>
              <a:rPr lang="th-TH" sz="2000" b="1">
                <a:solidFill>
                  <a:srgbClr val="000000"/>
                </a:solidFill>
              </a:rPr>
              <a:t>  </a:t>
            </a:r>
            <a:r>
              <a:rPr lang="en-US" sz="2000" b="1">
                <a:solidFill>
                  <a:srgbClr val="000000"/>
                </a:solidFill>
              </a:rPr>
              <a:t>}</a:t>
            </a:r>
            <a:endParaRPr lang="th-TH" sz="2000" b="1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4821" name="TextBox 6"/>
          <p:cNvSpPr txBox="1">
            <a:spLocks noChangeArrowheads="1"/>
          </p:cNvSpPr>
          <p:nvPr/>
        </p:nvSpPr>
        <p:spPr bwMode="auto">
          <a:xfrm>
            <a:off x="2506663" y="2849563"/>
            <a:ext cx="4116387" cy="4619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/>
              <a:t>ใช้อาเรย์ของอ็อบเจกต์แถวเดียว</a:t>
            </a:r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413625" y="2368550"/>
            <a:ext cx="1065213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2</a:t>
            </a:r>
            <a:endParaRPr lang="th-TH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เรียงลำดับบัญชีตามยอดเงิน (ใช้อาเรย์ของอ็อบเจกต์</a:t>
            </a:r>
            <a:r>
              <a:rPr lang="en-US" dirty="0" smtClean="0"/>
              <a:t>)</a:t>
            </a:r>
            <a:endParaRPr lang="th-TH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22263" y="747713"/>
            <a:ext cx="8499475" cy="14779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public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static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void</a:t>
            </a:r>
            <a:r>
              <a:rPr lang="en-US" sz="1800" b="1">
                <a:solidFill>
                  <a:srgbClr val="000000"/>
                </a:solidFill>
              </a:rPr>
              <a:t> main(</a:t>
            </a:r>
            <a:r>
              <a:rPr lang="en-US" sz="1800" b="1">
                <a:solidFill>
                  <a:srgbClr val="C00000"/>
                </a:solidFill>
              </a:rPr>
              <a:t>String</a:t>
            </a:r>
            <a:r>
              <a:rPr lang="en-US" sz="1800" b="1">
                <a:solidFill>
                  <a:srgbClr val="000000"/>
                </a:solidFill>
              </a:rPr>
              <a:t>[] args) </a:t>
            </a:r>
            <a:r>
              <a:rPr lang="en-US" sz="1800" b="1">
                <a:solidFill>
                  <a:srgbClr val="0000C0"/>
                </a:solidFill>
              </a:rPr>
              <a:t>throws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C00000"/>
                </a:solidFill>
              </a:rPr>
              <a:t>IOException</a:t>
            </a:r>
            <a:r>
              <a:rPr lang="en-US" sz="1800" b="1">
                <a:solidFill>
                  <a:srgbClr val="000000"/>
                </a:solidFill>
              </a:rPr>
              <a:t>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BankAccount[] accounts = readData(</a:t>
            </a:r>
            <a:r>
              <a:rPr lang="en-US" sz="1800" b="1">
                <a:solidFill>
                  <a:srgbClr val="FF00FF"/>
                </a:solidFill>
              </a:rPr>
              <a:t>"data.txt"</a:t>
            </a:r>
            <a:r>
              <a:rPr lang="en-US" sz="1800" b="1">
                <a:solidFill>
                  <a:srgbClr val="000000"/>
                </a:solidFill>
              </a:rPr>
              <a:t>);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sortByBalance(accounts);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print(accounts);</a:t>
            </a:r>
          </a:p>
          <a:p>
            <a:pPr eaLnBrk="1" hangingPunct="1"/>
            <a:r>
              <a:rPr lang="th-TH" sz="1800" b="1">
                <a:solidFill>
                  <a:srgbClr val="000000"/>
                </a:solidFill>
              </a:rPr>
              <a:t>  </a:t>
            </a:r>
            <a:r>
              <a:rPr lang="en-US" sz="1800" b="1">
                <a:solidFill>
                  <a:srgbClr val="000000"/>
                </a:solidFill>
              </a:rPr>
              <a:t>}</a:t>
            </a:r>
            <a:endParaRPr lang="th-TH" sz="1800" b="1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22263" y="2306638"/>
            <a:ext cx="8499475" cy="36925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public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static</a:t>
            </a:r>
            <a:r>
              <a:rPr lang="en-US" sz="1800" b="1">
                <a:solidFill>
                  <a:srgbClr val="000000"/>
                </a:solidFill>
              </a:rPr>
              <a:t> BankAccount[] readData(</a:t>
            </a:r>
            <a:r>
              <a:rPr lang="en-US" sz="1800" b="1">
                <a:solidFill>
                  <a:srgbClr val="C00000"/>
                </a:solidFill>
              </a:rPr>
              <a:t>String</a:t>
            </a:r>
            <a:r>
              <a:rPr lang="en-US" sz="1800" b="1">
                <a:solidFill>
                  <a:srgbClr val="000000"/>
                </a:solidFill>
              </a:rPr>
              <a:t> fileName) 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                                  </a:t>
            </a:r>
            <a:r>
              <a:rPr lang="en-US" sz="1800" b="1">
                <a:solidFill>
                  <a:srgbClr val="0000C0"/>
                </a:solidFill>
              </a:rPr>
              <a:t>throws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C00000"/>
                </a:solidFill>
              </a:rPr>
              <a:t>IOException</a:t>
            </a:r>
            <a:r>
              <a:rPr lang="en-US" sz="1800" b="1">
                <a:solidFill>
                  <a:srgbClr val="000000"/>
                </a:solidFill>
              </a:rPr>
              <a:t>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</a:t>
            </a:r>
            <a:r>
              <a:rPr lang="en-US" sz="1800" b="1">
                <a:solidFill>
                  <a:srgbClr val="C00000"/>
                </a:solidFill>
              </a:rPr>
              <a:t>Scanner</a:t>
            </a:r>
            <a:r>
              <a:rPr lang="en-US" sz="1800" b="1">
                <a:solidFill>
                  <a:srgbClr val="000000"/>
                </a:solidFill>
              </a:rPr>
              <a:t> fn = </a:t>
            </a:r>
            <a:r>
              <a:rPr lang="en-US" sz="1800" b="1">
                <a:solidFill>
                  <a:srgbClr val="0000C0"/>
                </a:solidFill>
              </a:rPr>
              <a:t>new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C00000"/>
                </a:solidFill>
              </a:rPr>
              <a:t>Scanner</a:t>
            </a:r>
            <a:r>
              <a:rPr lang="en-US" sz="1800" b="1">
                <a:solidFill>
                  <a:srgbClr val="000000"/>
                </a:solidFill>
              </a:rPr>
              <a:t>(</a:t>
            </a:r>
            <a:r>
              <a:rPr lang="en-US" sz="1800" b="1">
                <a:solidFill>
                  <a:srgbClr val="0000C0"/>
                </a:solidFill>
              </a:rPr>
              <a:t>new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C00000"/>
                </a:solidFill>
              </a:rPr>
              <a:t>File</a:t>
            </a:r>
            <a:r>
              <a:rPr lang="en-US" sz="1800" b="1">
                <a:solidFill>
                  <a:srgbClr val="000000"/>
                </a:solidFill>
              </a:rPr>
              <a:t>(fileName));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</a:t>
            </a:r>
            <a:r>
              <a:rPr lang="en-US" sz="1800" b="1">
                <a:solidFill>
                  <a:srgbClr val="0000C0"/>
                </a:solidFill>
              </a:rPr>
              <a:t>int</a:t>
            </a:r>
            <a:r>
              <a:rPr lang="en-US" sz="1800" b="1">
                <a:solidFill>
                  <a:srgbClr val="000000"/>
                </a:solidFill>
              </a:rPr>
              <a:t> n = fn.nextInt();</a:t>
            </a:r>
            <a:r>
              <a:rPr lang="th-TH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00"/>
                </a:solidFill>
              </a:rPr>
              <a:t>// </a:t>
            </a:r>
            <a:r>
              <a:rPr lang="th-TH" sz="1800" b="1">
                <a:solidFill>
                  <a:srgbClr val="000000"/>
                </a:solidFill>
              </a:rPr>
              <a:t>บรรทัดแรกเก็บจำนวนบัญชีธนาคารในแฟ้ม</a:t>
            </a:r>
            <a:endParaRPr lang="en-US" sz="1800" b="1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BankAccount[] acc = </a:t>
            </a:r>
            <a:r>
              <a:rPr lang="en-US" sz="1800" b="1">
                <a:solidFill>
                  <a:srgbClr val="0000C0"/>
                </a:solidFill>
              </a:rPr>
              <a:t>new</a:t>
            </a:r>
            <a:r>
              <a:rPr lang="en-US" sz="1800" b="1">
                <a:solidFill>
                  <a:srgbClr val="000000"/>
                </a:solidFill>
              </a:rPr>
              <a:t> BankAccount[n];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</a:t>
            </a:r>
            <a:r>
              <a:rPr lang="en-US" sz="1800" b="1">
                <a:solidFill>
                  <a:srgbClr val="0000C0"/>
                </a:solidFill>
              </a:rPr>
              <a:t>int</a:t>
            </a:r>
            <a:r>
              <a:rPr lang="en-US" sz="1800" b="1">
                <a:solidFill>
                  <a:srgbClr val="000000"/>
                </a:solidFill>
              </a:rPr>
              <a:t> i = 0;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</a:t>
            </a:r>
            <a:r>
              <a:rPr lang="en-US" sz="1800" b="1">
                <a:solidFill>
                  <a:srgbClr val="0000C0"/>
                </a:solidFill>
              </a:rPr>
              <a:t>while</a:t>
            </a:r>
            <a:r>
              <a:rPr lang="en-US" sz="1800" b="1">
                <a:solidFill>
                  <a:srgbClr val="000000"/>
                </a:solidFill>
              </a:rPr>
              <a:t> (fn.hasNext())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 acc[i] = </a:t>
            </a:r>
            <a:r>
              <a:rPr lang="en-US" sz="1800" b="1">
                <a:solidFill>
                  <a:srgbClr val="0000C0"/>
                </a:solidFill>
              </a:rPr>
              <a:t>new</a:t>
            </a:r>
            <a:r>
              <a:rPr lang="en-US" sz="1800" b="1">
                <a:solidFill>
                  <a:srgbClr val="000000"/>
                </a:solidFill>
              </a:rPr>
              <a:t> BankAccount(fn.next(), fn.nextDouble());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 i++;</a:t>
            </a:r>
          </a:p>
          <a:p>
            <a:pPr eaLnBrk="1" hangingPunct="1"/>
            <a:r>
              <a:rPr lang="th-TH" sz="1800" b="1">
                <a:solidFill>
                  <a:srgbClr val="000000"/>
                </a:solidFill>
              </a:rPr>
              <a:t>    </a:t>
            </a:r>
            <a:r>
              <a:rPr lang="en-US" sz="1800" b="1">
                <a:solidFill>
                  <a:srgbClr val="000000"/>
                </a:solidFill>
              </a:rPr>
              <a:t> }</a:t>
            </a:r>
            <a:endParaRPr lang="th-TH" sz="1800" b="1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fn.close();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</a:t>
            </a:r>
            <a:r>
              <a:rPr lang="en-US" sz="1800" b="1">
                <a:solidFill>
                  <a:srgbClr val="0000C0"/>
                </a:solidFill>
              </a:rPr>
              <a:t>return</a:t>
            </a:r>
            <a:r>
              <a:rPr lang="en-US" sz="1800" b="1">
                <a:solidFill>
                  <a:srgbClr val="000000"/>
                </a:solidFill>
              </a:rPr>
              <a:t> acc;</a:t>
            </a:r>
          </a:p>
          <a:p>
            <a:pPr eaLnBrk="1" hangingPunct="1"/>
            <a:r>
              <a:rPr lang="th-TH" sz="1800" b="1">
                <a:solidFill>
                  <a:srgbClr val="000000"/>
                </a:solidFill>
              </a:rPr>
              <a:t>  </a:t>
            </a:r>
            <a:r>
              <a:rPr lang="en-US" sz="1800" b="1">
                <a:solidFill>
                  <a:srgbClr val="000000"/>
                </a:solidFill>
              </a:rPr>
              <a:t>}</a:t>
            </a:r>
            <a:endParaRPr lang="th-TH" sz="1800" b="1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48300" y="4725988"/>
            <a:ext cx="2646363" cy="1939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120</a:t>
            </a:r>
            <a:endParaRPr lang="th-TH" sz="2000" b="1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sz="2000" b="1" dirty="0"/>
              <a:t>010-123  1000.00</a:t>
            </a:r>
          </a:p>
          <a:p>
            <a:pPr>
              <a:defRPr/>
            </a:pPr>
            <a:r>
              <a:rPr lang="en-US" sz="2000" b="1" dirty="0"/>
              <a:t>010-213  1500.00</a:t>
            </a:r>
          </a:p>
          <a:p>
            <a:pPr>
              <a:defRPr/>
            </a:pPr>
            <a:r>
              <a:rPr lang="en-US" sz="2000" b="1" dirty="0"/>
              <a:t>010-312   800.00</a:t>
            </a:r>
          </a:p>
          <a:p>
            <a:pPr>
              <a:defRPr/>
            </a:pPr>
            <a:r>
              <a:rPr lang="en-US" sz="2000" b="1" dirty="0"/>
              <a:t>020-292   300.00</a:t>
            </a:r>
            <a:endParaRPr lang="th-TH" sz="2000" b="1" dirty="0"/>
          </a:p>
          <a:p>
            <a:pPr>
              <a:defRPr/>
            </a:pPr>
            <a:r>
              <a:rPr lang="en-US" sz="2000" b="1" dirty="0"/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  <p:bldP spid="4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22263" y="2306638"/>
            <a:ext cx="8499475" cy="313848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public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static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>
                <a:solidFill>
                  <a:srgbClr val="0000C0"/>
                </a:solidFill>
              </a:rPr>
              <a:t>void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sortByBalance</a:t>
            </a:r>
            <a:r>
              <a:rPr lang="en-US" sz="1800" b="1" dirty="0">
                <a:solidFill>
                  <a:srgbClr val="000000"/>
                </a:solidFill>
              </a:rPr>
              <a:t>(</a:t>
            </a:r>
            <a:r>
              <a:rPr lang="en-US" sz="1800" b="1" dirty="0" err="1">
                <a:solidFill>
                  <a:srgbClr val="000000"/>
                </a:solidFill>
              </a:rPr>
              <a:t>BankAccount</a:t>
            </a:r>
            <a:r>
              <a:rPr lang="en-US" sz="1800" b="1" dirty="0">
                <a:solidFill>
                  <a:srgbClr val="000000"/>
                </a:solidFill>
              </a:rPr>
              <a:t>[] </a:t>
            </a:r>
            <a:r>
              <a:rPr lang="en-US" sz="1800" b="1" dirty="0" err="1">
                <a:solidFill>
                  <a:srgbClr val="000000"/>
                </a:solidFill>
              </a:rPr>
              <a:t>acc</a:t>
            </a:r>
            <a:r>
              <a:rPr lang="en-US" sz="1800" b="1" dirty="0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</a:t>
            </a:r>
            <a:r>
              <a:rPr lang="en-US" sz="1800" b="1" dirty="0">
                <a:solidFill>
                  <a:srgbClr val="0000C0"/>
                </a:solidFill>
              </a:rPr>
              <a:t>for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>
                <a:solidFill>
                  <a:srgbClr val="0000C0"/>
                </a:solidFill>
              </a:rPr>
              <a:t>int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lastI</a:t>
            </a:r>
            <a:r>
              <a:rPr lang="en-US" sz="1800" b="1" dirty="0">
                <a:solidFill>
                  <a:srgbClr val="000000"/>
                </a:solidFill>
              </a:rPr>
              <a:t> = </a:t>
            </a:r>
            <a:r>
              <a:rPr lang="en-US" sz="1800" b="1" dirty="0" err="1">
                <a:solidFill>
                  <a:srgbClr val="000000"/>
                </a:solidFill>
              </a:rPr>
              <a:t>acc.length</a:t>
            </a:r>
            <a:r>
              <a:rPr lang="en-US" sz="1800" b="1" dirty="0">
                <a:solidFill>
                  <a:srgbClr val="000000"/>
                </a:solidFill>
              </a:rPr>
              <a:t> - 1; </a:t>
            </a:r>
            <a:r>
              <a:rPr lang="en-US" sz="1800" b="1" dirty="0" err="1">
                <a:solidFill>
                  <a:srgbClr val="000000"/>
                </a:solidFill>
              </a:rPr>
              <a:t>lastI</a:t>
            </a:r>
            <a:r>
              <a:rPr lang="en-US" sz="1800" b="1" dirty="0">
                <a:solidFill>
                  <a:srgbClr val="000000"/>
                </a:solidFill>
              </a:rPr>
              <a:t> &gt;= 1; </a:t>
            </a:r>
            <a:r>
              <a:rPr lang="en-US" sz="1800" b="1" dirty="0" err="1">
                <a:solidFill>
                  <a:srgbClr val="000000"/>
                </a:solidFill>
              </a:rPr>
              <a:t>lastI</a:t>
            </a:r>
            <a:r>
              <a:rPr lang="en-US" sz="1800" b="1" dirty="0">
                <a:solidFill>
                  <a:srgbClr val="000000"/>
                </a:solidFill>
              </a:rPr>
              <a:t>--)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 err="1">
                <a:solidFill>
                  <a:srgbClr val="0000C0"/>
                </a:solidFill>
              </a:rPr>
              <a:t>int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maxI</a:t>
            </a:r>
            <a:r>
              <a:rPr lang="en-US" sz="1800" b="1" dirty="0">
                <a:solidFill>
                  <a:srgbClr val="000000"/>
                </a:solidFill>
              </a:rPr>
              <a:t> = 0;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>
                <a:solidFill>
                  <a:srgbClr val="0000C0"/>
                </a:solidFill>
              </a:rPr>
              <a:t>for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>
                <a:solidFill>
                  <a:srgbClr val="0000C0"/>
                </a:solidFill>
              </a:rPr>
              <a:t>int</a:t>
            </a:r>
            <a:r>
              <a:rPr lang="en-US" sz="1800" b="1" dirty="0">
                <a:solidFill>
                  <a:srgbClr val="000000"/>
                </a:solidFill>
              </a:rPr>
              <a:t> i = 1; i &lt;= </a:t>
            </a:r>
            <a:r>
              <a:rPr lang="en-US" sz="1800" b="1" dirty="0" err="1">
                <a:solidFill>
                  <a:srgbClr val="000000"/>
                </a:solidFill>
              </a:rPr>
              <a:t>lastI</a:t>
            </a:r>
            <a:r>
              <a:rPr lang="en-US" sz="1800" b="1" dirty="0">
                <a:solidFill>
                  <a:srgbClr val="000000"/>
                </a:solidFill>
              </a:rPr>
              <a:t>; i++) {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  </a:t>
            </a:r>
            <a:r>
              <a:rPr lang="en-US" sz="1800" b="1" dirty="0">
                <a:solidFill>
                  <a:srgbClr val="0000C0"/>
                </a:solidFill>
              </a:rPr>
              <a:t>if</a:t>
            </a:r>
            <a:r>
              <a:rPr lang="en-US" sz="1800" b="1" dirty="0">
                <a:solidFill>
                  <a:srgbClr val="000000"/>
                </a:solidFill>
              </a:rPr>
              <a:t> (</a:t>
            </a:r>
            <a:r>
              <a:rPr lang="en-US" sz="1800" b="1" dirty="0" err="1">
                <a:solidFill>
                  <a:srgbClr val="000000"/>
                </a:solidFill>
              </a:rPr>
              <a:t>acc</a:t>
            </a:r>
            <a:r>
              <a:rPr lang="en-US" sz="1800" b="1" dirty="0">
                <a:solidFill>
                  <a:srgbClr val="000000"/>
                </a:solidFill>
              </a:rPr>
              <a:t>[i].balance &gt; </a:t>
            </a:r>
            <a:r>
              <a:rPr lang="en-US" sz="1800" b="1" dirty="0" err="1">
                <a:solidFill>
                  <a:srgbClr val="000000"/>
                </a:solidFill>
              </a:rPr>
              <a:t>acc</a:t>
            </a:r>
            <a:r>
              <a:rPr lang="en-US" sz="1800" b="1" dirty="0">
                <a:solidFill>
                  <a:srgbClr val="000000"/>
                </a:solidFill>
              </a:rPr>
              <a:t>[</a:t>
            </a:r>
            <a:r>
              <a:rPr lang="en-US" sz="1800" b="1" dirty="0" err="1">
                <a:solidFill>
                  <a:srgbClr val="000000"/>
                </a:solidFill>
              </a:rPr>
              <a:t>maxI</a:t>
            </a:r>
            <a:r>
              <a:rPr lang="en-US" sz="1800" b="1" dirty="0">
                <a:solidFill>
                  <a:srgbClr val="000000"/>
                </a:solidFill>
              </a:rPr>
              <a:t>].balance) </a:t>
            </a:r>
            <a:r>
              <a:rPr lang="en-US" sz="1800" b="1" dirty="0" err="1">
                <a:solidFill>
                  <a:srgbClr val="000000"/>
                </a:solidFill>
              </a:rPr>
              <a:t>maxI</a:t>
            </a:r>
            <a:r>
              <a:rPr lang="en-US" sz="1800" b="1" dirty="0">
                <a:solidFill>
                  <a:srgbClr val="000000"/>
                </a:solidFill>
              </a:rPr>
              <a:t> = i;</a:t>
            </a:r>
          </a:p>
          <a:p>
            <a:pPr eaLnBrk="1" hangingPunct="1"/>
            <a:r>
              <a:rPr lang="th-TH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>
                <a:solidFill>
                  <a:srgbClr val="000000"/>
                </a:solidFill>
              </a:rPr>
              <a:t>   }</a:t>
            </a:r>
            <a:endParaRPr lang="th-TH" sz="18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</a:rPr>
              <a:t>     </a:t>
            </a:r>
            <a:r>
              <a:rPr lang="en-US" sz="1800" b="1" dirty="0" err="1">
                <a:solidFill>
                  <a:srgbClr val="000000"/>
                </a:solidFill>
              </a:rPr>
              <a:t>BankAccount</a:t>
            </a:r>
            <a:r>
              <a:rPr lang="en-US" sz="1800" b="1" dirty="0">
                <a:solidFill>
                  <a:srgbClr val="000000"/>
                </a:solidFill>
              </a:rPr>
              <a:t> t = </a:t>
            </a:r>
            <a:r>
              <a:rPr lang="en-US" sz="1800" b="1" dirty="0" err="1">
                <a:solidFill>
                  <a:srgbClr val="000000"/>
                </a:solidFill>
              </a:rPr>
              <a:t>acc</a:t>
            </a:r>
            <a:r>
              <a:rPr lang="en-US" sz="1800" b="1" dirty="0">
                <a:solidFill>
                  <a:srgbClr val="000000"/>
                </a:solidFill>
              </a:rPr>
              <a:t>[</a:t>
            </a:r>
            <a:r>
              <a:rPr lang="en-US" sz="1800" b="1" dirty="0" err="1">
                <a:solidFill>
                  <a:srgbClr val="000000"/>
                </a:solidFill>
              </a:rPr>
              <a:t>maxI</a:t>
            </a:r>
            <a:r>
              <a:rPr lang="en-US" sz="1800" b="1" dirty="0">
                <a:solidFill>
                  <a:srgbClr val="000000"/>
                </a:solidFill>
              </a:rPr>
              <a:t>]; </a:t>
            </a:r>
            <a:endParaRPr lang="en-US" sz="1800" b="1" dirty="0">
              <a:solidFill>
                <a:srgbClr val="000000"/>
              </a:solidFill>
              <a:cs typeface="Microsoft Sans Serif" pitchFamily="34" charset="0"/>
            </a:endParaRP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  <a:cs typeface="Microsoft Sans Serif" pitchFamily="34" charset="0"/>
              </a:rPr>
              <a:t>     </a:t>
            </a:r>
            <a:r>
              <a:rPr lang="en-US" sz="1800" b="1" dirty="0" err="1">
                <a:solidFill>
                  <a:srgbClr val="000000"/>
                </a:solidFill>
                <a:cs typeface="Microsoft Sans Serif" pitchFamily="34" charset="0"/>
              </a:rPr>
              <a:t>acc</a:t>
            </a:r>
            <a:r>
              <a:rPr lang="en-US" sz="1800" b="1" dirty="0">
                <a:solidFill>
                  <a:srgbClr val="000000"/>
                </a:solidFill>
                <a:cs typeface="Microsoft Sans Serif" pitchFamily="34" charset="0"/>
              </a:rPr>
              <a:t>[</a:t>
            </a:r>
            <a:r>
              <a:rPr lang="en-US" sz="1800" b="1" dirty="0" err="1">
                <a:solidFill>
                  <a:srgbClr val="000000"/>
                </a:solidFill>
                <a:cs typeface="Microsoft Sans Serif" pitchFamily="34" charset="0"/>
              </a:rPr>
              <a:t>maxI</a:t>
            </a:r>
            <a:r>
              <a:rPr lang="en-US" sz="1800" b="1" dirty="0">
                <a:solidFill>
                  <a:srgbClr val="000000"/>
                </a:solidFill>
                <a:cs typeface="Microsoft Sans Serif" pitchFamily="34" charset="0"/>
              </a:rPr>
              <a:t>] = </a:t>
            </a:r>
            <a:r>
              <a:rPr lang="en-US" sz="1800" b="1" dirty="0" err="1">
                <a:solidFill>
                  <a:srgbClr val="000000"/>
                </a:solidFill>
                <a:cs typeface="Microsoft Sans Serif" pitchFamily="34" charset="0"/>
              </a:rPr>
              <a:t>acc</a:t>
            </a:r>
            <a:r>
              <a:rPr lang="en-US" sz="1800" b="1" dirty="0">
                <a:solidFill>
                  <a:srgbClr val="000000"/>
                </a:solidFill>
                <a:cs typeface="Microsoft Sans Serif" pitchFamily="34" charset="0"/>
              </a:rPr>
              <a:t>[</a:t>
            </a:r>
            <a:r>
              <a:rPr lang="en-US" sz="1800" b="1" dirty="0" err="1">
                <a:solidFill>
                  <a:srgbClr val="000000"/>
                </a:solidFill>
                <a:cs typeface="Microsoft Sans Serif" pitchFamily="34" charset="0"/>
              </a:rPr>
              <a:t>lastI</a:t>
            </a:r>
            <a:r>
              <a:rPr lang="en-US" sz="1800" b="1" dirty="0">
                <a:solidFill>
                  <a:srgbClr val="000000"/>
                </a:solidFill>
                <a:cs typeface="Microsoft Sans Serif" pitchFamily="34" charset="0"/>
              </a:rPr>
              <a:t>];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  <a:cs typeface="Microsoft Sans Serif" pitchFamily="34" charset="0"/>
              </a:rPr>
              <a:t>     </a:t>
            </a:r>
            <a:r>
              <a:rPr lang="en-US" sz="1800" b="1" dirty="0" err="1">
                <a:solidFill>
                  <a:srgbClr val="000000"/>
                </a:solidFill>
                <a:cs typeface="Microsoft Sans Serif" pitchFamily="34" charset="0"/>
              </a:rPr>
              <a:t>acc</a:t>
            </a:r>
            <a:r>
              <a:rPr lang="en-US" sz="1800" b="1" dirty="0">
                <a:solidFill>
                  <a:srgbClr val="000000"/>
                </a:solidFill>
                <a:cs typeface="Microsoft Sans Serif" pitchFamily="34" charset="0"/>
              </a:rPr>
              <a:t>[</a:t>
            </a:r>
            <a:r>
              <a:rPr lang="en-US" sz="1800" b="1" dirty="0" err="1">
                <a:solidFill>
                  <a:srgbClr val="000000"/>
                </a:solidFill>
                <a:cs typeface="Microsoft Sans Serif" pitchFamily="34" charset="0"/>
              </a:rPr>
              <a:t>lastI</a:t>
            </a:r>
            <a:r>
              <a:rPr lang="en-US" sz="1800" b="1" dirty="0">
                <a:solidFill>
                  <a:srgbClr val="000000"/>
                </a:solidFill>
                <a:cs typeface="Microsoft Sans Serif" pitchFamily="34" charset="0"/>
              </a:rPr>
              <a:t>] = t;</a:t>
            </a:r>
          </a:p>
          <a:p>
            <a:pPr eaLnBrk="1" hangingPunct="1"/>
            <a:r>
              <a:rPr lang="en-US" sz="1800" b="1" dirty="0">
                <a:solidFill>
                  <a:srgbClr val="000000"/>
                </a:solidFill>
                <a:cs typeface="Microsoft Sans Serif" pitchFamily="34" charset="0"/>
              </a:rPr>
              <a:t>   }</a:t>
            </a:r>
            <a:endParaRPr lang="en-US" sz="1800" b="1" dirty="0">
              <a:solidFill>
                <a:schemeClr val="tx1"/>
              </a:solidFill>
              <a:cs typeface="Courier New" pitchFamily="49" charset="0"/>
            </a:endParaRPr>
          </a:p>
          <a:p>
            <a:pPr eaLnBrk="1" hangingPunct="1"/>
            <a:r>
              <a:rPr lang="en-US" sz="1800" b="1" dirty="0">
                <a:solidFill>
                  <a:schemeClr val="tx1"/>
                </a:solidFill>
                <a:cs typeface="Courier New" pitchFamily="49" charset="0"/>
              </a:rPr>
              <a:t> }</a:t>
            </a:r>
            <a:endParaRPr lang="th-TH" sz="1800" b="1" dirty="0">
              <a:solidFill>
                <a:srgbClr val="000000"/>
              </a:solidFill>
              <a:cs typeface="Microsoft Sans Serif" pitchFamily="34" charset="0"/>
            </a:endParaRPr>
          </a:p>
        </p:txBody>
      </p:sp>
      <p:sp>
        <p:nvSpPr>
          <p:cNvPr id="16" name="Rectangle 42"/>
          <p:cNvSpPr>
            <a:spLocks noChangeArrowheads="1"/>
          </p:cNvSpPr>
          <p:nvPr/>
        </p:nvSpPr>
        <p:spPr bwMode="auto">
          <a:xfrm>
            <a:off x="6894513" y="4722813"/>
            <a:ext cx="949325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ts val="1800"/>
              </a:lnSpc>
              <a:defRPr/>
            </a:pPr>
            <a:r>
              <a:rPr lang="en-US" dirty="0"/>
              <a:t>...</a:t>
            </a:r>
          </a:p>
        </p:txBody>
      </p:sp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เรียงลำดับบัญชีตามยอดเงิน (ใช้อาเรย์ของอ็อบเจกต์</a:t>
            </a:r>
            <a:r>
              <a:rPr lang="en-US" dirty="0" smtClean="0"/>
              <a:t>)</a:t>
            </a:r>
            <a:endParaRPr lang="th-TH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22263" y="747713"/>
            <a:ext cx="8499475" cy="14779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public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static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void</a:t>
            </a:r>
            <a:r>
              <a:rPr lang="en-US" sz="1800" b="1">
                <a:solidFill>
                  <a:srgbClr val="000000"/>
                </a:solidFill>
              </a:rPr>
              <a:t> print(BankAccount[] acc)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</a:t>
            </a:r>
            <a:r>
              <a:rPr lang="en-US" sz="1800" b="1">
                <a:solidFill>
                  <a:srgbClr val="0000C0"/>
                </a:solidFill>
              </a:rPr>
              <a:t>for</a:t>
            </a:r>
            <a:r>
              <a:rPr lang="en-US" sz="1800" b="1">
                <a:solidFill>
                  <a:srgbClr val="000000"/>
                </a:solidFill>
              </a:rPr>
              <a:t> (</a:t>
            </a:r>
            <a:r>
              <a:rPr lang="en-US" sz="1800" b="1">
                <a:solidFill>
                  <a:srgbClr val="0000C0"/>
                </a:solidFill>
              </a:rPr>
              <a:t>int</a:t>
            </a:r>
            <a:r>
              <a:rPr lang="en-US" sz="1800" b="1">
                <a:solidFill>
                  <a:srgbClr val="000000"/>
                </a:solidFill>
              </a:rPr>
              <a:t> i = 0; i &lt; acc.length; i++)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 </a:t>
            </a:r>
            <a:r>
              <a:rPr lang="en-US" sz="1800" b="1">
                <a:solidFill>
                  <a:srgbClr val="C00000"/>
                </a:solidFill>
              </a:rPr>
              <a:t>System</a:t>
            </a:r>
            <a:r>
              <a:rPr lang="en-US" sz="1800" b="1">
                <a:solidFill>
                  <a:srgbClr val="000000"/>
                </a:solidFill>
              </a:rPr>
              <a:t>.out.println(acc[i].id + </a:t>
            </a:r>
            <a:r>
              <a:rPr lang="en-US" sz="1800" b="1">
                <a:solidFill>
                  <a:srgbClr val="FF00FF"/>
                </a:solidFill>
              </a:rPr>
              <a:t>" -&gt; "</a:t>
            </a:r>
            <a:r>
              <a:rPr lang="en-US" sz="1800" b="1">
                <a:solidFill>
                  <a:srgbClr val="000000"/>
                </a:solidFill>
              </a:rPr>
              <a:t> + acc[i].balance);</a:t>
            </a:r>
          </a:p>
          <a:p>
            <a:pPr eaLnBrk="1" hangingPunct="1"/>
            <a:r>
              <a:rPr lang="th-TH" sz="1800" b="1">
                <a:solidFill>
                  <a:srgbClr val="000000"/>
                </a:solidFill>
              </a:rPr>
              <a:t>    </a:t>
            </a:r>
            <a:r>
              <a:rPr lang="en-US" sz="1800" b="1">
                <a:solidFill>
                  <a:srgbClr val="000000"/>
                </a:solidFill>
              </a:rPr>
              <a:t> }</a:t>
            </a:r>
            <a:r>
              <a:rPr lang="th-TH" sz="1800" b="1">
                <a:solidFill>
                  <a:srgbClr val="000000"/>
                </a:solidFill>
              </a:rPr>
              <a:t>      </a:t>
            </a:r>
          </a:p>
          <a:p>
            <a:pPr eaLnBrk="1" hangingPunct="1"/>
            <a:r>
              <a:rPr lang="th-TH" sz="1800" b="1">
                <a:solidFill>
                  <a:srgbClr val="000000"/>
                </a:solidFill>
              </a:rPr>
              <a:t>  </a:t>
            </a:r>
            <a:r>
              <a:rPr lang="en-US" sz="1800" b="1">
                <a:solidFill>
                  <a:srgbClr val="000000"/>
                </a:solidFill>
              </a:rPr>
              <a:t>}</a:t>
            </a:r>
            <a:endParaRPr lang="th-TH" sz="1800" b="1">
              <a:solidFill>
                <a:schemeClr val="tx1"/>
              </a:solidFill>
              <a:cs typeface="Courier New" pitchFamily="49" charset="0"/>
            </a:endParaRPr>
          </a:p>
        </p:txBody>
      </p:sp>
      <p:grpSp>
        <p:nvGrpSpPr>
          <p:cNvPr id="36870" name="Group 4"/>
          <p:cNvGrpSpPr>
            <a:grpSpLocks/>
          </p:cNvGrpSpPr>
          <p:nvPr/>
        </p:nvGrpSpPr>
        <p:grpSpPr bwMode="auto">
          <a:xfrm>
            <a:off x="3916363" y="4708525"/>
            <a:ext cx="987425" cy="368300"/>
            <a:chOff x="725" y="2998"/>
            <a:chExt cx="622" cy="232"/>
          </a:xfrm>
        </p:grpSpPr>
        <p:sp>
          <p:nvSpPr>
            <p:cNvPr id="36886" name="Rectangle 5"/>
            <p:cNvSpPr>
              <a:spLocks noChangeArrowheads="1"/>
            </p:cNvSpPr>
            <p:nvPr/>
          </p:nvSpPr>
          <p:spPr bwMode="auto">
            <a:xfrm>
              <a:off x="1106" y="299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7" name="Text Box 6"/>
            <p:cNvSpPr txBox="1">
              <a:spLocks noChangeArrowheads="1"/>
            </p:cNvSpPr>
            <p:nvPr/>
          </p:nvSpPr>
          <p:spPr bwMode="auto">
            <a:xfrm>
              <a:off x="725" y="3000"/>
              <a:ext cx="381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acc</a:t>
              </a:r>
              <a:endParaRPr lang="th-TH" sz="4400" b="1">
                <a:latin typeface="Tahoma" pitchFamily="34" charset="0"/>
              </a:endParaRPr>
            </a:p>
          </p:txBody>
        </p:sp>
      </p:grpSp>
      <p:sp>
        <p:nvSpPr>
          <p:cNvPr id="36871" name="Line 22"/>
          <p:cNvSpPr>
            <a:spLocks noChangeShapeType="1"/>
          </p:cNvSpPr>
          <p:nvPr/>
        </p:nvSpPr>
        <p:spPr bwMode="auto">
          <a:xfrm>
            <a:off x="4713288" y="4900613"/>
            <a:ext cx="72231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36872" name="Rectangle 38"/>
          <p:cNvSpPr>
            <a:spLocks noChangeArrowheads="1"/>
          </p:cNvSpPr>
          <p:nvPr/>
        </p:nvSpPr>
        <p:spPr bwMode="auto">
          <a:xfrm>
            <a:off x="5464175" y="4722813"/>
            <a:ext cx="382588" cy="368300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3" name="Rectangle 40"/>
          <p:cNvSpPr>
            <a:spLocks noChangeArrowheads="1"/>
          </p:cNvSpPr>
          <p:nvPr/>
        </p:nvSpPr>
        <p:spPr bwMode="auto">
          <a:xfrm>
            <a:off x="5846763" y="4722813"/>
            <a:ext cx="382587" cy="368300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4" name="Rectangle 41"/>
          <p:cNvSpPr>
            <a:spLocks noChangeArrowheads="1"/>
          </p:cNvSpPr>
          <p:nvPr/>
        </p:nvSpPr>
        <p:spPr bwMode="auto">
          <a:xfrm>
            <a:off x="6229350" y="4722813"/>
            <a:ext cx="382588" cy="368300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5" name="Rectangle 42"/>
          <p:cNvSpPr>
            <a:spLocks noChangeArrowheads="1"/>
          </p:cNvSpPr>
          <p:nvPr/>
        </p:nvSpPr>
        <p:spPr bwMode="auto">
          <a:xfrm>
            <a:off x="6611938" y="4722813"/>
            <a:ext cx="382587" cy="368300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6" name="Rectangle 42"/>
          <p:cNvSpPr>
            <a:spLocks noChangeArrowheads="1"/>
          </p:cNvSpPr>
          <p:nvPr/>
        </p:nvSpPr>
        <p:spPr bwMode="auto">
          <a:xfrm>
            <a:off x="7758113" y="4722813"/>
            <a:ext cx="382587" cy="368300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Rounded Rectangle 16"/>
          <p:cNvSpPr/>
          <p:nvPr/>
        </p:nvSpPr>
        <p:spPr bwMode="auto">
          <a:xfrm>
            <a:off x="5138738" y="5783263"/>
            <a:ext cx="1171575" cy="74612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0" hangingPunct="0">
              <a:lnSpc>
                <a:spcPts val="2560"/>
              </a:lnSpc>
              <a:defRPr/>
            </a:pPr>
            <a:r>
              <a:rPr lang="en-US" sz="2800" dirty="0">
                <a:solidFill>
                  <a:schemeClr val="tx1"/>
                </a:solidFill>
                <a:latin typeface="Angsana New" pitchFamily="18" charset="-34"/>
              </a:rPr>
              <a:t>012-221</a:t>
            </a:r>
            <a:br>
              <a:rPr lang="en-US" sz="2800" dirty="0">
                <a:solidFill>
                  <a:schemeClr val="tx1"/>
                </a:solidFill>
                <a:latin typeface="Angsana New" pitchFamily="18" charset="-34"/>
              </a:rPr>
            </a:br>
            <a:r>
              <a:rPr lang="en-US" sz="2800" dirty="0">
                <a:solidFill>
                  <a:schemeClr val="tx1"/>
                </a:solidFill>
                <a:latin typeface="Angsana New" pitchFamily="18" charset="-34"/>
              </a:rPr>
              <a:t>1200.00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7018338" y="5756275"/>
            <a:ext cx="1173162" cy="74771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0" hangingPunct="0">
              <a:lnSpc>
                <a:spcPts val="2560"/>
              </a:lnSpc>
              <a:defRPr/>
            </a:pPr>
            <a:r>
              <a:rPr lang="en-US" sz="2800" dirty="0">
                <a:solidFill>
                  <a:schemeClr val="tx1"/>
                </a:solidFill>
                <a:latin typeface="Angsana New" pitchFamily="18" charset="-34"/>
              </a:rPr>
              <a:t>082-281</a:t>
            </a:r>
          </a:p>
          <a:p>
            <a:pPr algn="ctr" eaLnBrk="0" hangingPunct="0">
              <a:lnSpc>
                <a:spcPts val="2560"/>
              </a:lnSpc>
              <a:defRPr/>
            </a:pPr>
            <a:r>
              <a:rPr lang="en-US" sz="2800" dirty="0">
                <a:solidFill>
                  <a:schemeClr val="tx1"/>
                </a:solidFill>
                <a:latin typeface="Angsana New" pitchFamily="18" charset="-34"/>
              </a:rPr>
              <a:t>300.50</a:t>
            </a:r>
          </a:p>
        </p:txBody>
      </p:sp>
      <p:cxnSp>
        <p:nvCxnSpPr>
          <p:cNvPr id="36879" name="Straight Arrow Connector 20"/>
          <p:cNvCxnSpPr>
            <a:cxnSpLocks noChangeShapeType="1"/>
          </p:cNvCxnSpPr>
          <p:nvPr/>
        </p:nvCxnSpPr>
        <p:spPr bwMode="auto">
          <a:xfrm rot="5400000">
            <a:off x="5100638" y="5241925"/>
            <a:ext cx="874712" cy="179388"/>
          </a:xfrm>
          <a:prstGeom prst="straightConnector1">
            <a:avLst/>
          </a:prstGeom>
          <a:noFill/>
          <a:ln w="2857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80" name="Straight Arrow Connector 24"/>
          <p:cNvCxnSpPr>
            <a:cxnSpLocks noChangeShapeType="1"/>
            <a:endCxn id="19" idx="0"/>
          </p:cNvCxnSpPr>
          <p:nvPr/>
        </p:nvCxnSpPr>
        <p:spPr bwMode="auto">
          <a:xfrm rot="16200000" flipH="1">
            <a:off x="6797676" y="4948237"/>
            <a:ext cx="823912" cy="7921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81" name="Rectangle 5"/>
          <p:cNvSpPr>
            <a:spLocks noChangeArrowheads="1"/>
          </p:cNvSpPr>
          <p:nvPr/>
        </p:nvSpPr>
        <p:spPr bwMode="auto">
          <a:xfrm>
            <a:off x="4260850" y="5775325"/>
            <a:ext cx="382588" cy="368300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2" name="Text Box 6"/>
          <p:cNvSpPr txBox="1">
            <a:spLocks noChangeArrowheads="1"/>
          </p:cNvSpPr>
          <p:nvPr/>
        </p:nvSpPr>
        <p:spPr bwMode="auto">
          <a:xfrm>
            <a:off x="3902075" y="5778500"/>
            <a:ext cx="41116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en-US" b="1">
                <a:cs typeface="Angsana New" pitchFamily="18" charset="-34"/>
              </a:rPr>
              <a:t>t</a:t>
            </a:r>
            <a:endParaRPr lang="th-TH" sz="4400" b="1">
              <a:latin typeface="Tahoma" pitchFamily="34" charset="0"/>
            </a:endParaRPr>
          </a:p>
        </p:txBody>
      </p:sp>
      <p:cxnSp>
        <p:nvCxnSpPr>
          <p:cNvPr id="36883" name="Straight Arrow Connector 28"/>
          <p:cNvCxnSpPr>
            <a:cxnSpLocks noChangeShapeType="1"/>
            <a:endCxn id="17" idx="1"/>
          </p:cNvCxnSpPr>
          <p:nvPr/>
        </p:nvCxnSpPr>
        <p:spPr bwMode="auto">
          <a:xfrm>
            <a:off x="4443413" y="5949950"/>
            <a:ext cx="695325" cy="2063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84" name="Freeform 33"/>
          <p:cNvSpPr>
            <a:spLocks/>
          </p:cNvSpPr>
          <p:nvPr/>
        </p:nvSpPr>
        <p:spPr bwMode="auto">
          <a:xfrm>
            <a:off x="5640388" y="4894263"/>
            <a:ext cx="1404937" cy="862012"/>
          </a:xfrm>
          <a:custGeom>
            <a:avLst/>
            <a:gdLst>
              <a:gd name="T0" fmla="*/ 0 w 1403798"/>
              <a:gd name="T1" fmla="*/ 0 h 862884"/>
              <a:gd name="T2" fmla="*/ 193655 w 1403798"/>
              <a:gd name="T3" fmla="*/ 410876 h 862884"/>
              <a:gd name="T4" fmla="*/ 903718 w 1403798"/>
              <a:gd name="T5" fmla="*/ 423716 h 862884"/>
              <a:gd name="T6" fmla="*/ 1407218 w 1403798"/>
              <a:gd name="T7" fmla="*/ 860271 h 862884"/>
              <a:gd name="T8" fmla="*/ 0 60000 65536"/>
              <a:gd name="T9" fmla="*/ 0 60000 65536"/>
              <a:gd name="T10" fmla="*/ 0 60000 65536"/>
              <a:gd name="T11" fmla="*/ 0 60000 65536"/>
              <a:gd name="T12" fmla="*/ 0 w 1403798"/>
              <a:gd name="T13" fmla="*/ 0 h 862884"/>
              <a:gd name="T14" fmla="*/ 1403798 w 1403798"/>
              <a:gd name="T15" fmla="*/ 862884 h 8628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03798" h="862884">
                <a:moveTo>
                  <a:pt x="0" y="0"/>
                </a:moveTo>
                <a:cubicBezTo>
                  <a:pt x="21465" y="170645"/>
                  <a:pt x="42930" y="341290"/>
                  <a:pt x="193184" y="412124"/>
                </a:cubicBezTo>
                <a:cubicBezTo>
                  <a:pt x="343438" y="482958"/>
                  <a:pt x="699753" y="349876"/>
                  <a:pt x="901522" y="425003"/>
                </a:cubicBezTo>
                <a:cubicBezTo>
                  <a:pt x="1103291" y="500130"/>
                  <a:pt x="1253544" y="681507"/>
                  <a:pt x="1403798" y="862884"/>
                </a:cubicBezTo>
              </a:path>
            </a:pathLst>
          </a:cu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36885" name="Freeform 34"/>
          <p:cNvSpPr>
            <a:spLocks/>
          </p:cNvSpPr>
          <p:nvPr/>
        </p:nvSpPr>
        <p:spPr bwMode="auto">
          <a:xfrm>
            <a:off x="5667375" y="4919663"/>
            <a:ext cx="1131888" cy="836612"/>
          </a:xfrm>
          <a:custGeom>
            <a:avLst/>
            <a:gdLst>
              <a:gd name="T0" fmla="*/ 4154439 w 734096"/>
              <a:gd name="T1" fmla="*/ 0 h 837126"/>
              <a:gd name="T2" fmla="*/ 3279823 w 734096"/>
              <a:gd name="T3" fmla="*/ 295668 h 837126"/>
              <a:gd name="T4" fmla="*/ 801733 w 734096"/>
              <a:gd name="T5" fmla="*/ 591338 h 837126"/>
              <a:gd name="T6" fmla="*/ 0 w 734096"/>
              <a:gd name="T7" fmla="*/ 835585 h 837126"/>
              <a:gd name="T8" fmla="*/ 0 60000 65536"/>
              <a:gd name="T9" fmla="*/ 0 60000 65536"/>
              <a:gd name="T10" fmla="*/ 0 60000 65536"/>
              <a:gd name="T11" fmla="*/ 0 60000 65536"/>
              <a:gd name="T12" fmla="*/ 0 w 734096"/>
              <a:gd name="T13" fmla="*/ 0 h 837126"/>
              <a:gd name="T14" fmla="*/ 734096 w 734096"/>
              <a:gd name="T15" fmla="*/ 837126 h 8371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34096" h="837126">
                <a:moveTo>
                  <a:pt x="734096" y="0"/>
                </a:moveTo>
                <a:cubicBezTo>
                  <a:pt x="706192" y="98738"/>
                  <a:pt x="678288" y="197476"/>
                  <a:pt x="579550" y="296214"/>
                </a:cubicBezTo>
                <a:cubicBezTo>
                  <a:pt x="480812" y="394952"/>
                  <a:pt x="238260" y="502276"/>
                  <a:pt x="141668" y="592428"/>
                </a:cubicBezTo>
                <a:cubicBezTo>
                  <a:pt x="45076" y="682580"/>
                  <a:pt x="22538" y="759853"/>
                  <a:pt x="0" y="837126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22531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null : </a:t>
            </a:r>
            <a:r>
              <a:rPr lang="th-TH" dirty="0" smtClean="0"/>
              <a:t>ค่าที่แทนการไม่อ้างอิงอ็อบเจกต์ใด</a:t>
            </a:r>
            <a:endParaRPr lang="th-TH" dirty="0"/>
          </a:p>
        </p:txBody>
      </p:sp>
      <p:grpSp>
        <p:nvGrpSpPr>
          <p:cNvPr id="2" name="Group 97"/>
          <p:cNvGrpSpPr>
            <a:grpSpLocks/>
          </p:cNvGrpSpPr>
          <p:nvPr/>
        </p:nvGrpSpPr>
        <p:grpSpPr bwMode="auto">
          <a:xfrm>
            <a:off x="2827338" y="2436813"/>
            <a:ext cx="647700" cy="368300"/>
            <a:chOff x="939" y="2998"/>
            <a:chExt cx="408" cy="232"/>
          </a:xfrm>
        </p:grpSpPr>
        <p:sp>
          <p:nvSpPr>
            <p:cNvPr id="37961" name="Rectangle 98"/>
            <p:cNvSpPr>
              <a:spLocks noChangeArrowheads="1"/>
            </p:cNvSpPr>
            <p:nvPr/>
          </p:nvSpPr>
          <p:spPr bwMode="auto">
            <a:xfrm>
              <a:off x="1106" y="299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62" name="Text Box 99"/>
            <p:cNvSpPr txBox="1">
              <a:spLocks noChangeArrowheads="1"/>
            </p:cNvSpPr>
            <p:nvPr/>
          </p:nvSpPr>
          <p:spPr bwMode="auto">
            <a:xfrm>
              <a:off x="939" y="3000"/>
              <a:ext cx="167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b</a:t>
              </a:r>
              <a:endParaRPr lang="th-TH" sz="4400" b="1">
                <a:latin typeface="Tahoma" pitchFamily="34" charset="0"/>
              </a:endParaRPr>
            </a:p>
          </p:txBody>
        </p:sp>
      </p:grpSp>
      <p:sp>
        <p:nvSpPr>
          <p:cNvPr id="631908" name="Rectangle 100"/>
          <p:cNvSpPr>
            <a:spLocks noChangeArrowheads="1"/>
          </p:cNvSpPr>
          <p:nvPr/>
        </p:nvSpPr>
        <p:spPr bwMode="auto">
          <a:xfrm>
            <a:off x="2805113" y="1092200"/>
            <a:ext cx="3489325" cy="8032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b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null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</p:txBody>
      </p:sp>
      <p:sp>
        <p:nvSpPr>
          <p:cNvPr id="631909" name="Line 101"/>
          <p:cNvSpPr>
            <a:spLocks noChangeShapeType="1"/>
          </p:cNvSpPr>
          <p:nvPr/>
        </p:nvSpPr>
        <p:spPr bwMode="auto">
          <a:xfrm>
            <a:off x="3284538" y="2628900"/>
            <a:ext cx="72231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4005263" y="2193925"/>
            <a:ext cx="1919287" cy="866775"/>
            <a:chOff x="1626" y="2845"/>
            <a:chExt cx="1630" cy="619"/>
          </a:xfrm>
        </p:grpSpPr>
        <p:sp>
          <p:nvSpPr>
            <p:cNvPr id="37950" name="AutoShape 103"/>
            <p:cNvSpPr>
              <a:spLocks noChangeArrowheads="1"/>
            </p:cNvSpPr>
            <p:nvPr/>
          </p:nvSpPr>
          <p:spPr bwMode="auto">
            <a:xfrm>
              <a:off x="1626" y="2845"/>
              <a:ext cx="1630" cy="619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 b="1">
                <a:latin typeface="Tahoma" pitchFamily="34" charset="0"/>
              </a:endParaRPr>
            </a:p>
          </p:txBody>
        </p:sp>
        <p:sp>
          <p:nvSpPr>
            <p:cNvPr id="37951" name="Text Box 104"/>
            <p:cNvSpPr txBox="1">
              <a:spLocks noChangeArrowheads="1"/>
            </p:cNvSpPr>
            <p:nvPr/>
          </p:nvSpPr>
          <p:spPr bwMode="auto">
            <a:xfrm>
              <a:off x="1818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37952" name="Text Box 105"/>
            <p:cNvSpPr txBox="1">
              <a:spLocks noChangeArrowheads="1"/>
            </p:cNvSpPr>
            <p:nvPr/>
          </p:nvSpPr>
          <p:spPr bwMode="auto">
            <a:xfrm>
              <a:off x="1672" y="2910"/>
              <a:ext cx="145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37953" name="Text Box 106"/>
            <p:cNvSpPr txBox="1">
              <a:spLocks noChangeArrowheads="1"/>
            </p:cNvSpPr>
            <p:nvPr/>
          </p:nvSpPr>
          <p:spPr bwMode="auto">
            <a:xfrm>
              <a:off x="1818" y="3193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37954" name="Text Box 107"/>
            <p:cNvSpPr txBox="1">
              <a:spLocks noChangeArrowheads="1"/>
            </p:cNvSpPr>
            <p:nvPr/>
          </p:nvSpPr>
          <p:spPr bwMode="auto">
            <a:xfrm>
              <a:off x="1672" y="3187"/>
              <a:ext cx="145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37955" name="Text Box 108"/>
            <p:cNvSpPr txBox="1">
              <a:spLocks noChangeArrowheads="1"/>
            </p:cNvSpPr>
            <p:nvPr/>
          </p:nvSpPr>
          <p:spPr bwMode="auto">
            <a:xfrm>
              <a:off x="2367" y="2915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37956" name="Text Box 109"/>
            <p:cNvSpPr txBox="1">
              <a:spLocks noChangeArrowheads="1"/>
            </p:cNvSpPr>
            <p:nvPr/>
          </p:nvSpPr>
          <p:spPr bwMode="auto">
            <a:xfrm>
              <a:off x="2132" y="2910"/>
              <a:ext cx="23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37957" name="Text Box 110"/>
            <p:cNvSpPr txBox="1">
              <a:spLocks noChangeArrowheads="1"/>
            </p:cNvSpPr>
            <p:nvPr/>
          </p:nvSpPr>
          <p:spPr bwMode="auto">
            <a:xfrm>
              <a:off x="2367" y="3193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37958" name="Text Box 111"/>
            <p:cNvSpPr txBox="1">
              <a:spLocks noChangeArrowheads="1"/>
            </p:cNvSpPr>
            <p:nvPr/>
          </p:nvSpPr>
          <p:spPr bwMode="auto">
            <a:xfrm>
              <a:off x="2132" y="3187"/>
              <a:ext cx="23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37959" name="Text Box 112"/>
            <p:cNvSpPr txBox="1">
              <a:spLocks noChangeArrowheads="1"/>
            </p:cNvSpPr>
            <p:nvPr/>
          </p:nvSpPr>
          <p:spPr bwMode="auto">
            <a:xfrm>
              <a:off x="2860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37960" name="Text Box 113"/>
            <p:cNvSpPr txBox="1">
              <a:spLocks noChangeArrowheads="1"/>
            </p:cNvSpPr>
            <p:nvPr/>
          </p:nvSpPr>
          <p:spPr bwMode="auto">
            <a:xfrm>
              <a:off x="2666" y="2910"/>
              <a:ext cx="19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r</a:t>
              </a:r>
              <a:endParaRPr lang="th-TH" sz="3200" b="1">
                <a:latin typeface="Tahoma" pitchFamily="34" charset="0"/>
              </a:endParaRPr>
            </a:p>
          </p:txBody>
        </p:sp>
      </p:grpSp>
      <p:grpSp>
        <p:nvGrpSpPr>
          <p:cNvPr id="4" name="Group 128"/>
          <p:cNvGrpSpPr>
            <a:grpSpLocks/>
          </p:cNvGrpSpPr>
          <p:nvPr/>
        </p:nvGrpSpPr>
        <p:grpSpPr bwMode="auto">
          <a:xfrm>
            <a:off x="3152775" y="2665413"/>
            <a:ext cx="269875" cy="477837"/>
            <a:chOff x="4562" y="3032"/>
            <a:chExt cx="201" cy="355"/>
          </a:xfrm>
        </p:grpSpPr>
        <p:sp>
          <p:nvSpPr>
            <p:cNvPr id="37945" name="Line 129"/>
            <p:cNvSpPr>
              <a:spLocks noChangeShapeType="1"/>
            </p:cNvSpPr>
            <p:nvPr/>
          </p:nvSpPr>
          <p:spPr bwMode="auto">
            <a:xfrm>
              <a:off x="4662" y="3032"/>
              <a:ext cx="0" cy="25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46" name="Line 130"/>
            <p:cNvSpPr>
              <a:spLocks noChangeShapeType="1"/>
            </p:cNvSpPr>
            <p:nvPr/>
          </p:nvSpPr>
          <p:spPr bwMode="auto">
            <a:xfrm>
              <a:off x="4562" y="3291"/>
              <a:ext cx="20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47" name="Line 131"/>
            <p:cNvSpPr>
              <a:spLocks noChangeShapeType="1"/>
            </p:cNvSpPr>
            <p:nvPr/>
          </p:nvSpPr>
          <p:spPr bwMode="auto">
            <a:xfrm>
              <a:off x="4596" y="3324"/>
              <a:ext cx="1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48" name="Line 132"/>
            <p:cNvSpPr>
              <a:spLocks noChangeShapeType="1"/>
            </p:cNvSpPr>
            <p:nvPr/>
          </p:nvSpPr>
          <p:spPr bwMode="auto">
            <a:xfrm>
              <a:off x="4620" y="3357"/>
              <a:ext cx="8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49" name="Line 133"/>
            <p:cNvSpPr>
              <a:spLocks noChangeShapeType="1"/>
            </p:cNvSpPr>
            <p:nvPr/>
          </p:nvSpPr>
          <p:spPr bwMode="auto">
            <a:xfrm>
              <a:off x="4647" y="3387"/>
              <a:ext cx="30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sp>
        <p:nvSpPr>
          <p:cNvPr id="631942" name="Text Box 134"/>
          <p:cNvSpPr txBox="1">
            <a:spLocks noChangeArrowheads="1"/>
          </p:cNvSpPr>
          <p:nvPr/>
        </p:nvSpPr>
        <p:spPr bwMode="auto">
          <a:xfrm>
            <a:off x="2895600" y="3252788"/>
            <a:ext cx="790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null</a:t>
            </a:r>
            <a:endParaRPr lang="th-TH" sz="2000" b="1">
              <a:solidFill>
                <a:srgbClr val="0000C0"/>
              </a:solidFill>
              <a:cs typeface="Courier New" pitchFamily="49" charset="0"/>
            </a:endParaRPr>
          </a:p>
        </p:txBody>
      </p:sp>
      <p:sp>
        <p:nvSpPr>
          <p:cNvPr id="631943" name="Rectangle 135"/>
          <p:cNvSpPr>
            <a:spLocks noChangeArrowheads="1"/>
          </p:cNvSpPr>
          <p:nvPr/>
        </p:nvSpPr>
        <p:spPr bwMode="auto">
          <a:xfrm>
            <a:off x="1609725" y="4348163"/>
            <a:ext cx="5997575" cy="901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>
              <a:lnSpc>
                <a:spcPct val="120000"/>
              </a:lnSpc>
            </a:pP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Ball[] a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Ball[4]; // </a:t>
            </a:r>
            <a:r>
              <a:rPr lang="th-TH" sz="2000">
                <a:solidFill>
                  <a:srgbClr val="000000"/>
                </a:solidFill>
              </a:rPr>
              <a:t>สร้างแค่อาเรย์</a:t>
            </a:r>
          </a:p>
          <a:p>
            <a:pPr eaLnBrk="0" hangingPunct="0">
              <a:lnSpc>
                <a:spcPct val="120000"/>
              </a:lnSpc>
            </a:pPr>
            <a:r>
              <a:rPr lang="en-US" sz="2000" b="1">
                <a:solidFill>
                  <a:srgbClr val="000000"/>
                </a:solidFill>
              </a:rPr>
              <a:t> a[3] = new Ball();</a:t>
            </a:r>
            <a:endParaRPr lang="th-TH" sz="2000" b="1">
              <a:solidFill>
                <a:srgbClr val="000000"/>
              </a:solidFill>
            </a:endParaRPr>
          </a:p>
        </p:txBody>
      </p:sp>
      <p:grpSp>
        <p:nvGrpSpPr>
          <p:cNvPr id="5" name="Group 136"/>
          <p:cNvGrpSpPr>
            <a:grpSpLocks/>
          </p:cNvGrpSpPr>
          <p:nvPr/>
        </p:nvGrpSpPr>
        <p:grpSpPr bwMode="auto">
          <a:xfrm>
            <a:off x="2138363" y="5545138"/>
            <a:ext cx="2738437" cy="382587"/>
            <a:chOff x="1619" y="1819"/>
            <a:chExt cx="1725" cy="241"/>
          </a:xfrm>
        </p:grpSpPr>
        <p:grpSp>
          <p:nvGrpSpPr>
            <p:cNvPr id="37937" name="Group 137"/>
            <p:cNvGrpSpPr>
              <a:grpSpLocks/>
            </p:cNvGrpSpPr>
            <p:nvPr/>
          </p:nvGrpSpPr>
          <p:grpSpPr bwMode="auto">
            <a:xfrm>
              <a:off x="1619" y="1819"/>
              <a:ext cx="408" cy="232"/>
              <a:chOff x="939" y="2998"/>
              <a:chExt cx="408" cy="232"/>
            </a:xfrm>
          </p:grpSpPr>
          <p:sp>
            <p:nvSpPr>
              <p:cNvPr id="37943" name="Rectangle 138"/>
              <p:cNvSpPr>
                <a:spLocks noChangeArrowheads="1"/>
              </p:cNvSpPr>
              <p:nvPr/>
            </p:nvSpPr>
            <p:spPr bwMode="auto">
              <a:xfrm>
                <a:off x="1106" y="2998"/>
                <a:ext cx="241" cy="232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44" name="Text Box 139"/>
              <p:cNvSpPr txBox="1">
                <a:spLocks noChangeArrowheads="1"/>
              </p:cNvSpPr>
              <p:nvPr/>
            </p:nvSpPr>
            <p:spPr bwMode="auto">
              <a:xfrm>
                <a:off x="939" y="3000"/>
                <a:ext cx="167" cy="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b="1">
                    <a:cs typeface="Angsana New" pitchFamily="18" charset="-34"/>
                  </a:rPr>
                  <a:t>a</a:t>
                </a:r>
                <a:endParaRPr lang="th-TH" sz="4400" b="1">
                  <a:latin typeface="Tahoma" pitchFamily="34" charset="0"/>
                </a:endParaRPr>
              </a:p>
            </p:txBody>
          </p:sp>
        </p:grpSp>
        <p:sp>
          <p:nvSpPr>
            <p:cNvPr id="37938" name="Line 140"/>
            <p:cNvSpPr>
              <a:spLocks noChangeShapeType="1"/>
            </p:cNvSpPr>
            <p:nvPr/>
          </p:nvSpPr>
          <p:spPr bwMode="auto">
            <a:xfrm>
              <a:off x="1907" y="1940"/>
              <a:ext cx="45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7939" name="Rectangle 141"/>
            <p:cNvSpPr>
              <a:spLocks noChangeArrowheads="1"/>
            </p:cNvSpPr>
            <p:nvPr/>
          </p:nvSpPr>
          <p:spPr bwMode="auto">
            <a:xfrm>
              <a:off x="2380" y="182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40" name="Rectangle 142"/>
            <p:cNvSpPr>
              <a:spLocks noChangeArrowheads="1"/>
            </p:cNvSpPr>
            <p:nvPr/>
          </p:nvSpPr>
          <p:spPr bwMode="auto">
            <a:xfrm>
              <a:off x="2621" y="182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41" name="Rectangle 143"/>
            <p:cNvSpPr>
              <a:spLocks noChangeArrowheads="1"/>
            </p:cNvSpPr>
            <p:nvPr/>
          </p:nvSpPr>
          <p:spPr bwMode="auto">
            <a:xfrm>
              <a:off x="2862" y="182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42" name="Rectangle 144"/>
            <p:cNvSpPr>
              <a:spLocks noChangeArrowheads="1"/>
            </p:cNvSpPr>
            <p:nvPr/>
          </p:nvSpPr>
          <p:spPr bwMode="auto">
            <a:xfrm>
              <a:off x="3103" y="182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146"/>
          <p:cNvGrpSpPr>
            <a:grpSpLocks/>
          </p:cNvGrpSpPr>
          <p:nvPr/>
        </p:nvGrpSpPr>
        <p:grpSpPr bwMode="auto">
          <a:xfrm>
            <a:off x="3392488" y="5754688"/>
            <a:ext cx="269875" cy="477837"/>
            <a:chOff x="4562" y="3032"/>
            <a:chExt cx="201" cy="355"/>
          </a:xfrm>
        </p:grpSpPr>
        <p:sp>
          <p:nvSpPr>
            <p:cNvPr id="37932" name="Line 147"/>
            <p:cNvSpPr>
              <a:spLocks noChangeShapeType="1"/>
            </p:cNvSpPr>
            <p:nvPr/>
          </p:nvSpPr>
          <p:spPr bwMode="auto">
            <a:xfrm>
              <a:off x="4662" y="3032"/>
              <a:ext cx="0" cy="25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33" name="Line 148"/>
            <p:cNvSpPr>
              <a:spLocks noChangeShapeType="1"/>
            </p:cNvSpPr>
            <p:nvPr/>
          </p:nvSpPr>
          <p:spPr bwMode="auto">
            <a:xfrm>
              <a:off x="4562" y="3291"/>
              <a:ext cx="20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34" name="Line 149"/>
            <p:cNvSpPr>
              <a:spLocks noChangeShapeType="1"/>
            </p:cNvSpPr>
            <p:nvPr/>
          </p:nvSpPr>
          <p:spPr bwMode="auto">
            <a:xfrm>
              <a:off x="4596" y="3324"/>
              <a:ext cx="1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35" name="Line 150"/>
            <p:cNvSpPr>
              <a:spLocks noChangeShapeType="1"/>
            </p:cNvSpPr>
            <p:nvPr/>
          </p:nvSpPr>
          <p:spPr bwMode="auto">
            <a:xfrm>
              <a:off x="4620" y="3357"/>
              <a:ext cx="8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36" name="Line 151"/>
            <p:cNvSpPr>
              <a:spLocks noChangeShapeType="1"/>
            </p:cNvSpPr>
            <p:nvPr/>
          </p:nvSpPr>
          <p:spPr bwMode="auto">
            <a:xfrm>
              <a:off x="4647" y="3387"/>
              <a:ext cx="30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8" name="Group 152"/>
          <p:cNvGrpSpPr>
            <a:grpSpLocks/>
          </p:cNvGrpSpPr>
          <p:nvPr/>
        </p:nvGrpSpPr>
        <p:grpSpPr bwMode="auto">
          <a:xfrm>
            <a:off x="3806825" y="5754688"/>
            <a:ext cx="269875" cy="477837"/>
            <a:chOff x="4562" y="3032"/>
            <a:chExt cx="201" cy="355"/>
          </a:xfrm>
        </p:grpSpPr>
        <p:sp>
          <p:nvSpPr>
            <p:cNvPr id="37927" name="Line 153"/>
            <p:cNvSpPr>
              <a:spLocks noChangeShapeType="1"/>
            </p:cNvSpPr>
            <p:nvPr/>
          </p:nvSpPr>
          <p:spPr bwMode="auto">
            <a:xfrm>
              <a:off x="4662" y="3032"/>
              <a:ext cx="0" cy="25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28" name="Line 154"/>
            <p:cNvSpPr>
              <a:spLocks noChangeShapeType="1"/>
            </p:cNvSpPr>
            <p:nvPr/>
          </p:nvSpPr>
          <p:spPr bwMode="auto">
            <a:xfrm>
              <a:off x="4562" y="3291"/>
              <a:ext cx="20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29" name="Line 155"/>
            <p:cNvSpPr>
              <a:spLocks noChangeShapeType="1"/>
            </p:cNvSpPr>
            <p:nvPr/>
          </p:nvSpPr>
          <p:spPr bwMode="auto">
            <a:xfrm>
              <a:off x="4596" y="3324"/>
              <a:ext cx="1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30" name="Line 156"/>
            <p:cNvSpPr>
              <a:spLocks noChangeShapeType="1"/>
            </p:cNvSpPr>
            <p:nvPr/>
          </p:nvSpPr>
          <p:spPr bwMode="auto">
            <a:xfrm>
              <a:off x="4620" y="3357"/>
              <a:ext cx="8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31" name="Line 157"/>
            <p:cNvSpPr>
              <a:spLocks noChangeShapeType="1"/>
            </p:cNvSpPr>
            <p:nvPr/>
          </p:nvSpPr>
          <p:spPr bwMode="auto">
            <a:xfrm>
              <a:off x="4647" y="3387"/>
              <a:ext cx="30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9" name="Group 158"/>
          <p:cNvGrpSpPr>
            <a:grpSpLocks/>
          </p:cNvGrpSpPr>
          <p:nvPr/>
        </p:nvGrpSpPr>
        <p:grpSpPr bwMode="auto">
          <a:xfrm>
            <a:off x="4178300" y="5754688"/>
            <a:ext cx="269875" cy="477837"/>
            <a:chOff x="4562" y="3032"/>
            <a:chExt cx="201" cy="355"/>
          </a:xfrm>
        </p:grpSpPr>
        <p:sp>
          <p:nvSpPr>
            <p:cNvPr id="37922" name="Line 159"/>
            <p:cNvSpPr>
              <a:spLocks noChangeShapeType="1"/>
            </p:cNvSpPr>
            <p:nvPr/>
          </p:nvSpPr>
          <p:spPr bwMode="auto">
            <a:xfrm>
              <a:off x="4662" y="3032"/>
              <a:ext cx="0" cy="25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23" name="Line 160"/>
            <p:cNvSpPr>
              <a:spLocks noChangeShapeType="1"/>
            </p:cNvSpPr>
            <p:nvPr/>
          </p:nvSpPr>
          <p:spPr bwMode="auto">
            <a:xfrm>
              <a:off x="4562" y="3291"/>
              <a:ext cx="20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24" name="Line 161"/>
            <p:cNvSpPr>
              <a:spLocks noChangeShapeType="1"/>
            </p:cNvSpPr>
            <p:nvPr/>
          </p:nvSpPr>
          <p:spPr bwMode="auto">
            <a:xfrm>
              <a:off x="4596" y="3324"/>
              <a:ext cx="1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25" name="Line 162"/>
            <p:cNvSpPr>
              <a:spLocks noChangeShapeType="1"/>
            </p:cNvSpPr>
            <p:nvPr/>
          </p:nvSpPr>
          <p:spPr bwMode="auto">
            <a:xfrm>
              <a:off x="4620" y="3357"/>
              <a:ext cx="8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26" name="Line 163"/>
            <p:cNvSpPr>
              <a:spLocks noChangeShapeType="1"/>
            </p:cNvSpPr>
            <p:nvPr/>
          </p:nvSpPr>
          <p:spPr bwMode="auto">
            <a:xfrm>
              <a:off x="4647" y="3387"/>
              <a:ext cx="30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10" name="Group 164"/>
          <p:cNvGrpSpPr>
            <a:grpSpLocks/>
          </p:cNvGrpSpPr>
          <p:nvPr/>
        </p:nvGrpSpPr>
        <p:grpSpPr bwMode="auto">
          <a:xfrm>
            <a:off x="4549775" y="5754688"/>
            <a:ext cx="269875" cy="477837"/>
            <a:chOff x="4562" y="3032"/>
            <a:chExt cx="201" cy="355"/>
          </a:xfrm>
        </p:grpSpPr>
        <p:sp>
          <p:nvSpPr>
            <p:cNvPr id="37917" name="Line 165"/>
            <p:cNvSpPr>
              <a:spLocks noChangeShapeType="1"/>
            </p:cNvSpPr>
            <p:nvPr/>
          </p:nvSpPr>
          <p:spPr bwMode="auto">
            <a:xfrm>
              <a:off x="4662" y="3032"/>
              <a:ext cx="0" cy="25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18" name="Line 166"/>
            <p:cNvSpPr>
              <a:spLocks noChangeShapeType="1"/>
            </p:cNvSpPr>
            <p:nvPr/>
          </p:nvSpPr>
          <p:spPr bwMode="auto">
            <a:xfrm>
              <a:off x="4562" y="3291"/>
              <a:ext cx="20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19" name="Line 167"/>
            <p:cNvSpPr>
              <a:spLocks noChangeShapeType="1"/>
            </p:cNvSpPr>
            <p:nvPr/>
          </p:nvSpPr>
          <p:spPr bwMode="auto">
            <a:xfrm>
              <a:off x="4596" y="3324"/>
              <a:ext cx="1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20" name="Line 168"/>
            <p:cNvSpPr>
              <a:spLocks noChangeShapeType="1"/>
            </p:cNvSpPr>
            <p:nvPr/>
          </p:nvSpPr>
          <p:spPr bwMode="auto">
            <a:xfrm>
              <a:off x="4620" y="3357"/>
              <a:ext cx="8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  <p:sp>
          <p:nvSpPr>
            <p:cNvPr id="37921" name="Line 169"/>
            <p:cNvSpPr>
              <a:spLocks noChangeShapeType="1"/>
            </p:cNvSpPr>
            <p:nvPr/>
          </p:nvSpPr>
          <p:spPr bwMode="auto">
            <a:xfrm>
              <a:off x="4647" y="3387"/>
              <a:ext cx="30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11" name="Group 171"/>
          <p:cNvGrpSpPr>
            <a:grpSpLocks/>
          </p:cNvGrpSpPr>
          <p:nvPr/>
        </p:nvGrpSpPr>
        <p:grpSpPr bwMode="auto">
          <a:xfrm>
            <a:off x="5773738" y="5640388"/>
            <a:ext cx="1919287" cy="866775"/>
            <a:chOff x="1626" y="2845"/>
            <a:chExt cx="1630" cy="619"/>
          </a:xfrm>
        </p:grpSpPr>
        <p:sp>
          <p:nvSpPr>
            <p:cNvPr id="37906" name="AutoShape 172"/>
            <p:cNvSpPr>
              <a:spLocks noChangeArrowheads="1"/>
            </p:cNvSpPr>
            <p:nvPr/>
          </p:nvSpPr>
          <p:spPr bwMode="auto">
            <a:xfrm>
              <a:off x="1626" y="2845"/>
              <a:ext cx="1630" cy="619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 b="1">
                <a:latin typeface="Tahoma" pitchFamily="34" charset="0"/>
              </a:endParaRPr>
            </a:p>
          </p:txBody>
        </p:sp>
        <p:sp>
          <p:nvSpPr>
            <p:cNvPr id="37907" name="Text Box 173"/>
            <p:cNvSpPr txBox="1">
              <a:spLocks noChangeArrowheads="1"/>
            </p:cNvSpPr>
            <p:nvPr/>
          </p:nvSpPr>
          <p:spPr bwMode="auto">
            <a:xfrm>
              <a:off x="1818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37908" name="Text Box 174"/>
            <p:cNvSpPr txBox="1">
              <a:spLocks noChangeArrowheads="1"/>
            </p:cNvSpPr>
            <p:nvPr/>
          </p:nvSpPr>
          <p:spPr bwMode="auto">
            <a:xfrm>
              <a:off x="1672" y="2910"/>
              <a:ext cx="145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37909" name="Text Box 175"/>
            <p:cNvSpPr txBox="1">
              <a:spLocks noChangeArrowheads="1"/>
            </p:cNvSpPr>
            <p:nvPr/>
          </p:nvSpPr>
          <p:spPr bwMode="auto">
            <a:xfrm>
              <a:off x="1818" y="3193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37910" name="Text Box 176"/>
            <p:cNvSpPr txBox="1">
              <a:spLocks noChangeArrowheads="1"/>
            </p:cNvSpPr>
            <p:nvPr/>
          </p:nvSpPr>
          <p:spPr bwMode="auto">
            <a:xfrm>
              <a:off x="1672" y="3187"/>
              <a:ext cx="145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37911" name="Text Box 177"/>
            <p:cNvSpPr txBox="1">
              <a:spLocks noChangeArrowheads="1"/>
            </p:cNvSpPr>
            <p:nvPr/>
          </p:nvSpPr>
          <p:spPr bwMode="auto">
            <a:xfrm>
              <a:off x="2367" y="2915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37912" name="Text Box 178"/>
            <p:cNvSpPr txBox="1">
              <a:spLocks noChangeArrowheads="1"/>
            </p:cNvSpPr>
            <p:nvPr/>
          </p:nvSpPr>
          <p:spPr bwMode="auto">
            <a:xfrm>
              <a:off x="2132" y="2910"/>
              <a:ext cx="23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dx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37913" name="Text Box 179"/>
            <p:cNvSpPr txBox="1">
              <a:spLocks noChangeArrowheads="1"/>
            </p:cNvSpPr>
            <p:nvPr/>
          </p:nvSpPr>
          <p:spPr bwMode="auto">
            <a:xfrm>
              <a:off x="2367" y="3193"/>
              <a:ext cx="302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37914" name="Text Box 180"/>
            <p:cNvSpPr txBox="1">
              <a:spLocks noChangeArrowheads="1"/>
            </p:cNvSpPr>
            <p:nvPr/>
          </p:nvSpPr>
          <p:spPr bwMode="auto">
            <a:xfrm>
              <a:off x="2132" y="3187"/>
              <a:ext cx="23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dy</a:t>
              </a:r>
              <a:endParaRPr lang="th-TH" sz="3200" b="1">
                <a:latin typeface="Tahoma" pitchFamily="34" charset="0"/>
              </a:endParaRPr>
            </a:p>
          </p:txBody>
        </p:sp>
        <p:sp>
          <p:nvSpPr>
            <p:cNvPr id="37915" name="Text Box 181"/>
            <p:cNvSpPr txBox="1">
              <a:spLocks noChangeArrowheads="1"/>
            </p:cNvSpPr>
            <p:nvPr/>
          </p:nvSpPr>
          <p:spPr bwMode="auto">
            <a:xfrm>
              <a:off x="2860" y="2915"/>
              <a:ext cx="303" cy="1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60000"/>
                </a:lnSpc>
              </a:pPr>
              <a:r>
                <a:rPr lang="en-US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37916" name="Text Box 182"/>
            <p:cNvSpPr txBox="1">
              <a:spLocks noChangeArrowheads="1"/>
            </p:cNvSpPr>
            <p:nvPr/>
          </p:nvSpPr>
          <p:spPr bwMode="auto">
            <a:xfrm>
              <a:off x="2666" y="2910"/>
              <a:ext cx="193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cs typeface="Angsana New" pitchFamily="18" charset="-34"/>
                </a:rPr>
                <a:t>r</a:t>
              </a:r>
              <a:endParaRPr lang="th-TH" sz="3200" b="1">
                <a:latin typeface="Tahoma" pitchFamily="34" charset="0"/>
              </a:endParaRPr>
            </a:p>
          </p:txBody>
        </p:sp>
      </p:grpSp>
      <p:sp>
        <p:nvSpPr>
          <p:cNvPr id="631991" name="Line 183"/>
          <p:cNvSpPr>
            <a:spLocks noChangeShapeType="1"/>
          </p:cNvSpPr>
          <p:nvPr/>
        </p:nvSpPr>
        <p:spPr bwMode="auto">
          <a:xfrm>
            <a:off x="4711700" y="5740400"/>
            <a:ext cx="1014413" cy="1714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/>
          <a:lstStyle/>
          <a:p>
            <a:endParaRPr lang="th-TH"/>
          </a:p>
        </p:txBody>
      </p:sp>
      <p:sp>
        <p:nvSpPr>
          <p:cNvPr id="37905" name="TextBox 73"/>
          <p:cNvSpPr txBox="1">
            <a:spLocks noChangeArrowheads="1"/>
          </p:cNvSpPr>
          <p:nvPr/>
        </p:nvSpPr>
        <p:spPr bwMode="auto">
          <a:xfrm>
            <a:off x="1076325" y="3819525"/>
            <a:ext cx="70342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/>
              <a:t>หลัง </a:t>
            </a:r>
            <a:r>
              <a:rPr lang="en-US" b="1"/>
              <a:t>new</a:t>
            </a:r>
            <a:r>
              <a:rPr lang="en-US"/>
              <a:t> </a:t>
            </a:r>
            <a:r>
              <a:rPr lang="th-TH"/>
              <a:t>อาเรย์ของอ็อบเจกต์ จะได้ทุกช่องเก็บ </a:t>
            </a:r>
            <a:r>
              <a:rPr lang="en-US" b="1"/>
              <a:t>null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90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190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31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31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31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0" dur="500"/>
                                        <p:tgtEl>
                                          <p:spTgt spid="6319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31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9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319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31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31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3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1908" grpId="0" build="p" animBg="1"/>
      <p:bldP spid="631909" grpId="0" animBg="1"/>
      <p:bldP spid="631909" grpId="1" animBg="1"/>
      <p:bldP spid="631942" grpId="0" autoUpdateAnimBg="0"/>
      <p:bldP spid="631943" grpId="0" build="p" animBg="1" autoUpdateAnimBg="0"/>
      <p:bldP spid="63199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ตัวอย่าง </a:t>
            </a:r>
            <a:r>
              <a:rPr lang="en-US" dirty="0" smtClean="0"/>
              <a:t>: </a:t>
            </a:r>
            <a:r>
              <a:rPr lang="th-TH" dirty="0" smtClean="0"/>
              <a:t>หา </a:t>
            </a:r>
            <a:r>
              <a:rPr lang="en-US" dirty="0" smtClean="0"/>
              <a:t>Popular Member</a:t>
            </a:r>
            <a:endParaRPr lang="en-US" dirty="0"/>
          </a:p>
        </p:txBody>
      </p:sp>
      <p:grpSp>
        <p:nvGrpSpPr>
          <p:cNvPr id="38915" name="Group 34"/>
          <p:cNvGrpSpPr>
            <a:grpSpLocks/>
          </p:cNvGrpSpPr>
          <p:nvPr/>
        </p:nvGrpSpPr>
        <p:grpSpPr bwMode="auto">
          <a:xfrm>
            <a:off x="1565275" y="879475"/>
            <a:ext cx="6045200" cy="4814888"/>
            <a:chOff x="1578442" y="1282793"/>
            <a:chExt cx="6046041" cy="4815575"/>
          </a:xfrm>
        </p:grpSpPr>
        <p:cxnSp>
          <p:nvCxnSpPr>
            <p:cNvPr id="38939" name="Straight Connector 25"/>
            <p:cNvCxnSpPr>
              <a:cxnSpLocks noChangeShapeType="1"/>
            </p:cNvCxnSpPr>
            <p:nvPr/>
          </p:nvCxnSpPr>
          <p:spPr bwMode="auto">
            <a:xfrm flipV="1">
              <a:off x="3200400" y="2393576"/>
              <a:ext cx="1075765" cy="98163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40" name="Straight Connector 27"/>
            <p:cNvCxnSpPr>
              <a:cxnSpLocks noChangeShapeType="1"/>
            </p:cNvCxnSpPr>
            <p:nvPr/>
          </p:nvCxnSpPr>
          <p:spPr bwMode="auto">
            <a:xfrm flipV="1">
              <a:off x="4948518" y="2877671"/>
              <a:ext cx="2259106" cy="126402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41" name="Straight Connector 29"/>
            <p:cNvCxnSpPr>
              <a:cxnSpLocks noChangeShapeType="1"/>
            </p:cNvCxnSpPr>
            <p:nvPr/>
          </p:nvCxnSpPr>
          <p:spPr bwMode="auto">
            <a:xfrm rot="10800000">
              <a:off x="4343400" y="2460812"/>
              <a:ext cx="2743200" cy="40341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42" name="Straight Connector 31"/>
            <p:cNvCxnSpPr>
              <a:cxnSpLocks noChangeShapeType="1"/>
            </p:cNvCxnSpPr>
            <p:nvPr/>
          </p:nvCxnSpPr>
          <p:spPr bwMode="auto">
            <a:xfrm rot="16200000" flipH="1">
              <a:off x="2467535" y="4188759"/>
              <a:ext cx="1748118" cy="2286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43" name="Straight Connector 33"/>
            <p:cNvCxnSpPr>
              <a:cxnSpLocks noChangeShapeType="1"/>
            </p:cNvCxnSpPr>
            <p:nvPr/>
          </p:nvCxnSpPr>
          <p:spPr bwMode="auto">
            <a:xfrm rot="16200000" flipV="1">
              <a:off x="1136278" y="3395382"/>
              <a:ext cx="1976717" cy="13447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944" name="Freeform 23"/>
            <p:cNvSpPr>
              <a:spLocks/>
            </p:cNvSpPr>
            <p:nvPr/>
          </p:nvSpPr>
          <p:spPr bwMode="auto">
            <a:xfrm>
              <a:off x="2030506" y="2003612"/>
              <a:ext cx="5204012" cy="3724835"/>
            </a:xfrm>
            <a:custGeom>
              <a:avLst/>
              <a:gdLst>
                <a:gd name="T0" fmla="*/ 0 w 5204012"/>
                <a:gd name="T1" fmla="*/ 430306 h 3724835"/>
                <a:gd name="T2" fmla="*/ 1210235 w 5204012"/>
                <a:gd name="T3" fmla="*/ 1398497 h 3724835"/>
                <a:gd name="T4" fmla="*/ 26894 w 5204012"/>
                <a:gd name="T5" fmla="*/ 2366683 h 3724835"/>
                <a:gd name="T6" fmla="*/ 1479176 w 5204012"/>
                <a:gd name="T7" fmla="*/ 3173507 h 3724835"/>
                <a:gd name="T8" fmla="*/ 3012140 w 5204012"/>
                <a:gd name="T9" fmla="*/ 2138083 h 3724835"/>
                <a:gd name="T10" fmla="*/ 2218764 w 5204012"/>
                <a:gd name="T11" fmla="*/ 430306 h 3724835"/>
                <a:gd name="T12" fmla="*/ 3832412 w 5204012"/>
                <a:gd name="T13" fmla="*/ 0 h 3724835"/>
                <a:gd name="T14" fmla="*/ 5204012 w 5204012"/>
                <a:gd name="T15" fmla="*/ 914400 h 3724835"/>
                <a:gd name="T16" fmla="*/ 4625788 w 5204012"/>
                <a:gd name="T17" fmla="*/ 2528047 h 3724835"/>
                <a:gd name="T18" fmla="*/ 3025588 w 5204012"/>
                <a:gd name="T19" fmla="*/ 2111189 h 3724835"/>
                <a:gd name="T20" fmla="*/ 3832412 w 5204012"/>
                <a:gd name="T21" fmla="*/ 40341 h 3724835"/>
                <a:gd name="T22" fmla="*/ 4558552 w 5204012"/>
                <a:gd name="T23" fmla="*/ 2501153 h 3724835"/>
                <a:gd name="T24" fmla="*/ 3240740 w 5204012"/>
                <a:gd name="T25" fmla="*/ 3724835 h 3724835"/>
                <a:gd name="T26" fmla="*/ 3052482 w 5204012"/>
                <a:gd name="T27" fmla="*/ 2151529 h 3724835"/>
                <a:gd name="T28" fmla="*/ 1183341 w 5204012"/>
                <a:gd name="T29" fmla="*/ 1398497 h 372483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204012"/>
                <a:gd name="T46" fmla="*/ 0 h 3724835"/>
                <a:gd name="T47" fmla="*/ 5204012 w 5204012"/>
                <a:gd name="T48" fmla="*/ 3724835 h 372483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204012" h="3724835">
                  <a:moveTo>
                    <a:pt x="0" y="430306"/>
                  </a:moveTo>
                  <a:lnTo>
                    <a:pt x="1210235" y="1398494"/>
                  </a:lnTo>
                  <a:lnTo>
                    <a:pt x="26894" y="2366682"/>
                  </a:lnTo>
                  <a:lnTo>
                    <a:pt x="1479176" y="3173506"/>
                  </a:lnTo>
                  <a:lnTo>
                    <a:pt x="3012141" y="2138082"/>
                  </a:lnTo>
                  <a:lnTo>
                    <a:pt x="2218765" y="430306"/>
                  </a:lnTo>
                  <a:lnTo>
                    <a:pt x="3832412" y="0"/>
                  </a:lnTo>
                  <a:lnTo>
                    <a:pt x="5204012" y="914400"/>
                  </a:lnTo>
                  <a:lnTo>
                    <a:pt x="4625788" y="2528047"/>
                  </a:lnTo>
                  <a:lnTo>
                    <a:pt x="3025588" y="2111188"/>
                  </a:lnTo>
                  <a:lnTo>
                    <a:pt x="3832412" y="40341"/>
                  </a:lnTo>
                  <a:lnTo>
                    <a:pt x="4558553" y="2501153"/>
                  </a:lnTo>
                  <a:lnTo>
                    <a:pt x="3240741" y="3724835"/>
                  </a:lnTo>
                  <a:lnTo>
                    <a:pt x="3052482" y="2151529"/>
                  </a:lnTo>
                  <a:lnTo>
                    <a:pt x="1183341" y="1398494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  <p:pic>
          <p:nvPicPr>
            <p:cNvPr id="38945" name="Picture 3" descr="C:\Documents and Settings\spj\Desktop\friends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6454" y="3380534"/>
              <a:ext cx="936158" cy="1104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" descr="C:\Documents and Settings\spj\Desktop\friends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775230" y="2694735"/>
              <a:ext cx="936158" cy="1104186"/>
            </a:xfrm>
            <a:prstGeom prst="rect">
              <a:avLst/>
            </a:prstGeom>
            <a:noFill/>
          </p:spPr>
        </p:pic>
        <p:pic>
          <p:nvPicPr>
            <p:cNvPr id="15" name="Picture 3" descr="C:\Documents and Settings\spj\Desktop\friends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383961" y="1282793"/>
              <a:ext cx="936158" cy="1104186"/>
            </a:xfrm>
            <a:prstGeom prst="rect">
              <a:avLst/>
            </a:prstGeom>
            <a:noFill/>
          </p:spPr>
        </p:pic>
        <p:pic>
          <p:nvPicPr>
            <p:cNvPr id="16" name="Picture 3" descr="C:\Documents and Settings\spj\Desktop\friends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204231" y="3797394"/>
              <a:ext cx="936158" cy="1104186"/>
            </a:xfrm>
            <a:prstGeom prst="rect">
              <a:avLst/>
            </a:prstGeom>
            <a:noFill/>
          </p:spPr>
        </p:pic>
        <p:pic>
          <p:nvPicPr>
            <p:cNvPr id="17" name="Picture 3" descr="C:\Documents and Settings\spj\Desktop\friends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792291" y="4994182"/>
              <a:ext cx="936158" cy="1104186"/>
            </a:xfrm>
            <a:prstGeom prst="rect">
              <a:avLst/>
            </a:prstGeom>
            <a:noFill/>
          </p:spPr>
        </p:pic>
        <p:pic>
          <p:nvPicPr>
            <p:cNvPr id="18" name="Picture 3" descr="C:\Documents and Settings\spj\Desktop\friends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963490" y="4375618"/>
              <a:ext cx="936158" cy="1104186"/>
            </a:xfrm>
            <a:prstGeom prst="rect">
              <a:avLst/>
            </a:prstGeom>
            <a:noFill/>
          </p:spPr>
        </p:pic>
        <p:pic>
          <p:nvPicPr>
            <p:cNvPr id="19" name="Picture 3" descr="C:\Documents and Settings\spj\Desktop\friends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1578442" y="1713100"/>
              <a:ext cx="936158" cy="1104186"/>
            </a:xfrm>
            <a:prstGeom prst="rect">
              <a:avLst/>
            </a:prstGeom>
            <a:noFill/>
          </p:spPr>
        </p:pic>
        <p:pic>
          <p:nvPicPr>
            <p:cNvPr id="20" name="Picture 3" descr="C:\Documents and Settings\spj\Desktop\friends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1726360" y="3649477"/>
              <a:ext cx="936158" cy="1104186"/>
            </a:xfrm>
            <a:prstGeom prst="rect">
              <a:avLst/>
            </a:prstGeom>
            <a:noFill/>
          </p:spPr>
        </p:pic>
        <p:pic>
          <p:nvPicPr>
            <p:cNvPr id="21" name="Picture 3" descr="C:\Documents and Settings\spj\Desktop\friends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6688325" y="2183747"/>
              <a:ext cx="936158" cy="1104186"/>
            </a:xfrm>
            <a:prstGeom prst="rect">
              <a:avLst/>
            </a:prstGeom>
            <a:noFill/>
          </p:spPr>
        </p:pic>
        <p:pic>
          <p:nvPicPr>
            <p:cNvPr id="38954" name="Picture 3" descr="C:\Documents and Settings\spj\Desktop\friends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4101" y="1713100"/>
              <a:ext cx="936158" cy="1104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916" name="Group 63"/>
          <p:cNvGrpSpPr>
            <a:grpSpLocks/>
          </p:cNvGrpSpPr>
          <p:nvPr/>
        </p:nvGrpSpPr>
        <p:grpSpPr bwMode="auto">
          <a:xfrm>
            <a:off x="2447925" y="1708150"/>
            <a:ext cx="4302125" cy="3414713"/>
            <a:chOff x="2460812" y="2111188"/>
            <a:chExt cx="4303063" cy="3415552"/>
          </a:xfrm>
        </p:grpSpPr>
        <p:cxnSp>
          <p:nvCxnSpPr>
            <p:cNvPr id="38931" name="Straight Arrow Connector 45"/>
            <p:cNvCxnSpPr>
              <a:cxnSpLocks noChangeShapeType="1"/>
            </p:cNvCxnSpPr>
            <p:nvPr/>
          </p:nvCxnSpPr>
          <p:spPr bwMode="auto">
            <a:xfrm flipV="1">
              <a:off x="3429002" y="2702859"/>
              <a:ext cx="524433" cy="484092"/>
            </a:xfrm>
            <a:prstGeom prst="straightConnector1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32" name="Straight Arrow Connector 47"/>
            <p:cNvCxnSpPr>
              <a:cxnSpLocks noChangeShapeType="1"/>
            </p:cNvCxnSpPr>
            <p:nvPr/>
          </p:nvCxnSpPr>
          <p:spPr bwMode="auto">
            <a:xfrm rot="16200000" flipV="1">
              <a:off x="4215656" y="3018862"/>
              <a:ext cx="753033" cy="336179"/>
            </a:xfrm>
            <a:prstGeom prst="straightConnector1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33" name="Straight Arrow Connector 49"/>
            <p:cNvCxnSpPr>
              <a:cxnSpLocks noChangeShapeType="1"/>
            </p:cNvCxnSpPr>
            <p:nvPr/>
          </p:nvCxnSpPr>
          <p:spPr bwMode="auto">
            <a:xfrm flipV="1">
              <a:off x="2460812" y="2460813"/>
              <a:ext cx="1438835" cy="40340"/>
            </a:xfrm>
            <a:prstGeom prst="straightConnector1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34" name="Straight Arrow Connector 51"/>
            <p:cNvCxnSpPr>
              <a:cxnSpLocks noChangeShapeType="1"/>
            </p:cNvCxnSpPr>
            <p:nvPr/>
          </p:nvCxnSpPr>
          <p:spPr bwMode="auto">
            <a:xfrm>
              <a:off x="2501156" y="4612340"/>
              <a:ext cx="632009" cy="363072"/>
            </a:xfrm>
            <a:prstGeom prst="straightConnector1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35" name="Straight Arrow Connector 53"/>
            <p:cNvCxnSpPr>
              <a:cxnSpLocks noChangeShapeType="1"/>
            </p:cNvCxnSpPr>
            <p:nvPr/>
          </p:nvCxnSpPr>
          <p:spPr bwMode="auto">
            <a:xfrm rot="10800000" flipV="1">
              <a:off x="5271248" y="3146611"/>
              <a:ext cx="1492627" cy="833718"/>
            </a:xfrm>
            <a:prstGeom prst="straightConnector1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36" name="Straight Arrow Connector 55"/>
            <p:cNvCxnSpPr>
              <a:cxnSpLocks noChangeShapeType="1"/>
            </p:cNvCxnSpPr>
            <p:nvPr/>
          </p:nvCxnSpPr>
          <p:spPr bwMode="auto">
            <a:xfrm flipV="1">
              <a:off x="5499853" y="4773706"/>
              <a:ext cx="806818" cy="753034"/>
            </a:xfrm>
            <a:prstGeom prst="straightConnector1">
              <a:avLst/>
            </a:prstGeom>
            <a:noFill/>
            <a:ln w="57150" algn="ctr">
              <a:solidFill>
                <a:srgbClr val="FF0000"/>
              </a:solidFill>
              <a:round/>
              <a:headEnd type="triangle"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37" name="Straight Arrow Connector 59"/>
            <p:cNvCxnSpPr>
              <a:cxnSpLocks noChangeShapeType="1"/>
            </p:cNvCxnSpPr>
            <p:nvPr/>
          </p:nvCxnSpPr>
          <p:spPr bwMode="auto">
            <a:xfrm flipV="1">
              <a:off x="4598900" y="2111188"/>
              <a:ext cx="887500" cy="255493"/>
            </a:xfrm>
            <a:prstGeom prst="straightConnector1">
              <a:avLst/>
            </a:prstGeom>
            <a:noFill/>
            <a:ln w="57150" algn="ctr">
              <a:solidFill>
                <a:srgbClr val="FF0000"/>
              </a:solidFill>
              <a:round/>
              <a:headEnd type="triangle"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38" name="Straight Arrow Connector 61"/>
            <p:cNvCxnSpPr>
              <a:cxnSpLocks noChangeShapeType="1"/>
            </p:cNvCxnSpPr>
            <p:nvPr/>
          </p:nvCxnSpPr>
          <p:spPr bwMode="auto">
            <a:xfrm flipV="1">
              <a:off x="3778625" y="4397188"/>
              <a:ext cx="874057" cy="618563"/>
            </a:xfrm>
            <a:prstGeom prst="straightConnector1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8917" name="TextBox 64"/>
          <p:cNvSpPr txBox="1">
            <a:spLocks noChangeArrowheads="1"/>
          </p:cNvSpPr>
          <p:nvPr/>
        </p:nvSpPr>
        <p:spPr bwMode="auto">
          <a:xfrm>
            <a:off x="1236663" y="2676525"/>
            <a:ext cx="876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/>
              <a:t>เพื่อน</a:t>
            </a:r>
            <a:endParaRPr lang="en-US"/>
          </a:p>
        </p:txBody>
      </p:sp>
      <p:sp>
        <p:nvSpPr>
          <p:cNvPr id="38918" name="TextBox 65"/>
          <p:cNvSpPr txBox="1">
            <a:spLocks noChangeArrowheads="1"/>
          </p:cNvSpPr>
          <p:nvPr/>
        </p:nvSpPr>
        <p:spPr bwMode="auto">
          <a:xfrm>
            <a:off x="2460625" y="1236663"/>
            <a:ext cx="1155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/>
              <a:t>เพื่อน</a:t>
            </a:r>
            <a:br>
              <a:rPr lang="th-TH"/>
            </a:br>
            <a:r>
              <a:rPr lang="th-TH"/>
              <a:t>สนิทสุด</a:t>
            </a:r>
            <a:endParaRPr lang="en-US"/>
          </a:p>
        </p:txBody>
      </p:sp>
      <p:sp>
        <p:nvSpPr>
          <p:cNvPr id="38919" name="TextBox 68"/>
          <p:cNvSpPr txBox="1">
            <a:spLocks noChangeArrowheads="1"/>
          </p:cNvSpPr>
          <p:nvPr/>
        </p:nvSpPr>
        <p:spPr bwMode="auto">
          <a:xfrm>
            <a:off x="1828800" y="1936750"/>
            <a:ext cx="368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b="1"/>
              <a:t>A</a:t>
            </a:r>
          </a:p>
        </p:txBody>
      </p:sp>
      <p:sp>
        <p:nvSpPr>
          <p:cNvPr id="38920" name="TextBox 69"/>
          <p:cNvSpPr txBox="1">
            <a:spLocks noChangeArrowheads="1"/>
          </p:cNvSpPr>
          <p:nvPr/>
        </p:nvSpPr>
        <p:spPr bwMode="auto">
          <a:xfrm>
            <a:off x="4075113" y="1922463"/>
            <a:ext cx="368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b="1"/>
              <a:t>D</a:t>
            </a:r>
          </a:p>
        </p:txBody>
      </p:sp>
      <p:sp>
        <p:nvSpPr>
          <p:cNvPr id="38921" name="TextBox 70"/>
          <p:cNvSpPr txBox="1">
            <a:spLocks noChangeArrowheads="1"/>
          </p:cNvSpPr>
          <p:nvPr/>
        </p:nvSpPr>
        <p:spPr bwMode="auto">
          <a:xfrm>
            <a:off x="1990725" y="3873500"/>
            <a:ext cx="368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b="1"/>
              <a:t>B</a:t>
            </a:r>
          </a:p>
        </p:txBody>
      </p:sp>
      <p:sp>
        <p:nvSpPr>
          <p:cNvPr id="38922" name="TextBox 71"/>
          <p:cNvSpPr txBox="1">
            <a:spLocks noChangeArrowheads="1"/>
          </p:cNvSpPr>
          <p:nvPr/>
        </p:nvSpPr>
        <p:spPr bwMode="auto">
          <a:xfrm>
            <a:off x="3011488" y="2932113"/>
            <a:ext cx="3698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b="1"/>
              <a:t>C</a:t>
            </a:r>
          </a:p>
        </p:txBody>
      </p:sp>
      <p:sp>
        <p:nvSpPr>
          <p:cNvPr id="38923" name="TextBox 72"/>
          <p:cNvSpPr txBox="1">
            <a:spLocks noChangeArrowheads="1"/>
          </p:cNvSpPr>
          <p:nvPr/>
        </p:nvSpPr>
        <p:spPr bwMode="auto">
          <a:xfrm>
            <a:off x="5648325" y="1519238"/>
            <a:ext cx="368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b="1"/>
              <a:t>E</a:t>
            </a:r>
          </a:p>
        </p:txBody>
      </p:sp>
      <p:sp>
        <p:nvSpPr>
          <p:cNvPr id="38924" name="TextBox 73"/>
          <p:cNvSpPr txBox="1">
            <a:spLocks noChangeArrowheads="1"/>
          </p:cNvSpPr>
          <p:nvPr/>
        </p:nvSpPr>
        <p:spPr bwMode="auto">
          <a:xfrm>
            <a:off x="4746625" y="3617913"/>
            <a:ext cx="3698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b="1"/>
              <a:t>F</a:t>
            </a:r>
          </a:p>
        </p:txBody>
      </p:sp>
      <p:sp>
        <p:nvSpPr>
          <p:cNvPr id="38925" name="TextBox 74"/>
          <p:cNvSpPr txBox="1">
            <a:spLocks noChangeArrowheads="1"/>
          </p:cNvSpPr>
          <p:nvPr/>
        </p:nvSpPr>
        <p:spPr bwMode="auto">
          <a:xfrm>
            <a:off x="3213100" y="4598988"/>
            <a:ext cx="3698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b="1"/>
              <a:t>G</a:t>
            </a:r>
          </a:p>
        </p:txBody>
      </p:sp>
      <p:sp>
        <p:nvSpPr>
          <p:cNvPr id="38926" name="TextBox 75"/>
          <p:cNvSpPr txBox="1">
            <a:spLocks noChangeArrowheads="1"/>
          </p:cNvSpPr>
          <p:nvPr/>
        </p:nvSpPr>
        <p:spPr bwMode="auto">
          <a:xfrm>
            <a:off x="5056188" y="5218113"/>
            <a:ext cx="368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b="1"/>
              <a:t>H</a:t>
            </a:r>
          </a:p>
        </p:txBody>
      </p:sp>
      <p:sp>
        <p:nvSpPr>
          <p:cNvPr id="38927" name="TextBox 76"/>
          <p:cNvSpPr txBox="1">
            <a:spLocks noChangeArrowheads="1"/>
          </p:cNvSpPr>
          <p:nvPr/>
        </p:nvSpPr>
        <p:spPr bwMode="auto">
          <a:xfrm>
            <a:off x="6440488" y="4033838"/>
            <a:ext cx="369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b="1"/>
              <a:t>I</a:t>
            </a:r>
          </a:p>
        </p:txBody>
      </p:sp>
      <p:sp>
        <p:nvSpPr>
          <p:cNvPr id="38928" name="TextBox 77"/>
          <p:cNvSpPr txBox="1">
            <a:spLocks noChangeArrowheads="1"/>
          </p:cNvSpPr>
          <p:nvPr/>
        </p:nvSpPr>
        <p:spPr bwMode="auto">
          <a:xfrm>
            <a:off x="6938963" y="2420938"/>
            <a:ext cx="368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b="1"/>
              <a:t>J</a:t>
            </a:r>
          </a:p>
        </p:txBody>
      </p:sp>
      <p:sp>
        <p:nvSpPr>
          <p:cNvPr id="38929" name="TextBox 40"/>
          <p:cNvSpPr txBox="1">
            <a:spLocks noChangeArrowheads="1"/>
          </p:cNvSpPr>
          <p:nvPr/>
        </p:nvSpPr>
        <p:spPr bwMode="auto">
          <a:xfrm>
            <a:off x="1304925" y="5889625"/>
            <a:ext cx="67325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/>
              <a:t>อยากทราบว่า ใครเป็นเพื่อนสนิทสุดของคนอื่นมากสุด</a:t>
            </a:r>
            <a:endParaRPr lang="en-US"/>
          </a:p>
        </p:txBody>
      </p:sp>
      <p:sp>
        <p:nvSpPr>
          <p:cNvPr id="43" name="5-Point Star 42"/>
          <p:cNvSpPr/>
          <p:nvPr/>
        </p:nvSpPr>
        <p:spPr bwMode="auto">
          <a:xfrm>
            <a:off x="4033838" y="954088"/>
            <a:ext cx="444500" cy="404812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800">
              <a:solidFill>
                <a:schemeClr val="tx1"/>
              </a:solidFill>
              <a:latin typeface="Angsana New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ถ้ามีข้อมูลประเภท </a:t>
            </a:r>
            <a:r>
              <a:rPr lang="en-US" dirty="0" smtClean="0"/>
              <a:t>Book</a:t>
            </a:r>
            <a:endParaRPr lang="th-TH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73063" y="2490788"/>
            <a:ext cx="8461375" cy="2116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[] isbn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[n];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[] name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[n];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[] price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[n];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readBookFile(</a:t>
            </a:r>
            <a:r>
              <a:rPr lang="en-US" sz="2000" b="1">
                <a:solidFill>
                  <a:srgbClr val="FF00FF"/>
                </a:solidFill>
              </a:rPr>
              <a:t>"c:/temp/books.txt"</a:t>
            </a:r>
            <a:r>
              <a:rPr lang="en-US" sz="2000" b="1">
                <a:solidFill>
                  <a:srgbClr val="000000"/>
                </a:solidFill>
              </a:rPr>
              <a:t>, isbn, name, price);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sortBooksByPrice(isbn, name, price);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printBooks(isbn, name, price);</a:t>
            </a:r>
          </a:p>
        </p:txBody>
      </p:sp>
      <p:sp>
        <p:nvSpPr>
          <p:cNvPr id="607239" name="Text Box 7"/>
          <p:cNvSpPr txBox="1">
            <a:spLocks noChangeArrowheads="1"/>
          </p:cNvSpPr>
          <p:nvPr/>
        </p:nvSpPr>
        <p:spPr bwMode="auto">
          <a:xfrm>
            <a:off x="373063" y="5072063"/>
            <a:ext cx="8448675" cy="1100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Book[] books = readBookFile(</a:t>
            </a:r>
            <a:r>
              <a:rPr lang="en-US" sz="2000" b="1">
                <a:solidFill>
                  <a:srgbClr val="FF00FF"/>
                </a:solidFill>
              </a:rPr>
              <a:t>"c:/temp/books.txt"</a:t>
            </a:r>
            <a:r>
              <a:rPr lang="en-US" sz="2000" b="1">
                <a:solidFill>
                  <a:srgbClr val="000000"/>
                </a:solidFill>
              </a:rPr>
              <a:t>);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sortBooksByPrice(books);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printBooks(books);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3460750" y="903288"/>
            <a:ext cx="2000250" cy="138588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i="1" dirty="0">
                <a:solidFill>
                  <a:srgbClr val="C00000"/>
                </a:solidFill>
                <a:latin typeface="Tahoma" pitchFamily="34" charset="0"/>
              </a:rPr>
              <a:t>หนังสือ</a:t>
            </a:r>
            <a:endParaRPr lang="en-US" i="1" dirty="0">
              <a:solidFill>
                <a:srgbClr val="C00000"/>
              </a:solidFill>
              <a:latin typeface="Tahoma" pitchFamily="34" charset="0"/>
            </a:endParaRPr>
          </a:p>
          <a:p>
            <a:pPr>
              <a:buFontTx/>
              <a:buChar char="-"/>
              <a:defRPr/>
            </a:pPr>
            <a:r>
              <a:rPr lang="en-US" sz="2000" dirty="0">
                <a:latin typeface="Tahoma" pitchFamily="34" charset="0"/>
              </a:rPr>
              <a:t> </a:t>
            </a:r>
            <a:r>
              <a:rPr lang="th-TH" sz="2000" dirty="0">
                <a:latin typeface="Tahoma" pitchFamily="34" charset="0"/>
              </a:rPr>
              <a:t>ชื่อ</a:t>
            </a:r>
          </a:p>
          <a:p>
            <a:pPr>
              <a:buFontTx/>
              <a:buChar char="-"/>
              <a:defRPr/>
            </a:pPr>
            <a:r>
              <a:rPr lang="th-TH" sz="2000" dirty="0">
                <a:latin typeface="Tahoma" pitchFamily="34" charset="0"/>
              </a:rPr>
              <a:t> หมายเลข </a:t>
            </a:r>
            <a:r>
              <a:rPr lang="en-US" sz="2000" dirty="0">
                <a:latin typeface="Tahoma" pitchFamily="34" charset="0"/>
              </a:rPr>
              <a:t>ISBN</a:t>
            </a:r>
            <a:endParaRPr lang="th-TH" sz="2000" dirty="0">
              <a:latin typeface="Tahoma" pitchFamily="34" charset="0"/>
            </a:endParaRPr>
          </a:p>
          <a:p>
            <a:pPr>
              <a:buFontTx/>
              <a:buChar char="-"/>
              <a:defRPr/>
            </a:pPr>
            <a:r>
              <a:rPr lang="th-TH" sz="2000" dirty="0">
                <a:latin typeface="Tahoma" pitchFamily="34" charset="0"/>
              </a:rPr>
              <a:t> ราคา</a:t>
            </a:r>
          </a:p>
        </p:txBody>
      </p:sp>
      <p:sp>
        <p:nvSpPr>
          <p:cNvPr id="6150" name="Rounded Rectangular Callout 5"/>
          <p:cNvSpPr>
            <a:spLocks noChangeArrowheads="1"/>
          </p:cNvSpPr>
          <p:nvPr/>
        </p:nvSpPr>
        <p:spPr bwMode="auto">
          <a:xfrm>
            <a:off x="6078538" y="2339975"/>
            <a:ext cx="2514600" cy="981075"/>
          </a:xfrm>
          <a:prstGeom prst="wedgeRoundRectCallout">
            <a:avLst>
              <a:gd name="adj1" fmla="val -46944"/>
              <a:gd name="adj2" fmla="val 69949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th-TH">
                <a:solidFill>
                  <a:schemeClr val="tx1"/>
                </a:solidFill>
                <a:latin typeface="Tahoma" pitchFamily="34" charset="0"/>
              </a:rPr>
              <a:t>จะรับส่งหนังสือ ต้องส่ง </a:t>
            </a:r>
            <a:r>
              <a:rPr lang="en-US">
                <a:solidFill>
                  <a:schemeClr val="tx1"/>
                </a:solidFill>
                <a:latin typeface="Tahoma" pitchFamily="34" charset="0"/>
              </a:rPr>
              <a:t>3 </a:t>
            </a:r>
            <a:r>
              <a:rPr lang="th-TH">
                <a:solidFill>
                  <a:schemeClr val="tx1"/>
                </a:solidFill>
                <a:latin typeface="Tahoma" pitchFamily="34" charset="0"/>
              </a:rPr>
              <a:t>ตัวแปร</a:t>
            </a:r>
            <a:endParaRPr lang="en-U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6151" name="Rounded Rectangular Callout 6"/>
          <p:cNvSpPr>
            <a:spLocks noChangeArrowheads="1"/>
          </p:cNvSpPr>
          <p:nvPr/>
        </p:nvSpPr>
        <p:spPr bwMode="auto">
          <a:xfrm>
            <a:off x="4881563" y="5607050"/>
            <a:ext cx="2514600" cy="981075"/>
          </a:xfrm>
          <a:prstGeom prst="wedgeRoundRectCallout">
            <a:avLst>
              <a:gd name="adj1" fmla="val -61384"/>
              <a:gd name="adj2" fmla="val -36903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th-TH">
                <a:solidFill>
                  <a:schemeClr val="tx1"/>
                </a:solidFill>
                <a:latin typeface="Tahoma" pitchFamily="34" charset="0"/>
              </a:rPr>
              <a:t>สะดวกกว่า</a:t>
            </a:r>
          </a:p>
          <a:p>
            <a:pPr algn="ctr" eaLnBrk="0" hangingPunct="0"/>
            <a:r>
              <a:rPr lang="th-TH">
                <a:solidFill>
                  <a:schemeClr val="tx1"/>
                </a:solidFill>
                <a:latin typeface="Tahoma" pitchFamily="34" charset="0"/>
              </a:rPr>
              <a:t>อ่าน</a:t>
            </a:r>
            <a:r>
              <a:rPr lang="en-US">
                <a:solidFill>
                  <a:schemeClr val="tx1"/>
                </a:solidFill>
                <a:latin typeface="Tahoma" pitchFamily="34" charset="0"/>
              </a:rPr>
              <a:t>/</a:t>
            </a:r>
            <a:r>
              <a:rPr lang="th-TH">
                <a:solidFill>
                  <a:schemeClr val="tx1"/>
                </a:solidFill>
                <a:latin typeface="Tahoma" pitchFamily="34" charset="0"/>
              </a:rPr>
              <a:t>เขียนง่ายกว่า</a:t>
            </a:r>
            <a:endParaRPr lang="en-US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273050" y="2166938"/>
            <a:ext cx="1065213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1</a:t>
            </a:r>
            <a:endParaRPr lang="th-TH" sz="2000" dirty="0">
              <a:latin typeface="Tahoma" pitchFamily="34" charset="0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300038" y="4735513"/>
            <a:ext cx="1065212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2</a:t>
            </a:r>
            <a:endParaRPr lang="th-TH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7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7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07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07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 autoUpdateAnimBg="0"/>
      <p:bldP spid="607239" grpId="0" build="p" animBg="1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3"/>
          <p:cNvSpPr txBox="1">
            <a:spLocks noChangeArrowheads="1"/>
          </p:cNvSpPr>
          <p:nvPr/>
        </p:nvSpPr>
        <p:spPr bwMode="auto">
          <a:xfrm>
            <a:off x="268288" y="3409950"/>
            <a:ext cx="3335337" cy="12001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0000C0"/>
                </a:solidFill>
              </a:rPr>
              <a:t>public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class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chemeClr val="tx1"/>
                </a:solidFill>
              </a:rPr>
              <a:t>Member</a:t>
            </a:r>
            <a:r>
              <a:rPr lang="en-US" sz="1800" b="1">
                <a:solidFill>
                  <a:srgbClr val="000000"/>
                </a:solidFill>
              </a:rPr>
              <a:t>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</a:t>
            </a:r>
            <a:r>
              <a:rPr lang="en-US" sz="1800" b="1">
                <a:solidFill>
                  <a:srgbClr val="C00000"/>
                </a:solidFill>
              </a:rPr>
              <a:t>String</a:t>
            </a:r>
            <a:r>
              <a:rPr lang="en-US" sz="1800" b="1">
                <a:solidFill>
                  <a:srgbClr val="000000"/>
                </a:solidFill>
              </a:rPr>
              <a:t>   loginName;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</a:t>
            </a:r>
            <a:r>
              <a:rPr lang="en-US" sz="1800" b="1">
                <a:solidFill>
                  <a:schemeClr val="tx1"/>
                </a:solidFill>
              </a:rPr>
              <a:t>Member</a:t>
            </a:r>
            <a:r>
              <a:rPr lang="en-US" sz="1800" b="1">
                <a:solidFill>
                  <a:srgbClr val="000000"/>
                </a:solidFill>
              </a:rPr>
              <a:t>   bestFriend;  </a:t>
            </a:r>
            <a:r>
              <a:rPr lang="th-TH" sz="1800" b="1">
                <a:solidFill>
                  <a:srgbClr val="000000"/>
                </a:solidFill>
              </a:rPr>
              <a:t> </a:t>
            </a:r>
          </a:p>
          <a:p>
            <a:pPr eaLnBrk="1" hangingPunct="1"/>
            <a:r>
              <a:rPr lang="en-US" sz="1800" b="1">
                <a:solidFill>
                  <a:schemeClr val="tx1"/>
                </a:solidFill>
                <a:cs typeface="Courier New" pitchFamily="49" charset="0"/>
              </a:rPr>
              <a:t>}</a:t>
            </a:r>
            <a:endParaRPr lang="en-US" sz="1800" b="1">
              <a:solidFill>
                <a:srgbClr val="000000"/>
              </a:solidFill>
            </a:endParaRPr>
          </a:p>
        </p:txBody>
      </p:sp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คลาส </a:t>
            </a:r>
            <a:r>
              <a:rPr lang="en-US" dirty="0" smtClean="0"/>
              <a:t>Member</a:t>
            </a:r>
            <a:endParaRPr lang="th-TH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68288" y="1728788"/>
            <a:ext cx="3335337" cy="14779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0000C0"/>
                </a:solidFill>
              </a:rPr>
              <a:t>public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class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chemeClr val="tx1"/>
                </a:solidFill>
              </a:rPr>
              <a:t>Member</a:t>
            </a:r>
            <a:r>
              <a:rPr lang="en-US" sz="1800" b="1">
                <a:solidFill>
                  <a:srgbClr val="000000"/>
                </a:solidFill>
              </a:rPr>
              <a:t>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</a:t>
            </a:r>
            <a:r>
              <a:rPr lang="en-US" sz="1800" b="1">
                <a:solidFill>
                  <a:srgbClr val="C00000"/>
                </a:solidFill>
              </a:rPr>
              <a:t>String</a:t>
            </a:r>
            <a:r>
              <a:rPr lang="en-US" sz="1800" b="1">
                <a:solidFill>
                  <a:srgbClr val="000000"/>
                </a:solidFill>
              </a:rPr>
              <a:t>   loginName;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</a:t>
            </a:r>
            <a:r>
              <a:rPr lang="en-US" sz="1800" b="1">
                <a:solidFill>
                  <a:schemeClr val="tx1"/>
                </a:solidFill>
              </a:rPr>
              <a:t>Member</a:t>
            </a:r>
            <a:r>
              <a:rPr lang="en-US" sz="1800" b="1">
                <a:solidFill>
                  <a:srgbClr val="000000"/>
                </a:solidFill>
              </a:rPr>
              <a:t>   bestFriend;  </a:t>
            </a:r>
            <a:r>
              <a:rPr lang="th-TH" sz="1800" b="1">
                <a:solidFill>
                  <a:srgbClr val="000000"/>
                </a:solidFill>
              </a:rPr>
              <a:t> 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</a:t>
            </a:r>
            <a:r>
              <a:rPr lang="en-US" sz="1800" b="1">
                <a:solidFill>
                  <a:schemeClr val="tx1"/>
                </a:solidFill>
              </a:rPr>
              <a:t>Member</a:t>
            </a:r>
            <a:r>
              <a:rPr lang="en-US" sz="1800" b="1">
                <a:solidFill>
                  <a:srgbClr val="000000"/>
                </a:solidFill>
              </a:rPr>
              <a:t>[] friends;</a:t>
            </a:r>
          </a:p>
          <a:p>
            <a:pPr eaLnBrk="1" hangingPunct="1"/>
            <a:r>
              <a:rPr lang="en-US" sz="1800" b="1">
                <a:solidFill>
                  <a:schemeClr val="tx1"/>
                </a:solidFill>
                <a:cs typeface="Courier New" pitchFamily="49" charset="0"/>
              </a:rPr>
              <a:t>}</a:t>
            </a:r>
            <a:endParaRPr lang="en-US" sz="1800" b="1">
              <a:solidFill>
                <a:srgbClr val="000000"/>
              </a:solidFill>
            </a:endParaRPr>
          </a:p>
        </p:txBody>
      </p:sp>
      <p:pic>
        <p:nvPicPr>
          <p:cNvPr id="39941" name="Picture 3" descr="C:\Documents and Settings\spj\Desktop\friend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975" y="1228725"/>
            <a:ext cx="1838325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C:\Documents and Settings\spj\Desktop\friends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943820" y="4120123"/>
            <a:ext cx="1837110" cy="2166847"/>
          </a:xfrm>
          <a:prstGeom prst="rect">
            <a:avLst/>
          </a:prstGeom>
          <a:noFill/>
        </p:spPr>
      </p:pic>
      <p:pic>
        <p:nvPicPr>
          <p:cNvPr id="27" name="Picture 3" descr="C:\Documents and Settings\spj\Desktop\friends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640761" y="4147017"/>
            <a:ext cx="1837110" cy="2166847"/>
          </a:xfrm>
          <a:prstGeom prst="rect">
            <a:avLst/>
          </a:prstGeom>
          <a:noFill/>
        </p:spPr>
      </p:pic>
      <p:sp>
        <p:nvSpPr>
          <p:cNvPr id="39944" name="TextBox 27"/>
          <p:cNvSpPr txBox="1">
            <a:spLocks noChangeArrowheads="1"/>
          </p:cNvSpPr>
          <p:nvPr/>
        </p:nvSpPr>
        <p:spPr bwMode="auto">
          <a:xfrm>
            <a:off x="4559300" y="1492250"/>
            <a:ext cx="368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en-US" b="1"/>
              <a:t>A</a:t>
            </a:r>
          </a:p>
        </p:txBody>
      </p:sp>
      <p:sp>
        <p:nvSpPr>
          <p:cNvPr id="39945" name="TextBox 28"/>
          <p:cNvSpPr txBox="1">
            <a:spLocks noChangeArrowheads="1"/>
          </p:cNvSpPr>
          <p:nvPr/>
        </p:nvSpPr>
        <p:spPr bwMode="auto">
          <a:xfrm>
            <a:off x="3335338" y="4437063"/>
            <a:ext cx="368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en-US" b="1"/>
              <a:t>B</a:t>
            </a:r>
          </a:p>
        </p:txBody>
      </p:sp>
      <p:sp>
        <p:nvSpPr>
          <p:cNvPr id="39946" name="TextBox 29"/>
          <p:cNvSpPr txBox="1">
            <a:spLocks noChangeArrowheads="1"/>
          </p:cNvSpPr>
          <p:nvPr/>
        </p:nvSpPr>
        <p:spPr bwMode="auto">
          <a:xfrm>
            <a:off x="7651750" y="4383088"/>
            <a:ext cx="368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en-US" b="1"/>
              <a:t>C</a:t>
            </a:r>
          </a:p>
        </p:txBody>
      </p:sp>
      <p:pic>
        <p:nvPicPr>
          <p:cNvPr id="34" name="Picture 3" descr="C:\Documents and Settings\spj\Desktop\friends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903943" y="1235257"/>
            <a:ext cx="1837111" cy="2166848"/>
          </a:xfrm>
          <a:prstGeom prst="rect">
            <a:avLst/>
          </a:prstGeom>
          <a:noFill/>
        </p:spPr>
      </p:pic>
      <p:grpSp>
        <p:nvGrpSpPr>
          <p:cNvPr id="39948" name="Group 35"/>
          <p:cNvGrpSpPr>
            <a:grpSpLocks/>
          </p:cNvGrpSpPr>
          <p:nvPr/>
        </p:nvGrpSpPr>
        <p:grpSpPr bwMode="auto">
          <a:xfrm>
            <a:off x="5270500" y="3429000"/>
            <a:ext cx="685800" cy="349250"/>
            <a:chOff x="4424082" y="4020671"/>
            <a:chExt cx="685800" cy="349623"/>
          </a:xfrm>
        </p:grpSpPr>
        <p:sp>
          <p:nvSpPr>
            <p:cNvPr id="39996" name="Rectangle 30"/>
            <p:cNvSpPr>
              <a:spLocks noChangeArrowheads="1"/>
            </p:cNvSpPr>
            <p:nvPr/>
          </p:nvSpPr>
          <p:spPr bwMode="auto">
            <a:xfrm>
              <a:off x="4424082" y="4020671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sp>
          <p:nvSpPr>
            <p:cNvPr id="39997" name="Rectangle 31"/>
            <p:cNvSpPr>
              <a:spLocks noChangeArrowheads="1"/>
            </p:cNvSpPr>
            <p:nvPr/>
          </p:nvSpPr>
          <p:spPr bwMode="auto">
            <a:xfrm>
              <a:off x="4652682" y="4020671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sp>
          <p:nvSpPr>
            <p:cNvPr id="39998" name="Rectangle 34"/>
            <p:cNvSpPr>
              <a:spLocks noChangeArrowheads="1"/>
            </p:cNvSpPr>
            <p:nvPr/>
          </p:nvSpPr>
          <p:spPr bwMode="auto">
            <a:xfrm>
              <a:off x="4881282" y="4020671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</p:grpSp>
      <p:grpSp>
        <p:nvGrpSpPr>
          <p:cNvPr id="39949" name="Group 40"/>
          <p:cNvGrpSpPr>
            <a:grpSpLocks/>
          </p:cNvGrpSpPr>
          <p:nvPr/>
        </p:nvGrpSpPr>
        <p:grpSpPr bwMode="auto">
          <a:xfrm>
            <a:off x="6777038" y="3429000"/>
            <a:ext cx="457200" cy="349250"/>
            <a:chOff x="4652682" y="4020671"/>
            <a:chExt cx="457200" cy="349623"/>
          </a:xfrm>
        </p:grpSpPr>
        <p:sp>
          <p:nvSpPr>
            <p:cNvPr id="39994" name="Rectangle 42"/>
            <p:cNvSpPr>
              <a:spLocks noChangeArrowheads="1"/>
            </p:cNvSpPr>
            <p:nvPr/>
          </p:nvSpPr>
          <p:spPr bwMode="auto">
            <a:xfrm>
              <a:off x="4652682" y="4020671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sp>
          <p:nvSpPr>
            <p:cNvPr id="39995" name="Rectangle 43"/>
            <p:cNvSpPr>
              <a:spLocks noChangeArrowheads="1"/>
            </p:cNvSpPr>
            <p:nvPr/>
          </p:nvSpPr>
          <p:spPr bwMode="auto">
            <a:xfrm>
              <a:off x="4881282" y="4020671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</p:grpSp>
      <p:grpSp>
        <p:nvGrpSpPr>
          <p:cNvPr id="39950" name="Group 44"/>
          <p:cNvGrpSpPr>
            <a:grpSpLocks/>
          </p:cNvGrpSpPr>
          <p:nvPr/>
        </p:nvGrpSpPr>
        <p:grpSpPr bwMode="auto">
          <a:xfrm>
            <a:off x="4491038" y="5862638"/>
            <a:ext cx="685800" cy="349250"/>
            <a:chOff x="4424082" y="4020671"/>
            <a:chExt cx="685800" cy="349623"/>
          </a:xfrm>
        </p:grpSpPr>
        <p:sp>
          <p:nvSpPr>
            <p:cNvPr id="39991" name="Rectangle 45"/>
            <p:cNvSpPr>
              <a:spLocks noChangeArrowheads="1"/>
            </p:cNvSpPr>
            <p:nvPr/>
          </p:nvSpPr>
          <p:spPr bwMode="auto">
            <a:xfrm>
              <a:off x="4424082" y="4020671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sp>
          <p:nvSpPr>
            <p:cNvPr id="39992" name="Rectangle 46"/>
            <p:cNvSpPr>
              <a:spLocks noChangeArrowheads="1"/>
            </p:cNvSpPr>
            <p:nvPr/>
          </p:nvSpPr>
          <p:spPr bwMode="auto">
            <a:xfrm>
              <a:off x="4652682" y="4020671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sp>
          <p:nvSpPr>
            <p:cNvPr id="39993" name="Rectangle 47"/>
            <p:cNvSpPr>
              <a:spLocks noChangeArrowheads="1"/>
            </p:cNvSpPr>
            <p:nvPr/>
          </p:nvSpPr>
          <p:spPr bwMode="auto">
            <a:xfrm>
              <a:off x="4881282" y="4020671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</p:grpSp>
      <p:grpSp>
        <p:nvGrpSpPr>
          <p:cNvPr id="39951" name="Group 48"/>
          <p:cNvGrpSpPr>
            <a:grpSpLocks/>
          </p:cNvGrpSpPr>
          <p:nvPr/>
        </p:nvGrpSpPr>
        <p:grpSpPr bwMode="auto">
          <a:xfrm>
            <a:off x="6226175" y="5862638"/>
            <a:ext cx="685800" cy="349250"/>
            <a:chOff x="4424082" y="4020671"/>
            <a:chExt cx="685800" cy="349623"/>
          </a:xfrm>
        </p:grpSpPr>
        <p:sp>
          <p:nvSpPr>
            <p:cNvPr id="39988" name="Rectangle 49"/>
            <p:cNvSpPr>
              <a:spLocks noChangeArrowheads="1"/>
            </p:cNvSpPr>
            <p:nvPr/>
          </p:nvSpPr>
          <p:spPr bwMode="auto">
            <a:xfrm>
              <a:off x="4424082" y="4020671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sp>
          <p:nvSpPr>
            <p:cNvPr id="39989" name="Rectangle 50"/>
            <p:cNvSpPr>
              <a:spLocks noChangeArrowheads="1"/>
            </p:cNvSpPr>
            <p:nvPr/>
          </p:nvSpPr>
          <p:spPr bwMode="auto">
            <a:xfrm>
              <a:off x="4652682" y="4020671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sp>
          <p:nvSpPr>
            <p:cNvPr id="39990" name="Rectangle 51"/>
            <p:cNvSpPr>
              <a:spLocks noChangeArrowheads="1"/>
            </p:cNvSpPr>
            <p:nvPr/>
          </p:nvSpPr>
          <p:spPr bwMode="auto">
            <a:xfrm>
              <a:off x="4881282" y="4020671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</p:grpSp>
      <p:grpSp>
        <p:nvGrpSpPr>
          <p:cNvPr id="39952" name="Group 55"/>
          <p:cNvGrpSpPr>
            <a:grpSpLocks/>
          </p:cNvGrpSpPr>
          <p:nvPr/>
        </p:nvGrpSpPr>
        <p:grpSpPr bwMode="auto">
          <a:xfrm>
            <a:off x="4630738" y="2384425"/>
            <a:ext cx="228600" cy="847725"/>
            <a:chOff x="4630270" y="2384612"/>
            <a:chExt cx="228600" cy="847164"/>
          </a:xfrm>
        </p:grpSpPr>
        <p:sp>
          <p:nvSpPr>
            <p:cNvPr id="39986" name="Rectangle 53"/>
            <p:cNvSpPr>
              <a:spLocks noChangeArrowheads="1"/>
            </p:cNvSpPr>
            <p:nvPr/>
          </p:nvSpPr>
          <p:spPr bwMode="auto">
            <a:xfrm>
              <a:off x="4630270" y="2882153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sp>
          <p:nvSpPr>
            <p:cNvPr id="39987" name="Rectangle 54"/>
            <p:cNvSpPr>
              <a:spLocks noChangeArrowheads="1"/>
            </p:cNvSpPr>
            <p:nvPr/>
          </p:nvSpPr>
          <p:spPr bwMode="auto">
            <a:xfrm>
              <a:off x="4630270" y="2384612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</p:grpSp>
      <p:grpSp>
        <p:nvGrpSpPr>
          <p:cNvPr id="39953" name="Group 56"/>
          <p:cNvGrpSpPr>
            <a:grpSpLocks/>
          </p:cNvGrpSpPr>
          <p:nvPr/>
        </p:nvGrpSpPr>
        <p:grpSpPr bwMode="auto">
          <a:xfrm>
            <a:off x="7708900" y="2371725"/>
            <a:ext cx="228600" cy="846138"/>
            <a:chOff x="4630270" y="2384612"/>
            <a:chExt cx="228600" cy="847164"/>
          </a:xfrm>
        </p:grpSpPr>
        <p:sp>
          <p:nvSpPr>
            <p:cNvPr id="39984" name="Rectangle 57"/>
            <p:cNvSpPr>
              <a:spLocks noChangeArrowheads="1"/>
            </p:cNvSpPr>
            <p:nvPr/>
          </p:nvSpPr>
          <p:spPr bwMode="auto">
            <a:xfrm>
              <a:off x="4630270" y="2882153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sp>
          <p:nvSpPr>
            <p:cNvPr id="39985" name="Rectangle 58"/>
            <p:cNvSpPr>
              <a:spLocks noChangeArrowheads="1"/>
            </p:cNvSpPr>
            <p:nvPr/>
          </p:nvSpPr>
          <p:spPr bwMode="auto">
            <a:xfrm>
              <a:off x="4630270" y="2384612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</p:grpSp>
      <p:sp>
        <p:nvSpPr>
          <p:cNvPr id="39954" name="TextBox 59"/>
          <p:cNvSpPr txBox="1">
            <a:spLocks noChangeArrowheads="1"/>
          </p:cNvSpPr>
          <p:nvPr/>
        </p:nvSpPr>
        <p:spPr bwMode="auto">
          <a:xfrm>
            <a:off x="7610475" y="1492250"/>
            <a:ext cx="369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en-US" b="1"/>
              <a:t>Z</a:t>
            </a:r>
          </a:p>
        </p:txBody>
      </p:sp>
      <p:grpSp>
        <p:nvGrpSpPr>
          <p:cNvPr id="39955" name="Group 60"/>
          <p:cNvGrpSpPr>
            <a:grpSpLocks/>
          </p:cNvGrpSpPr>
          <p:nvPr/>
        </p:nvGrpSpPr>
        <p:grpSpPr bwMode="auto">
          <a:xfrm>
            <a:off x="7723188" y="5289550"/>
            <a:ext cx="228600" cy="846138"/>
            <a:chOff x="4630270" y="2384612"/>
            <a:chExt cx="228600" cy="847164"/>
          </a:xfrm>
        </p:grpSpPr>
        <p:sp>
          <p:nvSpPr>
            <p:cNvPr id="39982" name="Rectangle 61"/>
            <p:cNvSpPr>
              <a:spLocks noChangeArrowheads="1"/>
            </p:cNvSpPr>
            <p:nvPr/>
          </p:nvSpPr>
          <p:spPr bwMode="auto">
            <a:xfrm>
              <a:off x="4630270" y="2882153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sp>
          <p:nvSpPr>
            <p:cNvPr id="39983" name="Rectangle 62"/>
            <p:cNvSpPr>
              <a:spLocks noChangeArrowheads="1"/>
            </p:cNvSpPr>
            <p:nvPr/>
          </p:nvSpPr>
          <p:spPr bwMode="auto">
            <a:xfrm>
              <a:off x="4630270" y="2384612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</p:grpSp>
      <p:grpSp>
        <p:nvGrpSpPr>
          <p:cNvPr id="39956" name="Group 63"/>
          <p:cNvGrpSpPr>
            <a:grpSpLocks/>
          </p:cNvGrpSpPr>
          <p:nvPr/>
        </p:nvGrpSpPr>
        <p:grpSpPr bwMode="auto">
          <a:xfrm>
            <a:off x="3419475" y="5302250"/>
            <a:ext cx="228600" cy="847725"/>
            <a:chOff x="4630270" y="2384612"/>
            <a:chExt cx="228600" cy="847164"/>
          </a:xfrm>
        </p:grpSpPr>
        <p:sp>
          <p:nvSpPr>
            <p:cNvPr id="39980" name="Rectangle 64"/>
            <p:cNvSpPr>
              <a:spLocks noChangeArrowheads="1"/>
            </p:cNvSpPr>
            <p:nvPr/>
          </p:nvSpPr>
          <p:spPr bwMode="auto">
            <a:xfrm>
              <a:off x="4630270" y="2882153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sp>
          <p:nvSpPr>
            <p:cNvPr id="39981" name="Rectangle 65"/>
            <p:cNvSpPr>
              <a:spLocks noChangeArrowheads="1"/>
            </p:cNvSpPr>
            <p:nvPr/>
          </p:nvSpPr>
          <p:spPr bwMode="auto">
            <a:xfrm>
              <a:off x="4630270" y="2384612"/>
              <a:ext cx="228600" cy="34962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</p:grpSp>
      <p:sp>
        <p:nvSpPr>
          <p:cNvPr id="39957" name="Freeform 66"/>
          <p:cNvSpPr>
            <a:spLocks/>
          </p:cNvSpPr>
          <p:nvPr/>
        </p:nvSpPr>
        <p:spPr bwMode="auto">
          <a:xfrm>
            <a:off x="4733925" y="3079750"/>
            <a:ext cx="523875" cy="541338"/>
          </a:xfrm>
          <a:custGeom>
            <a:avLst/>
            <a:gdLst>
              <a:gd name="T0" fmla="*/ 0 w 524435"/>
              <a:gd name="T1" fmla="*/ 0 h 542365"/>
              <a:gd name="T2" fmla="*/ 147601 w 524435"/>
              <a:gd name="T3" fmla="*/ 455470 h 542365"/>
              <a:gd name="T4" fmla="*/ 523315 w 524435"/>
              <a:gd name="T5" fmla="*/ 509055 h 542365"/>
              <a:gd name="T6" fmla="*/ 0 60000 65536"/>
              <a:gd name="T7" fmla="*/ 0 60000 65536"/>
              <a:gd name="T8" fmla="*/ 0 60000 65536"/>
              <a:gd name="T9" fmla="*/ 0 w 524435"/>
              <a:gd name="T10" fmla="*/ 0 h 542365"/>
              <a:gd name="T11" fmla="*/ 524435 w 524435"/>
              <a:gd name="T12" fmla="*/ 542365 h 54236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4435" h="542365">
                <a:moveTo>
                  <a:pt x="0" y="0"/>
                </a:moveTo>
                <a:cubicBezTo>
                  <a:pt x="30255" y="186017"/>
                  <a:pt x="60511" y="372035"/>
                  <a:pt x="147917" y="457200"/>
                </a:cubicBezTo>
                <a:cubicBezTo>
                  <a:pt x="235323" y="542365"/>
                  <a:pt x="379879" y="526677"/>
                  <a:pt x="524435" y="510989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39958" name="Freeform 67"/>
          <p:cNvSpPr>
            <a:spLocks/>
          </p:cNvSpPr>
          <p:nvPr/>
        </p:nvSpPr>
        <p:spPr bwMode="auto">
          <a:xfrm>
            <a:off x="7234238" y="3079750"/>
            <a:ext cx="592137" cy="541338"/>
          </a:xfrm>
          <a:custGeom>
            <a:avLst/>
            <a:gdLst>
              <a:gd name="T0" fmla="*/ 592604 w 591670"/>
              <a:gd name="T1" fmla="*/ 0 h 542365"/>
              <a:gd name="T2" fmla="*/ 377111 w 591670"/>
              <a:gd name="T3" fmla="*/ 455470 h 542365"/>
              <a:gd name="T4" fmla="*/ 0 w 591670"/>
              <a:gd name="T5" fmla="*/ 509055 h 542365"/>
              <a:gd name="T6" fmla="*/ 0 60000 65536"/>
              <a:gd name="T7" fmla="*/ 0 60000 65536"/>
              <a:gd name="T8" fmla="*/ 0 60000 65536"/>
              <a:gd name="T9" fmla="*/ 0 w 591670"/>
              <a:gd name="T10" fmla="*/ 0 h 542365"/>
              <a:gd name="T11" fmla="*/ 591670 w 591670"/>
              <a:gd name="T12" fmla="*/ 542365 h 54236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91670" h="542365">
                <a:moveTo>
                  <a:pt x="591670" y="0"/>
                </a:moveTo>
                <a:cubicBezTo>
                  <a:pt x="533399" y="186017"/>
                  <a:pt x="475129" y="372035"/>
                  <a:pt x="376517" y="457200"/>
                </a:cubicBezTo>
                <a:cubicBezTo>
                  <a:pt x="277905" y="542365"/>
                  <a:pt x="138952" y="526677"/>
                  <a:pt x="0" y="510989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39959" name="Freeform 68"/>
          <p:cNvSpPr>
            <a:spLocks/>
          </p:cNvSpPr>
          <p:nvPr/>
        </p:nvSpPr>
        <p:spPr bwMode="auto">
          <a:xfrm>
            <a:off x="3522663" y="5997575"/>
            <a:ext cx="955675" cy="403225"/>
          </a:xfrm>
          <a:custGeom>
            <a:avLst/>
            <a:gdLst>
              <a:gd name="T0" fmla="*/ 0 w 954742"/>
              <a:gd name="T1" fmla="*/ 0 h 403412"/>
              <a:gd name="T2" fmla="*/ 525462 w 954742"/>
              <a:gd name="T3" fmla="*/ 376169 h 403412"/>
              <a:gd name="T4" fmla="*/ 956609 w 954742"/>
              <a:gd name="T5" fmla="*/ 161215 h 403412"/>
              <a:gd name="T6" fmla="*/ 0 60000 65536"/>
              <a:gd name="T7" fmla="*/ 0 60000 65536"/>
              <a:gd name="T8" fmla="*/ 0 60000 65536"/>
              <a:gd name="T9" fmla="*/ 0 w 954742"/>
              <a:gd name="T10" fmla="*/ 0 h 403412"/>
              <a:gd name="T11" fmla="*/ 954742 w 954742"/>
              <a:gd name="T12" fmla="*/ 403412 h 4034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54742" h="403412">
                <a:moveTo>
                  <a:pt x="0" y="0"/>
                </a:moveTo>
                <a:cubicBezTo>
                  <a:pt x="182656" y="174812"/>
                  <a:pt x="365312" y="349624"/>
                  <a:pt x="524436" y="376518"/>
                </a:cubicBezTo>
                <a:cubicBezTo>
                  <a:pt x="683560" y="403412"/>
                  <a:pt x="819151" y="282388"/>
                  <a:pt x="954742" y="161365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39960" name="Freeform 69"/>
          <p:cNvSpPr>
            <a:spLocks/>
          </p:cNvSpPr>
          <p:nvPr/>
        </p:nvSpPr>
        <p:spPr bwMode="auto">
          <a:xfrm>
            <a:off x="6911975" y="5997575"/>
            <a:ext cx="941388" cy="355600"/>
          </a:xfrm>
          <a:custGeom>
            <a:avLst/>
            <a:gdLst>
              <a:gd name="T0" fmla="*/ 941482 w 941294"/>
              <a:gd name="T1" fmla="*/ 0 h 356348"/>
              <a:gd name="T2" fmla="*/ 376594 w 941294"/>
              <a:gd name="T3" fmla="*/ 321377 h 356348"/>
              <a:gd name="T4" fmla="*/ 0 w 941294"/>
              <a:gd name="T5" fmla="*/ 200860 h 356348"/>
              <a:gd name="T6" fmla="*/ 0 60000 65536"/>
              <a:gd name="T7" fmla="*/ 0 60000 65536"/>
              <a:gd name="T8" fmla="*/ 0 60000 65536"/>
              <a:gd name="T9" fmla="*/ 0 w 941294"/>
              <a:gd name="T10" fmla="*/ 0 h 356348"/>
              <a:gd name="T11" fmla="*/ 941294 w 941294"/>
              <a:gd name="T12" fmla="*/ 356348 h 356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41294" h="356348">
                <a:moveTo>
                  <a:pt x="941294" y="0"/>
                </a:moveTo>
                <a:cubicBezTo>
                  <a:pt x="737347" y="144556"/>
                  <a:pt x="533400" y="289112"/>
                  <a:pt x="376518" y="322730"/>
                </a:cubicBezTo>
                <a:cubicBezTo>
                  <a:pt x="219636" y="356348"/>
                  <a:pt x="109818" y="279027"/>
                  <a:pt x="0" y="201706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cxnSp>
        <p:nvCxnSpPr>
          <p:cNvPr id="39961" name="Straight Arrow Connector 71"/>
          <p:cNvCxnSpPr>
            <a:cxnSpLocks noChangeShapeType="1"/>
          </p:cNvCxnSpPr>
          <p:nvPr/>
        </p:nvCxnSpPr>
        <p:spPr bwMode="auto">
          <a:xfrm>
            <a:off x="4740275" y="2559050"/>
            <a:ext cx="2289175" cy="1588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62" name="Straight Arrow Connector 75"/>
          <p:cNvCxnSpPr>
            <a:cxnSpLocks noChangeShapeType="1"/>
          </p:cNvCxnSpPr>
          <p:nvPr/>
        </p:nvCxnSpPr>
        <p:spPr bwMode="auto">
          <a:xfrm rot="5400000" flipH="1" flipV="1">
            <a:off x="2964656" y="3953669"/>
            <a:ext cx="2106613" cy="955675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63" name="Straight Arrow Connector 77"/>
          <p:cNvCxnSpPr>
            <a:cxnSpLocks noChangeShapeType="1"/>
          </p:cNvCxnSpPr>
          <p:nvPr/>
        </p:nvCxnSpPr>
        <p:spPr bwMode="auto">
          <a:xfrm rot="16200000" flipV="1">
            <a:off x="5494338" y="3124200"/>
            <a:ext cx="2478088" cy="2198687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64" name="Freeform 79"/>
          <p:cNvSpPr>
            <a:spLocks/>
          </p:cNvSpPr>
          <p:nvPr/>
        </p:nvSpPr>
        <p:spPr bwMode="auto">
          <a:xfrm>
            <a:off x="7831138" y="2547938"/>
            <a:ext cx="690562" cy="1695450"/>
          </a:xfrm>
          <a:custGeom>
            <a:avLst/>
            <a:gdLst>
              <a:gd name="T0" fmla="*/ 0 w 689872"/>
              <a:gd name="T1" fmla="*/ 0 h 1696177"/>
              <a:gd name="T2" fmla="*/ 503577 w 689872"/>
              <a:gd name="T3" fmla="*/ 355683 h 1696177"/>
              <a:gd name="T4" fmla="*/ 643459 w 689872"/>
              <a:gd name="T5" fmla="*/ 1094945 h 1696177"/>
              <a:gd name="T6" fmla="*/ 216818 w 689872"/>
              <a:gd name="T7" fmla="*/ 1694723 h 1696177"/>
              <a:gd name="T8" fmla="*/ 0 60000 65536"/>
              <a:gd name="T9" fmla="*/ 0 60000 65536"/>
              <a:gd name="T10" fmla="*/ 0 60000 65536"/>
              <a:gd name="T11" fmla="*/ 0 60000 65536"/>
              <a:gd name="T12" fmla="*/ 0 w 689872"/>
              <a:gd name="T13" fmla="*/ 0 h 1696177"/>
              <a:gd name="T14" fmla="*/ 689872 w 689872"/>
              <a:gd name="T15" fmla="*/ 1696177 h 169617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9872" h="1696177">
                <a:moveTo>
                  <a:pt x="0" y="0"/>
                </a:moveTo>
                <a:cubicBezTo>
                  <a:pt x="197771" y="86670"/>
                  <a:pt x="395542" y="173341"/>
                  <a:pt x="502571" y="355988"/>
                </a:cubicBezTo>
                <a:cubicBezTo>
                  <a:pt x="609600" y="538635"/>
                  <a:pt x="689872" y="872519"/>
                  <a:pt x="642174" y="1095884"/>
                </a:cubicBezTo>
                <a:cubicBezTo>
                  <a:pt x="594476" y="1319249"/>
                  <a:pt x="405430" y="1507713"/>
                  <a:pt x="216385" y="1696177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cxnSp>
        <p:nvCxnSpPr>
          <p:cNvPr id="82" name="Straight Arrow Connector 81"/>
          <p:cNvCxnSpPr/>
          <p:nvPr/>
        </p:nvCxnSpPr>
        <p:spPr bwMode="auto">
          <a:xfrm rot="5400000">
            <a:off x="3944937" y="3832226"/>
            <a:ext cx="1693863" cy="12366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ysDash"/>
            <a:round/>
            <a:headEnd type="none" w="med" len="med"/>
            <a:tailEnd type="triangle" w="lg" len="lg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flipV="1">
            <a:off x="5826125" y="2836863"/>
            <a:ext cx="1125538" cy="7747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ysDash"/>
            <a:round/>
            <a:headEnd type="none" w="med" len="med"/>
            <a:tailEnd type="triangle" w="lg" len="lg"/>
          </a:ln>
          <a:effectLst/>
        </p:spPr>
      </p:cxnSp>
      <p:cxnSp>
        <p:nvCxnSpPr>
          <p:cNvPr id="39967" name="Straight Arrow Connector 85"/>
          <p:cNvCxnSpPr>
            <a:cxnSpLocks noChangeShapeType="1"/>
          </p:cNvCxnSpPr>
          <p:nvPr/>
        </p:nvCxnSpPr>
        <p:spPr bwMode="auto">
          <a:xfrm rot="16200000" flipV="1">
            <a:off x="3255963" y="4687888"/>
            <a:ext cx="2674937" cy="142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68" name="Straight Arrow Connector 89"/>
          <p:cNvCxnSpPr>
            <a:cxnSpLocks noChangeShapeType="1"/>
          </p:cNvCxnSpPr>
          <p:nvPr/>
        </p:nvCxnSpPr>
        <p:spPr bwMode="auto">
          <a:xfrm flipV="1">
            <a:off x="5068888" y="5432425"/>
            <a:ext cx="2179637" cy="6143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69" name="Straight Arrow Connector 91"/>
          <p:cNvCxnSpPr>
            <a:cxnSpLocks noChangeShapeType="1"/>
          </p:cNvCxnSpPr>
          <p:nvPr/>
        </p:nvCxnSpPr>
        <p:spPr bwMode="auto">
          <a:xfrm rot="5400000" flipH="1" flipV="1">
            <a:off x="4421981" y="3467895"/>
            <a:ext cx="2974975" cy="21828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70" name="Straight Arrow Connector 93"/>
          <p:cNvCxnSpPr>
            <a:cxnSpLocks noChangeShapeType="1"/>
          </p:cNvCxnSpPr>
          <p:nvPr/>
        </p:nvCxnSpPr>
        <p:spPr bwMode="auto">
          <a:xfrm rot="10800000">
            <a:off x="4341813" y="5541963"/>
            <a:ext cx="2011362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lgDash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71" name="Straight Arrow Connector 95"/>
          <p:cNvCxnSpPr>
            <a:cxnSpLocks noChangeShapeType="1"/>
          </p:cNvCxnSpPr>
          <p:nvPr/>
        </p:nvCxnSpPr>
        <p:spPr bwMode="auto">
          <a:xfrm rot="16200000" flipV="1">
            <a:off x="4278313" y="3748087"/>
            <a:ext cx="2674938" cy="19351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lgDash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72" name="Straight Arrow Connector 97"/>
          <p:cNvCxnSpPr>
            <a:cxnSpLocks noChangeShapeType="1"/>
          </p:cNvCxnSpPr>
          <p:nvPr/>
        </p:nvCxnSpPr>
        <p:spPr bwMode="auto">
          <a:xfrm rot="5400000" flipH="1" flipV="1">
            <a:off x="5834857" y="4321968"/>
            <a:ext cx="2717800" cy="7604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lgDash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1" name="Straight Arrow Connector 100"/>
          <p:cNvCxnSpPr/>
          <p:nvPr/>
        </p:nvCxnSpPr>
        <p:spPr bwMode="auto">
          <a:xfrm>
            <a:off x="5575300" y="3605213"/>
            <a:ext cx="1646238" cy="16398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ysDash"/>
            <a:round/>
            <a:headEnd type="none" w="med" len="med"/>
            <a:tailEnd type="triangle" w="lg" len="lg"/>
          </a:ln>
          <a:effectLst/>
        </p:spPr>
      </p:cxnSp>
      <p:cxnSp>
        <p:nvCxnSpPr>
          <p:cNvPr id="39974" name="Straight Arrow Connector 102"/>
          <p:cNvCxnSpPr>
            <a:cxnSpLocks noChangeShapeType="1"/>
          </p:cNvCxnSpPr>
          <p:nvPr/>
        </p:nvCxnSpPr>
        <p:spPr bwMode="auto">
          <a:xfrm rot="16200000" flipH="1">
            <a:off x="6967538" y="3763963"/>
            <a:ext cx="738187" cy="4460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75" name="Straight Arrow Connector 104"/>
          <p:cNvCxnSpPr>
            <a:cxnSpLocks noChangeShapeType="1"/>
          </p:cNvCxnSpPr>
          <p:nvPr/>
        </p:nvCxnSpPr>
        <p:spPr bwMode="auto">
          <a:xfrm rot="10800000">
            <a:off x="5597525" y="2701925"/>
            <a:ext cx="1293813" cy="895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76" name="Straight Arrow Connector 112"/>
          <p:cNvCxnSpPr>
            <a:cxnSpLocks noChangeShapeType="1"/>
            <a:endCxn id="39944" idx="1"/>
          </p:cNvCxnSpPr>
          <p:nvPr/>
        </p:nvCxnSpPr>
        <p:spPr bwMode="auto">
          <a:xfrm flipV="1">
            <a:off x="3375025" y="1724025"/>
            <a:ext cx="1184275" cy="4540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77" name="Straight Arrow Connector 114"/>
          <p:cNvCxnSpPr>
            <a:cxnSpLocks noChangeShapeType="1"/>
          </p:cNvCxnSpPr>
          <p:nvPr/>
        </p:nvCxnSpPr>
        <p:spPr bwMode="auto">
          <a:xfrm>
            <a:off x="3402013" y="2460625"/>
            <a:ext cx="1103312" cy="936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78" name="Straight Arrow Connector 116"/>
          <p:cNvCxnSpPr>
            <a:cxnSpLocks noChangeShapeType="1"/>
          </p:cNvCxnSpPr>
          <p:nvPr/>
        </p:nvCxnSpPr>
        <p:spPr bwMode="auto">
          <a:xfrm>
            <a:off x="3106738" y="2743200"/>
            <a:ext cx="1371600" cy="255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79" name="TextBox 61"/>
          <p:cNvSpPr txBox="1">
            <a:spLocks noChangeArrowheads="1"/>
          </p:cNvSpPr>
          <p:nvPr/>
        </p:nvSpPr>
        <p:spPr bwMode="auto">
          <a:xfrm>
            <a:off x="1076325" y="4611688"/>
            <a:ext cx="1606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/>
              <a:t>ขอแบบง่าย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build="p" animBg="1"/>
      <p:bldP spid="22531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คลาส </a:t>
            </a:r>
            <a:r>
              <a:rPr lang="en-US" dirty="0" smtClean="0"/>
              <a:t>Member : Constructor</a:t>
            </a:r>
            <a:endParaRPr lang="en-US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16013" y="976313"/>
            <a:ext cx="6858000" cy="2862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00C0"/>
                </a:solidFill>
              </a:rPr>
              <a:t>public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class</a:t>
            </a:r>
            <a:r>
              <a:rPr lang="en-US" sz="2000" b="1">
                <a:solidFill>
                  <a:srgbClr val="000000"/>
                </a:solidFill>
              </a:rPr>
              <a:t> Member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</a:t>
            </a:r>
            <a:r>
              <a:rPr lang="en-US" sz="2000" b="1">
                <a:solidFill>
                  <a:srgbClr val="0000C0"/>
                </a:solidFill>
              </a:rPr>
              <a:t>public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   loginName;</a:t>
            </a:r>
          </a:p>
          <a:p>
            <a:pPr eaLnBrk="1" hangingPunct="1"/>
            <a:r>
              <a:rPr lang="en-US" sz="2000" b="1">
                <a:solidFill>
                  <a:srgbClr val="0000C0"/>
                </a:solidFill>
              </a:rPr>
              <a:t>  public</a:t>
            </a:r>
            <a:r>
              <a:rPr lang="en-US" sz="2000" b="1">
                <a:solidFill>
                  <a:srgbClr val="000000"/>
                </a:solidFill>
              </a:rPr>
              <a:t> Member   bestFriend;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</a:t>
            </a:r>
            <a:r>
              <a:rPr lang="en-US" sz="2000" b="1">
                <a:solidFill>
                  <a:srgbClr val="0000C0"/>
                </a:solidFill>
              </a:rPr>
              <a:t>public</a:t>
            </a:r>
            <a:r>
              <a:rPr lang="en-US" sz="2000" b="1">
                <a:solidFill>
                  <a:srgbClr val="000000"/>
                </a:solidFill>
              </a:rPr>
              <a:t> Member(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 name, Member best)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loginName  = name;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bestFriend = friend;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}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}</a:t>
            </a:r>
            <a:endParaRPr lang="th-TH" sz="2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อ่านรายชื่อสมาชิกจากแฟ้มมาสร้าง </a:t>
            </a:r>
            <a:r>
              <a:rPr lang="en-US" dirty="0" smtClean="0"/>
              <a:t>Member[ ]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82575" y="841375"/>
            <a:ext cx="6737350" cy="25860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0000C0"/>
                </a:solidFill>
              </a:rPr>
              <a:t>public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0000C0"/>
                </a:solidFill>
              </a:rPr>
              <a:t>class</a:t>
            </a:r>
            <a:r>
              <a:rPr lang="en-US" sz="1800" b="1">
                <a:solidFill>
                  <a:srgbClr val="000000"/>
                </a:solidFill>
              </a:rPr>
              <a:t> Member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</a:t>
            </a:r>
            <a:r>
              <a:rPr lang="en-US" sz="1800" b="1">
                <a:solidFill>
                  <a:srgbClr val="0000C0"/>
                </a:solidFill>
              </a:rPr>
              <a:t>public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en-US" sz="1800" b="1">
                <a:solidFill>
                  <a:srgbClr val="C00000"/>
                </a:solidFill>
              </a:rPr>
              <a:t>String</a:t>
            </a:r>
            <a:r>
              <a:rPr lang="en-US" sz="1800" b="1">
                <a:solidFill>
                  <a:srgbClr val="000000"/>
                </a:solidFill>
              </a:rPr>
              <a:t>   loginName;</a:t>
            </a:r>
          </a:p>
          <a:p>
            <a:pPr eaLnBrk="1" hangingPunct="1"/>
            <a:r>
              <a:rPr lang="en-US" sz="1800" b="1">
                <a:solidFill>
                  <a:srgbClr val="0000C0"/>
                </a:solidFill>
              </a:rPr>
              <a:t>  public</a:t>
            </a:r>
            <a:r>
              <a:rPr lang="en-US" sz="1800" b="1">
                <a:solidFill>
                  <a:srgbClr val="000000"/>
                </a:solidFill>
              </a:rPr>
              <a:t> Member   bestFriend;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</a:t>
            </a:r>
            <a:r>
              <a:rPr lang="en-US" sz="1800" b="1">
                <a:solidFill>
                  <a:srgbClr val="0000C0"/>
                </a:solidFill>
              </a:rPr>
              <a:t>public</a:t>
            </a:r>
            <a:r>
              <a:rPr lang="en-US" sz="1800" b="1">
                <a:solidFill>
                  <a:srgbClr val="000000"/>
                </a:solidFill>
              </a:rPr>
              <a:t> Member(</a:t>
            </a:r>
            <a:r>
              <a:rPr lang="en-US" sz="1800" b="1">
                <a:solidFill>
                  <a:srgbClr val="C00000"/>
                </a:solidFill>
              </a:rPr>
              <a:t>String</a:t>
            </a:r>
            <a:r>
              <a:rPr lang="en-US" sz="1800" b="1">
                <a:solidFill>
                  <a:srgbClr val="000000"/>
                </a:solidFill>
              </a:rPr>
              <a:t> name, Member best) {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loginName  = name;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  bestFriend = friend;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  }</a:t>
            </a:r>
          </a:p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}</a:t>
            </a:r>
            <a:endParaRPr lang="th-TH" sz="1800" b="1">
              <a:solidFill>
                <a:srgbClr val="0000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6763" y="3208338"/>
            <a:ext cx="7932737" cy="317023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public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static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chemeClr val="tx1"/>
                </a:solidFill>
              </a:rPr>
              <a:t>Member</a:t>
            </a:r>
            <a:r>
              <a:rPr lang="en-US" sz="2000" b="1">
                <a:solidFill>
                  <a:srgbClr val="000000"/>
                </a:solidFill>
              </a:rPr>
              <a:t>[] readData(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 fileName)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</a:t>
            </a:r>
            <a:r>
              <a:rPr lang="en-US" sz="2000" b="1">
                <a:solidFill>
                  <a:srgbClr val="C00000"/>
                </a:solidFill>
              </a:rPr>
              <a:t>Scanner</a:t>
            </a:r>
            <a:r>
              <a:rPr lang="en-US" sz="2000" b="1">
                <a:solidFill>
                  <a:srgbClr val="000000"/>
                </a:solidFill>
              </a:rPr>
              <a:t> fn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Scanner</a:t>
            </a:r>
            <a:r>
              <a:rPr lang="en-US" sz="2000" b="1">
                <a:solidFill>
                  <a:srgbClr val="000000"/>
                </a:solidFill>
              </a:rPr>
              <a:t>(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C00000"/>
                </a:solidFill>
              </a:rPr>
              <a:t>File</a:t>
            </a:r>
            <a:r>
              <a:rPr lang="en-US" sz="2000" b="1">
                <a:solidFill>
                  <a:srgbClr val="000000"/>
                </a:solidFill>
              </a:rPr>
              <a:t>(fileName));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</a:t>
            </a:r>
            <a:r>
              <a:rPr lang="en-US" sz="2000" b="1">
                <a:solidFill>
                  <a:srgbClr val="0000C0"/>
                </a:solidFill>
              </a:rPr>
              <a:t>int</a:t>
            </a:r>
            <a:r>
              <a:rPr lang="en-US" sz="2000" b="1">
                <a:solidFill>
                  <a:srgbClr val="000000"/>
                </a:solidFill>
              </a:rPr>
              <a:t> n = fn.nextInt();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</a:t>
            </a:r>
            <a:r>
              <a:rPr lang="en-US" sz="2000" b="1">
                <a:solidFill>
                  <a:schemeClr val="tx1"/>
                </a:solidFill>
              </a:rPr>
              <a:t>Member[] </a:t>
            </a:r>
            <a:r>
              <a:rPr lang="en-US" sz="2000" b="1">
                <a:solidFill>
                  <a:srgbClr val="000000"/>
                </a:solidFill>
              </a:rPr>
              <a:t>m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chemeClr val="tx1"/>
                </a:solidFill>
              </a:rPr>
              <a:t>Member</a:t>
            </a:r>
            <a:r>
              <a:rPr lang="en-US" sz="2000" b="1">
                <a:solidFill>
                  <a:srgbClr val="000000"/>
                </a:solidFill>
              </a:rPr>
              <a:t>[n];</a:t>
            </a:r>
          </a:p>
          <a:p>
            <a:pPr eaLnBrk="1" hangingPunct="1"/>
            <a:r>
              <a:rPr lang="nn-NO" sz="2000" b="1">
                <a:solidFill>
                  <a:srgbClr val="000000"/>
                </a:solidFill>
              </a:rPr>
              <a:t>   </a:t>
            </a:r>
            <a:r>
              <a:rPr lang="nn-NO" sz="2000" b="1">
                <a:solidFill>
                  <a:srgbClr val="0000C0"/>
                </a:solidFill>
              </a:rPr>
              <a:t>for</a:t>
            </a:r>
            <a:r>
              <a:rPr lang="nn-NO" sz="2000" b="1">
                <a:solidFill>
                  <a:srgbClr val="000000"/>
                </a:solidFill>
              </a:rPr>
              <a:t> (</a:t>
            </a:r>
            <a:r>
              <a:rPr lang="nn-NO" sz="2000" b="1">
                <a:solidFill>
                  <a:srgbClr val="0000C0"/>
                </a:solidFill>
              </a:rPr>
              <a:t>int</a:t>
            </a:r>
            <a:r>
              <a:rPr lang="nn-NO" sz="2000" b="1">
                <a:solidFill>
                  <a:srgbClr val="000000"/>
                </a:solidFill>
              </a:rPr>
              <a:t> i = 0; i &lt; m.length; i++)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 m[i]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chemeClr val="tx1"/>
                </a:solidFill>
              </a:rPr>
              <a:t>Member(f</a:t>
            </a:r>
            <a:r>
              <a:rPr lang="en-US" sz="2000" b="1">
                <a:solidFill>
                  <a:srgbClr val="000000"/>
                </a:solidFill>
              </a:rPr>
              <a:t>n.next(), fn.next());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}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fn.close();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</a:t>
            </a:r>
            <a:r>
              <a:rPr lang="en-US" sz="2000" b="1">
                <a:solidFill>
                  <a:srgbClr val="0000C0"/>
                </a:solidFill>
              </a:rPr>
              <a:t>return</a:t>
            </a:r>
            <a:r>
              <a:rPr lang="en-US" sz="2000" b="1">
                <a:solidFill>
                  <a:srgbClr val="000000"/>
                </a:solidFill>
              </a:rPr>
              <a:t> m;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}</a:t>
            </a:r>
            <a:endParaRPr lang="th-TH" sz="2000" b="1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8725" y="1027113"/>
            <a:ext cx="2646363" cy="1939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120</a:t>
            </a:r>
            <a:endParaRPr lang="th-TH" sz="2000" b="1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sz="2000" b="1" dirty="0"/>
              <a:t>ABB-119  KER-193</a:t>
            </a:r>
          </a:p>
          <a:p>
            <a:pPr>
              <a:defRPr/>
            </a:pPr>
            <a:r>
              <a:rPr lang="en-US" sz="2000" b="1" dirty="0"/>
              <a:t>NAZO-01  KAO-999</a:t>
            </a:r>
          </a:p>
          <a:p>
            <a:pPr>
              <a:defRPr/>
            </a:pPr>
            <a:r>
              <a:rPr lang="en-US" sz="2000" b="1" dirty="0"/>
              <a:t>KER-193  NAZO-01</a:t>
            </a:r>
          </a:p>
          <a:p>
            <a:pPr>
              <a:defRPr/>
            </a:pPr>
            <a:r>
              <a:rPr lang="en-US" sz="2000" b="1" dirty="0"/>
              <a:t>KAO-999  ABB-119</a:t>
            </a:r>
          </a:p>
          <a:p>
            <a:pPr>
              <a:defRPr/>
            </a:pPr>
            <a:r>
              <a:rPr lang="en-US" sz="2000" b="1" dirty="0"/>
              <a:t>...</a:t>
            </a:r>
          </a:p>
        </p:txBody>
      </p:sp>
      <p:grpSp>
        <p:nvGrpSpPr>
          <p:cNvPr id="41990" name="Group 10"/>
          <p:cNvGrpSpPr>
            <a:grpSpLocks/>
          </p:cNvGrpSpPr>
          <p:nvPr/>
        </p:nvGrpSpPr>
        <p:grpSpPr bwMode="auto">
          <a:xfrm>
            <a:off x="4195763" y="2595563"/>
            <a:ext cx="2568575" cy="2581275"/>
            <a:chOff x="4195482" y="2595283"/>
            <a:chExt cx="2568389" cy="2581835"/>
          </a:xfrm>
        </p:grpSpPr>
        <p:sp>
          <p:nvSpPr>
            <p:cNvPr id="42002" name="Oval 7"/>
            <p:cNvSpPr>
              <a:spLocks noChangeArrowheads="1"/>
            </p:cNvSpPr>
            <p:nvPr/>
          </p:nvSpPr>
          <p:spPr bwMode="auto">
            <a:xfrm>
              <a:off x="4195482" y="4679576"/>
              <a:ext cx="1519518" cy="497542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cxnSp>
          <p:nvCxnSpPr>
            <p:cNvPr id="42003" name="Straight Arrow Connector 9"/>
            <p:cNvCxnSpPr>
              <a:cxnSpLocks noChangeShapeType="1"/>
              <a:stCxn id="42002" idx="7"/>
            </p:cNvCxnSpPr>
            <p:nvPr/>
          </p:nvCxnSpPr>
          <p:spPr bwMode="auto">
            <a:xfrm rot="5400000" flipH="1" flipV="1">
              <a:off x="5049593" y="3038162"/>
              <a:ext cx="2157157" cy="1271399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 type="triangle" w="lg" len="lg"/>
              <a:tailEnd/>
            </a:ln>
          </p:spPr>
        </p:cxnSp>
      </p:grpSp>
      <p:grpSp>
        <p:nvGrpSpPr>
          <p:cNvPr id="41991" name="Group 11"/>
          <p:cNvGrpSpPr>
            <a:grpSpLocks/>
          </p:cNvGrpSpPr>
          <p:nvPr/>
        </p:nvGrpSpPr>
        <p:grpSpPr bwMode="auto">
          <a:xfrm>
            <a:off x="5862638" y="2595563"/>
            <a:ext cx="2568575" cy="2581275"/>
            <a:chOff x="4195482" y="2595283"/>
            <a:chExt cx="2568389" cy="2581835"/>
          </a:xfrm>
        </p:grpSpPr>
        <p:sp>
          <p:nvSpPr>
            <p:cNvPr id="13" name="Oval 12"/>
            <p:cNvSpPr/>
            <p:nvPr/>
          </p:nvSpPr>
          <p:spPr bwMode="auto">
            <a:xfrm>
              <a:off x="4195482" y="4680122"/>
              <a:ext cx="1519127" cy="496996"/>
            </a:xfrm>
            <a:prstGeom prst="ellipse">
              <a:avLst/>
            </a:prstGeom>
            <a:noFill/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cxnSp>
          <p:nvCxnSpPr>
            <p:cNvPr id="14" name="Straight Arrow Connector 13"/>
            <p:cNvCxnSpPr>
              <a:stCxn id="13" idx="7"/>
            </p:cNvCxnSpPr>
            <p:nvPr/>
          </p:nvCxnSpPr>
          <p:spPr bwMode="auto">
            <a:xfrm rot="5400000" flipH="1" flipV="1">
              <a:off x="5049183" y="3038475"/>
              <a:ext cx="2157880" cy="127149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triangle" w="lg" len="lg"/>
              <a:tailEnd type="none" w="med" len="med"/>
            </a:ln>
            <a:effectLst/>
          </p:spPr>
        </p:cxnSp>
      </p:grpSp>
      <p:grpSp>
        <p:nvGrpSpPr>
          <p:cNvPr id="41992" name="Group 22"/>
          <p:cNvGrpSpPr>
            <a:grpSpLocks/>
          </p:cNvGrpSpPr>
          <p:nvPr/>
        </p:nvGrpSpPr>
        <p:grpSpPr bwMode="auto">
          <a:xfrm>
            <a:off x="2465388" y="1860550"/>
            <a:ext cx="2049462" cy="2870200"/>
            <a:chOff x="2465293" y="1860176"/>
            <a:chExt cx="2050027" cy="2869854"/>
          </a:xfrm>
        </p:grpSpPr>
        <p:sp>
          <p:nvSpPr>
            <p:cNvPr id="41998" name="Oval 14"/>
            <p:cNvSpPr>
              <a:spLocks noChangeArrowheads="1"/>
            </p:cNvSpPr>
            <p:nvPr/>
          </p:nvSpPr>
          <p:spPr bwMode="auto">
            <a:xfrm>
              <a:off x="2465293" y="1860176"/>
              <a:ext cx="1662953" cy="497542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cxnSp>
          <p:nvCxnSpPr>
            <p:cNvPr id="41999" name="Straight Arrow Connector 16"/>
            <p:cNvCxnSpPr>
              <a:cxnSpLocks noChangeShapeType="1"/>
            </p:cNvCxnSpPr>
            <p:nvPr/>
          </p:nvCxnSpPr>
          <p:spPr bwMode="auto">
            <a:xfrm rot="16200000" flipV="1">
              <a:off x="2871169" y="3085879"/>
              <a:ext cx="2403689" cy="884613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triangle" w="lg" len="lg"/>
            </a:ln>
          </p:spPr>
        </p:cxnSp>
      </p:grpSp>
      <p:grpSp>
        <p:nvGrpSpPr>
          <p:cNvPr id="41993" name="Group 21"/>
          <p:cNvGrpSpPr>
            <a:grpSpLocks/>
          </p:cNvGrpSpPr>
          <p:nvPr/>
        </p:nvGrpSpPr>
        <p:grpSpPr bwMode="auto">
          <a:xfrm>
            <a:off x="4227513" y="1873250"/>
            <a:ext cx="1941512" cy="2857500"/>
            <a:chOff x="4226858" y="1873624"/>
            <a:chExt cx="1942451" cy="2856407"/>
          </a:xfrm>
        </p:grpSpPr>
        <p:sp>
          <p:nvSpPr>
            <p:cNvPr id="16" name="Oval 15"/>
            <p:cNvSpPr/>
            <p:nvPr/>
          </p:nvSpPr>
          <p:spPr bwMode="auto">
            <a:xfrm>
              <a:off x="4226858" y="1873624"/>
              <a:ext cx="1635916" cy="498284"/>
            </a:xfrm>
            <a:prstGeom prst="ellipse">
              <a:avLst/>
            </a:prstGeom>
            <a:noFill/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800">
                <a:solidFill>
                  <a:schemeClr val="tx1"/>
                </a:solidFill>
                <a:latin typeface="Angsana New" pitchFamily="18" charset="-34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rot="16200000" flipV="1">
              <a:off x="4551883" y="3112605"/>
              <a:ext cx="2350188" cy="88466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sp>
        <p:nvSpPr>
          <p:cNvPr id="41994" name="Explosion 1 24"/>
          <p:cNvSpPr>
            <a:spLocks noChangeArrowheads="1"/>
          </p:cNvSpPr>
          <p:nvPr/>
        </p:nvSpPr>
        <p:spPr bwMode="auto">
          <a:xfrm>
            <a:off x="4638675" y="2501900"/>
            <a:ext cx="1425575" cy="752475"/>
          </a:xfrm>
          <a:prstGeom prst="irregularSeal1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</a:pPr>
            <a:r>
              <a:rPr lang="th-TH">
                <a:solidFill>
                  <a:schemeClr val="bg1"/>
                </a:solidFill>
                <a:latin typeface="Angsana New" pitchFamily="18" charset="-34"/>
              </a:rPr>
              <a:t>ผิด</a:t>
            </a:r>
            <a:endParaRPr lang="en-US">
              <a:solidFill>
                <a:schemeClr val="bg1"/>
              </a:solidFill>
              <a:latin typeface="Angsana New" pitchFamily="18" charset="-34"/>
            </a:endParaRPr>
          </a:p>
        </p:txBody>
      </p:sp>
      <p:sp>
        <p:nvSpPr>
          <p:cNvPr id="41995" name="TextBox 25"/>
          <p:cNvSpPr txBox="1">
            <a:spLocks noChangeArrowheads="1"/>
          </p:cNvSpPr>
          <p:nvPr/>
        </p:nvSpPr>
        <p:spPr bwMode="auto">
          <a:xfrm>
            <a:off x="4989513" y="5284788"/>
            <a:ext cx="35766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000"/>
              <a:t>ต้องส่งอ็อบเจกต์ที่เก็บ </a:t>
            </a:r>
            <a:r>
              <a:rPr lang="en-US" sz="2000" b="1"/>
              <a:t>loginName</a:t>
            </a:r>
            <a:r>
              <a:rPr lang="en-US" sz="2000"/>
              <a:t> </a:t>
            </a:r>
            <a:r>
              <a:rPr lang="th-TH" sz="2000"/>
              <a:t>ของเพื่อนสนิทสุด</a:t>
            </a:r>
            <a:endParaRPr lang="en-US" sz="20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90525" y="881063"/>
            <a:ext cx="7932738" cy="56324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public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static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chemeClr val="tx1"/>
                </a:solidFill>
              </a:rPr>
              <a:t>Member</a:t>
            </a:r>
            <a:r>
              <a:rPr lang="en-US" sz="2000" b="1">
                <a:solidFill>
                  <a:srgbClr val="000000"/>
                </a:solidFill>
              </a:rPr>
              <a:t>[] readData(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 fileName) {</a:t>
            </a: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}</a:t>
            </a:r>
            <a:endParaRPr lang="th-TH" sz="2000" b="1">
              <a:solidFill>
                <a:srgbClr val="000000"/>
              </a:solidFill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766763" y="1231900"/>
            <a:ext cx="7072312" cy="2246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fn = 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/>
              </a:rPr>
              <a:t>File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fileName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));</a:t>
            </a:r>
          </a:p>
          <a:p>
            <a:pPr>
              <a:defRPr/>
            </a:pPr>
            <a:r>
              <a:rPr lang="en-US" sz="2000" b="1" dirty="0" err="1">
                <a:solidFill>
                  <a:srgbClr val="0000C0"/>
                </a:solidFill>
                <a:latin typeface="Courier New"/>
              </a:rPr>
              <a:t>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n =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fn.nextInt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();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ourier New"/>
              </a:rPr>
              <a:t>Member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[] m = 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Courier New"/>
              </a:rPr>
              <a:t>Member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[n];</a:t>
            </a:r>
          </a:p>
          <a:p>
            <a:pPr>
              <a:defRPr/>
            </a:pPr>
            <a:r>
              <a:rPr lang="nn-NO" sz="20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nn-NO" sz="2000" b="1" dirty="0">
                <a:solidFill>
                  <a:srgbClr val="0000C0"/>
                </a:solidFill>
                <a:latin typeface="Courier New"/>
              </a:rPr>
              <a:t>int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i = 0; i &lt; m.length; i++) {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m[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 = 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Courier New"/>
              </a:rPr>
              <a:t>Member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fn.next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(), 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null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}</a:t>
            </a:r>
          </a:p>
          <a:p>
            <a:pPr>
              <a:defRPr/>
            </a:pP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fn.close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();</a:t>
            </a: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766763" y="3463925"/>
            <a:ext cx="7059612" cy="25542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fn = 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/>
              </a:rPr>
              <a:t>File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fileName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));</a:t>
            </a:r>
          </a:p>
          <a:p>
            <a:pPr>
              <a:defRPr/>
            </a:pP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fn.nextInt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();</a:t>
            </a:r>
          </a:p>
          <a:p>
            <a:pPr>
              <a:defRPr/>
            </a:pPr>
            <a:r>
              <a:rPr lang="nn-NO" sz="20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nn-NO" sz="2000" b="1" dirty="0">
                <a:solidFill>
                  <a:srgbClr val="0000C0"/>
                </a:solidFill>
                <a:latin typeface="Courier New"/>
              </a:rPr>
              <a:t>int</a:t>
            </a:r>
            <a:r>
              <a:rPr lang="nn-NO" sz="2000" b="1" dirty="0">
                <a:solidFill>
                  <a:srgbClr val="000000"/>
                </a:solidFill>
                <a:latin typeface="Courier New"/>
              </a:rPr>
              <a:t> i = 0; i &lt; m.length; i++) {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fn.next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();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 m[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].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bestFriend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findMember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(m, </a:t>
            </a: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fn.next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());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}</a:t>
            </a:r>
            <a:endParaRPr lang="th-TH" sz="20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2000" b="1" dirty="0" err="1">
                <a:solidFill>
                  <a:srgbClr val="000000"/>
                </a:solidFill>
                <a:latin typeface="Courier New"/>
              </a:rPr>
              <a:t>fn.close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();</a:t>
            </a:r>
          </a:p>
          <a:p>
            <a:pPr>
              <a:defRPr/>
            </a:pPr>
            <a:r>
              <a:rPr lang="en-US" sz="2000" b="1" dirty="0">
                <a:solidFill>
                  <a:srgbClr val="0000C0"/>
                </a:solidFill>
                <a:latin typeface="Courier New"/>
              </a:rPr>
              <a:t>return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 m;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อ่านรายชื่อสมาชิกจากแฟ้มมาสร้าง </a:t>
            </a:r>
            <a:r>
              <a:rPr lang="en-US" dirty="0" smtClean="0"/>
              <a:t>Member[ ]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52738" y="5226050"/>
            <a:ext cx="2647950" cy="1631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120</a:t>
            </a:r>
            <a:endParaRPr lang="th-TH" sz="2000" b="1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sz="2000" b="1" dirty="0"/>
              <a:t>ABB-119  KER-193</a:t>
            </a:r>
          </a:p>
          <a:p>
            <a:pPr>
              <a:defRPr/>
            </a:pPr>
            <a:r>
              <a:rPr lang="en-US" sz="2000" b="1" dirty="0"/>
              <a:t>NAZO-01  KAO-999</a:t>
            </a:r>
          </a:p>
          <a:p>
            <a:pPr>
              <a:defRPr/>
            </a:pPr>
            <a:r>
              <a:rPr lang="en-US" sz="2000" b="1" dirty="0"/>
              <a:t>KER-193  NAZO-01</a:t>
            </a:r>
          </a:p>
          <a:p>
            <a:pPr>
              <a:defRPr/>
            </a:pPr>
            <a:r>
              <a:rPr lang="en-US" sz="2000" b="1" dirty="0"/>
              <a:t>...</a:t>
            </a:r>
          </a:p>
        </p:txBody>
      </p:sp>
      <p:sp>
        <p:nvSpPr>
          <p:cNvPr id="43015" name="TextBox 19"/>
          <p:cNvSpPr txBox="1">
            <a:spLocks noChangeArrowheads="1"/>
          </p:cNvSpPr>
          <p:nvPr/>
        </p:nvSpPr>
        <p:spPr bwMode="auto">
          <a:xfrm>
            <a:off x="6481763" y="1560513"/>
            <a:ext cx="2662237" cy="7080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000"/>
              <a:t>รอบแรกสร้างอ็อบเจกต์ของสมาชิกทุกคนก่อน</a:t>
            </a:r>
            <a:endParaRPr lang="en-US" sz="2000"/>
          </a:p>
        </p:txBody>
      </p:sp>
      <p:sp>
        <p:nvSpPr>
          <p:cNvPr id="43016" name="TextBox 20"/>
          <p:cNvSpPr txBox="1">
            <a:spLocks noChangeArrowheads="1"/>
          </p:cNvSpPr>
          <p:nvPr/>
        </p:nvSpPr>
        <p:spPr bwMode="auto">
          <a:xfrm>
            <a:off x="6481763" y="3846513"/>
            <a:ext cx="2662237" cy="7064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000"/>
              <a:t>อ่านอีกรอบเพื่ออ้างอิง </a:t>
            </a:r>
            <a:r>
              <a:rPr lang="en-US" sz="2000" b="1"/>
              <a:t>bestFriend</a:t>
            </a:r>
          </a:p>
        </p:txBody>
      </p:sp>
      <p:sp>
        <p:nvSpPr>
          <p:cNvPr id="43017" name="Rounded Rectangular Callout 21"/>
          <p:cNvSpPr>
            <a:spLocks noChangeArrowheads="1"/>
          </p:cNvSpPr>
          <p:nvPr/>
        </p:nvSpPr>
        <p:spPr bwMode="auto">
          <a:xfrm>
            <a:off x="5862638" y="5068888"/>
            <a:ext cx="2905125" cy="766762"/>
          </a:xfrm>
          <a:prstGeom prst="wedgeRoundRectCallout">
            <a:avLst>
              <a:gd name="adj1" fmla="val -67866"/>
              <a:gd name="adj2" fmla="val -66269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th-TH" sz="2000"/>
              <a:t>คืนอ็อบเจกต์ที่มี </a:t>
            </a:r>
            <a:r>
              <a:rPr lang="en-US" sz="2000" b="1"/>
              <a:t>loginName</a:t>
            </a:r>
            <a:r>
              <a:rPr lang="en-US" sz="2000"/>
              <a:t> </a:t>
            </a:r>
            <a:r>
              <a:rPr lang="th-TH" sz="2000"/>
              <a:t>ตามที่ระบุ</a:t>
            </a:r>
            <a:endParaRPr lang="en-US" sz="2000"/>
          </a:p>
        </p:txBody>
      </p:sp>
      <p:sp>
        <p:nvSpPr>
          <p:cNvPr id="43018" name="Rounded Rectangular Callout 22"/>
          <p:cNvSpPr>
            <a:spLocks noChangeArrowheads="1"/>
          </p:cNvSpPr>
          <p:nvPr/>
        </p:nvSpPr>
        <p:spPr bwMode="auto">
          <a:xfrm>
            <a:off x="6737350" y="2581275"/>
            <a:ext cx="2312988" cy="766763"/>
          </a:xfrm>
          <a:prstGeom prst="wedgeRoundRectCallout">
            <a:avLst>
              <a:gd name="adj1" fmla="val -69028"/>
              <a:gd name="adj2" fmla="val -32935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th-TH" sz="2000"/>
              <a:t>ยังไม่สนใจ ก็เลยส่ง </a:t>
            </a:r>
            <a:r>
              <a:rPr lang="en-US" sz="2000" b="1"/>
              <a:t>null</a:t>
            </a:r>
            <a:r>
              <a:rPr lang="en-US" sz="2000"/>
              <a:t> </a:t>
            </a:r>
            <a:r>
              <a:rPr lang="th-TH" sz="2000"/>
              <a:t>ไปเก็บก่อน</a:t>
            </a:r>
            <a:endParaRPr lang="en-US" sz="20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24" grpId="0" build="p" animBg="1"/>
      <p:bldP spid="27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h-TH" dirty="0" smtClean="0"/>
              <a:t>อ่านรายชื่อสมาชิกจากแฟ้มมาสร้าง </a:t>
            </a:r>
            <a:r>
              <a:rPr lang="en-US" dirty="0" smtClean="0"/>
              <a:t>Member[ ]</a:t>
            </a:r>
            <a:endParaRPr lang="en-US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90525" y="881063"/>
            <a:ext cx="7932738" cy="59404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public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static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chemeClr val="tx1"/>
                </a:solidFill>
              </a:rPr>
              <a:t>Member</a:t>
            </a:r>
            <a:r>
              <a:rPr lang="en-US" sz="2000" b="1">
                <a:solidFill>
                  <a:srgbClr val="000000"/>
                </a:solidFill>
              </a:rPr>
              <a:t>[] readData(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 fileName)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</a:t>
            </a: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}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private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static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chemeClr val="tx1"/>
                </a:solidFill>
              </a:rPr>
              <a:t>Member</a:t>
            </a:r>
            <a:r>
              <a:rPr lang="en-US" sz="2000" b="1">
                <a:solidFill>
                  <a:srgbClr val="000000"/>
                </a:solidFill>
              </a:rPr>
              <a:t> findMember(</a:t>
            </a:r>
            <a:r>
              <a:rPr lang="en-US" sz="2000" b="1">
                <a:solidFill>
                  <a:schemeClr val="tx1"/>
                </a:solidFill>
              </a:rPr>
              <a:t>Member</a:t>
            </a:r>
            <a:r>
              <a:rPr lang="en-US" sz="2000" b="1">
                <a:solidFill>
                  <a:srgbClr val="000000"/>
                </a:solidFill>
              </a:rPr>
              <a:t>[] m,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                              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 lname) {</a:t>
            </a:r>
          </a:p>
          <a:p>
            <a:pPr eaLnBrk="1" hangingPunct="1"/>
            <a:r>
              <a:rPr lang="nn-NO" sz="2000" b="1">
                <a:solidFill>
                  <a:srgbClr val="000000"/>
                </a:solidFill>
              </a:rPr>
              <a:t>   </a:t>
            </a:r>
            <a:r>
              <a:rPr lang="nn-NO" sz="2000" b="1">
                <a:solidFill>
                  <a:srgbClr val="0000C0"/>
                </a:solidFill>
              </a:rPr>
              <a:t>for</a:t>
            </a:r>
            <a:r>
              <a:rPr lang="nn-NO" sz="2000" b="1">
                <a:solidFill>
                  <a:srgbClr val="000000"/>
                </a:solidFill>
              </a:rPr>
              <a:t> (</a:t>
            </a:r>
            <a:r>
              <a:rPr lang="nn-NO" sz="2000" b="1">
                <a:solidFill>
                  <a:srgbClr val="0000C0"/>
                </a:solidFill>
              </a:rPr>
              <a:t>int</a:t>
            </a:r>
            <a:r>
              <a:rPr lang="nn-NO" sz="2000" b="1">
                <a:solidFill>
                  <a:srgbClr val="000000"/>
                </a:solidFill>
              </a:rPr>
              <a:t> i = 0; i &lt; m.length; i++)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 </a:t>
            </a:r>
            <a:r>
              <a:rPr lang="en-US" sz="2000" b="1">
                <a:solidFill>
                  <a:srgbClr val="0000C0"/>
                </a:solidFill>
              </a:rPr>
              <a:t>if</a:t>
            </a:r>
            <a:r>
              <a:rPr lang="en-US" sz="2000" b="1">
                <a:solidFill>
                  <a:srgbClr val="000000"/>
                </a:solidFill>
              </a:rPr>
              <a:t> (lname.equals(m[i].loginName))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   </a:t>
            </a:r>
            <a:r>
              <a:rPr lang="en-US" sz="2000" b="1">
                <a:solidFill>
                  <a:srgbClr val="0000C0"/>
                </a:solidFill>
              </a:rPr>
              <a:t>return</a:t>
            </a:r>
            <a:r>
              <a:rPr lang="en-US" sz="2000" b="1">
                <a:solidFill>
                  <a:srgbClr val="000000"/>
                </a:solidFill>
              </a:rPr>
              <a:t> m[i];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}</a:t>
            </a:r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</a:t>
            </a:r>
            <a:r>
              <a:rPr lang="en-US" sz="2000" b="1">
                <a:solidFill>
                  <a:srgbClr val="0000C0"/>
                </a:solidFill>
              </a:rPr>
              <a:t>return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null</a:t>
            </a:r>
            <a:r>
              <a:rPr lang="en-US" sz="2000" b="1">
                <a:solidFill>
                  <a:srgbClr val="000000"/>
                </a:solidFill>
              </a:rPr>
              <a:t>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10075" y="5781675"/>
            <a:ext cx="3590925" cy="70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h-TH" sz="2000" dirty="0"/>
              <a:t>ค้นสมาชิกในอาเรย์ </a:t>
            </a:r>
            <a:r>
              <a:rPr lang="en-US" sz="2000" b="1" dirty="0"/>
              <a:t>m</a:t>
            </a:r>
            <a:r>
              <a:rPr lang="en-US" sz="2000" dirty="0"/>
              <a:t> </a:t>
            </a:r>
            <a:r>
              <a:rPr lang="th-TH" sz="2000" dirty="0"/>
              <a:t>ที่มี </a:t>
            </a:r>
            <a:r>
              <a:rPr lang="en-US" sz="2000" b="1" dirty="0" err="1"/>
              <a:t>loginName</a:t>
            </a:r>
            <a:r>
              <a:rPr lang="en-US" sz="2000" dirty="0"/>
              <a:t> </a:t>
            </a:r>
            <a:r>
              <a:rPr lang="th-TH" sz="2000" dirty="0"/>
              <a:t>เหมือน </a:t>
            </a:r>
            <a:r>
              <a:rPr lang="en-US" sz="2000" b="1" dirty="0" err="1"/>
              <a:t>lName</a:t>
            </a:r>
            <a:endParaRPr lang="en-US" sz="2000" b="1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7075" y="1674813"/>
            <a:ext cx="7058025" cy="23082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fn = </a:t>
            </a:r>
            <a:r>
              <a:rPr lang="en-US" sz="18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ourier New"/>
              </a:rPr>
              <a:t>Scanner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b="1" dirty="0">
                <a:solidFill>
                  <a:srgbClr val="0000C0"/>
                </a:solidFill>
                <a:latin typeface="Courier New"/>
              </a:rPr>
              <a:t>new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Courier New"/>
              </a:rPr>
              <a:t>File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b="1" dirty="0" err="1">
                <a:solidFill>
                  <a:srgbClr val="000000"/>
                </a:solidFill>
                <a:latin typeface="Courier New"/>
              </a:rPr>
              <a:t>fileName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));</a:t>
            </a:r>
          </a:p>
          <a:p>
            <a:pPr>
              <a:defRPr/>
            </a:pPr>
            <a:r>
              <a:rPr lang="en-US" sz="1800" b="1" dirty="0" err="1">
                <a:solidFill>
                  <a:srgbClr val="000000"/>
                </a:solidFill>
                <a:latin typeface="Courier New"/>
              </a:rPr>
              <a:t>fn.nextInt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();</a:t>
            </a:r>
          </a:p>
          <a:p>
            <a:pPr>
              <a:defRPr/>
            </a:pPr>
            <a:r>
              <a:rPr lang="nn-NO" sz="1800" b="1" dirty="0">
                <a:solidFill>
                  <a:srgbClr val="0000C0"/>
                </a:solidFill>
                <a:latin typeface="Courier New"/>
              </a:rPr>
              <a:t>for</a:t>
            </a:r>
            <a:r>
              <a:rPr lang="nn-NO" sz="18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nn-NO" sz="1800" b="1" dirty="0">
                <a:solidFill>
                  <a:srgbClr val="0000C0"/>
                </a:solidFill>
                <a:latin typeface="Courier New"/>
              </a:rPr>
              <a:t>int</a:t>
            </a:r>
            <a:r>
              <a:rPr lang="nn-NO" sz="1800" b="1" dirty="0">
                <a:solidFill>
                  <a:srgbClr val="000000"/>
                </a:solidFill>
                <a:latin typeface="Courier New"/>
              </a:rPr>
              <a:t> i = 0; i &lt; m.length; i++) {</a:t>
            </a:r>
          </a:p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800" b="1" dirty="0" err="1">
                <a:solidFill>
                  <a:srgbClr val="000000"/>
                </a:solidFill>
                <a:latin typeface="Courier New"/>
              </a:rPr>
              <a:t>fn.next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();</a:t>
            </a:r>
          </a:p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 m[</a:t>
            </a:r>
            <a:r>
              <a:rPr lang="en-US" sz="1800" b="1" dirty="0" err="1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].</a:t>
            </a:r>
            <a:r>
              <a:rPr lang="en-US" sz="1800" b="1" dirty="0" err="1">
                <a:solidFill>
                  <a:srgbClr val="000000"/>
                </a:solidFill>
                <a:latin typeface="Courier New"/>
              </a:rPr>
              <a:t>bestFriend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1800" b="1" dirty="0" err="1">
                <a:solidFill>
                  <a:srgbClr val="000000"/>
                </a:solidFill>
                <a:latin typeface="Courier New"/>
              </a:rPr>
              <a:t>findMember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(m, </a:t>
            </a:r>
            <a:r>
              <a:rPr lang="en-US" sz="1800" b="1" dirty="0" err="1">
                <a:solidFill>
                  <a:srgbClr val="000000"/>
                </a:solidFill>
                <a:latin typeface="Courier New"/>
              </a:rPr>
              <a:t>fn.next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());</a:t>
            </a:r>
          </a:p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  <a:latin typeface="Courier New"/>
              </a:rPr>
              <a:t>}</a:t>
            </a:r>
            <a:endParaRPr lang="th-TH" sz="1800" b="1" dirty="0">
              <a:solidFill>
                <a:srgbClr val="000000"/>
              </a:solidFill>
              <a:latin typeface="Courier New"/>
            </a:endParaRPr>
          </a:p>
          <a:p>
            <a:pPr>
              <a:defRPr/>
            </a:pPr>
            <a:r>
              <a:rPr lang="en-US" sz="1800" b="1" dirty="0" err="1">
                <a:solidFill>
                  <a:srgbClr val="000000"/>
                </a:solidFill>
                <a:latin typeface="Courier New"/>
              </a:rPr>
              <a:t>fn.close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();</a:t>
            </a:r>
          </a:p>
          <a:p>
            <a:pPr>
              <a:defRPr/>
            </a:pPr>
            <a:r>
              <a:rPr lang="en-US" sz="1800" b="1" dirty="0">
                <a:solidFill>
                  <a:srgbClr val="0000C0"/>
                </a:solidFill>
                <a:latin typeface="Courier New"/>
              </a:rPr>
              <a:t>return</a:t>
            </a:r>
            <a:r>
              <a:rPr lang="en-US" sz="1800" b="1" dirty="0">
                <a:solidFill>
                  <a:srgbClr val="000000"/>
                </a:solidFill>
                <a:latin typeface="Courier New"/>
              </a:rPr>
              <a:t> m;</a:t>
            </a:r>
          </a:p>
        </p:txBody>
      </p:sp>
      <p:sp>
        <p:nvSpPr>
          <p:cNvPr id="44038" name="TextBox 20"/>
          <p:cNvSpPr txBox="1">
            <a:spLocks noChangeArrowheads="1"/>
          </p:cNvSpPr>
          <p:nvPr/>
        </p:nvSpPr>
        <p:spPr bwMode="auto">
          <a:xfrm>
            <a:off x="4921250" y="3200400"/>
            <a:ext cx="2662238" cy="7080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000"/>
              <a:t>อ่านอีกรอบเพื่ออ้างอิง </a:t>
            </a:r>
            <a:r>
              <a:rPr lang="en-US" sz="2000" b="1"/>
              <a:t>bestFriend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727075" y="1217613"/>
            <a:ext cx="7246938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Courier New"/>
              </a:rPr>
              <a:t>...//</a:t>
            </a:r>
            <a:r>
              <a:rPr lang="th-TH" sz="2000" b="1" dirty="0">
                <a:solidFill>
                  <a:srgbClr val="000000"/>
                </a:solidFill>
                <a:latin typeface="Courier New"/>
              </a:rPr>
              <a:t>รอบแรกสร้างอ็อบเจกต์ของสมาชิกทุกคนก่อนในอาเรย์ 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  <p:bldP spid="10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หา </a:t>
            </a:r>
            <a:r>
              <a:rPr lang="en-US" dirty="0" smtClean="0"/>
              <a:t>Popular Member</a:t>
            </a:r>
            <a:endParaRPr lang="th-TH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936750" y="747713"/>
            <a:ext cx="4867275" cy="16319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C0"/>
                </a:solidFill>
              </a:rPr>
              <a:t>public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>
                <a:solidFill>
                  <a:srgbClr val="0000C0"/>
                </a:solidFill>
              </a:rPr>
              <a:t>class</a:t>
            </a:r>
            <a:r>
              <a:rPr lang="en-US" sz="2000" b="1" dirty="0">
                <a:solidFill>
                  <a:srgbClr val="000000"/>
                </a:solidFill>
              </a:rPr>
              <a:t> Member {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</a:rPr>
              <a:t>  </a:t>
            </a:r>
            <a:r>
              <a:rPr lang="en-US" sz="2000" b="1" dirty="0">
                <a:solidFill>
                  <a:srgbClr val="0000C0"/>
                </a:solidFill>
              </a:rPr>
              <a:t>public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String</a:t>
            </a:r>
            <a:r>
              <a:rPr lang="en-US" sz="2000" b="1" dirty="0">
                <a:solidFill>
                  <a:srgbClr val="000000"/>
                </a:solidFill>
              </a:rPr>
              <a:t>   </a:t>
            </a:r>
            <a:r>
              <a:rPr lang="en-US" sz="2000" b="1" dirty="0" err="1">
                <a:solidFill>
                  <a:srgbClr val="000000"/>
                </a:solidFill>
              </a:rPr>
              <a:t>loginName</a:t>
            </a:r>
            <a:r>
              <a:rPr lang="en-US" sz="2000" b="1" dirty="0">
                <a:solidFill>
                  <a:srgbClr val="000000"/>
                </a:solidFill>
              </a:rPr>
              <a:t>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</a:rPr>
              <a:t>  </a:t>
            </a:r>
            <a:r>
              <a:rPr lang="en-US" sz="2000" b="1" dirty="0">
                <a:solidFill>
                  <a:srgbClr val="0000C0"/>
                </a:solidFill>
              </a:rPr>
              <a:t>public</a:t>
            </a:r>
            <a:r>
              <a:rPr lang="en-US" sz="2000" b="1" dirty="0">
                <a:solidFill>
                  <a:srgbClr val="000000"/>
                </a:solidFill>
              </a:rPr>
              <a:t> Member   </a:t>
            </a:r>
            <a:r>
              <a:rPr lang="en-US" sz="2000" b="1" dirty="0" err="1">
                <a:solidFill>
                  <a:srgbClr val="000000"/>
                </a:solidFill>
              </a:rPr>
              <a:t>bestFriend</a:t>
            </a:r>
            <a:r>
              <a:rPr lang="en-US" sz="2000" b="1" dirty="0">
                <a:solidFill>
                  <a:srgbClr val="000000"/>
                </a:solidFill>
              </a:rPr>
              <a:t>;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</a:rPr>
              <a:t>  ...</a:t>
            </a:r>
          </a:p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</a:rPr>
              <a:t>}</a:t>
            </a:r>
            <a:endParaRPr lang="th-TH" sz="2000" b="1" dirty="0">
              <a:solidFill>
                <a:srgbClr val="000000"/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41300" y="1831975"/>
            <a:ext cx="8688388" cy="47085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rIns="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00C0"/>
                </a:solidFill>
              </a:rPr>
              <a:t>public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class</a:t>
            </a:r>
            <a:r>
              <a:rPr lang="en-US" sz="2000" b="1">
                <a:solidFill>
                  <a:srgbClr val="000000"/>
                </a:solidFill>
              </a:rPr>
              <a:t> MemberUtil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</a:t>
            </a:r>
            <a:r>
              <a:rPr lang="en-US" sz="2000" b="1">
                <a:solidFill>
                  <a:srgbClr val="0000C0"/>
                </a:solidFill>
              </a:rPr>
              <a:t>public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static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chemeClr val="tx1"/>
                </a:solidFill>
              </a:rPr>
              <a:t>Member</a:t>
            </a:r>
            <a:r>
              <a:rPr lang="en-US" sz="2000" b="1">
                <a:solidFill>
                  <a:srgbClr val="000000"/>
                </a:solidFill>
              </a:rPr>
              <a:t>[] readData(</a:t>
            </a:r>
            <a:r>
              <a:rPr lang="en-US" sz="2000" b="1">
                <a:solidFill>
                  <a:srgbClr val="C00000"/>
                </a:solidFill>
              </a:rPr>
              <a:t>String</a:t>
            </a:r>
            <a:r>
              <a:rPr lang="en-US" sz="2000" b="1">
                <a:solidFill>
                  <a:srgbClr val="000000"/>
                </a:solidFill>
              </a:rPr>
              <a:t> fileName) {...}</a:t>
            </a:r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</a:t>
            </a:r>
            <a:r>
              <a:rPr lang="en-US" sz="2000" b="1">
                <a:solidFill>
                  <a:srgbClr val="0000C0"/>
                </a:solidFill>
              </a:rPr>
              <a:t>public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static</a:t>
            </a:r>
            <a:r>
              <a:rPr lang="en-US" sz="2000" b="1">
                <a:solidFill>
                  <a:srgbClr val="000000"/>
                </a:solidFill>
              </a:rPr>
              <a:t> Member popularMember(Member[] m)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</a:t>
            </a:r>
            <a:r>
              <a:rPr lang="en-US" sz="2000" b="1">
                <a:solidFill>
                  <a:srgbClr val="0000C0"/>
                </a:solidFill>
              </a:rPr>
              <a:t>int</a:t>
            </a:r>
            <a:r>
              <a:rPr lang="en-US" sz="2000" b="1">
                <a:solidFill>
                  <a:srgbClr val="000000"/>
                </a:solidFill>
              </a:rPr>
              <a:t>[] count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int</a:t>
            </a:r>
            <a:r>
              <a:rPr lang="en-US" sz="2000" b="1">
                <a:solidFill>
                  <a:srgbClr val="000000"/>
                </a:solidFill>
              </a:rPr>
              <a:t>[m.length];</a:t>
            </a:r>
          </a:p>
          <a:p>
            <a:pPr eaLnBrk="1" hangingPunct="1"/>
            <a:r>
              <a:rPr lang="nn-NO" sz="2000" b="1">
                <a:solidFill>
                  <a:srgbClr val="000000"/>
                </a:solidFill>
              </a:rPr>
              <a:t>    </a:t>
            </a:r>
            <a:r>
              <a:rPr lang="nn-NO" sz="2000" b="1">
                <a:solidFill>
                  <a:srgbClr val="0000C0"/>
                </a:solidFill>
              </a:rPr>
              <a:t>for</a:t>
            </a:r>
            <a:r>
              <a:rPr lang="nn-NO" sz="2000" b="1">
                <a:solidFill>
                  <a:srgbClr val="000000"/>
                </a:solidFill>
              </a:rPr>
              <a:t> (</a:t>
            </a:r>
            <a:r>
              <a:rPr lang="nn-NO" sz="2000" b="1">
                <a:solidFill>
                  <a:srgbClr val="0000C0"/>
                </a:solidFill>
              </a:rPr>
              <a:t>int</a:t>
            </a:r>
            <a:r>
              <a:rPr lang="nn-NO" sz="2000" b="1">
                <a:solidFill>
                  <a:srgbClr val="000000"/>
                </a:solidFill>
              </a:rPr>
              <a:t> i = 0; i &lt; m.length; i++)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  </a:t>
            </a:r>
            <a:r>
              <a:rPr lang="en-US" sz="2000" b="1">
                <a:solidFill>
                  <a:srgbClr val="0000C0"/>
                </a:solidFill>
              </a:rPr>
              <a:t>for</a:t>
            </a:r>
            <a:r>
              <a:rPr lang="en-US" sz="2000" b="1">
                <a:solidFill>
                  <a:srgbClr val="000000"/>
                </a:solidFill>
              </a:rPr>
              <a:t> (</a:t>
            </a:r>
            <a:r>
              <a:rPr lang="en-US" sz="2000" b="1">
                <a:solidFill>
                  <a:srgbClr val="0000C0"/>
                </a:solidFill>
              </a:rPr>
              <a:t>int</a:t>
            </a:r>
            <a:r>
              <a:rPr lang="en-US" sz="2000" b="1">
                <a:solidFill>
                  <a:srgbClr val="000000"/>
                </a:solidFill>
              </a:rPr>
              <a:t> j = 0; j &lt; m.length; j++)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    </a:t>
            </a:r>
            <a:r>
              <a:rPr lang="en-US" sz="2000" b="1">
                <a:solidFill>
                  <a:srgbClr val="0000C0"/>
                </a:solidFill>
              </a:rPr>
              <a:t>if</a:t>
            </a:r>
            <a:r>
              <a:rPr lang="en-US" sz="2000" b="1">
                <a:solidFill>
                  <a:srgbClr val="000000"/>
                </a:solidFill>
              </a:rPr>
              <a:t> (m[i].equals(m[j].bestFriend)) count[i]++;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  }</a:t>
            </a:r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}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</a:t>
            </a:r>
            <a:r>
              <a:rPr lang="en-US" sz="2000" b="1">
                <a:solidFill>
                  <a:srgbClr val="0000C0"/>
                </a:solidFill>
              </a:rPr>
              <a:t>int</a:t>
            </a:r>
            <a:r>
              <a:rPr lang="en-US" sz="2000" b="1">
                <a:solidFill>
                  <a:srgbClr val="000000"/>
                </a:solidFill>
              </a:rPr>
              <a:t> popular = 0;</a:t>
            </a:r>
          </a:p>
          <a:p>
            <a:pPr eaLnBrk="1" hangingPunct="1"/>
            <a:r>
              <a:rPr lang="nn-NO" sz="2000" b="1">
                <a:solidFill>
                  <a:srgbClr val="000000"/>
                </a:solidFill>
              </a:rPr>
              <a:t>    </a:t>
            </a:r>
            <a:r>
              <a:rPr lang="nn-NO" sz="2000" b="1">
                <a:solidFill>
                  <a:srgbClr val="0000C0"/>
                </a:solidFill>
              </a:rPr>
              <a:t>for</a:t>
            </a:r>
            <a:r>
              <a:rPr lang="nn-NO" sz="2000" b="1">
                <a:solidFill>
                  <a:srgbClr val="000000"/>
                </a:solidFill>
              </a:rPr>
              <a:t> (</a:t>
            </a:r>
            <a:r>
              <a:rPr lang="nn-NO" sz="2000" b="1">
                <a:solidFill>
                  <a:srgbClr val="0000C0"/>
                </a:solidFill>
              </a:rPr>
              <a:t>int</a:t>
            </a:r>
            <a:r>
              <a:rPr lang="nn-NO" sz="2000" b="1">
                <a:solidFill>
                  <a:srgbClr val="000000"/>
                </a:solidFill>
              </a:rPr>
              <a:t> i = 1; i &lt; count[i]; i++)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  </a:t>
            </a:r>
            <a:r>
              <a:rPr lang="en-US" sz="2000" b="1">
                <a:solidFill>
                  <a:srgbClr val="0000C0"/>
                </a:solidFill>
              </a:rPr>
              <a:t>if</a:t>
            </a:r>
            <a:r>
              <a:rPr lang="en-US" sz="2000" b="1">
                <a:solidFill>
                  <a:srgbClr val="000000"/>
                </a:solidFill>
              </a:rPr>
              <a:t> (count[i] &gt; count[popular]) popular = i;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}</a:t>
            </a:r>
            <a:endParaRPr lang="th-TH" sz="2000" b="1">
              <a:solidFill>
                <a:srgbClr val="000000"/>
              </a:solidFill>
            </a:endParaRP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 </a:t>
            </a:r>
            <a:r>
              <a:rPr lang="en-US" sz="2000" b="1">
                <a:solidFill>
                  <a:srgbClr val="0000C0"/>
                </a:solidFill>
              </a:rPr>
              <a:t>return</a:t>
            </a:r>
            <a:r>
              <a:rPr lang="en-US" sz="2000" b="1">
                <a:solidFill>
                  <a:srgbClr val="000000"/>
                </a:solidFill>
              </a:rPr>
              <a:t> m[popular];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}</a:t>
            </a:r>
            <a:endParaRPr lang="th-TH" sz="2000" b="1">
              <a:solidFill>
                <a:srgbClr val="000000"/>
              </a:solidFill>
            </a:endParaRPr>
          </a:p>
        </p:txBody>
      </p:sp>
      <p:sp>
        <p:nvSpPr>
          <p:cNvPr id="41989" name="TextBox 4"/>
          <p:cNvSpPr txBox="1">
            <a:spLocks noChangeArrowheads="1"/>
          </p:cNvSpPr>
          <p:nvPr/>
        </p:nvSpPr>
        <p:spPr bwMode="auto">
          <a:xfrm>
            <a:off x="6535738" y="2797175"/>
            <a:ext cx="2608262" cy="708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h-TH" sz="2000" dirty="0"/>
              <a:t>นับ </a:t>
            </a:r>
            <a:r>
              <a:rPr lang="en-US" sz="2000" b="1" dirty="0"/>
              <a:t>m[</a:t>
            </a:r>
            <a:r>
              <a:rPr lang="en-US" sz="2000" b="1" dirty="0" err="1"/>
              <a:t>i</a:t>
            </a:r>
            <a:r>
              <a:rPr lang="en-US" sz="2000" b="1" dirty="0"/>
              <a:t>]</a:t>
            </a:r>
            <a:r>
              <a:rPr lang="en-US" sz="2000" dirty="0"/>
              <a:t> </a:t>
            </a:r>
            <a:r>
              <a:rPr lang="th-TH" sz="2000" dirty="0"/>
              <a:t>ว่าเป็นเพื่อนสนิทสุดของกี่คน</a:t>
            </a:r>
            <a:endParaRPr lang="en-US" sz="2000" dirty="0"/>
          </a:p>
        </p:txBody>
      </p:sp>
      <p:sp>
        <p:nvSpPr>
          <p:cNvPr id="45062" name="Rounded Rectangular Callout 5"/>
          <p:cNvSpPr>
            <a:spLocks noChangeArrowheads="1"/>
          </p:cNvSpPr>
          <p:nvPr/>
        </p:nvSpPr>
        <p:spPr bwMode="auto">
          <a:xfrm>
            <a:off x="3846513" y="4048125"/>
            <a:ext cx="4557712" cy="415925"/>
          </a:xfrm>
          <a:prstGeom prst="wedgeRoundRectCallout">
            <a:avLst>
              <a:gd name="adj1" fmla="val -59014"/>
              <a:gd name="adj2" fmla="val -49125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th-TH" sz="2000"/>
              <a:t>ใช้ </a:t>
            </a:r>
            <a:r>
              <a:rPr lang="en-US" sz="2000" b="1"/>
              <a:t>equals</a:t>
            </a:r>
            <a:r>
              <a:rPr lang="en-US" sz="2000"/>
              <a:t> </a:t>
            </a:r>
            <a:r>
              <a:rPr lang="th-TH" sz="2000"/>
              <a:t>เพื่อเปรียบเทียบอ็อบเจกต์</a:t>
            </a:r>
            <a:endParaRPr lang="en-US" sz="2000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141788" y="5688013"/>
            <a:ext cx="3576637" cy="4016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h-TH" sz="2000" dirty="0"/>
              <a:t>หาว่าช่องใดใน </a:t>
            </a:r>
            <a:r>
              <a:rPr lang="en-US" sz="2000" b="1" dirty="0"/>
              <a:t>count </a:t>
            </a:r>
            <a:r>
              <a:rPr lang="th-TH" sz="2000" dirty="0"/>
              <a:t>มากสุด </a:t>
            </a: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ถ้ามีข้อมูลประเภท </a:t>
            </a:r>
            <a:r>
              <a:rPr lang="en-US" dirty="0" smtClean="0"/>
              <a:t>Ball</a:t>
            </a:r>
            <a:endParaRPr lang="th-TH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911225" y="890588"/>
            <a:ext cx="4803775" cy="3970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[] x 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[n];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[] y 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[n];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[] dx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[n];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[] dy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[n];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[] r 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double</a:t>
            </a:r>
            <a:r>
              <a:rPr lang="en-US" sz="2000" b="1">
                <a:solidFill>
                  <a:srgbClr val="000000"/>
                </a:solidFill>
              </a:rPr>
              <a:t>[n];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...</a:t>
            </a:r>
          </a:p>
          <a:p>
            <a:pPr eaLnBrk="1" hangingPunct="1"/>
            <a:r>
              <a:rPr lang="en-US" sz="2000" b="1">
                <a:solidFill>
                  <a:srgbClr val="0000C0"/>
                </a:solidFill>
              </a:rPr>
              <a:t> while</a:t>
            </a:r>
            <a:r>
              <a:rPr lang="en-US" sz="2000" b="1">
                <a:solidFill>
                  <a:srgbClr val="000000"/>
                </a:solidFill>
              </a:rPr>
              <a:t> (</a:t>
            </a:r>
            <a:r>
              <a:rPr lang="en-US" sz="2000" b="1">
                <a:solidFill>
                  <a:srgbClr val="0000C0"/>
                </a:solidFill>
              </a:rPr>
              <a:t>true</a:t>
            </a:r>
            <a:r>
              <a:rPr lang="en-US" sz="2000" b="1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w.fade(0.3);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draw(w, x, y, r);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move(w, x, y, dx, dy, r);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w.sleep(30);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}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6326188" y="903288"/>
            <a:ext cx="1857375" cy="138588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i="1" dirty="0">
                <a:solidFill>
                  <a:srgbClr val="C00000"/>
                </a:solidFill>
                <a:latin typeface="Tahoma" pitchFamily="34" charset="0"/>
              </a:rPr>
              <a:t>ลูกบอล</a:t>
            </a:r>
            <a:endParaRPr lang="en-US" i="1" dirty="0">
              <a:solidFill>
                <a:srgbClr val="C00000"/>
              </a:solidFill>
              <a:latin typeface="Tahoma" pitchFamily="34" charset="0"/>
            </a:endParaRPr>
          </a:p>
          <a:p>
            <a:pPr>
              <a:buFontTx/>
              <a:buChar char="-"/>
              <a:defRPr/>
            </a:pPr>
            <a:r>
              <a:rPr lang="en-US" sz="2000" dirty="0">
                <a:latin typeface="Tahoma" pitchFamily="34" charset="0"/>
              </a:rPr>
              <a:t> </a:t>
            </a:r>
            <a:r>
              <a:rPr lang="th-TH" sz="2000" dirty="0">
                <a:latin typeface="Tahoma" pitchFamily="34" charset="0"/>
              </a:rPr>
              <a:t>พิกัดบนวินโดว์</a:t>
            </a:r>
          </a:p>
          <a:p>
            <a:pPr>
              <a:buFontTx/>
              <a:buChar char="-"/>
              <a:defRPr/>
            </a:pPr>
            <a:r>
              <a:rPr lang="th-TH" sz="2000" dirty="0">
                <a:latin typeface="Tahoma" pitchFamily="34" charset="0"/>
              </a:rPr>
              <a:t> ความเร็ว</a:t>
            </a:r>
          </a:p>
          <a:p>
            <a:pPr>
              <a:buFontTx/>
              <a:buChar char="-"/>
              <a:defRPr/>
            </a:pPr>
            <a:r>
              <a:rPr lang="th-TH" sz="2000" dirty="0">
                <a:latin typeface="Tahoma" pitchFamily="34" charset="0"/>
              </a:rPr>
              <a:t> รัศมี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451225" y="4375150"/>
            <a:ext cx="4537075" cy="2308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00"/>
                </a:solidFill>
              </a:rPr>
              <a:t> Ball[] balls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Ball[n];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solidFill>
                  <a:srgbClr val="0000C0"/>
                </a:solidFill>
              </a:rPr>
              <a:t> while</a:t>
            </a:r>
            <a:r>
              <a:rPr lang="en-US" sz="2000" b="1">
                <a:solidFill>
                  <a:srgbClr val="000000"/>
                </a:solidFill>
              </a:rPr>
              <a:t> (</a:t>
            </a:r>
            <a:r>
              <a:rPr lang="en-US" sz="2000" b="1">
                <a:solidFill>
                  <a:srgbClr val="0000C0"/>
                </a:solidFill>
              </a:rPr>
              <a:t>true</a:t>
            </a:r>
            <a:r>
              <a:rPr lang="en-US" sz="2000" b="1">
                <a:solidFill>
                  <a:srgbClr val="000000"/>
                </a:solidFill>
              </a:rPr>
              <a:t>) {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w.fade(0.3);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draw(w, balls);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move(w, balls);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  w.sleep(30);</a:t>
            </a:r>
          </a:p>
          <a:p>
            <a:pPr eaLnBrk="1" hangingPunct="1"/>
            <a:r>
              <a:rPr lang="en-US" sz="2000" b="1">
                <a:solidFill>
                  <a:srgbClr val="000000"/>
                </a:solidFill>
              </a:rPr>
              <a:t> }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715125" y="4978400"/>
            <a:ext cx="1065213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2</a:t>
            </a:r>
            <a:endParaRPr lang="th-TH" sz="2000" dirty="0">
              <a:latin typeface="Tahoma" pitchFamily="34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4294188" y="2867025"/>
            <a:ext cx="1065212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dirty="0">
                <a:latin typeface="Tahoma" pitchFamily="34" charset="0"/>
              </a:rPr>
              <a:t>แบบที่ </a:t>
            </a:r>
            <a:r>
              <a:rPr lang="en-US" sz="2000" dirty="0">
                <a:latin typeface="Tahoma" pitchFamily="34" charset="0"/>
              </a:rPr>
              <a:t>1</a:t>
            </a:r>
            <a:endParaRPr lang="th-TH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 autoUpdateAnimBg="0"/>
      <p:bldP spid="6" grpId="0" build="p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1" name="Rectangle 31"/>
          <p:cNvSpPr>
            <a:spLocks noChangeArrowheads="1"/>
          </p:cNvSpPr>
          <p:nvPr/>
        </p:nvSpPr>
        <p:spPr bwMode="auto">
          <a:xfrm>
            <a:off x="1555750" y="1312863"/>
            <a:ext cx="5824538" cy="4441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BouncingBall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endParaRPr lang="en-US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ที่ผ่านมา </a:t>
            </a:r>
            <a:r>
              <a:rPr lang="en-US" dirty="0" smtClean="0"/>
              <a:t>: </a:t>
            </a:r>
            <a:r>
              <a:rPr lang="th-TH" dirty="0" smtClean="0"/>
              <a:t>คลาสคือโปรแกรม</a:t>
            </a:r>
            <a:endParaRPr lang="th-TH" dirty="0"/>
          </a:p>
        </p:txBody>
      </p:sp>
      <p:sp>
        <p:nvSpPr>
          <p:cNvPr id="593929" name="Rectangle 9"/>
          <p:cNvSpPr>
            <a:spLocks noChangeArrowheads="1"/>
          </p:cNvSpPr>
          <p:nvPr/>
        </p:nvSpPr>
        <p:spPr bwMode="auto">
          <a:xfrm>
            <a:off x="1970088" y="1784350"/>
            <a:ext cx="5018087" cy="98425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 static void</a:t>
            </a:r>
            <a:r>
              <a:rPr lang="en-US" sz="2000" b="1"/>
              <a:t> main(...) {</a:t>
            </a:r>
          </a:p>
          <a:p>
            <a:pPr eaLnBrk="0" hangingPunct="0"/>
            <a:r>
              <a:rPr lang="en-US" sz="2000" b="1"/>
              <a:t> ...</a:t>
            </a:r>
          </a:p>
          <a:p>
            <a:pPr eaLnBrk="0" hangingPunct="0"/>
            <a:r>
              <a:rPr lang="en-US" sz="2000" b="1"/>
              <a:t>}</a:t>
            </a:r>
            <a:endParaRPr lang="th-TH" sz="1600" b="1"/>
          </a:p>
        </p:txBody>
      </p:sp>
      <p:sp>
        <p:nvSpPr>
          <p:cNvPr id="593930" name="Rectangle 10"/>
          <p:cNvSpPr>
            <a:spLocks noChangeArrowheads="1"/>
          </p:cNvSpPr>
          <p:nvPr/>
        </p:nvSpPr>
        <p:spPr bwMode="auto">
          <a:xfrm>
            <a:off x="1984375" y="3125788"/>
            <a:ext cx="5008563" cy="20415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/>
        </p:spPr>
        <p:txBody>
          <a:bodyPr wrap="none"/>
          <a:lstStyle/>
          <a:p>
            <a:pPr eaLnBrk="0" hangingPunct="0">
              <a:defRPr/>
            </a:pPr>
            <a:endParaRPr lang="th-TH" dirty="0">
              <a:latin typeface="Tahoma" pitchFamily="34" charset="0"/>
              <a:cs typeface="+mn-cs"/>
            </a:endParaRPr>
          </a:p>
          <a:p>
            <a:pPr eaLnBrk="0" hangingPunct="0">
              <a:defRPr/>
            </a:pPr>
            <a:endParaRPr lang="th-TH" dirty="0">
              <a:latin typeface="Tahoma" pitchFamily="34" charset="0"/>
              <a:cs typeface="+mn-cs"/>
            </a:endParaRPr>
          </a:p>
          <a:p>
            <a:pPr eaLnBrk="0" hangingPunct="0">
              <a:defRPr/>
            </a:pPr>
            <a:r>
              <a:rPr lang="th-TH" dirty="0">
                <a:latin typeface="Tahoma" pitchFamily="34" charset="0"/>
                <a:cs typeface="+mn-cs"/>
              </a:rPr>
              <a:t> เมท็อดอื่น 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3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3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1" grpId="0" animBg="1"/>
      <p:bldP spid="593929" grpId="0" animBg="1"/>
      <p:bldP spid="5939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ยังมีอีกแบบ </a:t>
            </a:r>
            <a:r>
              <a:rPr lang="en-US" dirty="0" smtClean="0"/>
              <a:t>: </a:t>
            </a:r>
            <a:r>
              <a:rPr lang="th-TH" dirty="0" smtClean="0"/>
              <a:t>คลาสคือประเภทข้อมูล</a:t>
            </a:r>
            <a:endParaRPr lang="th-TH" dirty="0"/>
          </a:p>
        </p:txBody>
      </p:sp>
      <p:sp>
        <p:nvSpPr>
          <p:cNvPr id="9219" name="Content Placeholder 17"/>
          <p:cNvSpPr>
            <a:spLocks noGrp="1"/>
          </p:cNvSpPr>
          <p:nvPr>
            <p:ph idx="1"/>
          </p:nvPr>
        </p:nvSpPr>
        <p:spPr>
          <a:xfrm>
            <a:off x="406400" y="908050"/>
            <a:ext cx="8539163" cy="4048125"/>
          </a:xfrm>
        </p:spPr>
        <p:txBody>
          <a:bodyPr/>
          <a:lstStyle/>
          <a:p>
            <a:r>
              <a:rPr lang="th-TH" smtClean="0"/>
              <a:t>ใช้คลาสประกาศ องค์ประกอบของข้อมูลประเภทใหม่ว่า ประกอบด้วยข้อมูลย่อย ๆ อะไรบ้าง</a:t>
            </a:r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th-TH" smtClean="0"/>
              <a:t>เมื่อประกาศคลาสแล้ว สามารถสร้างที่เก็บข้อมูลเรียกว่า อ็อบเจกต์ </a:t>
            </a:r>
            <a:r>
              <a:rPr lang="en-US" smtClean="0"/>
              <a:t>(object) </a:t>
            </a:r>
            <a:r>
              <a:rPr lang="th-TH" smtClean="0"/>
              <a:t>ภายในมีตัวแปรเก็บข้อมูลย่อย</a:t>
            </a:r>
            <a:endParaRPr lang="en-US" smtClean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206625" y="2070100"/>
            <a:ext cx="3983038" cy="1660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class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{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x, 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dx, dy;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public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double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r;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pPr eaLnBrk="0" hangingPunct="0"/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}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39963" y="5013325"/>
            <a:ext cx="3933825" cy="1149350"/>
            <a:chOff x="1682" y="2935"/>
            <a:chExt cx="2478" cy="724"/>
          </a:xfrm>
        </p:grpSpPr>
        <p:sp>
          <p:nvSpPr>
            <p:cNvPr id="9230" name="AutoShape 6"/>
            <p:cNvSpPr>
              <a:spLocks noChangeArrowheads="1"/>
            </p:cNvSpPr>
            <p:nvPr/>
          </p:nvSpPr>
          <p:spPr bwMode="auto">
            <a:xfrm>
              <a:off x="1682" y="2935"/>
              <a:ext cx="2478" cy="724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600" b="1">
                <a:latin typeface="Tahoma" pitchFamily="34" charset="0"/>
              </a:endParaRPr>
            </a:p>
          </p:txBody>
        </p:sp>
        <p:sp>
          <p:nvSpPr>
            <p:cNvPr id="9231" name="Text Box 7"/>
            <p:cNvSpPr txBox="1">
              <a:spLocks noChangeArrowheads="1"/>
            </p:cNvSpPr>
            <p:nvPr/>
          </p:nvSpPr>
          <p:spPr bwMode="auto">
            <a:xfrm>
              <a:off x="1924" y="3006"/>
              <a:ext cx="485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10.0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9232" name="Text Box 8"/>
            <p:cNvSpPr txBox="1">
              <a:spLocks noChangeArrowheads="1"/>
            </p:cNvSpPr>
            <p:nvPr/>
          </p:nvSpPr>
          <p:spPr bwMode="auto">
            <a:xfrm>
              <a:off x="1756" y="3000"/>
              <a:ext cx="167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x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9233" name="Text Box 9"/>
            <p:cNvSpPr txBox="1">
              <a:spLocks noChangeArrowheads="1"/>
            </p:cNvSpPr>
            <p:nvPr/>
          </p:nvSpPr>
          <p:spPr bwMode="auto">
            <a:xfrm>
              <a:off x="1924" y="3331"/>
              <a:ext cx="485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20.0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9234" name="Text Box 10"/>
            <p:cNvSpPr txBox="1">
              <a:spLocks noChangeArrowheads="1"/>
            </p:cNvSpPr>
            <p:nvPr/>
          </p:nvSpPr>
          <p:spPr bwMode="auto">
            <a:xfrm>
              <a:off x="1756" y="3324"/>
              <a:ext cx="167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y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9235" name="Text Box 11"/>
            <p:cNvSpPr txBox="1">
              <a:spLocks noChangeArrowheads="1"/>
            </p:cNvSpPr>
            <p:nvPr/>
          </p:nvSpPr>
          <p:spPr bwMode="auto">
            <a:xfrm>
              <a:off x="2788" y="3006"/>
              <a:ext cx="484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3.0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9236" name="Text Box 12"/>
            <p:cNvSpPr txBox="1">
              <a:spLocks noChangeArrowheads="1"/>
            </p:cNvSpPr>
            <p:nvPr/>
          </p:nvSpPr>
          <p:spPr bwMode="auto">
            <a:xfrm>
              <a:off x="2517" y="3000"/>
              <a:ext cx="269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dx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9237" name="Text Box 13"/>
            <p:cNvSpPr txBox="1">
              <a:spLocks noChangeArrowheads="1"/>
            </p:cNvSpPr>
            <p:nvPr/>
          </p:nvSpPr>
          <p:spPr bwMode="auto">
            <a:xfrm>
              <a:off x="2788" y="3331"/>
              <a:ext cx="484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2.0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9238" name="Text Box 14"/>
            <p:cNvSpPr txBox="1">
              <a:spLocks noChangeArrowheads="1"/>
            </p:cNvSpPr>
            <p:nvPr/>
          </p:nvSpPr>
          <p:spPr bwMode="auto">
            <a:xfrm>
              <a:off x="2517" y="3324"/>
              <a:ext cx="269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dy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9239" name="Text Box 15"/>
            <p:cNvSpPr txBox="1">
              <a:spLocks noChangeArrowheads="1"/>
            </p:cNvSpPr>
            <p:nvPr/>
          </p:nvSpPr>
          <p:spPr bwMode="auto">
            <a:xfrm>
              <a:off x="3567" y="3006"/>
              <a:ext cx="485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10.0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9240" name="Text Box 16"/>
            <p:cNvSpPr txBox="1">
              <a:spLocks noChangeArrowheads="1"/>
            </p:cNvSpPr>
            <p:nvPr/>
          </p:nvSpPr>
          <p:spPr bwMode="auto">
            <a:xfrm>
              <a:off x="3343" y="3000"/>
              <a:ext cx="223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r</a:t>
              </a:r>
              <a:endParaRPr lang="th-TH" sz="4400" b="1">
                <a:latin typeface="Tahoma" pitchFamily="34" charset="0"/>
              </a:endParaRPr>
            </a:p>
          </p:txBody>
        </p:sp>
      </p:grpSp>
      <p:sp>
        <p:nvSpPr>
          <p:cNvPr id="9222" name="Rectangle 34"/>
          <p:cNvSpPr>
            <a:spLocks noChangeArrowheads="1"/>
          </p:cNvSpPr>
          <p:nvPr/>
        </p:nvSpPr>
        <p:spPr bwMode="auto">
          <a:xfrm>
            <a:off x="1195388" y="5299075"/>
            <a:ext cx="1014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Tahoma" pitchFamily="34" charset="0"/>
              </a:rPr>
              <a:t>object</a:t>
            </a:r>
            <a:endParaRPr lang="th-TH">
              <a:latin typeface="Tahoma" pitchFamily="34" charset="0"/>
            </a:endParaRPr>
          </a:p>
        </p:txBody>
      </p:sp>
      <p:sp>
        <p:nvSpPr>
          <p:cNvPr id="9223" name="Rectangle 35"/>
          <p:cNvSpPr>
            <a:spLocks noChangeArrowheads="1"/>
          </p:cNvSpPr>
          <p:nvPr/>
        </p:nvSpPr>
        <p:spPr bwMode="auto">
          <a:xfrm>
            <a:off x="1271588" y="2581275"/>
            <a:ext cx="835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Tahoma" pitchFamily="34" charset="0"/>
              </a:rPr>
              <a:t>class</a:t>
            </a:r>
            <a:endParaRPr lang="th-TH">
              <a:latin typeface="Tahoma" pitchFamily="34" charset="0"/>
            </a:endParaRPr>
          </a:p>
        </p:txBody>
      </p:sp>
      <p:grpSp>
        <p:nvGrpSpPr>
          <p:cNvPr id="9224" name="Group 40"/>
          <p:cNvGrpSpPr>
            <a:grpSpLocks/>
          </p:cNvGrpSpPr>
          <p:nvPr/>
        </p:nvGrpSpPr>
        <p:grpSpPr bwMode="auto">
          <a:xfrm>
            <a:off x="5248275" y="5357813"/>
            <a:ext cx="3457575" cy="563562"/>
            <a:chOff x="5274365" y="5636568"/>
            <a:chExt cx="3458084" cy="563241"/>
          </a:xfrm>
        </p:grpSpPr>
        <p:sp>
          <p:nvSpPr>
            <p:cNvPr id="9228" name="Rectangle 33"/>
            <p:cNvSpPr>
              <a:spLocks noChangeArrowheads="1"/>
            </p:cNvSpPr>
            <p:nvPr/>
          </p:nvSpPr>
          <p:spPr bwMode="auto">
            <a:xfrm>
              <a:off x="6428036" y="5636568"/>
              <a:ext cx="23044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latin typeface="Tahoma" pitchFamily="34" charset="0"/>
                </a:rPr>
                <a:t>object variables</a:t>
              </a:r>
              <a:endParaRPr lang="th-TH">
                <a:latin typeface="Tahoma" pitchFamily="34" charset="0"/>
              </a:endParaRPr>
            </a:p>
          </p:txBody>
        </p:sp>
        <p:sp>
          <p:nvSpPr>
            <p:cNvPr id="9229" name="Freeform 36"/>
            <p:cNvSpPr>
              <a:spLocks/>
            </p:cNvSpPr>
            <p:nvPr/>
          </p:nvSpPr>
          <p:spPr bwMode="auto">
            <a:xfrm>
              <a:off x="5274365" y="5950226"/>
              <a:ext cx="1152939" cy="249583"/>
            </a:xfrm>
            <a:custGeom>
              <a:avLst/>
              <a:gdLst>
                <a:gd name="T0" fmla="*/ 1152939 w 1152939"/>
                <a:gd name="T1" fmla="*/ 0 h 249583"/>
                <a:gd name="T2" fmla="*/ 821635 w 1152939"/>
                <a:gd name="T3" fmla="*/ 212035 h 249583"/>
                <a:gd name="T4" fmla="*/ 265044 w 1152939"/>
                <a:gd name="T5" fmla="*/ 225287 h 249583"/>
                <a:gd name="T6" fmla="*/ 0 w 1152939"/>
                <a:gd name="T7" fmla="*/ 92765 h 2495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939"/>
                <a:gd name="T13" fmla="*/ 0 h 249583"/>
                <a:gd name="T14" fmla="*/ 1152939 w 1152939"/>
                <a:gd name="T15" fmla="*/ 249583 h 2495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939" h="249583">
                  <a:moveTo>
                    <a:pt x="1152939" y="0"/>
                  </a:moveTo>
                  <a:cubicBezTo>
                    <a:pt x="1061278" y="87243"/>
                    <a:pt x="969617" y="174487"/>
                    <a:pt x="821635" y="212035"/>
                  </a:cubicBezTo>
                  <a:cubicBezTo>
                    <a:pt x="673653" y="249583"/>
                    <a:pt x="401983" y="245165"/>
                    <a:pt x="265044" y="225287"/>
                  </a:cubicBezTo>
                  <a:cubicBezTo>
                    <a:pt x="128105" y="205409"/>
                    <a:pt x="0" y="92765"/>
                    <a:pt x="0" y="92765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9225" name="Group 39"/>
          <p:cNvGrpSpPr>
            <a:grpSpLocks/>
          </p:cNvGrpSpPr>
          <p:nvPr/>
        </p:nvGrpSpPr>
        <p:grpSpPr bwMode="auto">
          <a:xfrm>
            <a:off x="5830888" y="2112963"/>
            <a:ext cx="2663825" cy="1201737"/>
            <a:chOff x="5830958" y="2112824"/>
            <a:chExt cx="2663501" cy="1202510"/>
          </a:xfrm>
        </p:grpSpPr>
        <p:sp>
          <p:nvSpPr>
            <p:cNvPr id="9226" name="Text Box 43"/>
            <p:cNvSpPr txBox="1">
              <a:spLocks noChangeArrowheads="1"/>
            </p:cNvSpPr>
            <p:nvPr/>
          </p:nvSpPr>
          <p:spPr bwMode="auto">
            <a:xfrm>
              <a:off x="6361847" y="2112824"/>
              <a:ext cx="2132612" cy="1202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>
                  <a:latin typeface="Tahoma" pitchFamily="34" charset="0"/>
                </a:rPr>
                <a:t>data members</a:t>
              </a:r>
            </a:p>
            <a:p>
              <a:pPr algn="ctr" eaLnBrk="1" hangingPunct="1"/>
              <a:r>
                <a:rPr lang="en-US">
                  <a:latin typeface="Tahoma" pitchFamily="34" charset="0"/>
                </a:rPr>
                <a:t>attributes</a:t>
              </a:r>
            </a:p>
            <a:p>
              <a:pPr algn="ctr" eaLnBrk="1" hangingPunct="1"/>
              <a:r>
                <a:rPr lang="en-US">
                  <a:latin typeface="Tahoma" pitchFamily="34" charset="0"/>
                </a:rPr>
                <a:t>fields</a:t>
              </a:r>
            </a:p>
          </p:txBody>
        </p:sp>
        <p:cxnSp>
          <p:nvCxnSpPr>
            <p:cNvPr id="9227" name="Straight Arrow Connector 38"/>
            <p:cNvCxnSpPr>
              <a:cxnSpLocks noChangeShapeType="1"/>
            </p:cNvCxnSpPr>
            <p:nvPr/>
          </p:nvCxnSpPr>
          <p:spPr bwMode="auto">
            <a:xfrm rot="10800000" flipV="1">
              <a:off x="5830958" y="2650434"/>
              <a:ext cx="689113" cy="7951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 bwMode="auto">
          <a:xfrm>
            <a:off x="-12700" y="4810125"/>
            <a:ext cx="9156700" cy="17764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800">
              <a:solidFill>
                <a:schemeClr val="tx1"/>
              </a:solidFill>
              <a:latin typeface="Angsana New" pitchFamily="18" charset="-34"/>
            </a:endParaRPr>
          </a:p>
        </p:txBody>
      </p:sp>
      <p:sp>
        <p:nvSpPr>
          <p:cNvPr id="603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การสร้างอ็อบเจกต์</a:t>
            </a:r>
            <a:endParaRPr lang="th-TH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651125" y="3013075"/>
            <a:ext cx="3933825" cy="1149350"/>
            <a:chOff x="1682" y="2935"/>
            <a:chExt cx="2478" cy="724"/>
          </a:xfrm>
        </p:grpSpPr>
        <p:sp>
          <p:nvSpPr>
            <p:cNvPr id="10276" name="AutoShape 6"/>
            <p:cNvSpPr>
              <a:spLocks noChangeArrowheads="1"/>
            </p:cNvSpPr>
            <p:nvPr/>
          </p:nvSpPr>
          <p:spPr bwMode="auto">
            <a:xfrm>
              <a:off x="1682" y="2935"/>
              <a:ext cx="2478" cy="724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600" b="1">
                <a:latin typeface="Tahoma" pitchFamily="34" charset="0"/>
              </a:endParaRPr>
            </a:p>
          </p:txBody>
        </p:sp>
        <p:sp>
          <p:nvSpPr>
            <p:cNvPr id="10277" name="Text Box 7"/>
            <p:cNvSpPr txBox="1">
              <a:spLocks noChangeArrowheads="1"/>
            </p:cNvSpPr>
            <p:nvPr/>
          </p:nvSpPr>
          <p:spPr bwMode="auto">
            <a:xfrm>
              <a:off x="1924" y="3006"/>
              <a:ext cx="485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10278" name="Text Box 8"/>
            <p:cNvSpPr txBox="1">
              <a:spLocks noChangeArrowheads="1"/>
            </p:cNvSpPr>
            <p:nvPr/>
          </p:nvSpPr>
          <p:spPr bwMode="auto">
            <a:xfrm>
              <a:off x="1756" y="3000"/>
              <a:ext cx="167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x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0279" name="Text Box 9"/>
            <p:cNvSpPr txBox="1">
              <a:spLocks noChangeArrowheads="1"/>
            </p:cNvSpPr>
            <p:nvPr/>
          </p:nvSpPr>
          <p:spPr bwMode="auto">
            <a:xfrm>
              <a:off x="1924" y="3331"/>
              <a:ext cx="485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10280" name="Text Box 10"/>
            <p:cNvSpPr txBox="1">
              <a:spLocks noChangeArrowheads="1"/>
            </p:cNvSpPr>
            <p:nvPr/>
          </p:nvSpPr>
          <p:spPr bwMode="auto">
            <a:xfrm>
              <a:off x="1756" y="3324"/>
              <a:ext cx="167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y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0281" name="Text Box 11"/>
            <p:cNvSpPr txBox="1">
              <a:spLocks noChangeArrowheads="1"/>
            </p:cNvSpPr>
            <p:nvPr/>
          </p:nvSpPr>
          <p:spPr bwMode="auto">
            <a:xfrm>
              <a:off x="2788" y="3006"/>
              <a:ext cx="484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10282" name="Text Box 12"/>
            <p:cNvSpPr txBox="1">
              <a:spLocks noChangeArrowheads="1"/>
            </p:cNvSpPr>
            <p:nvPr/>
          </p:nvSpPr>
          <p:spPr bwMode="auto">
            <a:xfrm>
              <a:off x="2517" y="3000"/>
              <a:ext cx="269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dx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0283" name="Text Box 13"/>
            <p:cNvSpPr txBox="1">
              <a:spLocks noChangeArrowheads="1"/>
            </p:cNvSpPr>
            <p:nvPr/>
          </p:nvSpPr>
          <p:spPr bwMode="auto">
            <a:xfrm>
              <a:off x="2788" y="3331"/>
              <a:ext cx="484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10284" name="Text Box 14"/>
            <p:cNvSpPr txBox="1">
              <a:spLocks noChangeArrowheads="1"/>
            </p:cNvSpPr>
            <p:nvPr/>
          </p:nvSpPr>
          <p:spPr bwMode="auto">
            <a:xfrm>
              <a:off x="2517" y="3324"/>
              <a:ext cx="269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dy</a:t>
              </a:r>
              <a:endParaRPr lang="th-TH" sz="4400" b="1">
                <a:latin typeface="Tahoma" pitchFamily="34" charset="0"/>
              </a:endParaRPr>
            </a:p>
          </p:txBody>
        </p:sp>
        <p:sp>
          <p:nvSpPr>
            <p:cNvPr id="10285" name="Text Box 15"/>
            <p:cNvSpPr txBox="1">
              <a:spLocks noChangeArrowheads="1"/>
            </p:cNvSpPr>
            <p:nvPr/>
          </p:nvSpPr>
          <p:spPr bwMode="auto">
            <a:xfrm>
              <a:off x="3567" y="3006"/>
              <a:ext cx="485" cy="2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</a:pPr>
              <a:r>
                <a:rPr lang="en-US" sz="3200">
                  <a:latin typeface="Angsana New" pitchFamily="18" charset="-34"/>
                  <a:cs typeface="Angsana New" pitchFamily="18" charset="-34"/>
                </a:rPr>
                <a:t>0.0</a:t>
              </a:r>
              <a:endParaRPr lang="th-TH" sz="5400" b="1">
                <a:latin typeface="Tahoma" pitchFamily="34" charset="0"/>
              </a:endParaRPr>
            </a:p>
          </p:txBody>
        </p:sp>
        <p:sp>
          <p:nvSpPr>
            <p:cNvPr id="10286" name="Text Box 16"/>
            <p:cNvSpPr txBox="1">
              <a:spLocks noChangeArrowheads="1"/>
            </p:cNvSpPr>
            <p:nvPr/>
          </p:nvSpPr>
          <p:spPr bwMode="auto">
            <a:xfrm>
              <a:off x="3343" y="3000"/>
              <a:ext cx="223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r</a:t>
              </a:r>
              <a:endParaRPr lang="th-TH" sz="4400" b="1">
                <a:latin typeface="Tahoma" pitchFamily="34" charset="0"/>
              </a:endParaRPr>
            </a:p>
          </p:txBody>
        </p:sp>
      </p:grpSp>
      <p:sp>
        <p:nvSpPr>
          <p:cNvPr id="603153" name="Rectangle 17"/>
          <p:cNvSpPr>
            <a:spLocks noChangeArrowheads="1"/>
          </p:cNvSpPr>
          <p:nvPr/>
        </p:nvSpPr>
        <p:spPr bwMode="auto">
          <a:xfrm>
            <a:off x="2801938" y="2333625"/>
            <a:ext cx="3489325" cy="4095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/>
          <a:lstStyle/>
          <a:p>
            <a:pPr eaLnBrk="0" hangingPunct="0"/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b = </a:t>
            </a:r>
            <a:r>
              <a:rPr lang="en-US" sz="20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</p:txBody>
      </p:sp>
      <p:sp>
        <p:nvSpPr>
          <p:cNvPr id="603155" name="AutoShape 19"/>
          <p:cNvSpPr>
            <a:spLocks noChangeArrowheads="1"/>
          </p:cNvSpPr>
          <p:nvPr/>
        </p:nvSpPr>
        <p:spPr bwMode="auto">
          <a:xfrm>
            <a:off x="1598613" y="1716088"/>
            <a:ext cx="1222375" cy="428625"/>
          </a:xfrm>
          <a:prstGeom prst="wedgeRoundRectCallout">
            <a:avLst>
              <a:gd name="adj1" fmla="val 82278"/>
              <a:gd name="adj2" fmla="val 70204"/>
              <a:gd name="adj3" fmla="val 16667"/>
            </a:avLst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/>
          <a:lstStyle/>
          <a:p>
            <a:pPr algn="ctr"/>
            <a:r>
              <a:rPr lang="th-TH" sz="2000"/>
              <a:t>ชื่อคลาส</a:t>
            </a:r>
          </a:p>
        </p:txBody>
      </p:sp>
      <p:sp>
        <p:nvSpPr>
          <p:cNvPr id="603156" name="AutoShape 20"/>
          <p:cNvSpPr>
            <a:spLocks noChangeArrowheads="1"/>
          </p:cNvSpPr>
          <p:nvPr/>
        </p:nvSpPr>
        <p:spPr bwMode="auto">
          <a:xfrm>
            <a:off x="3194050" y="1363663"/>
            <a:ext cx="1463675" cy="428625"/>
          </a:xfrm>
          <a:prstGeom prst="wedgeRoundRectCallout">
            <a:avLst>
              <a:gd name="adj1" fmla="val -2273"/>
              <a:gd name="adj2" fmla="val 156051"/>
              <a:gd name="adj3" fmla="val 16667"/>
            </a:avLst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/>
          <a:lstStyle/>
          <a:p>
            <a:pPr algn="ctr"/>
            <a:r>
              <a:rPr lang="th-TH" sz="2000"/>
              <a:t>ชื่อตัวแปร</a:t>
            </a:r>
          </a:p>
        </p:txBody>
      </p:sp>
      <p:sp>
        <p:nvSpPr>
          <p:cNvPr id="603157" name="AutoShape 21"/>
          <p:cNvSpPr>
            <a:spLocks noChangeArrowheads="1"/>
          </p:cNvSpPr>
          <p:nvPr/>
        </p:nvSpPr>
        <p:spPr bwMode="auto">
          <a:xfrm>
            <a:off x="5295900" y="1492250"/>
            <a:ext cx="2263775" cy="749300"/>
          </a:xfrm>
          <a:prstGeom prst="wedgeRoundRectCallout">
            <a:avLst>
              <a:gd name="adj1" fmla="val -65718"/>
              <a:gd name="adj2" fmla="val 51560"/>
              <a:gd name="adj3" fmla="val 16667"/>
            </a:avLst>
          </a:prstGeom>
          <a:solidFill>
            <a:srgbClr val="FFCCFF"/>
          </a:solidFill>
          <a:ln w="9525">
            <a:solidFill>
              <a:schemeClr val="tx2"/>
            </a:solidFill>
            <a:miter lim="800000"/>
            <a:headEnd/>
            <a:tailEnd type="none" w="lg" len="lg"/>
          </a:ln>
        </p:spPr>
        <p:txBody>
          <a:bodyPr lIns="90000" tIns="46800" rIns="90000" bIns="46800"/>
          <a:lstStyle/>
          <a:p>
            <a:pPr algn="ctr"/>
            <a:r>
              <a:rPr lang="th-TH" sz="2000"/>
              <a:t>สร้างอ็อบเจกต์ของคลาส </a:t>
            </a:r>
            <a:r>
              <a:rPr lang="en-US" sz="2000" b="1"/>
              <a:t>Ball</a:t>
            </a:r>
            <a:endParaRPr lang="th-TH" sz="2000" b="1"/>
          </a:p>
        </p:txBody>
      </p:sp>
      <p:sp>
        <p:nvSpPr>
          <p:cNvPr id="603158" name="Text Box 22"/>
          <p:cNvSpPr txBox="1">
            <a:spLocks noChangeArrowheads="1"/>
          </p:cNvSpPr>
          <p:nvPr/>
        </p:nvSpPr>
        <p:spPr bwMode="auto">
          <a:xfrm>
            <a:off x="3833813" y="4164013"/>
            <a:ext cx="1374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/>
              <a:t>อ็อบเจกต์</a:t>
            </a: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1414463" y="3070225"/>
            <a:ext cx="647700" cy="368300"/>
            <a:chOff x="939" y="2998"/>
            <a:chExt cx="408" cy="232"/>
          </a:xfrm>
        </p:grpSpPr>
        <p:sp>
          <p:nvSpPr>
            <p:cNvPr id="10274" name="Rectangle 24"/>
            <p:cNvSpPr>
              <a:spLocks noChangeArrowheads="1"/>
            </p:cNvSpPr>
            <p:nvPr/>
          </p:nvSpPr>
          <p:spPr bwMode="auto">
            <a:xfrm>
              <a:off x="1106" y="2998"/>
              <a:ext cx="241" cy="23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5" name="Text Box 25"/>
            <p:cNvSpPr txBox="1">
              <a:spLocks noChangeArrowheads="1"/>
            </p:cNvSpPr>
            <p:nvPr/>
          </p:nvSpPr>
          <p:spPr bwMode="auto">
            <a:xfrm>
              <a:off x="939" y="3000"/>
              <a:ext cx="167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b="1">
                  <a:cs typeface="Angsana New" pitchFamily="18" charset="-34"/>
                </a:rPr>
                <a:t>b</a:t>
              </a:r>
              <a:endParaRPr lang="th-TH" sz="4400" b="1">
                <a:latin typeface="Tahoma" pitchFamily="34" charset="0"/>
              </a:endParaRPr>
            </a:p>
          </p:txBody>
        </p:sp>
      </p:grpSp>
      <p:sp>
        <p:nvSpPr>
          <p:cNvPr id="603162" name="Line 26"/>
          <p:cNvSpPr>
            <a:spLocks noChangeShapeType="1"/>
          </p:cNvSpPr>
          <p:nvPr/>
        </p:nvSpPr>
        <p:spPr bwMode="auto">
          <a:xfrm>
            <a:off x="1871663" y="3262313"/>
            <a:ext cx="72231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536575" y="3386138"/>
            <a:ext cx="2212975" cy="1114425"/>
            <a:chOff x="288" y="3360"/>
            <a:chExt cx="1394" cy="702"/>
          </a:xfrm>
        </p:grpSpPr>
        <p:sp>
          <p:nvSpPr>
            <p:cNvPr id="10272" name="Text Box 28"/>
            <p:cNvSpPr txBox="1">
              <a:spLocks noChangeArrowheads="1"/>
            </p:cNvSpPr>
            <p:nvPr/>
          </p:nvSpPr>
          <p:spPr bwMode="auto">
            <a:xfrm>
              <a:off x="374" y="3360"/>
              <a:ext cx="1273" cy="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th-TH" sz="2000">
                  <a:latin typeface="Tahoma" pitchFamily="34" charset="0"/>
                </a:rPr>
                <a:t>ตัว</a:t>
              </a:r>
              <a:r>
                <a:rPr lang="th-TH" sz="2000">
                  <a:solidFill>
                    <a:srgbClr val="FF0000"/>
                  </a:solidFill>
                  <a:latin typeface="Tahoma" pitchFamily="34" charset="0"/>
                </a:rPr>
                <a:t>อ้างอิง</a:t>
              </a:r>
              <a:r>
                <a:rPr lang="th-TH" sz="2000">
                  <a:latin typeface="Tahoma" pitchFamily="34" charset="0"/>
                </a:rPr>
                <a:t/>
              </a:r>
              <a:br>
                <a:rPr lang="th-TH" sz="2000">
                  <a:latin typeface="Tahoma" pitchFamily="34" charset="0"/>
                </a:rPr>
              </a:br>
              <a:r>
                <a:rPr lang="th-TH" sz="2000">
                  <a:latin typeface="Tahoma" pitchFamily="34" charset="0"/>
                </a:rPr>
                <a:t>อ็อบเจกต์</a:t>
              </a:r>
            </a:p>
          </p:txBody>
        </p:sp>
        <p:sp>
          <p:nvSpPr>
            <p:cNvPr id="10273" name="Text Box 32"/>
            <p:cNvSpPr txBox="1">
              <a:spLocks noChangeArrowheads="1"/>
            </p:cNvSpPr>
            <p:nvPr/>
          </p:nvSpPr>
          <p:spPr bwMode="auto">
            <a:xfrm>
              <a:off x="288" y="3809"/>
              <a:ext cx="1394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urier New" pitchFamily="49" charset="0"/>
                  <a:cs typeface="Tahoma" pitchFamily="34" charset="0"/>
                </a:defRPr>
              </a:lvl9pPr>
            </a:lstStyle>
            <a:p>
              <a:pPr eaLnBrk="1" hangingPunct="1"/>
              <a:r>
                <a:rPr lang="en-US" sz="2000">
                  <a:latin typeface="Tahoma" pitchFamily="34" charset="0"/>
                </a:rPr>
                <a:t>(object reference)</a:t>
              </a:r>
              <a:endParaRPr lang="th-TH" sz="2000">
                <a:latin typeface="Tahoma" pitchFamily="34" charset="0"/>
              </a:endParaRPr>
            </a:p>
          </p:txBody>
        </p:sp>
      </p:grpSp>
      <p:sp>
        <p:nvSpPr>
          <p:cNvPr id="603170" name="Text Box 34"/>
          <p:cNvSpPr txBox="1">
            <a:spLocks noChangeArrowheads="1"/>
          </p:cNvSpPr>
          <p:nvPr/>
        </p:nvSpPr>
        <p:spPr bwMode="auto">
          <a:xfrm>
            <a:off x="6632575" y="3225800"/>
            <a:ext cx="169862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sz="2000"/>
              <a:t>หลัง </a:t>
            </a:r>
            <a:r>
              <a:rPr lang="en-US" sz="1800" b="1">
                <a:solidFill>
                  <a:srgbClr val="0000C0"/>
                </a:solidFill>
                <a:cs typeface="Courier New" pitchFamily="49" charset="0"/>
              </a:rPr>
              <a:t>new</a:t>
            </a:r>
            <a:r>
              <a:rPr lang="en-US" sz="2000"/>
              <a:t> </a:t>
            </a:r>
            <a:r>
              <a:rPr lang="th-TH" sz="2000"/>
              <a:t/>
            </a:r>
            <a:br>
              <a:rPr lang="th-TH" sz="2000"/>
            </a:br>
            <a:r>
              <a:rPr lang="th-TH" sz="2000"/>
              <a:t>ได้ค่าศูนย์หมด</a:t>
            </a:r>
          </a:p>
        </p:txBody>
      </p:sp>
      <p:sp>
        <p:nvSpPr>
          <p:cNvPr id="10254" name="Text Box 32"/>
          <p:cNvSpPr txBox="1">
            <a:spLocks noChangeArrowheads="1"/>
          </p:cNvSpPr>
          <p:nvPr/>
        </p:nvSpPr>
        <p:spPr bwMode="auto">
          <a:xfrm>
            <a:off x="596900" y="819150"/>
            <a:ext cx="81502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>
                <a:latin typeface="Tahoma" pitchFamily="34" charset="0"/>
              </a:rPr>
              <a:t>คลาส </a:t>
            </a:r>
            <a:r>
              <a:rPr lang="en-US">
                <a:latin typeface="Tahoma" pitchFamily="34" charset="0"/>
              </a:rPr>
              <a:t>(class) </a:t>
            </a:r>
            <a:r>
              <a:rPr lang="th-TH">
                <a:latin typeface="Tahoma" pitchFamily="34" charset="0"/>
              </a:rPr>
              <a:t>คือประเภทข้อมูล</a:t>
            </a:r>
            <a:r>
              <a:rPr lang="en-US">
                <a:latin typeface="Tahoma" pitchFamily="34" charset="0"/>
              </a:rPr>
              <a:t>  </a:t>
            </a:r>
            <a:r>
              <a:rPr lang="th-TH">
                <a:latin typeface="Tahoma" pitchFamily="34" charset="0"/>
              </a:rPr>
              <a:t>อ็อบเจกต์ </a:t>
            </a:r>
            <a:r>
              <a:rPr lang="en-US">
                <a:latin typeface="Tahoma" pitchFamily="34" charset="0"/>
              </a:rPr>
              <a:t>(object) </a:t>
            </a:r>
            <a:r>
              <a:rPr lang="th-TH">
                <a:latin typeface="Tahoma" pitchFamily="34" charset="0"/>
              </a:rPr>
              <a:t>คือตัวข้อมูล  </a:t>
            </a: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2671763" y="5213350"/>
            <a:ext cx="3967162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sz="2000" b="1">
                <a:solidFill>
                  <a:srgbClr val="000000"/>
                </a:solidFill>
              </a:rPr>
              <a:t> </a:t>
            </a:r>
            <a:r>
              <a:rPr lang="th-TH" sz="2000" b="1">
                <a:solidFill>
                  <a:srgbClr val="0000C0"/>
                </a:solidFill>
              </a:rPr>
              <a:t>int</a:t>
            </a:r>
            <a:r>
              <a:rPr lang="en-US" sz="2000" b="1">
                <a:solidFill>
                  <a:srgbClr val="000000"/>
                </a:solidFill>
              </a:rPr>
              <a:t>[] data = </a:t>
            </a:r>
            <a:r>
              <a:rPr lang="en-US" sz="2000" b="1">
                <a:solidFill>
                  <a:srgbClr val="0000C0"/>
                </a:solidFill>
              </a:rPr>
              <a:t>new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r>
              <a:rPr lang="en-US" sz="2000" b="1">
                <a:solidFill>
                  <a:srgbClr val="0000C0"/>
                </a:solidFill>
              </a:rPr>
              <a:t>int</a:t>
            </a:r>
            <a:r>
              <a:rPr lang="en-US" sz="2000" b="1">
                <a:solidFill>
                  <a:srgbClr val="000000"/>
                </a:solidFill>
              </a:rPr>
              <a:t>[5];</a:t>
            </a:r>
            <a:endParaRPr lang="th-TH" sz="2000" b="1">
              <a:solidFill>
                <a:srgbClr val="000000"/>
              </a:solidFill>
            </a:endParaRPr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2860675" y="5670550"/>
            <a:ext cx="730250" cy="723900"/>
            <a:chOff x="3841" y="1386"/>
            <a:chExt cx="460" cy="456"/>
          </a:xfrm>
        </p:grpSpPr>
        <p:grpSp>
          <p:nvGrpSpPr>
            <p:cNvPr id="10268" name="Group 11"/>
            <p:cNvGrpSpPr>
              <a:grpSpLocks/>
            </p:cNvGrpSpPr>
            <p:nvPr/>
          </p:nvGrpSpPr>
          <p:grpSpPr bwMode="auto">
            <a:xfrm>
              <a:off x="3841" y="1386"/>
              <a:ext cx="460" cy="456"/>
              <a:chOff x="3841" y="1386"/>
              <a:chExt cx="460" cy="456"/>
            </a:xfrm>
          </p:grpSpPr>
          <p:sp>
            <p:nvSpPr>
              <p:cNvPr id="10270" name="Rectangle 12"/>
              <p:cNvSpPr>
                <a:spLocks noChangeArrowheads="1"/>
              </p:cNvSpPr>
              <p:nvPr/>
            </p:nvSpPr>
            <p:spPr bwMode="auto">
              <a:xfrm>
                <a:off x="3878" y="1570"/>
                <a:ext cx="408" cy="272"/>
              </a:xfrm>
              <a:prstGeom prst="rect">
                <a:avLst/>
              </a:prstGeom>
              <a:solidFill>
                <a:srgbClr val="FAEBD7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271" name="Text Box 13"/>
              <p:cNvSpPr txBox="1">
                <a:spLocks noChangeArrowheads="1"/>
              </p:cNvSpPr>
              <p:nvPr/>
            </p:nvSpPr>
            <p:spPr bwMode="auto">
              <a:xfrm>
                <a:off x="3841" y="1386"/>
                <a:ext cx="46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dash"/>
                    <a:miter lim="800000"/>
                    <a:headEnd/>
                    <a:tailEnd type="none" w="lg" len="med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eaLnBrk="1" hangingPunct="1"/>
                <a:r>
                  <a:rPr lang="en-US" sz="1800" b="1"/>
                  <a:t>data</a:t>
                </a:r>
                <a:endParaRPr lang="th-TH" sz="1800" b="1"/>
              </a:p>
            </p:txBody>
          </p:sp>
        </p:grpSp>
        <p:sp>
          <p:nvSpPr>
            <p:cNvPr id="10269" name="Oval 14"/>
            <p:cNvSpPr>
              <a:spLocks noChangeArrowheads="1"/>
            </p:cNvSpPr>
            <p:nvPr/>
          </p:nvSpPr>
          <p:spPr bwMode="auto">
            <a:xfrm>
              <a:off x="4014" y="1661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prstDash val="dash"/>
              <a:round/>
              <a:headEnd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0257" name="Group 16"/>
          <p:cNvGrpSpPr>
            <a:grpSpLocks/>
          </p:cNvGrpSpPr>
          <p:nvPr/>
        </p:nvGrpSpPr>
        <p:grpSpPr bwMode="auto">
          <a:xfrm>
            <a:off x="4151313" y="5937250"/>
            <a:ext cx="2519362" cy="433388"/>
            <a:chOff x="3878" y="2205"/>
            <a:chExt cx="1587" cy="273"/>
          </a:xfrm>
        </p:grpSpPr>
        <p:sp>
          <p:nvSpPr>
            <p:cNvPr id="10263" name="Rectangle 17"/>
            <p:cNvSpPr>
              <a:spLocks noChangeArrowheads="1"/>
            </p:cNvSpPr>
            <p:nvPr/>
          </p:nvSpPr>
          <p:spPr bwMode="auto">
            <a:xfrm>
              <a:off x="3878" y="2205"/>
              <a:ext cx="317" cy="273"/>
            </a:xfrm>
            <a:prstGeom prst="rect">
              <a:avLst/>
            </a:prstGeom>
            <a:solidFill>
              <a:srgbClr val="FAEBD7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</a:rPr>
                <a:t>0</a:t>
              </a:r>
              <a:endParaRPr lang="th-TH" sz="2000">
                <a:latin typeface="Tahoma" pitchFamily="34" charset="0"/>
              </a:endParaRPr>
            </a:p>
          </p:txBody>
        </p:sp>
        <p:sp>
          <p:nvSpPr>
            <p:cNvPr id="10264" name="Rectangle 18"/>
            <p:cNvSpPr>
              <a:spLocks noChangeArrowheads="1"/>
            </p:cNvSpPr>
            <p:nvPr/>
          </p:nvSpPr>
          <p:spPr bwMode="auto">
            <a:xfrm>
              <a:off x="4195" y="2205"/>
              <a:ext cx="317" cy="273"/>
            </a:xfrm>
            <a:prstGeom prst="rect">
              <a:avLst/>
            </a:prstGeom>
            <a:solidFill>
              <a:srgbClr val="FAEBD7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</a:rPr>
                <a:t>0</a:t>
              </a:r>
              <a:endParaRPr lang="th-TH" sz="2000">
                <a:latin typeface="Tahoma" pitchFamily="34" charset="0"/>
              </a:endParaRPr>
            </a:p>
          </p:txBody>
        </p:sp>
        <p:sp>
          <p:nvSpPr>
            <p:cNvPr id="10265" name="Rectangle 19"/>
            <p:cNvSpPr>
              <a:spLocks noChangeArrowheads="1"/>
            </p:cNvSpPr>
            <p:nvPr/>
          </p:nvSpPr>
          <p:spPr bwMode="auto">
            <a:xfrm>
              <a:off x="4513" y="2205"/>
              <a:ext cx="317" cy="273"/>
            </a:xfrm>
            <a:prstGeom prst="rect">
              <a:avLst/>
            </a:prstGeom>
            <a:solidFill>
              <a:srgbClr val="FAEBD7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</a:rPr>
                <a:t>0</a:t>
              </a:r>
              <a:endParaRPr lang="th-TH" sz="2000">
                <a:latin typeface="Tahoma" pitchFamily="34" charset="0"/>
              </a:endParaRPr>
            </a:p>
          </p:txBody>
        </p:sp>
        <p:sp>
          <p:nvSpPr>
            <p:cNvPr id="10266" name="Rectangle 20"/>
            <p:cNvSpPr>
              <a:spLocks noChangeArrowheads="1"/>
            </p:cNvSpPr>
            <p:nvPr/>
          </p:nvSpPr>
          <p:spPr bwMode="auto">
            <a:xfrm>
              <a:off x="4830" y="2205"/>
              <a:ext cx="317" cy="273"/>
            </a:xfrm>
            <a:prstGeom prst="rect">
              <a:avLst/>
            </a:prstGeom>
            <a:solidFill>
              <a:srgbClr val="FAEBD7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</a:rPr>
                <a:t>0</a:t>
              </a:r>
              <a:endParaRPr lang="th-TH" sz="2000">
                <a:latin typeface="Tahoma" pitchFamily="34" charset="0"/>
              </a:endParaRPr>
            </a:p>
          </p:txBody>
        </p:sp>
        <p:sp>
          <p:nvSpPr>
            <p:cNvPr id="10267" name="Rectangle 21"/>
            <p:cNvSpPr>
              <a:spLocks noChangeArrowheads="1"/>
            </p:cNvSpPr>
            <p:nvPr/>
          </p:nvSpPr>
          <p:spPr bwMode="auto">
            <a:xfrm>
              <a:off x="5148" y="2205"/>
              <a:ext cx="317" cy="273"/>
            </a:xfrm>
            <a:prstGeom prst="rect">
              <a:avLst/>
            </a:prstGeom>
            <a:solidFill>
              <a:srgbClr val="FAEBD7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Tahoma" pitchFamily="34" charset="0"/>
                </a:rPr>
                <a:t>0</a:t>
              </a:r>
              <a:endParaRPr lang="th-TH" sz="2000">
                <a:latin typeface="Tahoma" pitchFamily="34" charset="0"/>
              </a:endParaRPr>
            </a:p>
          </p:txBody>
        </p:sp>
      </p:grpSp>
      <p:sp>
        <p:nvSpPr>
          <p:cNvPr id="45" name="AutoShape 5"/>
          <p:cNvSpPr>
            <a:spLocks noChangeArrowheads="1"/>
          </p:cNvSpPr>
          <p:nvPr/>
        </p:nvSpPr>
        <p:spPr bwMode="auto">
          <a:xfrm>
            <a:off x="588963" y="5513388"/>
            <a:ext cx="1862137" cy="444500"/>
          </a:xfrm>
          <a:prstGeom prst="wedgeRoundRectCallout">
            <a:avLst>
              <a:gd name="adj1" fmla="val 62974"/>
              <a:gd name="adj2" fmla="val 47464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>
              <a:defRPr/>
            </a:pPr>
            <a:r>
              <a:rPr lang="th-TH" sz="2200" dirty="0">
                <a:latin typeface="Tahoma" pitchFamily="34" charset="0"/>
              </a:rPr>
              <a:t>ตัวแปรอาเรย์</a:t>
            </a:r>
          </a:p>
        </p:txBody>
      </p:sp>
      <p:sp>
        <p:nvSpPr>
          <p:cNvPr id="46" name="AutoShape 5"/>
          <p:cNvSpPr>
            <a:spLocks noChangeArrowheads="1"/>
          </p:cNvSpPr>
          <p:nvPr/>
        </p:nvSpPr>
        <p:spPr bwMode="auto">
          <a:xfrm>
            <a:off x="6991350" y="5594350"/>
            <a:ext cx="1411288" cy="444500"/>
          </a:xfrm>
          <a:prstGeom prst="wedgeRoundRectCallout">
            <a:avLst>
              <a:gd name="adj1" fmla="val -67972"/>
              <a:gd name="adj2" fmla="val 65352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000" tIns="46800" rIns="90000" bIns="46800"/>
          <a:lstStyle/>
          <a:p>
            <a:pPr algn="ctr">
              <a:defRPr/>
            </a:pPr>
            <a:r>
              <a:rPr lang="th-TH" sz="2200" dirty="0">
                <a:latin typeface="Tahoma" pitchFamily="34" charset="0"/>
              </a:rPr>
              <a:t>ตัวอาเรย์</a:t>
            </a:r>
          </a:p>
        </p:txBody>
      </p:sp>
      <p:cxnSp>
        <p:nvCxnSpPr>
          <p:cNvPr id="10260" name="Straight Arrow Connector 47"/>
          <p:cNvCxnSpPr>
            <a:cxnSpLocks noChangeShapeType="1"/>
          </p:cNvCxnSpPr>
          <p:nvPr/>
        </p:nvCxnSpPr>
        <p:spPr bwMode="auto">
          <a:xfrm flipV="1">
            <a:off x="3279775" y="6153150"/>
            <a:ext cx="871538" cy="25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61" name="Text Box 28"/>
          <p:cNvSpPr txBox="1">
            <a:spLocks noChangeArrowheads="1"/>
          </p:cNvSpPr>
          <p:nvPr/>
        </p:nvSpPr>
        <p:spPr bwMode="auto">
          <a:xfrm>
            <a:off x="547688" y="5922963"/>
            <a:ext cx="2020887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200">
                <a:solidFill>
                  <a:srgbClr val="FF0000"/>
                </a:solidFill>
                <a:latin typeface="Tahoma" pitchFamily="34" charset="0"/>
              </a:rPr>
              <a:t>อ้างอิง</a:t>
            </a:r>
            <a:r>
              <a:rPr lang="th-TH" sz="2200">
                <a:latin typeface="Tahoma" pitchFamily="34" charset="0"/>
              </a:rPr>
              <a:t>ตัวอาเรย์</a:t>
            </a:r>
          </a:p>
        </p:txBody>
      </p:sp>
      <p:sp>
        <p:nvSpPr>
          <p:cNvPr id="10262" name="Text Box 28"/>
          <p:cNvSpPr txBox="1">
            <a:spLocks noChangeArrowheads="1"/>
          </p:cNvSpPr>
          <p:nvPr/>
        </p:nvSpPr>
        <p:spPr bwMode="auto">
          <a:xfrm>
            <a:off x="6003925" y="4584700"/>
            <a:ext cx="3140075" cy="433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algn="ctr" eaLnBrk="1" hangingPunct="1"/>
            <a:r>
              <a:rPr lang="th-TH" sz="2200">
                <a:latin typeface="Tahoma" pitchFamily="34" charset="0"/>
              </a:rPr>
              <a:t>ตัวอาเรย์ก็เป็นอ็อบเจกต์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315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03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0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0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03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03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03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0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3153" grpId="0" build="p" animBg="1"/>
      <p:bldP spid="603155" grpId="0" animBg="1"/>
      <p:bldP spid="603156" grpId="0" animBg="1"/>
      <p:bldP spid="603157" grpId="0" animBg="1"/>
      <p:bldP spid="603158" grpId="0"/>
      <p:bldP spid="603162" grpId="0" animBg="1"/>
      <p:bldP spid="603170" grpId="0"/>
      <p:bldP spid="31" grpId="0" animBg="1"/>
      <p:bldP spid="45" grpId="0" animBg="1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 smtClean="0"/>
              <a:t>แต่ละอ็อบเจกต์มีตัวแปรประจำอ็อบเจกต์ของตัวเอง</a:t>
            </a:r>
            <a:endParaRPr lang="th-TH" dirty="0"/>
          </a:p>
        </p:txBody>
      </p:sp>
      <p:sp>
        <p:nvSpPr>
          <p:cNvPr id="609285" name="Text Box 5"/>
          <p:cNvSpPr txBox="1">
            <a:spLocks noChangeArrowheads="1"/>
          </p:cNvSpPr>
          <p:nvPr/>
        </p:nvSpPr>
        <p:spPr bwMode="auto">
          <a:xfrm>
            <a:off x="2317750" y="1020763"/>
            <a:ext cx="4378325" cy="1323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b1   = </a:t>
            </a:r>
            <a:r>
              <a:rPr lang="en-US" sz="2000" b="1">
                <a:solidFill>
                  <a:srgbClr val="0000FF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b2   = </a:t>
            </a:r>
            <a:r>
              <a:rPr lang="en-US" sz="2000" b="1">
                <a:solidFill>
                  <a:srgbClr val="0000FF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ball = </a:t>
            </a:r>
            <a:r>
              <a:rPr lang="en-US" sz="2000" b="1">
                <a:solidFill>
                  <a:srgbClr val="0000FF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  <a:endParaRPr lang="th-TH" sz="2000" b="1">
              <a:solidFill>
                <a:srgbClr val="000000"/>
              </a:solidFill>
              <a:cs typeface="Courier New" pitchFamily="49" charset="0"/>
            </a:endParaRPr>
          </a:p>
          <a:p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 big  = </a:t>
            </a:r>
            <a:r>
              <a:rPr lang="en-US" sz="2000" b="1">
                <a:solidFill>
                  <a:srgbClr val="0000FF"/>
                </a:solidFill>
                <a:cs typeface="Courier New" pitchFamily="49" charset="0"/>
              </a:rPr>
              <a:t>new</a:t>
            </a:r>
            <a:r>
              <a:rPr lang="en-US" sz="2000" b="1">
                <a:solidFill>
                  <a:srgbClr val="000000"/>
                </a:solidFill>
                <a:cs typeface="Courier New" pitchFamily="49" charset="0"/>
              </a:rPr>
              <a:t> Ball();</a:t>
            </a:r>
            <a:r>
              <a:rPr lang="th-TH" sz="2000" b="1">
                <a:solidFill>
                  <a:srgbClr val="000000"/>
                </a:solidFill>
                <a:cs typeface="Courier New" pitchFamily="49" charset="0"/>
              </a:rPr>
              <a:t>  </a:t>
            </a:r>
            <a:endParaRPr lang="th-TH" sz="2000" b="1">
              <a:solidFill>
                <a:srgbClr val="FF00FF"/>
              </a:solidFill>
              <a:cs typeface="Courier New" pitchFamily="49" charset="0"/>
            </a:endParaRPr>
          </a:p>
        </p:txBody>
      </p:sp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604838" y="2870200"/>
            <a:ext cx="3363912" cy="866775"/>
            <a:chOff x="3376" y="1959"/>
            <a:chExt cx="2119" cy="546"/>
          </a:xfrm>
        </p:grpSpPr>
        <p:grpSp>
          <p:nvGrpSpPr>
            <p:cNvPr id="11321" name="Group 23"/>
            <p:cNvGrpSpPr>
              <a:grpSpLocks/>
            </p:cNvGrpSpPr>
            <p:nvPr/>
          </p:nvGrpSpPr>
          <p:grpSpPr bwMode="auto">
            <a:xfrm>
              <a:off x="4286" y="1959"/>
              <a:ext cx="1209" cy="546"/>
              <a:chOff x="1626" y="2845"/>
              <a:chExt cx="1630" cy="619"/>
            </a:xfrm>
          </p:grpSpPr>
          <p:sp>
            <p:nvSpPr>
              <p:cNvPr id="11326" name="AutoShape 24"/>
              <p:cNvSpPr>
                <a:spLocks noChangeArrowheads="1"/>
              </p:cNvSpPr>
              <p:nvPr/>
            </p:nvSpPr>
            <p:spPr bwMode="auto">
              <a:xfrm>
                <a:off x="1626" y="2845"/>
                <a:ext cx="1630" cy="619"/>
              </a:xfrm>
              <a:prstGeom prst="roundRect">
                <a:avLst>
                  <a:gd name="adj" fmla="val 16667"/>
                </a:avLst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 b="1">
                  <a:latin typeface="Tahoma" pitchFamily="34" charset="0"/>
                </a:endParaRPr>
              </a:p>
            </p:txBody>
          </p:sp>
          <p:sp>
            <p:nvSpPr>
              <p:cNvPr id="11327" name="Text Box 25"/>
              <p:cNvSpPr txBox="1">
                <a:spLocks noChangeArrowheads="1"/>
              </p:cNvSpPr>
              <p:nvPr/>
            </p:nvSpPr>
            <p:spPr bwMode="auto">
              <a:xfrm>
                <a:off x="1818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28" name="Text Box 26"/>
              <p:cNvSpPr txBox="1">
                <a:spLocks noChangeArrowheads="1"/>
              </p:cNvSpPr>
              <p:nvPr/>
            </p:nvSpPr>
            <p:spPr bwMode="auto">
              <a:xfrm>
                <a:off x="1672" y="2910"/>
                <a:ext cx="145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329" name="Text Box 27"/>
              <p:cNvSpPr txBox="1">
                <a:spLocks noChangeArrowheads="1"/>
              </p:cNvSpPr>
              <p:nvPr/>
            </p:nvSpPr>
            <p:spPr bwMode="auto">
              <a:xfrm>
                <a:off x="1818" y="3193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30" name="Text Box 28"/>
              <p:cNvSpPr txBox="1">
                <a:spLocks noChangeArrowheads="1"/>
              </p:cNvSpPr>
              <p:nvPr/>
            </p:nvSpPr>
            <p:spPr bwMode="auto">
              <a:xfrm>
                <a:off x="1672" y="3187"/>
                <a:ext cx="145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331" name="Text Box 29"/>
              <p:cNvSpPr txBox="1">
                <a:spLocks noChangeArrowheads="1"/>
              </p:cNvSpPr>
              <p:nvPr/>
            </p:nvSpPr>
            <p:spPr bwMode="auto">
              <a:xfrm>
                <a:off x="2367" y="2915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32" name="Text Box 30"/>
              <p:cNvSpPr txBox="1">
                <a:spLocks noChangeArrowheads="1"/>
              </p:cNvSpPr>
              <p:nvPr/>
            </p:nvSpPr>
            <p:spPr bwMode="auto">
              <a:xfrm>
                <a:off x="2132" y="2910"/>
                <a:ext cx="23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333" name="Text Box 31"/>
              <p:cNvSpPr txBox="1">
                <a:spLocks noChangeArrowheads="1"/>
              </p:cNvSpPr>
              <p:nvPr/>
            </p:nvSpPr>
            <p:spPr bwMode="auto">
              <a:xfrm>
                <a:off x="2367" y="3193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34" name="Text Box 32"/>
              <p:cNvSpPr txBox="1">
                <a:spLocks noChangeArrowheads="1"/>
              </p:cNvSpPr>
              <p:nvPr/>
            </p:nvSpPr>
            <p:spPr bwMode="auto">
              <a:xfrm>
                <a:off x="2132" y="3187"/>
                <a:ext cx="233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335" name="Text Box 33"/>
              <p:cNvSpPr txBox="1">
                <a:spLocks noChangeArrowheads="1"/>
              </p:cNvSpPr>
              <p:nvPr/>
            </p:nvSpPr>
            <p:spPr bwMode="auto">
              <a:xfrm>
                <a:off x="2860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36" name="Text Box 34"/>
              <p:cNvSpPr txBox="1">
                <a:spLocks noChangeArrowheads="1"/>
              </p:cNvSpPr>
              <p:nvPr/>
            </p:nvSpPr>
            <p:spPr bwMode="auto">
              <a:xfrm>
                <a:off x="2666" y="2910"/>
                <a:ext cx="19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r</a:t>
                </a:r>
                <a:endParaRPr lang="th-TH" sz="3200" b="1">
                  <a:latin typeface="Tahoma" pitchFamily="34" charset="0"/>
                </a:endParaRPr>
              </a:p>
            </p:txBody>
          </p:sp>
        </p:grpSp>
        <p:grpSp>
          <p:nvGrpSpPr>
            <p:cNvPr id="11322" name="Group 35"/>
            <p:cNvGrpSpPr>
              <a:grpSpLocks/>
            </p:cNvGrpSpPr>
            <p:nvPr/>
          </p:nvGrpSpPr>
          <p:grpSpPr bwMode="auto">
            <a:xfrm>
              <a:off x="3376" y="1971"/>
              <a:ext cx="559" cy="232"/>
              <a:chOff x="788" y="2998"/>
              <a:chExt cx="559" cy="232"/>
            </a:xfrm>
          </p:grpSpPr>
          <p:sp>
            <p:nvSpPr>
              <p:cNvPr id="11324" name="Rectangle 36"/>
              <p:cNvSpPr>
                <a:spLocks noChangeArrowheads="1"/>
              </p:cNvSpPr>
              <p:nvPr/>
            </p:nvSpPr>
            <p:spPr bwMode="auto">
              <a:xfrm>
                <a:off x="1106" y="2998"/>
                <a:ext cx="241" cy="232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25" name="Text Box 37"/>
              <p:cNvSpPr txBox="1">
                <a:spLocks noChangeArrowheads="1"/>
              </p:cNvSpPr>
              <p:nvPr/>
            </p:nvSpPr>
            <p:spPr bwMode="auto">
              <a:xfrm>
                <a:off x="788" y="3000"/>
                <a:ext cx="318" cy="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2000" b="1">
                    <a:cs typeface="Angsana New" pitchFamily="18" charset="-34"/>
                  </a:rPr>
                  <a:t>b1</a:t>
                </a:r>
                <a:endParaRPr lang="th-TH" sz="4000" b="1">
                  <a:latin typeface="Tahoma" pitchFamily="34" charset="0"/>
                </a:endParaRPr>
              </a:p>
            </p:txBody>
          </p:sp>
        </p:grpSp>
        <p:sp>
          <p:nvSpPr>
            <p:cNvPr id="11323" name="Line 38"/>
            <p:cNvSpPr>
              <a:spLocks noChangeShapeType="1"/>
            </p:cNvSpPr>
            <p:nvPr/>
          </p:nvSpPr>
          <p:spPr bwMode="auto">
            <a:xfrm>
              <a:off x="3815" y="2092"/>
              <a:ext cx="45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5" name="Group 56"/>
          <p:cNvGrpSpPr>
            <a:grpSpLocks/>
          </p:cNvGrpSpPr>
          <p:nvPr/>
        </p:nvGrpSpPr>
        <p:grpSpPr bwMode="auto">
          <a:xfrm>
            <a:off x="604838" y="4319588"/>
            <a:ext cx="3363912" cy="866775"/>
            <a:chOff x="3376" y="1959"/>
            <a:chExt cx="2119" cy="546"/>
          </a:xfrm>
        </p:grpSpPr>
        <p:grpSp>
          <p:nvGrpSpPr>
            <p:cNvPr id="11305" name="Group 23"/>
            <p:cNvGrpSpPr>
              <a:grpSpLocks/>
            </p:cNvGrpSpPr>
            <p:nvPr/>
          </p:nvGrpSpPr>
          <p:grpSpPr bwMode="auto">
            <a:xfrm>
              <a:off x="4286" y="1959"/>
              <a:ext cx="1209" cy="546"/>
              <a:chOff x="1626" y="2845"/>
              <a:chExt cx="1630" cy="619"/>
            </a:xfrm>
          </p:grpSpPr>
          <p:sp>
            <p:nvSpPr>
              <p:cNvPr id="11310" name="AutoShape 24"/>
              <p:cNvSpPr>
                <a:spLocks noChangeArrowheads="1"/>
              </p:cNvSpPr>
              <p:nvPr/>
            </p:nvSpPr>
            <p:spPr bwMode="auto">
              <a:xfrm>
                <a:off x="1626" y="2845"/>
                <a:ext cx="1630" cy="619"/>
              </a:xfrm>
              <a:prstGeom prst="roundRect">
                <a:avLst>
                  <a:gd name="adj" fmla="val 16667"/>
                </a:avLst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 b="1">
                  <a:latin typeface="Tahoma" pitchFamily="34" charset="0"/>
                </a:endParaRPr>
              </a:p>
            </p:txBody>
          </p:sp>
          <p:sp>
            <p:nvSpPr>
              <p:cNvPr id="11311" name="Text Box 25"/>
              <p:cNvSpPr txBox="1">
                <a:spLocks noChangeArrowheads="1"/>
              </p:cNvSpPr>
              <p:nvPr/>
            </p:nvSpPr>
            <p:spPr bwMode="auto">
              <a:xfrm>
                <a:off x="1818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12" name="Text Box 26"/>
              <p:cNvSpPr txBox="1">
                <a:spLocks noChangeArrowheads="1"/>
              </p:cNvSpPr>
              <p:nvPr/>
            </p:nvSpPr>
            <p:spPr bwMode="auto">
              <a:xfrm>
                <a:off x="1672" y="2910"/>
                <a:ext cx="145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313" name="Text Box 27"/>
              <p:cNvSpPr txBox="1">
                <a:spLocks noChangeArrowheads="1"/>
              </p:cNvSpPr>
              <p:nvPr/>
            </p:nvSpPr>
            <p:spPr bwMode="auto">
              <a:xfrm>
                <a:off x="1818" y="3193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14" name="Text Box 28"/>
              <p:cNvSpPr txBox="1">
                <a:spLocks noChangeArrowheads="1"/>
              </p:cNvSpPr>
              <p:nvPr/>
            </p:nvSpPr>
            <p:spPr bwMode="auto">
              <a:xfrm>
                <a:off x="1672" y="3187"/>
                <a:ext cx="145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315" name="Text Box 29"/>
              <p:cNvSpPr txBox="1">
                <a:spLocks noChangeArrowheads="1"/>
              </p:cNvSpPr>
              <p:nvPr/>
            </p:nvSpPr>
            <p:spPr bwMode="auto">
              <a:xfrm>
                <a:off x="2367" y="2915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16" name="Text Box 30"/>
              <p:cNvSpPr txBox="1">
                <a:spLocks noChangeArrowheads="1"/>
              </p:cNvSpPr>
              <p:nvPr/>
            </p:nvSpPr>
            <p:spPr bwMode="auto">
              <a:xfrm>
                <a:off x="2132" y="2910"/>
                <a:ext cx="23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317" name="Text Box 31"/>
              <p:cNvSpPr txBox="1">
                <a:spLocks noChangeArrowheads="1"/>
              </p:cNvSpPr>
              <p:nvPr/>
            </p:nvSpPr>
            <p:spPr bwMode="auto">
              <a:xfrm>
                <a:off x="2367" y="3193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18" name="Text Box 32"/>
              <p:cNvSpPr txBox="1">
                <a:spLocks noChangeArrowheads="1"/>
              </p:cNvSpPr>
              <p:nvPr/>
            </p:nvSpPr>
            <p:spPr bwMode="auto">
              <a:xfrm>
                <a:off x="2132" y="3187"/>
                <a:ext cx="233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319" name="Text Box 33"/>
              <p:cNvSpPr txBox="1">
                <a:spLocks noChangeArrowheads="1"/>
              </p:cNvSpPr>
              <p:nvPr/>
            </p:nvSpPr>
            <p:spPr bwMode="auto">
              <a:xfrm>
                <a:off x="2860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20" name="Text Box 34"/>
              <p:cNvSpPr txBox="1">
                <a:spLocks noChangeArrowheads="1"/>
              </p:cNvSpPr>
              <p:nvPr/>
            </p:nvSpPr>
            <p:spPr bwMode="auto">
              <a:xfrm>
                <a:off x="2666" y="2910"/>
                <a:ext cx="19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r</a:t>
                </a:r>
                <a:endParaRPr lang="th-TH" sz="3200" b="1">
                  <a:latin typeface="Tahoma" pitchFamily="34" charset="0"/>
                </a:endParaRPr>
              </a:p>
            </p:txBody>
          </p:sp>
        </p:grpSp>
        <p:grpSp>
          <p:nvGrpSpPr>
            <p:cNvPr id="11306" name="Group 35"/>
            <p:cNvGrpSpPr>
              <a:grpSpLocks/>
            </p:cNvGrpSpPr>
            <p:nvPr/>
          </p:nvGrpSpPr>
          <p:grpSpPr bwMode="auto">
            <a:xfrm>
              <a:off x="3376" y="1971"/>
              <a:ext cx="559" cy="232"/>
              <a:chOff x="788" y="2998"/>
              <a:chExt cx="559" cy="232"/>
            </a:xfrm>
          </p:grpSpPr>
          <p:sp>
            <p:nvSpPr>
              <p:cNvPr id="11308" name="Rectangle 36"/>
              <p:cNvSpPr>
                <a:spLocks noChangeArrowheads="1"/>
              </p:cNvSpPr>
              <p:nvPr/>
            </p:nvSpPr>
            <p:spPr bwMode="auto">
              <a:xfrm>
                <a:off x="1106" y="2998"/>
                <a:ext cx="241" cy="232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09" name="Text Box 37"/>
              <p:cNvSpPr txBox="1">
                <a:spLocks noChangeArrowheads="1"/>
              </p:cNvSpPr>
              <p:nvPr/>
            </p:nvSpPr>
            <p:spPr bwMode="auto">
              <a:xfrm>
                <a:off x="788" y="3000"/>
                <a:ext cx="318" cy="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2000" b="1">
                    <a:cs typeface="Angsana New" pitchFamily="18" charset="-34"/>
                  </a:rPr>
                  <a:t>b2</a:t>
                </a:r>
                <a:endParaRPr lang="th-TH" sz="4000" b="1">
                  <a:latin typeface="Tahoma" pitchFamily="34" charset="0"/>
                </a:endParaRPr>
              </a:p>
            </p:txBody>
          </p:sp>
        </p:grpSp>
        <p:sp>
          <p:nvSpPr>
            <p:cNvPr id="11307" name="Line 38"/>
            <p:cNvSpPr>
              <a:spLocks noChangeShapeType="1"/>
            </p:cNvSpPr>
            <p:nvPr/>
          </p:nvSpPr>
          <p:spPr bwMode="auto">
            <a:xfrm>
              <a:off x="3815" y="2092"/>
              <a:ext cx="45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8" name="Group 56"/>
          <p:cNvGrpSpPr>
            <a:grpSpLocks/>
          </p:cNvGrpSpPr>
          <p:nvPr/>
        </p:nvGrpSpPr>
        <p:grpSpPr bwMode="auto">
          <a:xfrm>
            <a:off x="4559300" y="2870200"/>
            <a:ext cx="3503613" cy="866775"/>
            <a:chOff x="3288" y="1959"/>
            <a:chExt cx="2207" cy="546"/>
          </a:xfrm>
        </p:grpSpPr>
        <p:grpSp>
          <p:nvGrpSpPr>
            <p:cNvPr id="11289" name="Group 23"/>
            <p:cNvGrpSpPr>
              <a:grpSpLocks/>
            </p:cNvGrpSpPr>
            <p:nvPr/>
          </p:nvGrpSpPr>
          <p:grpSpPr bwMode="auto">
            <a:xfrm>
              <a:off x="4286" y="1959"/>
              <a:ext cx="1209" cy="546"/>
              <a:chOff x="1626" y="2845"/>
              <a:chExt cx="1630" cy="619"/>
            </a:xfrm>
          </p:grpSpPr>
          <p:sp>
            <p:nvSpPr>
              <p:cNvPr id="11294" name="AutoShape 24"/>
              <p:cNvSpPr>
                <a:spLocks noChangeArrowheads="1"/>
              </p:cNvSpPr>
              <p:nvPr/>
            </p:nvSpPr>
            <p:spPr bwMode="auto">
              <a:xfrm>
                <a:off x="1626" y="2845"/>
                <a:ext cx="1630" cy="619"/>
              </a:xfrm>
              <a:prstGeom prst="roundRect">
                <a:avLst>
                  <a:gd name="adj" fmla="val 16667"/>
                </a:avLst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 b="1">
                  <a:latin typeface="Tahoma" pitchFamily="34" charset="0"/>
                </a:endParaRPr>
              </a:p>
            </p:txBody>
          </p:sp>
          <p:sp>
            <p:nvSpPr>
              <p:cNvPr id="11295" name="Text Box 25"/>
              <p:cNvSpPr txBox="1">
                <a:spLocks noChangeArrowheads="1"/>
              </p:cNvSpPr>
              <p:nvPr/>
            </p:nvSpPr>
            <p:spPr bwMode="auto">
              <a:xfrm>
                <a:off x="1818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296" name="Text Box 26"/>
              <p:cNvSpPr txBox="1">
                <a:spLocks noChangeArrowheads="1"/>
              </p:cNvSpPr>
              <p:nvPr/>
            </p:nvSpPr>
            <p:spPr bwMode="auto">
              <a:xfrm>
                <a:off x="1672" y="2910"/>
                <a:ext cx="145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297" name="Text Box 27"/>
              <p:cNvSpPr txBox="1">
                <a:spLocks noChangeArrowheads="1"/>
              </p:cNvSpPr>
              <p:nvPr/>
            </p:nvSpPr>
            <p:spPr bwMode="auto">
              <a:xfrm>
                <a:off x="1818" y="3193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298" name="Text Box 28"/>
              <p:cNvSpPr txBox="1">
                <a:spLocks noChangeArrowheads="1"/>
              </p:cNvSpPr>
              <p:nvPr/>
            </p:nvSpPr>
            <p:spPr bwMode="auto">
              <a:xfrm>
                <a:off x="1672" y="3187"/>
                <a:ext cx="145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299" name="Text Box 29"/>
              <p:cNvSpPr txBox="1">
                <a:spLocks noChangeArrowheads="1"/>
              </p:cNvSpPr>
              <p:nvPr/>
            </p:nvSpPr>
            <p:spPr bwMode="auto">
              <a:xfrm>
                <a:off x="2367" y="2915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00" name="Text Box 30"/>
              <p:cNvSpPr txBox="1">
                <a:spLocks noChangeArrowheads="1"/>
              </p:cNvSpPr>
              <p:nvPr/>
            </p:nvSpPr>
            <p:spPr bwMode="auto">
              <a:xfrm>
                <a:off x="2132" y="2910"/>
                <a:ext cx="23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301" name="Text Box 31"/>
              <p:cNvSpPr txBox="1">
                <a:spLocks noChangeArrowheads="1"/>
              </p:cNvSpPr>
              <p:nvPr/>
            </p:nvSpPr>
            <p:spPr bwMode="auto">
              <a:xfrm>
                <a:off x="2367" y="3193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02" name="Text Box 32"/>
              <p:cNvSpPr txBox="1">
                <a:spLocks noChangeArrowheads="1"/>
              </p:cNvSpPr>
              <p:nvPr/>
            </p:nvSpPr>
            <p:spPr bwMode="auto">
              <a:xfrm>
                <a:off x="2132" y="3187"/>
                <a:ext cx="233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303" name="Text Box 33"/>
              <p:cNvSpPr txBox="1">
                <a:spLocks noChangeArrowheads="1"/>
              </p:cNvSpPr>
              <p:nvPr/>
            </p:nvSpPr>
            <p:spPr bwMode="auto">
              <a:xfrm>
                <a:off x="2860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304" name="Text Box 34"/>
              <p:cNvSpPr txBox="1">
                <a:spLocks noChangeArrowheads="1"/>
              </p:cNvSpPr>
              <p:nvPr/>
            </p:nvSpPr>
            <p:spPr bwMode="auto">
              <a:xfrm>
                <a:off x="2666" y="2910"/>
                <a:ext cx="19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r</a:t>
                </a:r>
                <a:endParaRPr lang="th-TH" sz="3200" b="1">
                  <a:latin typeface="Tahoma" pitchFamily="34" charset="0"/>
                </a:endParaRPr>
              </a:p>
            </p:txBody>
          </p:sp>
        </p:grpSp>
        <p:grpSp>
          <p:nvGrpSpPr>
            <p:cNvPr id="11290" name="Group 35"/>
            <p:cNvGrpSpPr>
              <a:grpSpLocks/>
            </p:cNvGrpSpPr>
            <p:nvPr/>
          </p:nvGrpSpPr>
          <p:grpSpPr bwMode="auto">
            <a:xfrm>
              <a:off x="3288" y="1971"/>
              <a:ext cx="647" cy="232"/>
              <a:chOff x="700" y="2998"/>
              <a:chExt cx="647" cy="232"/>
            </a:xfrm>
          </p:grpSpPr>
          <p:sp>
            <p:nvSpPr>
              <p:cNvPr id="11292" name="Rectangle 36"/>
              <p:cNvSpPr>
                <a:spLocks noChangeArrowheads="1"/>
              </p:cNvSpPr>
              <p:nvPr/>
            </p:nvSpPr>
            <p:spPr bwMode="auto">
              <a:xfrm>
                <a:off x="1106" y="2998"/>
                <a:ext cx="241" cy="232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3" name="Text Box 37"/>
              <p:cNvSpPr txBox="1">
                <a:spLocks noChangeArrowheads="1"/>
              </p:cNvSpPr>
              <p:nvPr/>
            </p:nvSpPr>
            <p:spPr bwMode="auto">
              <a:xfrm>
                <a:off x="700" y="3000"/>
                <a:ext cx="406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2000" b="1">
                    <a:cs typeface="Angsana New" pitchFamily="18" charset="-34"/>
                  </a:rPr>
                  <a:t>ball</a:t>
                </a:r>
                <a:endParaRPr lang="th-TH" sz="4000" b="1">
                  <a:latin typeface="Tahoma" pitchFamily="34" charset="0"/>
                </a:endParaRPr>
              </a:p>
            </p:txBody>
          </p:sp>
        </p:grpSp>
        <p:sp>
          <p:nvSpPr>
            <p:cNvPr id="11291" name="Line 38"/>
            <p:cNvSpPr>
              <a:spLocks noChangeShapeType="1"/>
            </p:cNvSpPr>
            <p:nvPr/>
          </p:nvSpPr>
          <p:spPr bwMode="auto">
            <a:xfrm>
              <a:off x="3815" y="2092"/>
              <a:ext cx="45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11" name="Group 56"/>
          <p:cNvGrpSpPr>
            <a:grpSpLocks/>
          </p:cNvGrpSpPr>
          <p:nvPr/>
        </p:nvGrpSpPr>
        <p:grpSpPr bwMode="auto">
          <a:xfrm>
            <a:off x="4559300" y="4319588"/>
            <a:ext cx="3462338" cy="866775"/>
            <a:chOff x="3314" y="1959"/>
            <a:chExt cx="2181" cy="546"/>
          </a:xfrm>
        </p:grpSpPr>
        <p:grpSp>
          <p:nvGrpSpPr>
            <p:cNvPr id="11273" name="Group 23"/>
            <p:cNvGrpSpPr>
              <a:grpSpLocks/>
            </p:cNvGrpSpPr>
            <p:nvPr/>
          </p:nvGrpSpPr>
          <p:grpSpPr bwMode="auto">
            <a:xfrm>
              <a:off x="4286" y="1959"/>
              <a:ext cx="1209" cy="546"/>
              <a:chOff x="1626" y="2845"/>
              <a:chExt cx="1630" cy="619"/>
            </a:xfrm>
          </p:grpSpPr>
          <p:sp>
            <p:nvSpPr>
              <p:cNvPr id="11278" name="AutoShape 24"/>
              <p:cNvSpPr>
                <a:spLocks noChangeArrowheads="1"/>
              </p:cNvSpPr>
              <p:nvPr/>
            </p:nvSpPr>
            <p:spPr bwMode="auto">
              <a:xfrm>
                <a:off x="1626" y="2845"/>
                <a:ext cx="1630" cy="619"/>
              </a:xfrm>
              <a:prstGeom prst="roundRect">
                <a:avLst>
                  <a:gd name="adj" fmla="val 16667"/>
                </a:avLst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 b="1">
                  <a:latin typeface="Tahoma" pitchFamily="34" charset="0"/>
                </a:endParaRPr>
              </a:p>
            </p:txBody>
          </p:sp>
          <p:sp>
            <p:nvSpPr>
              <p:cNvPr id="11279" name="Text Box 25"/>
              <p:cNvSpPr txBox="1">
                <a:spLocks noChangeArrowheads="1"/>
              </p:cNvSpPr>
              <p:nvPr/>
            </p:nvSpPr>
            <p:spPr bwMode="auto">
              <a:xfrm>
                <a:off x="1818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280" name="Text Box 26"/>
              <p:cNvSpPr txBox="1">
                <a:spLocks noChangeArrowheads="1"/>
              </p:cNvSpPr>
              <p:nvPr/>
            </p:nvSpPr>
            <p:spPr bwMode="auto">
              <a:xfrm>
                <a:off x="1672" y="2910"/>
                <a:ext cx="145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281" name="Text Box 27"/>
              <p:cNvSpPr txBox="1">
                <a:spLocks noChangeArrowheads="1"/>
              </p:cNvSpPr>
              <p:nvPr/>
            </p:nvSpPr>
            <p:spPr bwMode="auto">
              <a:xfrm>
                <a:off x="1818" y="3193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282" name="Text Box 28"/>
              <p:cNvSpPr txBox="1">
                <a:spLocks noChangeArrowheads="1"/>
              </p:cNvSpPr>
              <p:nvPr/>
            </p:nvSpPr>
            <p:spPr bwMode="auto">
              <a:xfrm>
                <a:off x="1672" y="3187"/>
                <a:ext cx="145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283" name="Text Box 29"/>
              <p:cNvSpPr txBox="1">
                <a:spLocks noChangeArrowheads="1"/>
              </p:cNvSpPr>
              <p:nvPr/>
            </p:nvSpPr>
            <p:spPr bwMode="auto">
              <a:xfrm>
                <a:off x="2367" y="2915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284" name="Text Box 30"/>
              <p:cNvSpPr txBox="1">
                <a:spLocks noChangeArrowheads="1"/>
              </p:cNvSpPr>
              <p:nvPr/>
            </p:nvSpPr>
            <p:spPr bwMode="auto">
              <a:xfrm>
                <a:off x="2132" y="2910"/>
                <a:ext cx="23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dx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285" name="Text Box 31"/>
              <p:cNvSpPr txBox="1">
                <a:spLocks noChangeArrowheads="1"/>
              </p:cNvSpPr>
              <p:nvPr/>
            </p:nvSpPr>
            <p:spPr bwMode="auto">
              <a:xfrm>
                <a:off x="2367" y="3193"/>
                <a:ext cx="30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286" name="Text Box 32"/>
              <p:cNvSpPr txBox="1">
                <a:spLocks noChangeArrowheads="1"/>
              </p:cNvSpPr>
              <p:nvPr/>
            </p:nvSpPr>
            <p:spPr bwMode="auto">
              <a:xfrm>
                <a:off x="2132" y="3187"/>
                <a:ext cx="233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dy</a:t>
                </a:r>
                <a:endParaRPr lang="th-TH" sz="3200" b="1">
                  <a:latin typeface="Tahoma" pitchFamily="34" charset="0"/>
                </a:endParaRPr>
              </a:p>
            </p:txBody>
          </p:sp>
          <p:sp>
            <p:nvSpPr>
              <p:cNvPr id="11287" name="Text Box 33"/>
              <p:cNvSpPr txBox="1">
                <a:spLocks noChangeArrowheads="1"/>
              </p:cNvSpPr>
              <p:nvPr/>
            </p:nvSpPr>
            <p:spPr bwMode="auto">
              <a:xfrm>
                <a:off x="2860" y="2915"/>
                <a:ext cx="30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36000" rIns="0" bIns="3600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>
                  <a:lnSpc>
                    <a:spcPct val="60000"/>
                  </a:lnSpc>
                </a:pPr>
                <a:r>
                  <a:rPr lang="en-US">
                    <a:latin typeface="Angsana New" pitchFamily="18" charset="-34"/>
                    <a:cs typeface="Angsana New" pitchFamily="18" charset="-34"/>
                  </a:rPr>
                  <a:t>0.0</a:t>
                </a:r>
                <a:endParaRPr lang="th-TH" sz="4400" b="1">
                  <a:latin typeface="Tahoma" pitchFamily="34" charset="0"/>
                </a:endParaRPr>
              </a:p>
            </p:txBody>
          </p:sp>
          <p:sp>
            <p:nvSpPr>
              <p:cNvPr id="11288" name="Text Box 34"/>
              <p:cNvSpPr txBox="1">
                <a:spLocks noChangeArrowheads="1"/>
              </p:cNvSpPr>
              <p:nvPr/>
            </p:nvSpPr>
            <p:spPr bwMode="auto">
              <a:xfrm>
                <a:off x="2666" y="2910"/>
                <a:ext cx="193" cy="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cs typeface="Angsana New" pitchFamily="18" charset="-34"/>
                  </a:rPr>
                  <a:t>r</a:t>
                </a:r>
                <a:endParaRPr lang="th-TH" sz="3200" b="1">
                  <a:latin typeface="Tahoma" pitchFamily="34" charset="0"/>
                </a:endParaRPr>
              </a:p>
            </p:txBody>
          </p:sp>
        </p:grpSp>
        <p:grpSp>
          <p:nvGrpSpPr>
            <p:cNvPr id="11274" name="Group 35"/>
            <p:cNvGrpSpPr>
              <a:grpSpLocks/>
            </p:cNvGrpSpPr>
            <p:nvPr/>
          </p:nvGrpSpPr>
          <p:grpSpPr bwMode="auto">
            <a:xfrm>
              <a:off x="3314" y="1971"/>
              <a:ext cx="621" cy="232"/>
              <a:chOff x="726" y="2998"/>
              <a:chExt cx="621" cy="232"/>
            </a:xfrm>
          </p:grpSpPr>
          <p:sp>
            <p:nvSpPr>
              <p:cNvPr id="11276" name="Rectangle 36"/>
              <p:cNvSpPr>
                <a:spLocks noChangeArrowheads="1"/>
              </p:cNvSpPr>
              <p:nvPr/>
            </p:nvSpPr>
            <p:spPr bwMode="auto">
              <a:xfrm>
                <a:off x="1106" y="2998"/>
                <a:ext cx="241" cy="232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7" name="Text Box 37"/>
              <p:cNvSpPr txBox="1">
                <a:spLocks noChangeArrowheads="1"/>
              </p:cNvSpPr>
              <p:nvPr/>
            </p:nvSpPr>
            <p:spPr bwMode="auto">
              <a:xfrm>
                <a:off x="726" y="3000"/>
                <a:ext cx="380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urier New" pitchFamily="49" charset="0"/>
                    <a:cs typeface="Tahoma" pitchFamily="34" charset="0"/>
                  </a:defRPr>
                </a:lvl9pPr>
              </a:lstStyle>
              <a:p>
                <a:pPr algn="ctr" eaLnBrk="1" hangingPunct="1"/>
                <a:r>
                  <a:rPr lang="en-US" sz="2000" b="1">
                    <a:cs typeface="Angsana New" pitchFamily="18" charset="-34"/>
                  </a:rPr>
                  <a:t>big</a:t>
                </a:r>
                <a:endParaRPr lang="th-TH" sz="4000" b="1">
                  <a:latin typeface="Tahoma" pitchFamily="34" charset="0"/>
                </a:endParaRPr>
              </a:p>
            </p:txBody>
          </p:sp>
        </p:grpSp>
        <p:sp>
          <p:nvSpPr>
            <p:cNvPr id="11275" name="Line 38"/>
            <p:cNvSpPr>
              <a:spLocks noChangeShapeType="1"/>
            </p:cNvSpPr>
            <p:nvPr/>
          </p:nvSpPr>
          <p:spPr bwMode="auto">
            <a:xfrm>
              <a:off x="3815" y="2092"/>
              <a:ext cx="45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11272" name="TextBox 89"/>
          <p:cNvSpPr txBox="1">
            <a:spLocks noChangeArrowheads="1"/>
          </p:cNvSpPr>
          <p:nvPr/>
        </p:nvSpPr>
        <p:spPr bwMode="auto">
          <a:xfrm>
            <a:off x="1139825" y="5500688"/>
            <a:ext cx="695007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urier New" pitchFamily="49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 b="1"/>
              <a:t>b1, b2, ball, big </a:t>
            </a:r>
            <a:r>
              <a:rPr lang="th-TH" sz="2000"/>
              <a:t>เป็นตัวอ้างอิงอ็อบเจกต์แบบ </a:t>
            </a:r>
            <a:r>
              <a:rPr lang="en-US" sz="2000" b="1"/>
              <a:t>Ball</a:t>
            </a:r>
          </a:p>
          <a:p>
            <a:pPr eaLnBrk="1" hangingPunct="1">
              <a:lnSpc>
                <a:spcPct val="150000"/>
              </a:lnSpc>
            </a:pPr>
            <a:r>
              <a:rPr lang="th-TH" sz="2000"/>
              <a:t>บางครั้งเราเรียก </a:t>
            </a:r>
            <a:r>
              <a:rPr lang="en-US" sz="2000"/>
              <a:t>"</a:t>
            </a:r>
            <a:r>
              <a:rPr lang="th-TH" sz="2000"/>
              <a:t>อ็อบเจกต์ </a:t>
            </a:r>
            <a:r>
              <a:rPr lang="en-US" sz="2000" b="1"/>
              <a:t>b1</a:t>
            </a:r>
            <a:r>
              <a:rPr lang="en-US" sz="2000"/>
              <a:t>" </a:t>
            </a:r>
            <a:r>
              <a:rPr lang="th-TH" sz="2000"/>
              <a:t>แทนอ็อบเจกต์ที่ </a:t>
            </a:r>
            <a:r>
              <a:rPr lang="en-US" sz="2000" b="1"/>
              <a:t>b1</a:t>
            </a:r>
            <a:r>
              <a:rPr lang="en-US" sz="2000"/>
              <a:t> </a:t>
            </a:r>
            <a:r>
              <a:rPr lang="th-TH" sz="2000"/>
              <a:t>อ้างอิงอยู่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92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09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09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09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09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9285" grpId="0" build="p" animBg="1"/>
      <p:bldP spid="1127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THEME_BG_IMAGE" val=""/>
  <p:tag name="MMPROD_10031PHOTO" val="/9j/4AAQSkZJRgABAQAAAQABAAD/2wBDAAMCAgMCAgMDAwMEAwMEBQgFBQQEBQoHBwYIDAoMDAsKCwsNDhIQDQ4RDgsLEBYQERMUFRUVDA8XGBYUGBIUFRT/2wBDAQMEBAUEBQkFBQkUDQsNFBQUFBQUFBQUFBQUFBQUFBQUFBQUFBQUFBQUFBQUFBQUFBQUFBQUFBQUFBQUFBQUFBT/wAARCAG0AWY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SJX2bV3Lv20x5l2/LKqf8CrifHOoyWuo2qozJvtl+5/wOubfW5/n/e0AetfaVT7zf98UvnK/3XWvJP7buXX7zbP96h/EN4kqbGbZt/vUAeu713f3/wDgVG9Eb733v7leSP4qvNz/AL3f/wACoTxVffd835KAPW0dX/26im3PE6rLsevLE8VX2/a0/wA60/8A4TC+T7srUAepb/76/wDfdHy/3f8AgFeVTeLb5Ivln/8AHqenja8+RlnZJf7m2gD1LfvX+5Q7r/H8leXv45vP4tyP/u0//hObyFdzf/YUAem/cfe23Zt+/wD3aN/ybt29P79eZP45uXV1dm2Mv8dCePLlIkVW+5935aAPTd6/7j/3Kbv2feb5P9uvN/8AhP7xF+ZV/wC+aP8AhYVym9m2o/8Af/goA9Kd1RPvKn/AKbv3/wASvXm3/Cf3KfMu1/8AfWl/4T+52/w7P4aAPRflRP3q/PT967f/ALGvNP8AhYtyku2LbM7/AHtn/wARQ/xIud/9z/Y276APRUdXbbu+T/bp7v8AN83ybf8AP3a83/4WRP8AxeW7/wAVH/Cy32Rbov8AgdAHpG/f8u1n/wBumfKm9l3bf9ta8/8A+Fl/wrEqf7b/AH6enxLi37duz/boA719u2j5U+bzfkrhU+JEX3vIX5KZ/wALLif7yK/+xuoA73777l+fbTd67fm2un9+uJ/4WLbO21omhl/h2N8lD/Ei2T5W/wDQvkoA7X+5t+RP9um/K71xifEizf5drf76N8lPf4kWbv8AN99P9r56AOw3qn+x/v0bNnzLXJf8LC09/lZdifxPTv8AhPNP+95suygDqU/8f/v0jv8AJtb5K5dPHmnp91m/4Gu+n/8ACeWOzarN/uUAdL/svuf/ANDpv3P4m/75rn/+E20/f95kehPG2nu25Zf+B0AdF/v0vzp/uf8AfFc5/wAJzYo3yy//ABdCeNrH+KVd3+2u+gDovuP821/9+j/eX5/96sJPGGnuv+vWn/8ACW6Y/wDy3VNtAG1/wLfTfufe+dG/jrHTxbp7/dni+anf8JPYp8v2mL/coA1XRU+X76f36XY3z/L/AOO1j/8ACT6e6v8A6SqbPvPuq7YarZ3/APqJ45kSgAuADNcITnCxH5PMz1l67ePy/HjbRViF2a5uNztEdkXHnbv7/wDB/D9e/T+GigDlviIm/VLb/r2X/wBCauTfd/d311/xEi8y9tm/6YJ/6E1cw6K7/wAKJQBCib//ALCmv8/ytuf/AG6l2N/+xQib13bW/wBmgCJ4dn3f4P46h+f7su16t7N7/wCXqJE/hZl2UAQ/Ju/+xodGRXbcyJT9i/e3b/8AYpjp/D/4+lADdkv3tuxKY+1/u/P/AL/yVKifxbv9ino+z5lZU/4DQBE+3b8u1P8Afpmz90jf+h0/yfk3KtOfb97/ANDWgBv3P4Wd/wD2WmOi+V/E/wDuP8lWNipE+5f956Zs2L/nfQBEibP4v+APRvl3/Lt3/wC7Uuzf/wAsm30uxtm7a3+5QBU+5/Fs3fwUx02KjeVvT+5/dq3s3/dT/gH96odn91WR/wC5QBE/z/Msqp/sVF9xn21adN/95H/i+ajY2/ay0AUnT5/vb0f+58lRbFhX5V2VoTQqkW3/ANmqp5Ko6bfuf997aAIvuPu8pv8Aa2Uz/gW9/wC4iVLs2N5u5kf+L5qJkXcm35//ABygCJN27bt2f79M+/8AKyfOn8e6ptn+1/F/HTJkVH27v++KAGPD8v8Aff8A8foeZk+XzWen7It23a2/+He1M+VF27v/AIigCLZvf5fk/wDH6H81Pl2/71SvCybHX5Eprov8bN8lADE3f89VRP8Avunpuhb+LY38CUbPmRvvv/4/Qn8fy7E/22oAHT5t0u1N1Md9n97Z/fT7jU/+JGVV2UP/ALK/8DegBife3K33f7lPd5d6Mu7Y3+xQiLv3f5WmIn+7v/2GoAY7/Nu2sn+3upru2d275/79O2K+z5vn/wBumum9tj/P/uUADzMjp8zbP9uh5mR/76f3Eo2b/vLvpj/Jv+7QAz7S38LMiUfbG3Ju+R/4Xf56bsban8Cf990Onkv977//AHxQAPM2zc0rf98/I9dr8IrmWbXpWaVvu1w77E+au9+D8KvqlxL/AHF/g+egD1S23C8ujtflIv8Al3z/AH/4v/ZP4f8AgVFVwRLfXRVVzsizs3Z6ydccflRQBjeO0/0+0/veQv8A7PXL7H37vlrrfHL7L+0/64L/AOh1y7p99t1AETozt92h0+T5t33al2fLt3fJT0+47bt70AV9jJKitu2VXw3m/eXb/c2f+z1bRN//ANnUL/O/yr86UARbNjUx/u7vv/7dWHT5923ZvpZvk+ZqAKmz90m1vkodP9lal2fJ/F89M2fNu/8AHKAGptmT+5/ufPTnTZ/tv9zZT3h+T5m+eh0dH2tQBF5Oz+6+7/Z+5R9ze21Xf+/t31Kifwu3/fdHk/P/AHP9+gCLYzvu+/THTev3vmq3sVPm3UzZs+X5kT/boAr7Gf725Nn8dM2ff3fOn+3Vt0g2J82z/wBmqu8LfJ8vyN/tUAMdFf8AhbZ/fprpvX5V3p/f/u1K6Mny7Vf/AHG30x0XbubcifwvQBF8yKn8af33qJ0/iZtm7+5TndU+/wCXTXmTzU+ZZt39+gBkKf3dvz/wVC6fMm7bs/ufwVNM/wDe+/8A7bVE83y7Vl/4BQBD8u/++/8AsUTJv2fMqP8A3E+R/wDgdTJt/hb5P4t60xE/vr/F/HQBFv2M6/8Ajj0xEl+6qrv/AL9WNjPFtfd/uUTfd2/c/wCA0ARbNjf36Z9zczL8/wD7LUqbd3zbUl/hd6Jkb5F2q6f7dAFf5t3ysuz/AL4qZ4fl/i/4H8lO2NMn3l/4AtN8nY3y/ff72/8AioAZsVPm3feo3/wbm3/3Hqb7j7vl3/c+T79Jsbb8i7P9xd9AFd02P/sN97Z/DQ6bJUZf4Pu1M+9Gf+//ABb6Z8vy7lbf/c+5QBX2bPvf/Z0bFR/4n/3PvpVh9v3v9dv/APHKidGdU/uf30oAZ/H8u51/2/v0x4fv/wBxamf733fkpmxn2Mq+Tt/uNQBU3/c2tvpr7vu/cf8A3fkqV9zt/ff+/CtDou7b9/8A36AK/wDD8rf8Dr0j4PoqXl23zb9v391efpDvR9v30/g+/XoHwfhZLi72/Im2gD0cFkuJxzt2R4w+V/j6L/D/AF6fw0VPZt5N/c8OqmOLBEO5T97o3/svbr/FRQBzfjja+oW33v8AUJ/6E1c1/F8tdX4y+e/t/lbf5C/+z1zXks7f36AId/8Ad3f8Ap+xX+Xb/uvUu9tr7W+Rv4N1N8mgCFEbzf77/wC3RvXc6tT0TZvX7iU/Z823bvoAieH5/wD4ioX+5833Kt7N/wB5FqGZFdNv3P8AYf591AET23yoyqzp/sUx0WFv9v8A26sbG2fMy/8AAP4ab5K+b8y/vf77/wDoFADNmxf79H+9tqXyd6/w0ff2Kyr/ALm2gCLYu3/2R1pm9U+X7mz+CrCJ8uz76f7v3afN8/yyszon3d9AFd9z/O3z/wCx/HRN/qk+bzk/uP8Aw0/Z/e+//t/cpk0zQq+3/wAfoAi3t5W3c2z+49VHm2f7n8W9a8/+J3x48HfC6Bm1zV4IbjbvW0hbfcN/uJXyF8Tv259e1tpbPwrpi6JZN9241Bt8rf8AstAH3RqviTT9EtZbm8uYIbJfvTXEuxK8M8f/ALZPgXwxFLFZ3jeIbv7nlaZ86f8Aff3a+Bde8f6r4wuvP1q+vdYf+L7RP+6i/wBz+FVrHTxJZzT+ROvkon/Puu/fQB9QeIf25/Ed/vXStFtNNi/huLuVpXT/AL5+WsyH9rrxnfq8Ud9bf3GdLVE/9Cr5yvLZfKRlVUT7/wB756yUv4kuok+VH3f7/wD45QB9MX/7QnjNEeVfEPk/7D7KbpX7VHjW2uov+Jn9sRPvpLEmx68NfVWuYkVmi3/5/gp3725VP9Jih2fx7v8A2SgD7F8GftjTzXTxeI9PjhTd/wAfFv8AJt/4BX0V4S8eaR42sIbnT7xZkdd6v/fr8qJrmDa6+bJM6N803lb9j/8Afe2t3wT8Xde+G+pRX2kXzJ83z2k33Jf+AUAfrAiM8W5V2f3t/wByhPu7mXZ/Bv2/I9eb/B/406L8SPBtvqsEvk3u3ZPbu3+qeu4ttYs5v9Qyu/8AF81AF14d/wDCvlVFs+zLuWJfK/7721Kkyu+5tr09IVfZ8v36AGI6uibWZ3/v/wAFSujeU+5l/wBlEprw7In2qyf7CUJsdfmb5/7m371ADPl+SXyvnb/ZoRG2P95P9vdVjY2zazKlRO8X3Zf+BbGoAYkO/wCVtzun/LXbTEf5XX/XJ/D/AAJQ+1Ityszxfwu/36fC6/J950/8foAidNibnbe/+xTH+Rtysr7/APZqxMiv93/vuot+z/coAh+/92Vkf/vuq+xfnX+993Z9yrc33dzN89RJ86Ort/3xQBX2bHRdq0TJ/dbfToXWH5VXen/j9Nfd/FuR6AGJuf8Ah/4Btr0j4RJv+27vnT/Y+/Xm7p8r72+f/Yr0r4RbfKu90VAHcHC3lzt8jzNkX+u8z7uZMZxx9Mf7VFSRZinnDbiuyLA83dj7/b/2bv0/hooAyvGCb7y3+7/qV/nXPOi/7W+uh8Yv/pNuv/TFf51jeTv2fLQBE+77zL8lQ/32+WrD7vu7vuf98U3/AGVVqABFXZu3ffpkKK7fM2z/AIBT9i/Orf8Aj605IfnoArujb/8Ab/2Kb82z5d3/AAD79WHh+d1Vtn+3TJoW3f36AIvJZ/4mR9v3KNnyfN/wKpdm/wCah0X/AHP9+gCLfvi3bt+yh03um5mSpX3P/Dvf/do+/wDxNs/2KAGfM/zbd/8AepXRX+bbTk3O3zbn2Uyb/dX/AH6AKt5NFZwPPPLFCkXztM/8KV8P/tCftsSpf3vhzwEzPKreVLq23ds/65Uz9uT9pnzrh/h94Yudm3/kJ3cX/oqviJ7xLDzW/u/88aANPVdVudSvZby+nlub24be13cMzPK3+/XP3Oty/YHlaWJHVtmzzfnqpc3LPL5tzLKmz52SVvur/t/3aqTbrCKKWVmtvPX9w7rsSX/P+xQBb85HuNzRS3O9vm8ll2b/AJNladtNbbopWiVJd3/LFt/z/wDAa5e2tp3R5Yoo3d22MmzZs+/vf/8Abom1Vt/yrFeO3/Lb+P8Ag/2/87P++ADupkZ/v7d//PJPm/77rN/sqe2ZGXbslbYvzbn2Vzls89tBE3mzuj/xyxbHZvu/+Of7FdR4YeP7H57eXM7N9xPv/wDA6AIrOZrOdJWZfNRfvv8Afro9Khi1u383ylTZ8/8Avf8AfVczqtnPNepPBFLNK3yNCi1b0e2WaCW2vvM2RfJsfZ9z/c+f/P8ABQBpXKSpA7RbvK37PnbZ/wCOVlJMrv8AJtm2N8yfP/6HVu5T7NEnzMlv9xXdWd1/3Kr7G3+arb1bf/qYvu/5+SgCWHxDPYRJFBcyIjtv2JK3y/8AfNdb4V+M3izwxe+fpmr3fmo3+qlbzUrzq/tms5U+eJ03f67dvT/vj+P/AIBUSTfaZZtsscPy72TbsidNnyJ/+3QB9+/Ar9sCz166i0rxQq2d2/8Ay9/Ns3f+y19VWdzBcruil3o/zq6fPur8dbC5lTyl/dbPv70XY/8Aub6+wP2Y/wBoptEa08Pa9O32R22Wss38P+xvoA+0kffK6tLvdfuvT5vKdEadW/uL8v3KihuYLy3SeKJXil/jharD/I/zKrotAEOxrb960W+L+HfT5tqRbtvz/wBynpseXd83+49QvDsl3RN/wD+/QAQ/P833HqJ/kl+7vRv9mrELsm5v738D0/ZKj7flR/7iUAVE2oybdu/+J3qL5dz/AHtn+3/FVh7bzv4Vpjp/ejZ3/hoAqPtT+H5P++9lNf51+VV2N/AlWHRvk81dj0zY0PzfM6UAVH3fIu1Xf+4/yU3ev2rb8rv/ABI9SuizfL/45TJoUeWLcrPt/joAHSXyt/yom75fufNXo3wr3Pa3UrN8/wDc/jrznydi/e3/APAa9D+F1suy4bd92gDtrUm4nnMqSrtSJT+72fN8/wDH/F/u/wAP/AqKglObi62+V5myDdnfn/lr128fl33Z420UAQ+K/wDj5tV/6YLWG6Vv+Kubm3X+DyFrGdKAGO7PFt3fd/8AHaifb/wP+/Uvy/7SUImz7v8A6DQAzY23/wBkoT5G+Vmp+z5P7j0/+H5aAGbG3/N/45UT/e+X7/8Ac/jq1sXf8v3/APxymbP4f4aAIET/AIG9S7Nn8LPT9m9Pu/JTNiv/ABMlADPJVE+9TfJ3t821E/3asPt2fd/4Huo+ZGRkXf8A3aAK/wDB97YleQ/tOfGC2+DPwx1DVWZX1Odfs9nF/flavYNi/eb+H52r8sP21fjBP8Ufi7d6fbTrNomgt9niRPkTzf43oA8Bm1K5v7q71C+3Xl3dM0sru33938dZV5qq206Lttodn3bhF37v9z/a/wBv/wCIqW8vFd3Vt2z+FE+dKx0uYPssqt/oyL935v8Ab/jf/vv/AL4oAr3ly/2hPNljuXSffFcfc3t/f3t81NubyX7Q8/lL9oul2O6fO8q/39/8X3Krwv8AcZmlff8AJvRfkVaYiSvK6ruREl/upsT5/wC5QA+8hWzZ4pYFe7i+T5237/8AP+fv0yHyoXiZfnll+T52+T+D+D/x+rtzZz2cCNc20kPmrvV3i3o3yU9LC5+VvIXenySpuR/7n8H8NABptyvmpKssnz7E372fauz/AMe/9B/74rbs9N864SeP7Slxu+XfOmzb/ur93/cqpbaPc+UkUqskTp/d+df9j/0Crtno86N5UEk8Nv8A7EW92egC3fus0XlMyun9/d89M01IobjdEyon39/8f/A6mfw9fO6Sy+ZM6/dd4t9WobC53OvkSTI/3v8A9igB/wBs86V1iWKHzfk/23rQsLNbBX8+2Wbd/wAtqihh+bbsZP8Arqux1q1DDPNvVmb/AIAv3/8AgFAHJa9CyLcN8r7/ALvy/wAP/fFY9tthuEWCVni+Xzdi7/I/v7N3+7Xa6rbRXm6JVZ5f4kTdXJXNh5MvzRNN93dvb5ET/P8AsUAXdHs2tmf97A8W7/XRKu//AIH/ABfx12Gj38tg6Mu3+/sRvvf7dcfoieTO7RfJ/Gu+LY7/APxVdtpW3zXWVm37f4KAPu39mD4xr4q0tNF1WVYdQiX5Xf8AiSvo3YzxP83/AANK/JrR/Elz4V1G0vrGdra9t5VlieF6/SX4J/FSz+K/gu01WKWB7uJfKuov9qgD0BIVT5X3O/8AvUPCu9/u/wDAP4al++j/AHk/2P4KidI3iZfN+7/HQATW2z5vuJ/f2/fqL/U7PNXZ/dq79m2Ju8rYm35d/wDHVd933k+5/t/foArvuSf/ANnpkybG3MvzN93ZU2yeH5f73zUfut+7+9/coArum6oXT97833/9v+KrGzf+6b5H/wBiovv71+/toArzf3ZUZ/8A2SmffX5f4fk3pUz/AD/Mqt/31THRd+77/wDsJQBF9/ert/wN69F+Fyb7W62tvT/brz93byv9j+5XofwxT/Q7j5tlAHW7nM04RmQBYuPMz3k/g/h/3v4v+A0VJAzPcXLFmIKxYZk255k/j/i+nbr/ABUUAVPFCfvrf+/5K/zrDdNn8XyVv+JEzNb/APXFf51jbP8Axz+5QAz76+Vu2RUImz71P+Xbu/8AH9lMTdv3bPk/3qAD7jf7FG/fRs371276eibE+98lADNi7vvUz76bvmSpk+T5tv8AwOjYrtu/i/2KAGbG2bl2pUv303L8j0fcdFbdR8qfN8r/AO5QBF9+Lb8rp/t0zyVSrLp538Xyf3KZsaH7u16APPPjl45g+G/wt8R65PLseK1ZIv8Af/gr8Z5rye8S4lnZXllle4Z3/wBr/br9M/8Ago1rc+lfA+3s4G2fb7xUlr8zERUX919/b9/bQBnzbvn8q5VPl+bzW2fJ/v1lWaLNcfZmSea4+5sRdn/7Vad4ivcfN88Kr9/+9RpulTzXlv5UrI//AAP5KAMS8sJXllWVVSX7jW6RbPKf/c/hroNE8H3N/LFBBF5ybU+SL+D/AMc/3K7PRPh7PfukrMzo/wDf/i/+Kr2rwZ4JXSootsSv/t7aAPP/AAf8BIrlEl1BlRF2/In8FekaJ+zxpG128qV9/wDHXpem6VE/lK331+fYnyV3WlW0SJt2+S7fd2fcegDyrSv2bNI2bZYv4fmrttB/Z18PW0qbrFXf+FK9Ks7bzl+aBt6fx1sWdtKkW3auyX+N6AOHh+EumWC+UtjbTJ/DsWopvgboepLu/s+2+f8Aj217BYaJF/rdrPu/74rStrDZF935EoA+b9S/ZX0283ssXk/9Mtq7GrmNV/ZagRkba0Lf34V+SvsRLNdn3fv/AHf4KbNo6vsiaJt/8NAHwb4n/ZsudNiTavnI6/LceVsdP9ivBPG3gDU/Ct15s9t+6i/5a1+rWq+EvtlrtdftKfcaKb+Gvn/4o/CuJLO4aJVuU+b77fOtAH55Pfs908uoQNMj/eeJUR//AB3/AOIres5lheFl/wBJiZd6/wB//gdbHxI8E/8ACPXXmrA0O9t//AK4+ZGhlia2n3p/FDtoAtTXn+lebKqzRO3+p3bK9w/ZR+MC/DT4hpZ3ly39iaptiZJv+WTV4Fc7Zo/Ngb50b5neL71aGj6rPo+r6fqdm3+kWcqS7Pv0AfsqifclXd5TrvV6e/munzfc/wBiuM+Dnjm2+IvgDTNXgi2O8SpKn+1XceSr7/upuoAr7G+6u16Y6f73m7asbG+638NNf/gW/wD2P4qAKmxfvMrb6imhaH/V/wDfH96tCbbsRVXZs/g/v1XdP+eS/J/tr92gCpvV/lbdv/hRKidNnzM29KsXlt/Eu3f/AH0aq6bv+Wu1HoAh++yfMyP/ALFHk/PtX5KfC7O8q/c2t/H/ABUbF2Mu1t9AETps37Vbf/t16F8NE/4l1w3+1Xn77kT76u/9yvQ/hvtewlb5d+75t9AHSDb9sutuzfti3bN2esnXHH5UVLEd1xc7WOzbFj97vXrJ0T+H/e/i/wCA0UAGu/8AH1F/1xX+dZP+7/Eta/iD/XRf9c1rK8mgBv3P7zvTNn8e2pXT5tv/AKHS7H+9QBD0/vJQkP8AD83+zT3Tf93c9Gxvn+ZaAGIm9vu76Yif3f8AvirCbn+Zf/HKa6Nt+bclAEOxfu/M9PdGT5lX5NtP+X5F/go+b/gf9+gBmxtm5fkp7wrt/uUJ/eWnfN/wP/b/AI6APkL/AIKWQrbfBHTGlXfK+ort/wBn79fm7Nt+y7VRkl/imr9IP+CmUyp8G9HiaX5/7RTan/fdfnDMnnMit8lAFJLZftCReUsyP87bP4q634dabFeaj+9i3pu/j/grl5ofn2t8m3+/Xp3wl03zr/7q/J935aAPXfD2iRbvuqn910auws9N37N3z/OvzpVfTUazX7ux1/v06HWLb91ErN8zfNQB11gn2m4Taqv/ANMt1dLpU371Pl+f+4/3K5ewvLPb975/4q6vRJotn3loA6iw+Rt21n/2NuzZ/uVu6bN9mVFZf9f95P46zNKtotiQRfP82/5K6uG2itpU222//boAsWCN5/2aJl3/AH9lacMzIr7tzp/FWekLQ/M27+/v2/dp0M3yJKu7Z/Fv/ioA29+/YrfP/v1btoftMu7ds2Vkwuu9G27/APf/AIa1USJJ0ZpW/wDQ6ALNtZxQxOu2Xe7fx/PWJr3g+z1K3eKWJX3V1ds/yvu+f/YodN6/umV0b+B/4KAPg/8Aac+ES6bbtPbQMif7fz18S6lZtbXT7Ytmz7z/AP2Ffq/+0t4ba58KXcvlM6eV9zbX5j6lYKmoyqy7/m/joA5K5RfknijZHlX5k+/Q+1Nm1v8AgD/w0+5h+x3T7du9fvf7dQvth+VV+SVv7v3qAP09/ZL1WDUvhPpUqWLabLt8pk/gd/79e7JbfJ+9/wCBV5P+zT4Pl8JfCXQrZtzy3ECys/8A8RXrv3F+Zt70AM+ZPl3bE/21+9TXfYnlbW8qpXRk+bbsi/21qL5f4t2z/YoAh+ZPuKtV5k3/AMTfM336t7N//wARUT7U/iWgCps+f5f4arvD/e2/7Py/cq66MjfKzbP9haifb/DF86UAZ6btv71v++/4qf8Aw/eWrDwtMu//ANDqvv2S7W2/7O+gBn3PvLv216B8OkX+zrjyvk3tv+SuEmh2J867N39yvQPh7Cyaa+/b9779AHRbWM1zuDqdsXL2+zPMv8f8X+7/AA/8CopISv2y7x5nmbYt3kNLu6yf3eNvpj8eNtFAE/iH/X23/XKs3Z/6DWrr/wDrIv8ArlWe6bFoAr7Pko2Ltqxsb52pn3/u0ARInz/3KNnyfN9+n7Nj/NQif8DoAhRGT7zb6ETZ83/odTbF+6z0zYv8NAB82/7v/AKY6L/wOpnRv7u+jZ89ADNjbPmoeFvvffp6fInzf8Bpjp8m7d8/+78lAHxp/wAFOE3/AAs8ObYv+Yiv/oD1+droyQPEq7/N/j27tv8AwOv1N/bz0G21X4M2lzeRNNFa3iv8n8Nfml4z0FdHaK5s932K4+6n9ygDn32oqrFXuPwu0H7HpqMqtub+OvEdNhabUrRV/jlr7C8DaCttpdv5Sq+1fuP/AH6AK/iq5aw0nbbNvfb/AAfw157pv2x383b9p/vfL8lej63DBZxefeL+6/26q+HtSi83aulSXiOu+LyV8pP/AB7ZQBmWfh7xHeWqNZys8X8Nbej3/izw3fp58C+Vt+Z0be9d34ev9TRUVfDjJ/t/aoq7iZLO/wBLefUNKudEliXe32jZs/77WgDE8JeObn7QjbWT+Pf/AHq9oTxPbalZ27L8kqr/AB14Y6RQtFLF88UvzxSw/wAVdXpWpNeWu1vnf+/QB3V5qrJb/vW/e/fVK5+b4nQaasrMvnP/AHP7lVd++L9638P9771czMln9sdp4mf/AH6ANib43zvP82kMifwy7f8A2Sug0H4oz37RRfY/vf7WyuXsNb8PW0/lXM9tCifdSVtlegaV/wAI1rap5F9Y70/55SpQB12j+J2+7PLsrpYZvOiSXcqf7f8Afrj/AOwYP+WTb0/v/wB+t3Sv9Qnmts20AN8YaIuvaHe2Lbdkqv8AJX5RfFrw9L4V8b6npk/yOjNt3rX66vt+T7v+zsr85/27/Dy6P8S7efy/+P2DfvoA+T7/AOSXcu53/wBv5KieFpvKRWV3aVfnq6ib33Nu+7sV0rrfhL4DvPHnxL0LTbOCW5i89Hn+X7q0Afqn8KIWT4ZeF4pYtl39ji3f98V1T/fdfvv/ALdRWFnFYadaW0X3IokT5Ksf677v/fe2gCJE+582+mfw/Kvyf7dWHT5PmVk/26imh/dI0vyQ/wAL/wB6gCHYrr8jf8AdfkqJ0ZN/8Gz71W3TeqtEv/j1Qui7fvM+359lAFJ0Xd95nqLY0Lp/c/26tOjP935Kif52+Zd/+/QBUmRfn3bt9ReSro67f+B1bdG/gX7/APB/cqFEXf8AN89AFKa2W8tfKlZn2tv3ozJXpvgxG/sv5vuf3/71efv86fMrb/8AYWvQ/B6LDo2zc2z/AG6ANmLIuLlULoAsXytPjHMn/LP+H/e/i/4DRULku1wwV1BEXLQ4zzL/AB/xf7v8P/AqKAL+qJvni/65rVB0+f7y1o6sm+SL/rmvyfjVPYv96gCu/wDtf98Uf+h1Y8n/AGV30x0bZu3fLQBFs+f5l+X/AG6Zs3/xVY8n+Om/x/doAZ9x9q/+g0xP+A/7T1M6bHX++1MdPk+bb/v0AMf50+78n9zbTfvj/bqX+H7zPTPv/M3/AKDQA1/ufMv/AHxQ77PvfPTvr/wCh/ufM3/fFAHgv7bEyw/AS7Vl3+fOqfItfn0+gxa94Ilgl/4Dsr9Uvip4Sg8efDnxBos8G/7Rav5X+y9fl695F4b0n+z2271Zvnf+GgDyHQdH+2eLbez/AHkPlS7N6fwV9l+D9Si0rToop7ad5fkiidPnSVv/AGWvlPwYk7+OXnk3b3bf/vV75/aUqaNdtA0kL+V99GoA6250eJ3uL7Vdr6hu+S3++kH+5/tVzT399Zv5sFm15cM3975P+B1u6VNLc2cUW7fuX7m7ej10dtoK+Vt/1Mrt/wAAoA8p8f8AifxnolhaXOkeXvf/AFtvFFvdf9ytHwZ4z8dJ4al1fWp4Jnib5dOlXbLKn+xXsqeG4IZ/u70dfubaNV0SJ4kinX91/DQByn/CSWesaNaeI/8ASYYtuyW0+5/wDZ/erq/DfiRba/sv+Jfc3n2r/ljb7d6p/f2b68p8YQ/ZtXittzW2mLvdti/drufhQn9pXFvqWoM1/L8iLcP/AB0Ae6+PNK0/w34VfV9zeVt3t/fT/YevmnW7mfVUlvNXnks7Vvnisbdtny/7bV738VNVtrnw5pWh3iyeVf3lukSW8X3n3p9//Zrl/iL8OrZ9RuIp7Vfs7Ku1IW/1TUAfOXiH4i2ngxLe5i8PRXNrK/33iX7/APwKvWvg/wDG/wANeKona88Ib9PtW/ey/Y0dE/75+aq9t8HLa8i8ieBbyyf59j17N8NPAGmeG7VILPSoET7+z/boA7DSodM8Q6Is/hW++xxO29fK/exf98NW7oOpM+qPpWp2f2a7Vd6zbv3U6/30/wDiKpabbaf4ev5Z4Fjs5bht8qJ/H/wCpfE9/FNpf9oT2zQpat5sTo211egDqJnWGLdOyoi/dd6/Pr9syFvH/wAbNE0qCWJE8jyrXfv3yvX2VeaJrniG/t/7Qlih09V370l3vK//ALLXzF+1don/AAjfxL+H+vLu+0QXUSM6L9/56AOV/Z4/ZLab7X4h8bW0qWVmz+RYp/y8f7dfR/wr0TRbPxRd3On+HrLRLvbs860X55U/269o0eGzfTd0XlP58G9tn3K43w3oP2DXriVdyIjfcSgDsETY77vkd6H+f5WT5P76f+z050+X5WWH+6//ANhRvV12s3yUAH8P3fkqL7i/e2J/C9PRGTf+9pifOtADHh3/AL1W2f3v46id/uMyr/wNqldNn93/AIBTXRdv3VT/AH6AKKP529d67KEhaFEWLd8v3fmqw6bG+9vf+J6imTYyNu+9QBE6fN83mon99Pv1Cib/AJV3f8Dqx8v3v/Q6i/v/AHt/+9QBF/f+7v8A7n3K73wk/wDoEUW7fK/z7P464fZv3/x13vhhP+JTF/sUAXbcxNe3m7ZnbF/qlk39ZPvY4+mO+6ilPMl0N7NjyuPP245l/h/9n/i/4DRQBq6om+eL/rlVLZ83zVf1P78P/XKqez/d/wBygBmz5fvb6Z99t336l/75puz5vu0AHZqZs3/dX5Kl/wBr+H+5S7Pn+7soAh2fPTHT/d3090+bd/doT/eWgCJ9z/7/APcof+9t/wC+6ldP9qhvv0AV9m/5m+//AA76Y77Pur8/8VWNm/5qH+T/AHP9hqAK6Iu51/glXZX5MfHvTf7N8f67FArJbxX8qb/+B1+tsL+TKjff3V+b/wAfvDE/h74w+I4LyLfaX8v2pUlX+BvmoA8H8K2Hk6zFOq70df7tesaa/nNtl2/P/wB8Vw2g6V9j8QXa/fiT7v8As13NnC2/cvz7vnoA7DwN/ozy233JYm2NvX59lepabZxeR5rff/v15roifv4p/K/ep/4//sV3Ft4hXTYIpbyJrZG/vr8if8CoA7K2SJJbhoFWaVv4NvyMv+xWfqtmqW8S/cdP++91V7DxnpFtb7ZdXtHdvn/1q/L/ALFVdS8SXniGKa20G2Z0f/W31wrJEv8AwD+KgDyf4kXLXmpJpS/Ju+eV0b7qV6L8LnihiitmX90v+zXl/iTbpWpNZ23+n3f/AC9XD/3q9D+GKXOy3nZvkoA9d8eeFbn/AIRd77T187yl81URvnV6t6PqVt428L2+oSrvSVdjI/8Af/jrtfDyfbNNT5t6Mvzb1ry+GzbwB45uGiiZ9Evfnlt3+4rf30oA2LPRGhiRrbb+6/5ZXC7K6DTdNkm+eX9zE38CVbs7m11VfPs2jmi/heFt9XYbZkbzfl/2k3UAaGiaPZ2zfLAu9/nZ3X53qv45tlubC00xV3y3U6p/wH+On3Ot2eiWv2mWeKH/AMfdqZo8N5f37a1qG6F2XZa27/wL/ff/AGqANO5/c7FWL5Yvk/3K+af2jfDE/jnxl4a0yL53RvNZK+jrl1dN3zIif+P15o9tBN8VYtQudqPFa7IoX+f56ANrwBcy2bJZszQpEuzY9ddpqKm+Xbv3v/erM0fR5ba8lvp18mVvupW8n+q/hSgA2bG3bf8AdqHZ8m5lqxsiT5W+d6HTer/7H9ygCu/8DNuT+7/fpuxX+9U7/P8AMqslNfd96gCvs+bb83+/tqJ0+d1Zt9WH3J8yxeT/AL9QvD538PyJQBX/AI9zKqf7dN+/Urp/Czf99tTPvr95qAK77nXbtXev+zUT7t6fLVh9yfdf5f8Abo+5v2/Pu/goArvtT5ot3+1Xofh3cmmpu+R2/jrz/ZvTcu2vQPD25NLiX5Uf/eoAu20IS5u8pI0eItp8vH9/+P8Ai/3f4f8AgVFUpnRrm52+X5nlwbvK35/5a9ccfTHfdRQB0V/u3pt/55VS2fPVy825Vf8ApmtVvl+61ADHT5//AIul/wDiacP4/wC5Q/8AB8rUAQ7P71G/Yu3dv/8AZKmfbv8A/ZKZ83+4lADHTbTURf8A7F6dsb/nnRsVP4fl/wB6gBrp8u3atJ8zt/cqbZvVP46Y6Lu/9koAb8n/AO3TH+T5mX5f/HKldGf5vuPTfm/h/wC+3oAr/Nu/2f4K+bP2uvhRfeJGsvEunwNeRWsXlToi/On+3sr6Y2b/AL3z1XuYfO+8vz/3HoA/K220drPUpdu59yfx11Gj/P8AKqt/3zX2P+0V8PdMufhHrFzbafBbXcDfaN8MCI9fHuiO0MVu3y/MuxXoA73ww/2aLayq/wD6HXoFnDbXMW1VX5vvbK800TzfkbbXd6DeL5Xzfc2/wLQB0tt4esdnmrZxb/7/AJVZ/jy/i0Hwhd30XyPFF8uyr39pMiRKv3N38dZ/ipItYspbOVVeJl+b/boA8P8ACr20PhS41zVZVSKX97LcS/w10Xw3+Iujaqm6xuYpkibZvRvvVNo/gz+x4nsYJfO0xv8Al0uF3on+5Uvhv4LaHqXm3kEH2OX7/nWnyUAe63PxdsfDGl299qE9tbWm3Z5zsiVs/adD8f8AhxNV0+eOb5d6zRfOn/fdeaaJ8NLHxD4XuNMvoIr+3f5GS7+ffW18H/hc3w0W40+xi8nR2+fyd3yf8AoA0LPQVud8sVzPYPL997dtj7q1rbwlq7/K3iO72fxfuIt//oFbSWawzuu1vK/2ErWtka2VGXd8/wDs0AVNE8Jadpt0l5LuvL3/AJ+Ltt7/APAP7tbtzt+6v3/4f9mmo+9vl3f8A+5TLn76fNsf/wAcagDPvJv4WX5/9isfw3okFz4muNTli/1S7F31oXKRbnb+Cn6JbX1nK86qs1vcfwP99KAN253P8qqzv/Dv+5Qm1P8A2anojPFul+//AM8Up339vy/N/coAifbu+Vfk/wBtqHRHTa1WNjb9u5X/AN/7lQum/wD2H/3qAIn27nb/AMfpvyp8q/x1K/m/c2fPTH2o+3d/33QBFsVH3fcpn9/av+9vb71WNny/Oy1E6LvoArujJ95f+B1F80y/ebbVjYu5/m31D9/5vv8A+/QBVdE+Rf8Ax9KY6bPutvq399Pl2/7lMf8Ag8pvn/2KAK6Irr91kf8A2673REWHS03fP/tpXDzbXTc3+truNHdv7Li2r/vUATeYd1xuO6PEW1PMzt5l/g/h/wB7+L/gNFPjUrNcPsxuWLkRbFPMnR/4v93+H/gVFAG1fbmeL5tny1U/j+7V286J/wBc6q7N/wAu6gBm/wDvM1G1qm2K/wB2mf7v/fFADflT+KmbP726pU/2V2JTHT7m2gBn8X3Wpu9f7tS7P+AU3/0OgBjp/wAApjpsXd/A1TbN7/d/74pNnz7ttAEXzIn99KNjQ7FX/wCzWn7P9n56H/2vv/3KAIn+9to2M+/b/rad8qf3f996a6K6/dZ//ZKAMTxVoi694P1vT3X/AI+LVk/4FX52aDZy21xewS7keBmT7tfpX829F3b/AO9vr4H+K/h5vB/xa1u22+TFPL9oi/3GoANHRkiRfv7q6iwfZsVa5ywdXtU/8drYtrnzl3bWR/4qAOjtrnZv+Zv9yory52b937l9vy722Vnwu01rKzeXDu+RZv465rxbNeaboLzrBJNLF/49QBu/b4IfNlX99L/EiNXW+A5rObQdQi89Xl+bam6vl+28baz4hukgsbG5tk/i2ffat7Sn16w1RPIsbtE/ieL5/wD0GgD6y8EpLDo3zRbJf7ldnZ3jfY0lba+z+Cvkf/hPPFGm38M6217Dt+67xNsb/er1j4e/HLTPE6pbX0sWm6xF95Hb5GoA9ofyJokbaz7qsW0MqJuWXen3N9Ylhr0V/P8AupVdG+66VsJNv+VVVHX+41AEuxv7vyf33pty6+V5X3/7tOd/kRf43/v/AHKid5U+WXan+3QBlal+5VIl2o7/ACfdrqrOH7NZ28X8e3+9XNWG281u3iXbsX5vu11vy7nWgBro6L80W96H+dPm2olO+VPvLR/tL8+7+CgCLyVeh/nTbuVP9h1p+ze3zfI9D/c/uOv/AH3QBDsbb83/AI/Tdi7fm/8AH6sTIz/Mu7/cqF0/i/g/vvQBF9z/AJa/7vy0x08n5n3fN/HUz7vkZtr7ahdPvt9zf/tUARbF+7t/3v4N9RbG3/Ku/dVh921Pl3v/AA7Kh+VP4vn/AIqAK+9f7y/7j01923bt+dPn+SrT+b5XzKv+/Vf+P5f++91AEX/LX5fv13GlIz2EW5vkrjHT918q/wAX367PTf8AjwiZW/3qAE+Tz7rb5WdkGfv7/wDlr97bx+XfdnjbRU0bbbi62SNjEX3ZsL1k6R/w/wC9/F/wGigDdvfvp/uVF/H92pb376f7lRJ8/wA+75KAG/x0U7/dbZ/sU37ny0AG+mf39u3f/u1L9zeq03Z/eoAZ/H/cof738XzU9E+X5vuUzZ/F9ygBj/uf9ujZ/tf8Dp/zf7lM/j2/coAa/wDedv8Ax3ZTPv8A3ot9S7P95/8Abemv/s/98PQAz+Pb5Xz1F/fVdr/7D1Y+b+HclMdPm27fu/xvQBX+ZF/ievm/9sPwez2uleKraL54v9HndF/hr6Tfc/8AE1YPjbwrB4z8Janosq7/ALRF8jv/AAN/BQB8K6PeNNEjb121u6bcq+1m+f8A3642azn8N6td6Zc/JLbyulX7C/3s7Kuz+9sb/wBDoA7uzdU3y7m2bqh1iGK83xbvkdflrNs5le1T5dn/AAKtVHi2xKq75X+T/coA5K28Hwef5q/uX/vpXW6DNLo7bfN2bv8AZ31oWemxXN7taJvNVfmTbW9pWgyzbP3uz+6mygCXRNSa/i8qKSL5fkbeu+n638HPD3jDZc6hZwPcJ92aFdjo1dBpulNZy7v3Sf7kWx2rqLO2V/u7n/4DQBy/g/wq3hhXtlX7TEv3d7fOld7bIr2vys1UvJlTe0Df7tS+dE7urfuX/ufwUAXfOVESL+58++q9/N+4eV9z1Xmml37p5f8AdSse/vGmligi3b5W2fI1AHUeDLbZBLefc81q6Pf/ALW9qZYWy2dnb2237i/c21Y2K/8Auf7HyUAN2M/zIv8AwOokVk/up/uVLs/uts/z/fpj7f4vnf8A3qAGffR9z7KPv/Mzf8Dp6J533f8AvimbGT7yqif7FADdm9fl3UzZ8n8WyrDp/di/4HuqJ/70X/AvmoAh+X7v8f8AD/HTX+f5qlf5GT/2SmTbvk+WgCvs/hVm2/3KbsV/9t/7lWHTe3+3/sUzZ8/+2v8AfoAr/Kn97f8A7FNeF3+Zf/s6l2M6bfub6Y6bF2r/AAUARP8AP8zff3V2Fg/+iom3e9cpsV2RW2oldhZo0Nkm5fk/v7qAG2423FyG3HCxDcLfKnmTpJ/F/u/w/wDAqKi+VZrrDITiHPnLLu6y9dvH5d93bbRQB0V595Pm/hqH+NNy1YufvJ/uVX/joAfs+T+/TNn95moT+On7P++KAGfM/wDDR8u6jf8Aw/fo+VPvUAH+3tpv8e75t9O2M7f3/wDfo/h3UANfc/zNULv/AHf/AB+pptv8K/8AfbUx/n+Vfu/7FADHf5drN89N+4mxdtO+VE+Vf+Affprurv8AeXfQAfKn3W3vTP4H+b56Hf59rf8AfFE3+ztSgCJ3+Tc21E/i30xPkl3LtTZT/l+6y/J/t0I7f8tf+Pf7/wAn3FoA+L/2nPDcGj/Fr5ZY0/tSJbhkdvuN/t14/NMyTusTMmz5PNSvQP2mdebW/H1xqsXz2kDfZVf+CvNEmW5+bd89AHTab4h2eUrN/wB910thqsT+ay7fm/8AHa8ym83zXaDd8n9yrWm+KorZtsi7KAPZdN1VrZIvNbfcfw7K66w1hUi27v8Aerw9PGcFnPuafZv/AIHrb0f4ixI+6Jl2P97fQB9BaJqqpb/wvu/2t9bsMy7H2/J/e2V4PpvxRis9nmt/o7fwV2em/EixmdGtpf4fm+b56APQHmW23qrNvf8Aj3VU+3xfP83+8lcl/b1zqsrrFFKiN/HKuyrtnDKjurN8n8f+3QBrPefbHfauxF/2q0PCth9s1y3ZlbZF8/z1nwwr9+L5ET+/XW+AId73c+7f/BvoA63Z8v8A6DS/K/8AFQibH2tu+ek2Lv8Am3P/ALFABs/4HR82z+5/v0/Yv3fm/wB+h/vfvW/3UoAi2N8it8j0x9v3d29P79S/39y70o/2l+TZQBFs/iVd/wDuVF8rt8u5Hqxv3/vW3O9M2NtT5fnoAZsZF27f+B1FsaHeyt8lSunkv92m/Mn3pPn/ANigCF/nTaq/PTX+dtrKrp/fSpXRf7tMdPk+9s/36AK77X+79z+49Nf7n9+pXT5921f+B/x0x0/u/I9ADdjbPk27P4q62zT/AEOJl3On8W/5a5RPu/e/eo3yv/BXV2aedAn8Hy/Pv/joAWJx51xtzt2xY/fYXrJ0j/h/3v4v+A0UQqWuLn5WUbYsYg3L1k6N/wCyfw/8CooA3LlG3Jt/u1Xf/gNS3v30/wByojt3f/F0AP8A4fu/JTNm/YrNvo37P7tN3rs+9QA7/cpu/wCemPMv8TL/AMDqlea3bWau088Sbf77UAaD/O/y/wDfFM85d9cJrHxa0PTfu3P2mVf+eNeb+Lf2n7PRIt0slpYRff8ANu59j0Ae/PMqJ/crM1LxJY6bFuub6CFP96vjzxh+1Lcvon9tLPqF5pTf8vGnwfuv++/krwXxD+11PNK7WOkN5r/8tb6f/wBkX/4ugD9EtS+Mei2DP5Esty//AExX/wBnrn9K+Nja3e7Vs4Eidv3SPLvd6/O3wN8QvHXxa8W/2ZBrUmmxKvmzppy+VtT/ANCrs9K8H6hpXiWWXz75Lu3nSWC7h8133f7b76AP0i0TxJFqT+U8WyXb9x61X+T+7Xi9h4nls4NPubydd6RI91K/yJXTXPxv8OQo7QNPc/L/AMsYqAPQnmb+/wDJXn/xd8f2fgbwpLul/wCJnfq8VrEn39/9+uC8W/GnXryLbpFj9gT+G4uPnl/74+7Xi+vXmp+JGtNV1O+nv71W2NNN/CtAD38MRaxo0tteR/aYp/vf368P8T6PqHw01mKxvt01lK3+i3yfxJ/cf/ar6i8PaV/asv8AwHfsqxqvgzSvGGnXGlarYx3Np/cdf/H6APl2z1WK5i/h/wDi60PscFz97bs/v10HjP8AZs8Q+D4pb7w0za3pifP9k/5eF/8Aiq8/sNV/evBKrQ3EX3orj5XV6AOih8K2M3yrLsT7n3q0NK8EwQy/Mq/L953aqFhfq7Ivmr5v8PzV09hu2ptl/wC+6ALdh4GtPvSxb0/ubq9A8N6Pp+monlQfw/f+/XNWDq8sUqsr/wDPVN2yul0253/ul/0ZP+mtAHZ2E29XX5tn+39+tK2+SJIvuP8AxVzulXLTfeZd/wDEj/JWwl59gi3eV93+NKAN2a5gtrfc235F/jrtfBOmy2egxSy/JLO3m1yvgzwleeJLyLUNVXydPiffFbv8jz//AGNepOium1V2L/u/doAi+VH2r870O/8As/P/AHKl+aGJIt+yL/0KhPvfd3pQA37ibtvyN/Gi0x/kX7qu9Duv3d3/AH3TIYVs1Tymbai/8tW3u1AD9i7N9M2LsfbVK51i2tvmZvk/3fuU+2v4rxd0Uqv/AHdlAFrfv+bfUWz7n/oFP3/xUzev/fVAB9z5l+5TP+B/8A20fN/Fuf8AvbKPv/xf8AoAi2ff27qY6fPt27Hp77t27d97/vih0VPlZV2f36AK+z/d/wBx6HRU+Zfuf3Kc/wBxNzfJS72RN397+CgBieVDsbcu/wD2P4a6u23fZV3fOm3+7XLpuRkZdqP/AHErqLbdsTc2xNvzf7VAEACi6ufLU/dizt356ydccflRTJCQbjJyP3WA77gOZeifw/Xv0/hooA6K76J/u1g6r4n0zR2dby+gtn279ksvz10Ez7JYv7m2vgH9q7x94j8J/H+Xw/pqxW0V/apdLdtavdSsv+wi/wC5QB9Xal8b/Dmms6rcyXP+xEv3q8/8T/tS2Om7/wB1aWCf39Rn2/8AjlfNV/eN4wsLS+s7PVE+yr5U8OoXTWv2qf8A65L93/gdYXiH4V6VZwXfiPWpbbw3qduu/fbsssX3P4EZ3+agD3jXvj94h1XZ9hiu5opVd1mSL7Lb7F+++9vm2/7fzV4J4q+PHjGHxMkE9tbJpqNvn1CKVr2Lb/sOtWPD1/LrHga7n1XT7u5lfa66jcSxI/kf+gr/ALiVxXxC+M0F5oP/AAjnhXT4/tDfumeFXdNn+xQB6Bo/i3UPHlvqGq2LT6l4atWRPtDy/Z7hpf7myLZ8v+/WD4q+HXhq50PU9e8SzwaVqES7Fl0+VPK3f7a/P81aPgDw34jm+HyQeGvCF3omq3S7J/Nb7LaN/t/M+5v++a2rb9kvU/E9rD/wmPihXiRt/wBh0yLYn/ff8VAHmXw6TxLZ+F5dT1C+0u/0xfmisdQulR4l/v72Tav/AKFXl/jC8vvH/iB5dP09bl3+Rk0yzf8A9D+83+/X2rpvwc+Gnw60vdqEEFzFF8+/Vrrft/4A/wAtYWq/tCeAPDbfY9BgbVZfurFpNr8n/ff3aAPBPhR8EPiRYa9b6vp8C+HmX5PtF8331/20r7L0HR76zsEn1rU4Lm7/AInhgS3i2/8As1eSWfiT4u/Ev914a8NQeG7J2+W71P53/wDHv/iK7jQf2YJdVW0vvHviPUPEN3E29rd53+zr/wAAWgC3DeT/ABC8US2OlMyeGrBv9Kvk+5cS/wBxH/iWvQrDR7SzXzWiXYlW/scWm28VnYxQW1vEuxUhXYiJT3tv4W/77SgDJttEi166uJWi+RF2LXn9to8rre2bf8fETbN9e7eG7BYYkb/2WuU8Z6C2m699uVNlvP8Ae/3qAMfwTD9jgRZUXf8A89a2Nb0qWwlS+g/4E6fxUaPbLv2suzd8/wAn8NdR9m32r20v3GX79AGVpTwX9ru/j/3q8v8Aij4V8C+Kmf8AtnyrPUPurqNo+yVaseLdYvNEvH0qJmS3dv3syfL/AMArnNNhbXtJ1OxvrGPVfst4nyQqqSxRMn399AHnXiH4OeI9BWKWzgj8SaVL/qLu3+SX/gaVy+g6k0Osy6RP59heo3+qu4GR6+0PBPgC20Hw4lzZ3zTafKu9Ulbe6VPqttpjo/2yxtrlNu/fLF86rQB826D4eubxtzT70/2Fr0DR/Cs6RI22V0X7u+ur+G6aH42S9vtFsfs2n28rW/2j+838exK9ItvD2nwxeUy+dF/Ej/xUAec6D4Mudbb90u9P+ev3Er1Dw94Ds9KdZWVbm4/v/wAFacz/ANlacn2OBf8ApkkPyIlYiePN+nS3KxfZpbeXY0Nx/wAtf9ygDs/m+8q/J/cqZEb+GqmlX8WsWEV5bbnSVatbGR/vfP8A7dAFeZPlSWLa7VVmuVh+aeJkT/YatL7/APCu/wD743Vi63C3m/O2/cv3NlAEqalbfdWeP/gbVXvLyO5i8qJfO/vVxXifww1/ZusW6F0+7srwn4FeP9Q8GfHDU/CviPU/9Ev1/wBDmu2Z33/wIlAHt3xR8W/8IfoMstnte9Zf3UW3ft/4B/FXz/Z/tOeIPhvFFeeJdIXVdCvW/dahYq9vLb/7DxN/8XX0h428N2eq39vqd9Y/2rZWG6X7Oi75fl/jRP4q+XP2rv2h/BPjb4W3vhXQ7O5/th7pNyXdq0Xkbf8Ae/ioA+gPh7+0V4J+IRi/srXoEu9v/Hpdt9nl/wC+Gr02HUvOiRovnR/491fjLDM1ts3NsdPuv/t19MfB/wAW/Evw9pz30viWSw0eJflm1OL7Raf7m/fuWgD9CnmV/vffpv8As7VevlnR/wBs+x0HVItI8Y2a2dwy74tT0mX7VaTr/f8A7y17n4P+KnhzxzB9p0XWrS/V/vJFLvdf9/8AioA7X+B1Vd7/AO3Tfvp8y/8AfFVvtkW7bu2f8Cqbf9z7r/7dADPmf5typ/v/AH6b8qfMzbP7u+nP8nzbv++Kbvb73lb6AH7Fdv4X+b+7XRW3+qRdv7rb/BXOIn71PvfM38ddTDu2ou3f/uUAVpEdJ7osHlyIufJU95f+Wn8X+7/D/wACopE2pe3QVIxJ5cG7y92f+WnXHH0x33UUAb94/wBz/dr4w/4KL+G7+DRvCvjfRGkhvrS4+xXP2T/WyxP/AA7l/wA/NX1N4ke5hktGinZG+zLur59+K+j6noPii38UTz3epaVbrvlt5t8qRf7iUAfMXhvw3441hre88OeFbvTfN2M0upztEjt/fdPvNXQX/wCy14s8Z7P+En8S20Nu7b2t7GLen/slaWsftaXet3TW3gzwne6k7/Jvl3J83+4u+r1ho/xy8f2qS3moWnhK3f7sMMG+X/2egC7pv7N/g7QdOS21XU9Q1Wyi+fyr6822/wD3x92pbn4l/Cb4dL9m09rJJYv+XfRrXzX3f8B/+Lrb0H9jy11KdLzxjrWpeJJf4vtE77P++K9Y8K/A3wr4ViT+z9DtLbb/AHIkoA+fX+OvjHxJL/xSfgXUJovuLNqH7qL/AH/8tTH8GfGnxmnmX2vW3h63b/l30xfn2f79fXEPhu22blgX/gFaH9iRW0W1lX/ZoA+RLP8AZF0q5RJ9avNU8Q3r/O0t3Pvr1X4dfATQ/B+yWDT7aGVP49u6vaIdNX+7v/3K04dKXf8AMtAGJbI1tEm2DZtrN1i2nuX+VlTd/crsprZdm3bs/vVm3Nt8+5V+7QByiabFbNtX79PSw86X/wBnrVvLbY25alSFfkZW/wCAUATabD9mX5l/74qvrelRX9hLE250da0od0Kfd/74p6bk/i+d/wCB1oA8vs7CW2uNq/vkT/gcqV1FnN50SbWV0X+P+OqmsWDaVrPmruSKX+/W3DYQXkSSxL+9/vpQB418VLC8s5b2KLb/AGfe/P8AOv3ZV+589eP22sa54Y0m9trtZLa7l2yxXFu29Ff+NH/v19Z6r4eW5glgvIluYnX5krhJvhXoc29v383/AExll+RaAOJ+CF54j8W6vLqssTW2hWsXlNEjf6+X+N69I8Q/8eF60smz9w23fVvQfL8PRJZ2y/6P/wA8k+5VjxhNEnhfWLldqbbV92/5qAOK/ZI02WH4S3ErL/rdRndd/wDvvXsCQyw/N/B/ttXnX7Hl5Ff/AAK0qdV+5LLu2f7717L5PnL8u3/cegDyeH4zL4Y8eXvhzU9sPmrvglf+KuR1XxzpWlLe6V5rTee3mxRStv8A4/uJWn8afgtfeJNet/EOkfPqES7JYf8Anr/wOqngD4Dy38SanrjTw3qy/NYyquygD2jwBbT23he3a83JLcNvRE+fYtdB/urvptnCsMEUUfybV2Jvqf5tvzKzpQA3Zs/23/uP/DVd4fOT5lX/AIHUs3z7Nq/J/FRs3/8ALLZ/wKgDCvNHZ0+Vt6V4f8Y/gVZ+P3+2RM2m63b/ADwXCfJX0W/3fvbP9uqlzZwTLsZd/wD7PQB8L+DP2gfHXwE159D8dWdzrGif6qK7Rf3sSL/6FXrGpab8JP2n7DcstleXu3/XW7eVfRf8A+9/33XtHiTwHZ6xFKs9tBeW8v3oZYt9fN/xF/Y20y/uH1PwhfS6Dqq/MqIzbN3+w/3loA8i+Iv7D3iHR2lufCd5Fr1p99bS4/dXCL/6C1c54D0qXQfC+t+E/Eetal8Pb2WJ3+yXa/6Pdf8AfX/sjV6hYePPjX8E5Ui8S6U3i3Qov+Xj78qL/wBdV/8AZ69b8K/Gn4ZfG+w/sy+WB72X5G0nWYkR/wDgG75W/wCAUAfLXwNtvCb+HHtp9Ptr/wARwXX7qZ3+T7/yPv8A7teseM/hjp95KmrtAulaxZ7nnfRmaKWVfvfJ/tV0Xif9jDSEv/7a8C6w3hvUE+dbSb/SLd/+AVheMPD3iH+zrtfiNpmoaakUGyDW/D07vb71+5vRU/8AQ6AOHs/2h/GfgbxHb2elahJ4/wBHf5FivrV4ruJv+eTv97dXtvhX9rrQ/tEVn4s0+98JXr/d+3QM9v8A99rXz/8ACX4hS+J7W48L31ys0sU/zah5TvLLF/A+z+99yvWPFtha6V4S/wCJ9fW1zcWTbLWbU/8Aj3nRvuI9AH0h4b8baV4kt0l0zU7S/t3/AI4pVdK3UufubW+Svzqm8B64niCLxH4alXwZZSyqjJp941xs/wBtNv3lr2vR/id8Tfh7dWltfLp/jnT7qLfBNaT+Vdv/AH/95qAPrCH5/m+5/v8A8ddKj/uk+bY6fwPXg/w6+PHhr4i6z/Ytjcy6b4gT/W6TqcXlXC//ABVe8IksMSbqAEgdxdXW52J2xcedjHMn/LP+H/e/i/4DRSRAtdXTBWwVi+byM55k/wCWn8X+7/D/AMCooAXXbRbmS3X/AKYLWLNo6PF5Uq70b73+1XS6on7y3/65rWbN8jbd2x6AOStvBmmab81tZxQv/sKiVpW3h61/5awRP/Gu9a20hX/aR6fvV/7r0AUUs9ibdrP/AL7U/wAld77trulXUTe33qEh3si/+y0AVURU+Wj7Hvf+HZu+/urS+zLv27amhtvm/hoAopDs+79ypti7fmqWaHY+1aldNifd++v3KAMy5+7/AH/9+qDu1zLtVv8AgdXbx4k+Zv422/dqW2tl37m3UAYV5bbE+Vt9WLOw2J93/vutB4ftN191flrQhhX7qt8/+2tAGUlt8ny/P/sP/BQkK/Pt+etW5TYnyqu+s+2ffLtZV/36AMLxVYNNZ7vl3p/f+/Wf4bfeu1VZNv3q6LW9v2N653Qf+Pj5fuf7tAHQTWzbfm/4C9Zn2CKbzYLpV+b7r/8A2ddKiK8XzfPWbNCqfdb/AIA60AcfeeGIIZX2z/Zpf++91ZOvaDeP4U1izVfOluLVli2fcdtlN8c6leTePvDWkW0vkpKzPPF/fVUrV1jxhLc38q2e220S1l+zy3brvdn/ANj/AGf9ugDj/wBkjwlqvgD4PWmka1Ytbags8vm2+75Pv17R5Mu35tqJ/Cn39tc5pXiHZdSwRQSeUv3Xm/i/3K3ob+CZ9vyvQBdhRnb7ip/tpUyI33mb7v8As0yH59krf98I2yrGz5tv/fOygA2ec3m7m3/71Od/7rNR827+Gq8z/N8v3P4t9ADXdnfcm6pf4U+ahN29d3z7Kem1/mX7/wDsUAM+ZG2/N81Gxtu1W+ej+H++/wDt/coT5/mVv/sKAIkT53/v1Dc2yzL80UX+/Vv5d/8A7PQ/yLuZl/4HQBhXmgxTK67l2fc2JXj/AMRf2V/B3j/fJPpkdtd/8/1p+6l/+yr3p4W+7t+T/wBBqu6baAPkBPhX8YPhRE6+EPFS+IdMT7uma2vz/wDAHqfQf2tP7Buv7K+JHhW98MXH3ftG3zbd6+uJrZX/ANau9/8AbWud8Q+A9K8SWrwahY21/bv/AAXEW9KAPF7n4b/Cv4xqmuaR9he7/h1PQ5/KlRv+A/8As9ZniT4J6vbeHr2CJdP8bRbdipqcSxXCp/v7Nrf+O0/xV+xnpCXkuoeEdQvfB+p/wy6ZO3lN/vJXP/8ACYfGf4My+V4j0hfHOiRfe1HTPkuFX/bT+KgDwrwfreq/CudPDnjjTZ9Hsopf9De7id0T/gdeq/ELUra28B2mp6Vp9zf6Payq63emSrE8C/8APVK9N8K/Hj4b/GC1/sq8a2hu5fkbTNZi2P8A+PVhfEX9mCC/8OXtt4C1q58PJdb3/s5JfNtJf+Afw0AcT+yj4btvHnxc1Xx//aEut2+nRLFa3F3a+Vcb2/v/AMO6vutJnf5t3zsv8deL/s2fCVfhF8L7LQ5VWHVZW8282fcaWvaE+SLayqn96gCpLt+1XWzbny4M+Xuz/wAteuOPyoqV2YPcK4bYBFtXz9+OZf4P4f8Ae/i/4DRQBrak/wA8X/XL7lZV/wDPLE396te/hWZotzf8sqie2/0f7v3KAM/Y/wDdp8Nt8nzVb8nfs2rTndUX5vv0AUn2p8tWLZP7jVSR1muvu/J/sVqojfIv/oFABs2fw/LVj7n93/gdEKfNupk0ywsm35N7bF+WgCKZGf8Ah/74p7ps+8vyU5Pvb92yopk2O+1d/wDt0AZV5Ms0u35Xq1Cn7rctVfvy7mb5FetBE+X5l/4HQAxE+592rCI23bu+T/dpifI+379WE+ffQBXvNv2f7u+sLf5N783/AH29dHMjbKybm286L7zbqAM3Uk859yt97+41V7az+zbPl+T/AGKsOjQ/equ7/wAKs3/fPyUAasO112/36qXMOxn3M2//AGKms3VF/iRKdcor/dZdlAHk/iSzlufjToSpuf8A0OXZs/4BXC6lr154J1n7Yu250+K6+z61bzLv2Iz/ACPXqusJs+L/AIfnb53a1lTen/AK1vG3wx0jxbefbJ1lhu9uz7XC2x9v9x/7y0AQ6b4z0GaC1bTGa50xovN81F+RKt6Do7fZ3lZm3z/vfn/hrJ0H4b22jtbxNcy3lvB/qoX2JEn/AABa7uGzVET5VdP9j+GgAs/kX/Vb3/26up9z7v8AvVEn30Xd5zN91P46lRNj/MtAB8u390q1XfbN8/zf771bd91Z77fN+98/+7QBbhdv7/yf36c+3d/f3fdeiF97p/z1p77dtADNmz5flff/ALVGz5v4n2f8Ao2Ns/ho+V/kX7/8VABsbf8AKv8AvU3/AIF/49Tvm/h+9Rsb721UoAi+X7yys6N/fpmxNn3tlWN7/d3Ns/uPUSIu7duoAYn+0u//AHKbND/tLsarH3G3Izf8DqH+Lb/H/fegBrwr93Zv/wCBVUudNWb5ZV+f/dq6+751/uf7VNdFT+Jtj0AeKfFf9mPwd8UbV/tmnrZ6mv8AqtQtE8qVP/iq5f4IfBn4ifC7xkltfeKotb8Dqrbbe7VnuF/3K+kNn/TX5P7iUJCv+1v/ALlAFe8SJN7Lu2VoJuSJdzN9379ZmpP+9t4N3+tf5tlbP+pXav36AKEnyPcGJWdSIufIVO8v8f8AF/u/w/8AAqKdu3S3Xl7N+It2Vlz1l67ePy77u22igDZuv9ZF/wBc1qbZvi/+IpLjbiLd/wA81pUT+8tAFf7nzLuR6z7+5+R926rs393+D/vuse5+eX++lAD7BN7I1bEPzt96qVmny/7FWoXXf/coAt/M7f8AxFRb9/8AuU7fv301Nu6gB38H+3UVz/tL8lWN+9fvVE+599AGekNXURni+61ReT/darGxfk3bt9ADE+9/DsqX/e+/UTp8/wDc/wBupU+Rvm+5/FQAqfd+X5E/uPVGaH+Nf/HGq3sX+82z+Gh03/K38VAGJeQts3L/AN8VjzJv/wC+v466O5h++qsqN/F/tVzl4j7vm3UASwpvf5Wl+Vt/yVoO7fZ0X5vK/iqlCn3PKRv+AVb3y7dzL/wPdQByOvQqnxB8OSq3yfMmyu+m+SvP9bdX8eeGlZv3qK+7Z9yvQn3bvl2pQBX8n5PmX5FqZIV/i+5T0T/a2P8A+hU6Hai/KrUAGzZsZf8Avv8Av0bF27l+5T0T/wDYoRN77vlR/wDY+/QAP86vu+f/AG6yZvnba23/AGf9mtOZ/wDgb1mI++42t/HQBoQv8n3fn/v090X7ysv/AH1Qn8CxKz0ff2blVH/2/koAZ8ux/wCP+9R838P/AMRQ+/d83/2FN3r95fn2fwbKAJU2v/sb6HRtif3P79MT5P7u9/46e/8AvL/v/wAFADPm3/KrPRsbf+9Zfn/ufPRMjfxMvzf3Kan93a2ygB3zfeb7n+9UX99fvo/8FSo6v8i/J/v1Fs+Z2ZW/4BQAfK/3mpg/j/v1N8yfN/3zsamP/Au9f9+gBj7f4m/8do2Suny/dan7PnT7tRXP7lH27d60AZ8KLc6pKy7k8r5FR/uVtJuT7rf7zov3a53QUimaWTb9966B7yJLpLbd/pDLvVP49v8AlqAGNJvnuDukb5If4t3eX+D+H69+n8NFALfaLh+m5YufK2Z5k/j/AIv93+H/AIFRQBry/ei+fZ+7WpP4P7lVribZPbr/ANM1q3/B97+GgDKufkX+5WfbQ733VbuX30yFFd6ALFM37G+apnfZ83/jlUX2vL/7JQBppu/uqn+xQib/AJV+R92+mQuu5GVae/3/AOF91AEu9v4l/wDHqfs3r8r/AO7vqL/Z/jp38PzNvoArv/db5P8AbqxvVF203Z8yf+yVN/F/8RQBDs/i++n+39ynbF37k20fLv8Au/8AfdP2fP8Af+egBju33mT5v97fQj7Ffd/HTXRXba3/AAKjfv8AmoAhuYf9je7fdrndVTZL95fNWuluUX7zL/49WFqUPybl/wDHPv0AVLZ22/L86f3P46t7/J/h/wCAP89UbP5G+b/9utP5k+99z/YoA4zVUab4m6Ev33WJn8mvQ32vK+1dledTbpvjJp+3bsis2f73+5XpDuz/AMPz0AM+VPu/8C3/AH6e/wDe3L/wP5aEf5Pl+f8Av07+4y/fX+/QA35d/wD6E9Of7ny7U/29v3KPufM216Nm902/c/26AKt5tSJ13fd/jqpZv53y7mf/AGEqW/mb7u3/AIHRZ7kiRl+5QBbTamxfuf8AoFMd1f8Ah2f3XqK5vINNieedlhi++2+uK8VfGPwr4SntItX1WCze6XfAjq7+an+xQB3Hyp975E/2KZv3/M33P79cJ4z+L3hzwBLZRazdT6a9+u+2+0QP+9qlqvx18PaVLdrPPPC9kqPP+6f5VagD0W2dvNl83bDCv3fm+9Vjf8n7rbsb5/nrj/DHxF0/xPBFeaf5jxP86/L96tvUtb/sq3eV7aVE++1AGn+6d/u/7vzUxPn/AOWrV514V+NmleLfGsvheztrlL2Jd+91REru/tMv/PL5qANDezr96oXdfvf+h1yl/wCNv7NunjlibenyfeqbQfGf9t6y9i0Wx9u/fu+9QB0vy/IyqyU90X/a/wCB05Pkfb8r/wC3QifNuVdj/wDoVAEWxfl+be7/APAKo6w7Q2DxbvmrRRGT+FU31j+IfvxQbv4t9ADNEhaFdu3/AIA9dBs3tuVayrCH7Mn3WStjZv8AlZtlAFRSn2y52uzPsi3bN2esnXHH5UVJE5juLhW+UBIsD7V5X9/+H/2b+L/gNFAEWtTfZry1f/pita1tMs0W7/ZrK8WWzOkUqffWKmaDeb12rQBEk372Xd/A38dW7b/gPyf36z7b/j8u12/cb+OtCH5Dtf8A77oAdcvsXau3/a/26qp8ku5W2f7/AN+nXk299tRJ8+z9192gDY/5ZbvmShPufeX56r7/AN0n+dtSo7bPmVv/AIugCZPuPtbZTkf/AIHtqJ/4P/Q9tP8Am83c1ABs3tu3feqX7/8AeqJNv3t29/7lS/foAPufK213enbG+8vl7/4vmpfl2fd3/wDstH+786L/AH6AGOPl2szPu/h/gqH7mxfuf7FTTfOn8SP/ALFMTb/tPQA2bb8ny/7zpWPfw70favyfxVq722vt3f7j1SuUXZu/ufwUAc5D+5l27dif7dbCbdqL99/9isx9yT//ABFaFt86fKrI6/eSgDkNH2zfFq9+8jxWqfw16O+zftba/wDGtedeEk3/ABS8QS/c2wRJvf8A4HXoe9fN+ZW2f7dADgzSjdIzN/tp81N+5827Z/d2U7eqfM23/fpv+zuXbQA7Z/Ft30PtdN3/AI+lEL/f/wBYnzfx/wAdEz/J8zNQBlXnzzptXe/9zbViHdDvaon3PebdrbNv/fNWn2om35d7fJ/sUAeNfG/xJeaPqOlRNeeTp91FL5vy7/4K8P8AFviFbn4ofB/VbzQ9Q1XT0Vnlt4YGfb8/yPs/u/xV6x+1KjWH/CNX23/VTsjJt+9uSuP/AOEqlm1L4TyrZ3b+Quyf9w37r+D56AOj/bkvf7V+GujR6XpF9qt39uiniuLeP/j1/wB5v/Za+d/HyeLLDVPEt5c6DfJZS6TE87yr/uf/ABFfUH7Q/iGzufh9d21s7TXfnxOtvbxOzv8AP/crhPH+pXPjzRNbs9K0jULx5dAii+SBtnm/P8n+9QAfswX/AIlm8F6Vqf8AYbTaf5WxYvNXeyq717RrD65qvh/ULGz0qeG4uG3r9unV0X/Y+WvMv2eNbvvAfwCRtc0jUNNTTmledHi3vEm/7+ytjw9+054V8SeJdM0ixW7vLi9l2RfuNibv+BUAeGfCj/hI9B/axexvLaJ5VtWRokn+Rf3Sfx19h202uebLuWJE3fL+9r5/fwZ4xh/a5fXoND36IsX724eVE/5ZfwV6Ff8A7QOmWet6hZy6Ze+bayujfKn/AMXQBsax4S17Vb2Wf/QkR/u/vX/+Iqbwf4S1fSvEcV5fT2n2RF2eTDv31y6ftFWMzbYtMvk/75T/ANnrd+HXxObx/q93bLYtZxQfx+bvoA9Tfa/yfwf36d8r/Lu2Iv8AHUUM33F3fJVjZv8AlXd/uUAM2N8lYUz+dqT/ACq+z5K3XTYn3ldf9is223P96gCxD/ssv+5Wls/h++n+989ZsO3d8ytv/wBhq0n+f5d2zdQBWs4HM9wW3fci/wBVHgfx/wAf8X+7/D/wKionV47m6CYaTbF93zfM25lxu28fl+PG2igDT1WD7TEi/wDTKuV0eZrbUnib5K7C8+/F95/l+4lcvrFt9mvUni+5QBFZ/wDIZvdyts3fx1sP8kH+3XOaVeLc69e7fufJXR6lN9j0i7lZV+SL79AGP539qy7l3bEqXyf3qfe2J/tVU8Kp53h63n3fPL8/3a1oU/hZfnoAdeJ5zoq/J/vtV7YsMWz5kf8A3qqQ7Xfb9x6sb12/MyvQAIi/wSyPVjyW2Ovm7P8AYqukzuv+q/74q38vlfe/74WgBlnbSpE+77/9/bViF5d33l/75pkKb4vm/wCA/NVhPN/hoAi3y+dtaCnpt3fdZP8AYekf5G/uNT0+/wDdVH/vf3qAGb2+8q/J/fqLZ8z/ANypmTf8332/ipmxXX/2d6AIk/jZtv8A8RVd4fJ3tE2/b97fVpEVH3Ju/wB/+Cqrp8z/ACqlAHP36f6Z+62/8Dq1Z/Js3bt61Xv9r3Xy/wDoVWIfkRPloA5fwMizeN/FErbvvKnz/wC5XXXmsLbSou1v9p/4FrgdKhnS88Z3MDS/aFbeqJ/uVU+EvjO81XwbrWueI5dlwt80UH2jbEmxdmxN9AHqP2yNJXg81XdP4NtSpNvi+78lc5qt5PqVvp9zpjKkrr8zv8//AI+tTaJZ61Zy7tQvILnf/BCux6AOoR2+Vm2/L/s1RvH2b9q7KvOnyuzNv/3Pv1k3O550+Zf9nfQA+2h/ib7/AP441aDpsi2t871XhRf729f4kSrD7Xf5V2JQB5P8ddNkfQdEvtrPFYajFLLs/u7/AJ//AEKi28eaC7p5U6vXqE1mtz8u1XR/4Kpf2DYon/HnGn/AaAPnzx54209/EKSwRT3KeV9+3iarvw68ZwQ6pdtPY3aRPF8qPbOiPXvH9lW1t/ywjRG/uVMmmxJ92JU/u0AeKeKvFsupfDTxbZ2ekXz3FxA6QRfZWTzX/wBivk/4S+A/G2g/EPw5qFz4O1RLS3ukeV3X50Wv0YhsF82X+Pc2/Y6/coSwttj/ACqj0AedXnie5h8VvPFoOoPaP/y28r7tfO/jDwZ421XxlqtzY+GLv7PPO8qu8qpur7Q+wfxfcT+46/fpiWa/88tn92gD4a/4Qbx+joq+Gp0f/rqtex/s/eDPHGieI7i81zT7azsp1X50n+f/AL4r6C+xweany7H/AL71KkMSfd/8f+5QA3Y0Mr+Vuff/ALNO/hR91PmhX+H7/wDf3Ufc+82xG/uL96gCvebYbV3X/Wt/Btqum6G3Tb8n+5T7xFd03LUOzzm/uIn9+gASbZOnlfuX/v7a2N/ybG/j/wBquatrlptWRfubf7ldX838P3P9ugCggdLm4Ub8BIut35f9/wDh/wDZv4v+A0VPCrfabjO5U2Rbfk/3/wCPv9O3X+KigC7efwt/0y+5WVrEK3Omy/31+f8A3K0rx2R4vl/5ZVSvEbZ8v8S0AcF4MuWm1K9bzV37v462viFftZ+D711Vd+3ZXnvwouZ/+Et8S20+391P8qO3z10Hxg1L/iUWViq/PdTomygDrfD1sqeHtPXazv5S/wCxUr7kbazbKvWybLK3gb50RU/36rzfPLtWL7vyUAOtn3/3qtu67E2fw1Vs0/e/Nu2f7FSzOrq7K1ADon877u6raTKibm+d6r23zojMv+7T5nX/AGf+B0AWofn+78iVb/2W+9/t1n2bq/8Au/71aCfd+9v/ANxaAD5n+VaZv/hX7lPf723f838VHyo39/8A2NtADPvoitto++nzU3Z/F/B/cpyOvz/KuygCJE+R2/gqlc/d+Zvuf360Nn7p2b5P9us+5RnXd5qvFQBiTbnl+Zd/zVdRNj/w+V/fSqv/AC32/wAFXU3+ajbVf+9sX5KAOU+Hu2817xWrRb/3+xk/4BT9S+GMU1vLY21y0OlXDb5bR13pVf4Yuj+K/Fu37/np8m35H+SvQPJV0+ZmR6AMzRNHi0ewt7FduxF+Xya1k+T/AG/+A0Jt8rZuX/cp0PyKm5V+b/ZoAimfZ96sqZNkvytv3VpXKM8X8L/7D/fqkm3/ACtAFuGFU2fKyb1p29XZ1WX50os02JuZd/8A6BVLR3V7i9li/wCeuz56ANDYyRfe+SmpCyfxVP8AK/zM3z/7tN8td33vn/v/AMFAFS8SV2TdLs3/AHqf5K/d3fw/76VK6L935v8Agf3Ke6bF+8uz+4n36AK9tCv+z/wOiZF37v8A0CpYU/5awbdn9/dTn+5823e1AFXyV2bopf8AgD/fo2K+z72+rGzZ8rbfm/jSonh3xJuXYn+f46ADe21P3Xyf7tO2N97+D/bpUfZ8ys2yk37Jdv3/APcoAa6b/m+VP9jb9ymPuT5lbZ/sOtSuio+3b9//AGqrzbdm1qAKs22F9v33f7tUr92sIP7kr/wJ89T/AC+U8srbET7u+sqbdf3qS+VsT+HZQBd8N2zTXDy/f/291dW8PyVj6PCsMrsqrvb7z1tonz/Kq/8AfVAGURI+o3QiGJBHFvWPdkcydccflRVhA7306CSQhY4/uy4/vfwfw/X+L/gNFAE10drRf9c1qN9u7a1aT2e/Z833V21F9h+b5vnoA8i/s2LR/iTqE8HyJdRI7fNXKeM/ENnefEjR4Ly5WGytf3rPL9zfXsd/4Jku/Eqagsv7nytmys69+DGhapeNc3kLTSudzPuoAy7n4qeHk/5flf8A20V6rw/EvSL9HaBpf9/ynrSufgXoFyMKkqf7kny1V/4U1Fpzf6G2/wD4FQBYtvHmmPF83m7E/wCW3kPs/wC+62LPXrHWERra5gmT/YbfUuieE7mxg8qfZ/v0mp/DbSdVbzZYPJuO1xb/ACOv/fNAGpbTRbN27+GonmV3+Vqw4/C3iDRZR9lvI9Vt1/5ZXa7H/wC+lroLO0ubxPNlVkl/iSVaALNnu8j5fnRf9mrSXKoqfNv3f7NZ/wDY9y77ln8n/rlUq6HEF+fdM33v3zs1AFvezr/C/wDsbqer7G/9nrMfwtbO+7Zsb/Ylamv4bkA/c6hcwH03b1/8eoA0n+R3b5n/ANihE/8A2ErJW31mzZWb7Nfr935V8p9tbMMTGLhfJb+7QAzZsR93/oNZ9zCu3aqt81bBjZ/9mqj2Gfl3b/8A2WgDmH8rzf4t/wDH/s1dtvk2KrbKsPokm913t5TVYttKlh2fNsoA4H4Vuj+I/FqrH8/2r76N975K9Gf7n3vnX+/9+uW8DeGbnR9V8QTTlHgurnfFsXb/AA12P2d6AKn+tb7ux/8Ad20996fLU7wSOvVt39xvu017eR02tQBnzP8A3lXf/fRvuVS2N5qMrN8/z79uytiS0Zm2Ku7+89Uv7Nldt0u5/wD0OgBybn3/ADNv/wB3fWb4bf5b35m3+e219tbSWmPuq3/xNZ/huzubaK789VR2nf8A4ElAGg7/AHGl+/TP4trfw/3P/iqs+Su/crbP+A0x7ZkVF3b0oAZ/yydd33v9mn/cT5t3+/T0h2L/ABUjW7H/AGG/3aAKXzPO/wAq/wDAKmd02/Mvzp/co+zfvfm/74T5KlS2/wDHaAIvl27v3n/fPyPTNjfeban+xVh938W7fTPJ/wB2gBuzf95m2fwvtoRN/wB3cj/w/NUv2Zv9p0/uU10Z/wDc/wBugBjp5KfMvz1n3nlbX+ZXT/YrSe2ZPuvvf+4lZWpaa14yM235fvfwUAYk032yX5f+Pf8A9Cq3YQr91V3p/vbP/H6d9jl3+UkS7P8Ad+etNLaX5GlVd6f3FWgC3YQsn7pt2/7/AM6/JVt/kR/44qqW0LJ8zfI/+x9yrf3/APd/v0AUgD9vnb5jGY49uIVK/wAXRv8A2Xt1/iopiox1K42x8+VHnzN2fvSenH5UUAdBRRRQAUUUUAFFFFABRSd6WgAooooAKKKKAGfx05ulLSfjQAtMp9R7l/75oAWin1G3Py7qAFpi/L9773/oVP8A4vu0f+O0AJ/D8+2l+Zl/uUUf+O0AFFHyvRx0+agA2Ufx0Uxwr/e+f+7QA+j5vvf+O0+mUAH+7SfcH96l/go6feagBjbfvffo2/Ljb8tAeP5tu2okkaSJZNuzcu5kl/hoAl+X+FqHTf8AdbY9H3/m/wDHaPv7tv8A6DQAbf4W/wC+qZsRNit96nLuJ+Yf8Bpfl+6q0AMzuHP/AI98tLv/ANr/AL4o6D5W/wDZt1JsX+Fv++KAIkfe37pV2U/733l3t/d20/fs/wB6k+43y/Lu/vUARGKJF+Zd6/xN/do+VP8Ad/26m37P7v8Av0mV3blkWgCL7n8Xyf7FS7237V2/LTd/+8if7tOG7dtaP5v726gDJn3C7uPnH3Y/vyED+PoO39en8NFJdZF1MRnlI+qZ/v8Afv8A06/xUUAbvfHanbaKKAG9s96P4KKKAH0UUUAFM/joooAfTDwlFFACtQ/SiigBjsdy05o1I6UUUAC80fx0UUANX5l5pn8OO1FFAEkfRqaPnXB5FFFADWPz9BUi9KKKAGhiabO5jT5TRRQBIOjVJRRQBDTlG6Lnn60UUAOEajtTc/PjtRRQA7y13bsc1Cv71cNyKKKAGvKy9DUgTc3JP50UUAJKxG3Bx9KUsVIA6UUUAN/1ciKvA29Kc8KqGYZz65oooAO+O1IPvPRRQBXSVpU+Y5qYfNhjyfeiigCN5Wx1qfaPL6fw0UUAVf7Pt7i482SMO8kaqxPcKTt/9Db86KKKAP/Z"/>
  <p:tag name="MMPROD_10031LOGO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NYWNyb21lZGlhIEJyZWV6ZSAtICVwIi8+DQoJCTwhLS0gc3Vic3RpdHV0aW9uOiAlcCA9PSBwcmVzZW50YXRpb24gdGl0bGUgLS0+DQoJCTwhLS0gc3Vic3RpdHV0aW9uOiAlcyA9PSBzbGlkZSB0aXRsZSAtLT4NCgkJPCEtLSBzdWJzdGl0dXRpb246ICVuID09IHNsaWRlIG51bWJlciAtLT4NCgkJPHVpdGV4dCBuYW1lPSJCT09LTUFSS1NMSURFIiB2YWx1ZT0iTWFjcm9tZWRpYSBCcmVlemUgLSAlcCAlcyIvPg0KCQk8dWl0ZXh0IG5hbWU9IlNIT1dTSURFQkFSIiB2YWx1ZT0iU2hvdyBzaWRlYmFyIHRvIHBhcnRpY2lwYW50cyIvPg0KCQk8dWl0ZXh0IG5hbWU9IkRPQ1dSQVBfVElUTEUiIHZhbHVlPSJCcmVlemUgRmlsZSBBdHRhY2htZW50Ii8+DQoJCTx1aXRleHQgbmFtZT0iRE9DV1JBUF9NU0ciIHZhbHVlPSJTYXZlIHRvIE15IENvbXB1dGVyIi8+DQoJCTx1aXRleHQgbmFtZT0iRE9DV1JBUF9QUk9NUFQiIHZhbHVlPSJDbGljayB0byBEb3dubG9hZCIvPg0KCTwvbGFuZ3VhZ2U+DQoJPGxhbmd1YWdlIGlkPSJkZS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TE9BRElORyIgdmFsdWU9IkxhZGVuIi8+DQoJCTx1aXRleHQgbmFtZT0iU0NSVUJCQVJTVEFUVVNfQlVGRkVSSU5HIiB2YWx1ZT0iUHVmZmVybiIvPg0KCQk8dWl0ZXh0IG5hbWU9IlNDUlVCQkFSU1RBVFVTX1FVRVNUSU9OIiB2YWx1ZT0iRnJhZ2UgYmVhbnR3b3J0ZW4iLz4NCgkJPHVpdGV4dCBuYW1lPSJTQ1JVQkJBUlNUQVRVU19SRVZJRVdRVUlaIiB2YWx1ZT0iTm9jaG1hbHMgZHVyY2hzZWhlbiIvPg0KCQk8IS0tIHN1YnN0aXR1dGlvbjogJW0gPT0gbWludXRlcyByZW1haW5pbmcgLS0+DQoJCTwhLS0gc3Vic3RpdHV0aW9uOiAlcyA9PSBzZWNvbmRzIHJlbWFpbmluZyAtLT4NCgkJPHVpdGV4dCBuYW1lPSJFTEFQU0VEIiB2YWx1ZT0iUmVzdGRhdWVyOiAlbSBNaW51dGVuICVzIFNla3VuZGVuIi8+DQoJCTx1aXRleHQgbmFtZT0iTk9URk9VTkQiIHZhbHVlPSJOaWNodHMgZ2VmdW5kZW4iLz4NCgkJPHVpdGV4dCBuYW1lPSJBVFRBQ0hNRU5UUyIgdmFsdWU9IkFubGFnZW4iLz4NCgkJPCEtLSBzdWJzdGl0dXRpb246ICVwID09IGN1cnJlbnQgc3BlYWtlcidzIHRpdGxlIC0tPg0KCQk8dWl0ZXh0IG5hbWU9IkJJT1dJTl9USVRMRSIgdmFsdWU9IlNwcmVjaGVyOiAlcCIvPg0KCQk8dWl0ZXh0IG5hbWU9IkJJT0JUTl9USVRMRSIgdmFsdWU9IlNwcmVjaGVyIi8+DQoJCTx1aXRleHQgbmFtZT0iRElWSURFUkJUTl9USVRMRSIgdmFsdWU9InwiLz4NCgkJPHVpdGV4dCBuYW1lPSJDT05UQUNUQlROX1RJVExFIiB2YWx1ZT0iS29udGFrdCIvPg0KCQk8dWl0ZXh0IG5hbWU9IlRBQl9PVVRMSU5FIiB2YWx1ZT0iU3RydWt0dXIiLz4NCgkJPHVpdGV4dCBuYW1lPSJUQUJfVEhVTUIiIHZhbHVlPSJNaW5pYXR1ciIvPg0KCQk8dWl0ZXh0IG5hbWU9IlRBQl9OT1RFUyIgdmFsdWU9Ik5vdGl6ZW4iLz4NCgkJPHVpdGV4dCBuYW1lPSJUQUJfU0VBUkNIIiB2YWx1ZT0iU3VjaGVuIi8+DQoJCTx1aXRleHQgbmFtZT0iU0xJREVfSEVBRElORyIgdmFsdWU9IkZvbGllbnRpdGVsIi8+DQoJCTx1aXRleHQgbmFtZT0iRFVSQVRJT05fSEVBRElORyIgdmFsdWU9IkRhdWVyIi8+DQoJCTx1aXRleHQgbmFtZT0iU0VBUkNIX0hFQURJTkciIHZhbHVlPSJUZXh0IHN1Y2hlbjoiLz4NCgkJPHVpdGV4dCBuYW1lPSJUSFVNQl9IRUFESU5HIiB2YWx1ZT0iRm9saWUiLz4NCgkJPHVpdGV4dCBuYW1lPSJUSFVNQl9JTkZPIiB2YWx1ZT0iRm9saWVudGl0ZWwvRGF1ZXIiLz4NCgkJPHVpdGV4dCBuYW1lPSJBVFRBQ0hOQU1FX0hFQURJTkciIHZhbHVlPSJEYXRlaW5hbWUiLz4NCgkJPHVpdGV4dCBuYW1lPSJBVFRBQ0hTSVpFX0hFQURJTkciIHZhbHVlPSJHcsO2w59lIi8+DQoJCTx1aXRleHQgbmFtZT0iU0xJREVfTk9URVMiIHZhbHVlPSJGb2xpZW5ub3RpemVuIi8+DQoJCTwhLS0gc3Vic3RpdHV0aW9uOiAlcCA9PSBwcmVzZW50YXRpb24gdGl0bGUgLS0+DQoJCTwhLS0gc3Vic3RpdHV0aW9uOiAlcyA9PSBzbGlkZSB0aXRsZSAtLT4NCgkJPCEtLSBzdWJzdGl0dXRpb246ICVuID09IHNsaWRlIG51bWJlciAtLT4NCgkJPHVpdGV4dCBuYW1lPSJCT09LTUFSSyIgdmFsdWU9Ik1hY3JvbWVkaWEgQnJlZXplIC0gJXAiLz4NCgkJPCEtLSBzdWJzdGl0dXRpb246ICVwID09IHByZXNlbnRhdGlvbiB0aXRsZSAtLT4NCgkJPCEtLSBzdWJzdGl0dXRpb246ICVzID09IHNsaWRlIHRpdGxlIC0tPg0KCQk8IS0tIHN1YnN0aXR1dGlvbjogJW4gPT0gc2xpZGUgbnVtYmVyIC0tPg0KCQk8dWl0ZXh0IG5hbWU9IkJPT0tNQVJLU0xJREUiIHZhbHVlPSJNYWNyb21lZGlhIEJyZWV6ZSAtICVwICVzIi8+DQoJCTx1aXRleHQgbmFtZT0iU0hPV1NJREVCQVIiIHZhbHVlPSJEZW4gVGVpbG5laG1lcm4gZGllIFNlaXRlbmxlaXN0ZSBhbnplaWdlbiIvPg0KCQk8dWl0ZXh0IG5hbWU9IkRPQ1dSQVBfVElUTEUiIHZhbHVlPSJCcmVlemUtQW5oYW5nIi8+DQoJCTx1aXRleHQgbmFtZT0iRE9DV1JBUF9NU0ciIHZhbHVlPSJBdWYgbWVpbmVtIEFyYmVpdHNwbGF0eiBzcGVpY2hlcm4iLz4NCgkJPHVpdGV4dCBuYW1lPSJET0NXUkFQX1BST01QVCIgdmFsdWU9Ilp1bSBIZXJ1bnRlcmxhZGVuIGtsaWNrZW4iLz4NCgk8L2xhbmd1YWdlPg0KCTxsYW5ndWFnZSBpZD0iZnI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LguKvguLHguKfguILguYnguK3guJfguLXguYggJW4iLz4NCgkJPCEtLSBzdWJzdGl0dXRpb246ICVuID09IHNsaWRlIG51bWJlciAtLT4NCgkJPCEtLSBzdWJzdGl0dXRpb246ICV0ID09IHRvdGFsIHNsaWRlIGNvdW50IC0tPg0KCQk8dWl0ZXh0IG5hbWU9IlNDUlVCQkFSU1RBVFVTX1NMSURFSU5GTyIgdmFsdWU9IuC4q+C4seC4p+C4guC5ieC4rSAlbiAvICV0IHwgIi8+DQoJCTx1aXRleHQgbmFtZT0iU0NSVUJCQVJTVEFUVVNfU1RPUFBFRCIgdmFsdWU9IuC4q+C4ouC4uOC4lOC4muC4o+C4o+C4ouC4suC4oiIvPg0KCQk8dWl0ZXh0IG5hbWU9IlNDUlVCQkFSU1RBVFVTX1BMQVlJTkciIHZhbHVlPSLguIHguLPguKXguLHguIfguJrguKPguKPguKLguLLguKIiLz4NCgkJPHVpdGV4dCBuYW1lPSJTQ1JVQkJBUlNUQVRVU19OT0FVRElPIiB2YWx1ZT0i4LmE4Lih4LmI4Lih4Li14LmA4Liq4Li14Lii4LiHIi8+DQoJCTx1aXRleHQgbmFtZT0iU0NSVUJCQVJTVEFUVVNfTE9BRElORyIgdmFsdWU9IuC4geC4s+C4peC4seC4h+C5guC4q+C4peC4lCIvPg0KCQk8dWl0ZXh0IG5hbWU9IlNDUlVCQkFSU1RBVFVTX0JVRkZFUklORyIgdmFsdWU9IuC4geC4s+C4peC4seC4h+C4reC5iOC4suC4mSIvPg0KCQk8dWl0ZXh0IG5hbWU9IlNDUlVCQkFSU1RBVFVTX1FVRVNUSU9OIiB2YWx1ZT0i4LiB4Lij4Li44LiT4Liy4LiV4Lit4Lia4LiE4Liz4LiW4Liy4LihIi8+DQoJCTx1aXRleHQgbmFtZT0iU0NSVUJCQVJTVEFUVVNfUkVWSUVXUVVJWiIgdmFsdWU9IuC4l+C4muC4l+C4p+C4meC4hOC4s+C4luC4suC4oSIvPg0KCQk8IS0tIHN1YnN0aXR1dGlvbjogJW0gPT0gbWludXRlcyByZW1haW5pbmcgLS0+DQoJCTwhLS0gc3Vic3RpdHV0aW9uOiAlcyA9PSBzZWNvbmRzIHJlbWFpbmluZyAtLT4NCgkJPHVpdGV4dCBuYW1lPSJFTEFQU0VEIiB2YWx1ZT0iJW0g4LiZ4Liy4LiX4Li1ICVzIOC4p+C4tOC4meC4suC4l+C4tSIvPg0KCQk8dWl0ZXh0IG5hbWU9Ik5PVEZPVU5EIiB2YWx1ZT0i4LmE4Lih4LmI4Lie4LiaIi8+DQoJCTx1aXRleHQgbmFtZT0iQVRUQUNITUVOVFMiIHZhbHVlPSLguYDguK3guIHguKrguLLguKPguYHguJnguJoiLz4NCgkJPCEtLSBzdWJzdGl0dXRpb246ICVwID09IGN1cnJlbnQgc3BlYWtlcidzIHRpdGxlIC0tPg0KCQk8dWl0ZXh0IG5hbWU9IkJJT1dJTl9USVRMRSIgdmFsdWU9IuC4m+C4o+C4sOC4p+C4seC4leC4tCA6ICVwIi8+DQoJCTx1aXRleHQgbmFtZT0iQklPQlROX1RJVExFIiB2YWx1ZT0i4Lib4Lij4Liw4Lin4Lix4LiV4Li0IDoiLz4NCgkJPHVpdGV4dCBuYW1lPSJESVZJREVSQlROX1RJVExFIiB2YWx1ZT0ifCIvPg0KCQk8dWl0ZXh0IG5hbWU9IkNPTlRBQ1RCVE5fVElUTEUiIHZhbHVlPSLguJfguLXguYjguJXguLTguJTguJXguYjguK0iLz4NCgkJPHVpdGV4dCBuYW1lPSJUQUJfT1VUTElORSIgdmFsdWU9IuC4o+C4suC4ouC4geC4suC4o+C4q+C4seC4p+C4guC5ieC4rSIvPg0KCQk8dWl0ZXh0IG5hbWU9IlRBQl9USFVNQiIgdmFsdWU9IuC4oOC4suC4nuC4guC4meC4suC4lOC4ouC5iOC4rSIvPg0KCQk8dWl0ZXh0IG5hbWU9IlRBQl9OT1RFUyIgdmFsdWU9IuC4hOC4s+C4reC4mOC4tOC4muC4suC4oiIvPg0KCQk8dWl0ZXh0IG5hbWU9IlRBQl9TRUFSQ0giIHZhbHVlPSLguITguYnguJkiLz4NCgkJPHVpdGV4dCBuYW1lPSJTTElERV9IRUFESU5HIiB2YWx1ZT0i4Lir4Lix4Lin4LiC4LmJ4LitIi8+DQoJCTx1aXRleHQgbmFtZT0iRFVSQVRJT05fSEVBRElORyIgdmFsdWU9IuC5gOC4p+C4peC4siIvPg0KCQk8dWl0ZXh0IG5hbWU9IlNFQVJDSF9IRUFESU5HIiB2YWx1ZT0i4LiE4LmJ4LiZ4LiC4LmJ4Lit4LiE4Lin4Liy4LihIi8+DQoJCTx1aXRleHQgbmFtZT0iVEhVTUJfSEVBRElORyIgdmFsdWU9IuC4q+C4seC4p+C4guC5ieC4rSIvPg0KCQk8dWl0ZXh0IG5hbWU9IlRIVU1CX0lORk8iIHZhbHVlPSLguKvguLHguKfguILguYnguK0v4LmA4Lin4Lil4LiyIi8+DQoJCTx1aXRleHQgbmFtZT0iQVRUQUNITkFNRV9IRUFESU5HIiB2YWx1ZT0i4LiK4Li34LmI4Lit4LmB4Lif4LmJ4LihIi8+DQoJCTx1aXRleHQgbmFtZT0iQVRUQUNIU0laRV9IRUFESU5HIiB2YWx1ZT0i4LiC4LiZ4Liy4LiU4LmB4Lif4LmJ4LihIi8+DQoJCTx1aXRleHQgbmFtZT0iU0xJREVfTk9URVMiIHZhbHVlPSLguITguLPguK3guJjguLTguJrguLLguKIiLz4NCgkJPCEtLSBzdWJzdGl0dXRpb246ICVwID09IHByZXNlbnRhdGlvbiB0aXRsZSAtLT4NCgkJPCEtLSBzdWJzdGl0dXRpb246ICVzID09IHNsaWRlIHRpdGxlIC0tPg0KCQk8IS0tIHN1YnN0aXR1dGlvbjogJW4gPT0gc2xpZGUgbnVtYmVyIC0tPg0KCQk8dWl0ZXh0IG5hbWU9IkJPT0tNQVJLIiB2YWx1ZT0iTWFjcm9tZWRpYSBCcmVlemUgLSAlcCIvPg0KCQk8IS0tIHN1YnN0aXR1dGlvbjogJXAgPT0gcHJlc2VudGF0aW9uIHRpdGxlIC0tPg0KCQk8IS0tIHN1YnN0aXR1dGlvbjogJXMgPT0gc2xpZGUgdGl0bGUgLS0+DQoJCTwhLS0gc3Vic3RpdHV0aW9uOiAlbiA9PSBzbGlkZSBudW1iZXIgLS0+DQoJCTx1aXRleHQgbmFtZT0iQk9PS01BUktTTElERSIgdmFsdWU9Ik1hY3JvbWVkaWEgQnJlZXplIC0gJXAgJXMiLz4NCgkJPHVpdGV4dCBuYW1lPSJTSE9XU0lERUJBUiIgdmFsdWU9IuC4iuC4t+C5iOC4reC4q+C4seC4p+C4guC5ieC4rSIvPg0KCQk8dWl0ZXh0IG5hbWU9IkRPQ1dSQVBfVElUTEUiIHZhbHVlPSLguYDguK3guIHguKrguLLguKPguYHguJnguJrguILguK3guIcgQnJlZXplIi8+DQoJCTx1aXRleHQgbmFtZT0iRE9DV1JBUF9NU0ciIHZhbHVlPSLguJrguLHguJnguJfguLbguIEiLz4NCgkJPHVpdGV4dCBuYW1lPSJET0NXUkFQX1BST01QVCIgdmFsdWU9IuC4hOC4peC4tOC4geC5gOC4nuC4t+C5iOC4reC4lOC4suC4p+C4meC5jOC5guC4q+C4peC4lCIvPg0KCTwvbGFuZ3VhZ2U+DQoJPGxhbmd1YWdlIGlkPSJqYS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w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jgrnjg6njgqTjg4kgOiAlbiIvPg0KCQk8IS0tIHN1YnN0aXR1dGlvbjogJW4gPT0gc2xpZGUgbnVtYmVyIC0tPg0KCQk8IS0tIHN1YnN0aXR1dGlvbjogJXQgPT0gdG90YWwgc2xpZGUgY291bnQgLS0+DQoJCTx1aXRleHQgbmFtZT0iU0NSVUJCQVJTVEFUVVNfU0xJREVJTkZPIiB2YWx1ZT0i44K544Op44Kk44OJIDogJW4gLyAldCB8ICIvPg0KCQk8dWl0ZXh0IG5hbWU9IlNDUlVCQkFSU1RBVFVTX1NUT1BQRUQiIHZhbHVlPSLlgZzmraIiLz4NCgkJPHVpdGV4dCBuYW1lPSJTQ1JVQkJBUlNUQVRVU19QTEFZSU5HIiB2YWx1ZT0i5YaN55Sf5LitIi8+DQoJCTx1aXRleHQgbmFtZT0iU0NSVUJCQVJTVEFUVVNfTk9BVURJTyIgdmFsdWU9Iumfs+WjsOOBquOBly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PVVRMSU5FIiB2YWx1ZT0i44Ki44Km44OI44Op44Kk44OzIi8+DQoJCTx1aXRleHQgbmFtZT0iVEFCX1RIVU1CIiB2YWx1ZT0i44K144Og44ON44O844OrIi8+DQoJCTx1aXRleHQgbmFtZT0iVEFCX05PVEVTIiB2YWx1ZT0i44OO44O844OIIi8+DQoJCTx1aXRleHQgbmFtZT0iVEFCX1NFQVJDSCIgdmFsdWU9IuaknOe0oiIvPg0KCQk8dWl0ZXh0IG5hbWU9IlNMSURFX0hFQURJTkciIHZhbHVlPSLjgrnjg6njgqTjg4njgr/jgqTjg4jjg6siLz4NCgkJPHVpdGV4dCBuYW1lPSJEVVJBVElPTl9IRUFESU5HIiB2YWx1ZT0i6ZW344GVIi8+DQoJCTx1aXRleHQgbmFtZT0iU0VBUkNIX0hFQURJTkciIHZhbHVlPSLmpJzntKLjgZnjgovjg4bjgq3jgrnjg4ggOiAiLz4NCgkJPHVpdGV4dCBuYW1lPSJUSFVNQl9IRUFESU5HIiB2YWx1ZT0i44K544Op44Kk44OJIi8+DQoJCTx1aXRleHQgbmFtZT0iVEhVTUJfSU5GTyIgdmFsdWU9IuOCueODqeOCpOODieOCv+OCpOODiOODqyAvIOmVt+OBlSIvPg0KCQk8dWl0ZXh0IG5hbWU9IkFUVEFDSE5BTUVfSEVBRElORyIgdmFsdWU9IuODleOCoeOCpOODq+WQjSIvPg0KCQk8dWl0ZXh0IG5hbWU9IkFUVEFDSFNJWkVfSEVBRElORyIgdmFsdWU9IuOCteOCpOOCuiIvPg0KCQk8dWl0ZXh0IG5hbWU9IlNMSURFX05PVEVTIiB2YWx1ZT0i44K544Op44Kk44OJ44OO44O844OIIi8+DQoJCTwhLS0gc3Vic3RpdHV0aW9uOiAlcCA9PSBwcmVzZW50YXRpb24gdGl0bGUgLS0+DQoJCTwhLS0gc3Vic3RpdHV0aW9uOiAlcyA9PSBzbGlkZSB0aXRsZSAtLT4NCgkJPCEtLSBzdWJzdGl0dXRpb246ICVuID09IHNsaWRlIG51bWJlciAtLT4NCgkJPHVpdGV4dCBuYW1lPSJCT09LTUFSSyIgdmFsdWU9Ik1hY3JvbWVkaWEgQnJlZXplIC0gJXAiLz4NCgkJPCEtLSBzdWJzdGl0dXRpb246ICVwID09IHByZXNlbnRhdGlvbiB0aXRsZSAtLT4NCgkJPCEtLSBzdWJzdGl0dXRpb246ICVzID09IHNsaWRlIHRpdGxlIC0tPg0KCQk8IS0tIHN1YnN0aXR1dGlvbjogJW4gPT0gc2xpZGUgbnVtYmVyIC0tPg0KCQk8dWl0ZXh0IG5hbWU9IkJPT0tNQVJLU0xJREUiIHZhbHVlPSJNYWNyb21lZGlhIEJyZWV6ZSAtICVwICVzIi8+DQoJCTx1aXRleHQgbmFtZT0iU0hPV1NJREVCQVIiIHZhbHVlPSLjgrXjgqTjg4njg5Djg7zjgpLlj4LliqDogIXjgavopovjgZvjgosiLz4NCgkJPHVpdGV4dCBuYW1lPSJET0NXUkFQX1RJVExFIiB2YWx1ZT0iQnJlZXplIOa3u+S7mOODleOCoeOCpOODqyIvPg0KCQk8dWl0ZXh0IG5hbWU9IkRPQ1dSQVBfTVNHIiB2YWx1ZT0i44Oe44Kk44Kz44Oz44OU44Ol44O844K/44Gr5L+d5a2YIi8+DQoJCTx1aXRleHQgbmFtZT0iRE9DV1JBUF9QUk9NUFQiIHZhbHVlPSLjgq/jg6rjg4Pjgq/jgZfjgabjg4Djgqbjg7Pjg63jg7zjg4k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S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0gdWl0ZXh0IC0tPg0KCQk8IS0tIHN1YnN0aXR1dGlvbjogJW4gPT0gc2xpZGUgbnVtYmVyIC0tPg0KCQk8dWl0ZXh0IG5hbWU9IlVOTkFNRURTTElERVRJVExFIiB2YWx1ZT0i7Iqs65287J2065OcICVuIi8+DQoJCTwhLS0gc3Vic3RpdHV0aW9uOiAlbiA9PSBzbGlkZSBudW1iZXIgLS0+DQoJCTwhLS0gc3Vic3RpdHV0aW9uOiAldCA9PSB0b3RhbCBzbGlkZSBjb3VudCAtLT4NCgkJPHVpdGV4dCBuYW1lPSJTQ1JVQkJBUlNUQVRVU19TTElERUlORk8iIHZhbHVlPSLsiqzrnbzsnbTrk5wgJW4gLyAldCB8ICIvPg0KCQk8dWl0ZXh0IG5hbWU9IlNDUlVCQkFSU1RBVFVTX1NUT1BQRUQiIHZhbHVlPSLspJHsp4DrkKgiLz4NCgkJPHVpdGV4dCBuYW1lPSJTQ1JVQkJBUlNUQVRVU19QTEFZSU5HIiB2YWx1ZT0i7J6s7IOdIi8+DQoJCTx1aXRleHQgbmFtZT0iU0NSVUJCQVJTVEFUVVNfTk9BVURJTyIgdmFsdWU9IuyYpOuUlOyYpCDsl4bsnYwiLz4NCgkJPHVpdGV4dCBuYW1lPSJTQ1JVQkJBUlNUQVRVU19MT0FESU5HIiB2YWx1ZT0i66Gc65SpIi8+DQoJCTx1aXRleHQgbmFtZT0iU0NSVUJCQVJTVEFUVVNfQlVGRkVSSU5HIiB2YWx1ZT0i67KE7Y2866eBIi8+DQoJCTx1aXRleHQgbmFtZT0iU0NSVUJCQVJTVEFUVVNfUVVFU1RJT04iIHZhbHVlPSLsp4jrrLjsl5Ag64u17ZWY6riwIi8+DQoJCTx1aXRleHQgbmFtZT0iU0NSVUJCQVJTVEFUVVNfUkVWSUVXUVVJWiIgdmFsdWU9IuyniOusuCDri6Tsi5zrs7TquLAiLz4NCgkJPCEtLSBzdWJzdGl0dXRpb246ICVtID09IG1pbnV0ZXMgcmVtYWluaW5nIC0tPg0KCQk8IS0tIHN1YnN0aXR1dGlvbjogJXMgPT0gc2Vjb25kcyByZW1haW5pbmcgLS0+DQoJCTx1aXRleHQgbmFtZT0iRUxBUFNFRCIgdmFsdWU9IiVt67aEICVz7LSIIOuCqOydjCIvPg0KCQk8dWl0ZXh0IG5hbWU9Ik5PVEZPVU5EIiB2YWx1ZT0i7JeG7J2MIi8+DQoJCTx1aXRleHQgbmFtZT0iQVRUQUNITUVOVFMiIHZhbHVlPSLssqjrtoAg7YyM7J28Ii8+DQoJCTwhLS0gc3Vic3RpdHV0aW9uOiAlcCA9PSBjdXJyZW50IHNwZWFrZXIncyB0aXRsZSAtLT4NCgkJPHVpdGV4dCBuYW1lPSJCSU9XSU5fVElUTEUiIHZhbHVlPSLqsr3roKUg7IaM6rCcOiAlcCIvPg0KCQk8dWl0ZXh0IG5hbWU9IkJJT0JUTl9USVRMRSIgdmFsdWU9IuqyveugpSDshozqsJwiLz4NCgkJPHVpdGV4dCBuYW1lPSJESVZJREVSQlROX1RJVExFIiB2YWx1ZT0ifCIvPg0KCQk8dWl0ZXh0IG5hbWU9IkNPTlRBQ1RCVE5fVElUTEUiIHZhbHVlPSLsl7Drnb3ssp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+DQoJCTx1aXRleHQgbmFtZT0iVEhVTUJfSEVBRElORyIgdmFsdWU9IuyKrOudvOydtOuTnCIvPg0KCQk8dWl0ZXh0IG5hbWU9IlRIVU1CX0lORk8iIHZhbHVlPSLsoJzrqqkv7J6s7IOd7Iuc6rCEIi8+DQoJCTx1aXRleHQgbmFtZT0iQVRUQUNITkFNRV9IRUFESU5HIiB2YWx1ZT0i7YyM7J28IOydtOumhCIvPg0KCQk8dWl0ZXh0IG5hbWU9IkFUVEFDSFNJWkVfSEVBRElORyIgdmFsdWU9Iu2BrOq4sCIvPg0KCQk8dWl0ZXh0IG5hbWU9IlNMSURFX05PVEVTIiB2YWx1ZT0i7Iqs65287J2065OcIOuFuO2KuCIvPg0KCQk8IS0tIHN1YnN0aXR1dGlvbjogJXAgPT0gcHJlc2VudGF0aW9uIHRpdGxlIC0tPg0KCQk8IS0tIHN1YnN0aXR1dGlvbjogJXMgPT0gc2xpZGUgdGl0bGUgLS0+DQoJCTwhLS0gc3Vic3RpdHV0aW9uOiAlbiA9PSBzbGlkZSBudW1iZXIgLS0+DQoJCTx1aXRleHQgbmFtZT0iQk9PS01BUksiIHZhbHVlPSJNYWNyb21lZGlhIEJyZWV6ZSAtICVwIi8+DQoJCTwhLS0gc3Vic3RpdHV0aW9uOiAlcCA9PSBwcmVzZW50YXRpb24gdGl0bGUgLS0+DQoJCTwhLS0gc3Vic3RpdHV0aW9uOiAlcyA9PSBzbGlkZSB0aXRsZSAtLT4NCgkJPCEtLSBzdWJzdGl0dXRpb246ICVuID09IHNsaWRlIG51bWJlciAtLT4NCgkJPHVpdGV4dCBuYW1lPSJCT09LTUFSS1NMSURFIiB2YWx1ZT0iTWFjcm9tZWRpYSBCcmVlemUgLSAlcCAlcyIvPg0KCQk8dWl0ZXh0IG5hbWU9IlNIT1dTSURFQkFSIiB2YWx1ZT0i7LC47Jes7J6Q7JeQ6rKMIOyEuOuhnCDrp4nrjIAg67O07J206riwIi8+DQoJCTx1aXRleHQgbmFtZT0iRE9DV1JBUF9USVRMRSIgdmFsdWU9IkJyZWV6ZSDtjIzsnbwg7LKo67aAIi8+DQoJCTx1aXRleHQgbmFtZT0iRE9DV1JBUF9NU0ciIHZhbHVlPSLrgrQg7Lu07ZOo7YSw7JeQIOyggOyepSIvPg0KCQk8dWl0ZXh0IG5hbWU9IkRPQ1dSQVBfUFJPTVBUIiB2YWx1ZT0i7YG066at7ZWY7JesIOuLpOyatOuhnOuTnCIvPg0KCTwvbGFuZ3VhZ2U+DQo8L2NvbmZpZ3VyYXRpb24+DQo="/>
  <p:tag name="MMPROD_UIDATA" val="&lt;database version=&quot;6.0&quot;&gt;&lt;object type=&quot;1&quot; unique_id=&quot;10001&quot;&gt;&lt;property id=&quot;20141&quot; value=&quot;ch01-ready-go&quot;/&gt;&lt;property id=&quot;20224&quot; value=&quot;C:\Documents and Settings\spj\My Documents\My Breeze Presentations\ch01-ready-go&quot;/&gt;&lt;property id=&quot;20250&quot; value=&quot;0&quot;/&gt;&lt;property id=&quot;20251&quot; value=&quot;0&quot;/&gt;&lt;property id=&quot;20259&quot; value=&quot;0&quot;/&gt;&lt;object type=&quot;4&quot; unique_id=&quot;10002&quot;&gt;&lt;object type=&quot;5&quot; unique_id=&quot;10031&quot;&gt;&lt;property id=&quot;20149&quot; value=&quot;สมชาย ประสิทธิ์จูตระกูล&quot;/&gt;&lt;property id=&quot;20150&quot; value=&quot;รองศาสตราจารย์&quot;/&gt;&lt;property id=&quot;20151&quot; value=&quot;somchai2.jpg&quot;/&gt;&lt;property id=&quot;20153&quot; value=&quot;somchaip@chula.ac.th&quot;/&gt;&lt;property id=&quot;20155&quot; value=&quot;การศึกษา&amp;#x0D;&amp;#x0A;    วศ.บ. วิศวกรรมคอมพิวเตอร์ จุฬาฯ&amp;#x0D;&amp;#x0A;    Ph.D. Computer Science, UIUC.&amp;#x0D;&amp;#x0A;ที่ทำงาน&amp;#x0D;&amp;#x0A;    ภาควิชาวิศวกรรมคอมพิวเตอร์&amp;#x0D;&amp;#x0A;    คณะวิศวกรรรมศาสตร์&amp;#x0D;&amp;#x0A;    จุฬาลงกรณ์มหาวิทยาลัย&amp;#x0D;&amp;#x0A;&quot;/&gt;&lt;/object&gt;&lt;/object&gt;&lt;object type=&quot;2&quot; unique_id=&quot;10003&quot;&gt;&lt;object type=&quot;3&quot; unique_id=&quot;10004&quot;&gt;&lt;property id=&quot;20148&quot; value=&quot;5&quot;/&gt;&lt;property id=&quot;20300&quot; value=&quot;Slide 1 - &amp;quot;พร้อมแล้วเริ่ม&amp;quot;&quot;/&gt;&lt;property id=&quot;20303&quot; value=&quot;สมชาย ประสิทธิ์จูตระกูล&quot;/&gt;&lt;property id=&quot;20307&quot; value=&quot;256&quot;/&gt;&lt;property id=&quot;20309&quot; value=&quot;10031&quot;/&gt;&lt;/object&gt;&lt;object type=&quot;3&quot; unique_id=&quot;10005&quot;&gt;&lt;property id=&quot;20148&quot; value=&quot;5&quot;/&gt;&lt;property id=&quot;20300&quot; value=&quot;Slide 2 - &amp;quot;ก่อนเริ่มเขียนโปรแกรม&amp;quot;&quot;/&gt;&lt;property id=&quot;20303&quot; value=&quot;สมชาย ประสิทธิ์จูตระกูล&quot;/&gt;&lt;property id=&quot;20307&quot; value=&quot;257&quot;/&gt;&lt;property id=&quot;20309&quot; value=&quot;10031&quot;/&gt;&lt;/object&gt;&lt;object type=&quot;3&quot; unique_id=&quot;10006&quot;&gt;&lt;property id=&quot;20148&quot; value=&quot;5&quot;/&gt;&lt;property id=&quot;20300&quot; value=&quot;Slide 3 - &amp;quot;การติดตั้ง JDK + JLab&amp;quot;&quot;/&gt;&lt;property id=&quot;20303&quot; value=&quot;สมชาย ประสิทธิ์จูตระกูล&quot;/&gt;&lt;property id=&quot;20307&quot; value=&quot;258&quot;/&gt;&lt;property id=&quot;20309&quot; value=&quot;10031&quot;/&gt;&lt;/object&gt;&lt;object type=&quot;3&quot; unique_id=&quot;10007&quot;&gt;&lt;property id=&quot;20148&quot; value=&quot;5&quot;/&gt;&lt;property id=&quot;20300&quot; value=&quot;Slide 4 - &amp;quot;โปรแกรมแรก&amp;quot;&quot;/&gt;&lt;property id=&quot;20303&quot; value=&quot;สมชาย ประสิทธิ์จูตระกูล&quot;/&gt;&lt;property id=&quot;20307&quot; value=&quot;259&quot;/&gt;&lt;property id=&quot;20309&quot; value=&quot;10031&quot;/&gt;&lt;/object&gt;&lt;object type=&quot;3&quot; unique_id=&quot;10008&quot;&gt;&lt;property id=&quot;20148&quot; value=&quot;5&quot;/&gt;&lt;property id=&quot;20300&quot; value=&quot;Slide 5 - &amp;quot;รหัสต้นฉบับ  รหัสเครื่อง&amp;quot;&quot;/&gt;&lt;property id=&quot;20303&quot; value=&quot;สมชาย ประสิทธิ์จูตระกูล&quot;/&gt;&lt;property id=&quot;20307&quot; value=&quot;260&quot;/&gt;&lt;property id=&quot;20309&quot; value=&quot;10031&quot;/&gt;&lt;/object&gt;&lt;object type=&quot;3&quot; unique_id=&quot;10009&quot;&gt;&lt;property id=&quot;20148&quot; value=&quot;5&quot;/&gt;&lt;property id=&quot;20300&quot; value=&quot;Slide 6 - &amp;quot;ตัวแปลโปรแกรม&amp;quot;&quot;/&gt;&lt;property id=&quot;20303&quot; value=&quot;สมชาย ประสิทธิ์จูตระกูล&quot;/&gt;&lt;property id=&quot;20307&quot; value=&quot;261&quot;/&gt;&lt;property id=&quot;20309&quot; value=&quot;10031&quot;/&gt;&lt;/object&gt;&lt;object type=&quot;3&quot; unique_id=&quot;10010&quot;&gt;&lt;property id=&quot;20148&quot; value=&quot;5&quot;/&gt;&lt;property id=&quot;20300&quot; value=&quot;Slide 7 - &amp;quot;องค์ประกอบของโปรแกรม&amp;quot;&quot;/&gt;&lt;property id=&quot;20303&quot; value=&quot;สมชาย ประสิทธิ์จูตระกูล&quot;/&gt;&lt;property id=&quot;20307&quot; value=&quot;262&quot;/&gt;&lt;property id=&quot;20309&quot; value=&quot;10031&quot;/&gt;&lt;/object&gt;&lt;object type=&quot;3&quot; unique_id=&quot;10011&quot;&gt;&lt;property id=&quot;20148&quot; value=&quot;5&quot;/&gt;&lt;property id=&quot;20300&quot; value=&quot;Slide 8 - &amp;quot;ช่วงแรก&amp;quot;&quot;/&gt;&lt;property id=&quot;20303&quot; value=&quot;สมชาย ประสิทธิ์จูตระกูล&quot;/&gt;&lt;property id=&quot;20307&quot; value=&quot;266&quot;/&gt;&lt;property id=&quot;20309&quot; value=&quot;10031&quot;/&gt;&lt;/object&gt;&lt;object type=&quot;3&quot; unique_id=&quot;10012&quot;&gt;&lt;property id=&quot;20148&quot; value=&quot;5&quot;/&gt;&lt;property id=&quot;20300&quot; value=&quot;Slide 9 - &amp;quot;System.out.print,  println&amp;quot;&quot;/&gt;&lt;property id=&quot;20303&quot; value=&quot;สมชาย ประสิทธิ์จูตระกูล&quot;/&gt;&lt;property id=&quot;20307&quot; value=&quot;263&quot;/&gt;&lt;property id=&quot;20309&quot; value=&quot;10031&quot;/&gt;&lt;/object&gt;&lt;object type=&quot;3&quot; unique_id=&quot;10013&quot;&gt;&lt;property id=&quot;20148&quot; value=&quot;5&quot;/&gt;&lt;property id=&quot;20300&quot; value=&quot;Slide 10 - &amp;quot;โปรแกรมสวย อ่านง่าย&amp;quot;&quot;/&gt;&lt;property id=&quot;20303&quot; value=&quot;สมชาย ประสิทธิ์จูตระกูล&quot;/&gt;&lt;property id=&quot;20307&quot; value=&quot;264&quot;/&gt;&lt;property id=&quot;20309&quot; value=&quot;10031&quot;/&gt;&lt;/object&gt;&lt;object type=&quot;3&quot; unique_id=&quot;10014&quot;&gt;&lt;property id=&quot;20148&quot; value=&quot;5&quot;/&gt;&lt;property id=&quot;20300&quot; value=&quot;Slide 11 - &amp;quot;เติมหมายเหตุ (comment)&amp;quot;&quot;/&gt;&lt;property id=&quot;20303&quot; value=&quot;สมชาย ประสิทธิ์จูตระกูล&quot;/&gt;&lt;property id=&quot;20307&quot; value=&quot;265&quot;/&gt;&lt;property id=&quot;20309&quot; value=&quot;10031&quot;/&gt;&lt;/object&gt;&lt;object type=&quot;3&quot; unique_id=&quot;10015&quot;&gt;&lt;property id=&quot;20148&quot; value=&quot;5&quot;/&gt;&lt;property id=&quot;20300&quot; value=&quot;Slide 12 - &amp;quot;สรุป&amp;quot;&quot;/&gt;&lt;property id=&quot;20303&quot; value=&quot;สมชาย ประสิทธิ์จูตระกูล&quot;/&gt;&lt;property id=&quot;20307&quot; value=&quot;267&quot;/&gt;&lt;property id=&quot;20309&quot; value=&quot;10031&quot;/&gt;&lt;/object&gt;&lt;object type=&quot;3&quot; unique_id=&quot;10030&quot;&gt;&lt;property id=&quot;20148&quot; value=&quot;5&quot;/&gt;&lt;property id=&quot;20300&quot; value=&quot;Slide 13&quot;/&gt;&lt;property id=&quot;20303&quot; value=&quot;สมชาย ประสิทธิ์จูตระกูล&quot;/&gt;&lt;property id=&quot;20307&quot; value=&quot;268&quot;/&gt;&lt;property id=&quot;20309&quot; value=&quot;10031&quot;/&gt;&lt;/object&gt;&lt;/object&gt;&lt;/object&gt;&lt;/database&gt;"/>
</p:tagLst>
</file>

<file path=ppt/theme/theme1.xml><?xml version="1.0" encoding="utf-8"?>
<a:theme xmlns:a="http://schemas.openxmlformats.org/drawingml/2006/main" name="somchai">
  <a:themeElements>
    <a:clrScheme name="somch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omchai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lnDef>
  </a:objectDefaults>
  <a:extraClrSchemeLst>
    <a:extraClrScheme>
      <a:clrScheme name="somch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ch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101-v3-08-nested</Template>
  <TotalTime>33258</TotalTime>
  <Words>4851</Words>
  <Application>Microsoft Office PowerPoint</Application>
  <PresentationFormat>On-screen Show (4:3)</PresentationFormat>
  <Paragraphs>1040</Paragraphs>
  <Slides>45</Slides>
  <Notes>2</Notes>
  <HiddenSlides>7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somchai</vt:lpstr>
      <vt:lpstr>การสร้างประเภทข้อมูลใหม่</vt:lpstr>
      <vt:lpstr>หัวข้อ</vt:lpstr>
      <vt:lpstr>ประเภทข้อมูล</vt:lpstr>
      <vt:lpstr>ถ้ามีข้อมูลประเภท Book</vt:lpstr>
      <vt:lpstr>ถ้ามีข้อมูลประเภท Ball</vt:lpstr>
      <vt:lpstr>ที่ผ่านมา : คลาสคือโปรแกรม</vt:lpstr>
      <vt:lpstr>ยังมีอีกแบบ : คลาสคือประเภทข้อมูล</vt:lpstr>
      <vt:lpstr>การสร้างอ็อบเจกต์</vt:lpstr>
      <vt:lpstr>แต่ละอ็อบเจกต์มีตัวแปรประจำอ็อบเจกต์ของตัวเอง</vt:lpstr>
      <vt:lpstr>ค่าเริ่มต้นของตัวแปรประจำอ็อบเจกต์</vt:lpstr>
      <vt:lpstr>การเปลี่ยนค่าของตัวแปรประจำอ็อบเจกต์</vt:lpstr>
      <vt:lpstr>เมท็อดที่รับอ็อบเจกต์</vt:lpstr>
      <vt:lpstr>เมท็อดที่คืนอ็อบเจกต์</vt:lpstr>
      <vt:lpstr>ลูกบอลเด้งไปมา (ของเดิม)</vt:lpstr>
      <vt:lpstr>ลูกบอลเด้งไปมา (ใช้อ็อบเจกต์)</vt:lpstr>
      <vt:lpstr>ลูกบอลเด้งไปมา (ใช้อ็อบเจกต์ + เมท็อด)</vt:lpstr>
      <vt:lpstr>ลูกบอลเด้งไปมา (ของเดิม) : ปรับใช้เมท็อดไม่ได้</vt:lpstr>
      <vt:lpstr>ตัวอย่าง : คลาสที่แทนประเภทข้อมูล</vt:lpstr>
      <vt:lpstr>ตัวอย่าง : Date และการเปรียบเทียบวันที่</vt:lpstr>
      <vt:lpstr>คลาสคือประเภทข้อมูล</vt:lpstr>
      <vt:lpstr>ตัวอย่าง : Date และเมท็อดการเปรียบเทียบวันที่</vt:lpstr>
      <vt:lpstr>ตัวอย่าง : Date และการเปรียบเทียบวันที่</vt:lpstr>
      <vt:lpstr>ตัวสร้าง (constructor)</vt:lpstr>
      <vt:lpstr>ตัวอย่าง : วิธีเขียนตัวสร้าง</vt:lpstr>
      <vt:lpstr>ตัวอย่าง : ตัวสร้างของ Ball</vt:lpstr>
      <vt:lpstr>หนึ่งคลาสมีตัวสร้างหลายแบบได้</vt:lpstr>
      <vt:lpstr>Default Constructor (ตัวสร้างที่ระบบเติมให้เอง)</vt:lpstr>
      <vt:lpstr>Ball และ BouncingBall</vt:lpstr>
      <vt:lpstr>อาเรย์ของอ็อบเจกต์</vt:lpstr>
      <vt:lpstr>ตัวอย่าง : ลูกบอล 50 ลูกเด้งไปมา</vt:lpstr>
      <vt:lpstr>ตัวอย่าง : ลูกบอล 50 ลูกเด้งไปมา</vt:lpstr>
      <vt:lpstr>ตัวอย่าง : BankAccount</vt:lpstr>
      <vt:lpstr>ตัวอย่าง : BankAccount</vt:lpstr>
      <vt:lpstr>ตัวอย่าง : เรียงลำดับบัญชีธนาคารตามยอดเงิน</vt:lpstr>
      <vt:lpstr>ตัวอย่าง : เรียงลำดับบัญชีธนาคารตามยอดเงิน</vt:lpstr>
      <vt:lpstr>เรียงลำดับบัญชีตามยอดเงิน (ใช้อาเรย์ของอ็อบเจกต์)</vt:lpstr>
      <vt:lpstr>เรียงลำดับบัญชีตามยอดเงิน (ใช้อาเรย์ของอ็อบเจกต์)</vt:lpstr>
      <vt:lpstr>null : ค่าที่แทนการไม่อ้างอิงอ็อบเจกต์ใด</vt:lpstr>
      <vt:lpstr>ตัวอย่าง : หา Popular Member</vt:lpstr>
      <vt:lpstr>คลาส Member</vt:lpstr>
      <vt:lpstr>คลาส Member : Constructor</vt:lpstr>
      <vt:lpstr>อ่านรายชื่อสมาชิกจากแฟ้มมาสร้าง Member[ ]</vt:lpstr>
      <vt:lpstr>อ่านรายชื่อสมาชิกจากแฟ้มมาสร้าง Member[ ]</vt:lpstr>
      <vt:lpstr>อ่านรายชื่อสมาชิกจากแฟ้มมาสร้าง Member[ ]</vt:lpstr>
      <vt:lpstr>หา Popular Member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chai</dc:creator>
  <cp:lastModifiedBy>chate</cp:lastModifiedBy>
  <cp:revision>492</cp:revision>
  <dcterms:created xsi:type="dcterms:W3CDTF">2008-10-20T03:46:59Z</dcterms:created>
  <dcterms:modified xsi:type="dcterms:W3CDTF">2011-09-08T06:47:52Z</dcterms:modified>
</cp:coreProperties>
</file>