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12" r:id="rId3"/>
    <p:sldId id="313" r:id="rId4"/>
    <p:sldId id="315" r:id="rId5"/>
    <p:sldId id="314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32" r:id="rId20"/>
    <p:sldId id="329" r:id="rId21"/>
    <p:sldId id="330" r:id="rId22"/>
    <p:sldId id="331" r:id="rId23"/>
    <p:sldId id="333" r:id="rId24"/>
    <p:sldId id="334" r:id="rId25"/>
    <p:sldId id="335" r:id="rId26"/>
    <p:sldId id="336" r:id="rId27"/>
    <p:sldId id="337" r:id="rId28"/>
    <p:sldId id="338" r:id="rId29"/>
    <p:sldId id="340" r:id="rId30"/>
    <p:sldId id="341" r:id="rId31"/>
    <p:sldId id="342" r:id="rId32"/>
    <p:sldId id="343" r:id="rId33"/>
    <p:sldId id="344" r:id="rId34"/>
    <p:sldId id="345" r:id="rId35"/>
    <p:sldId id="339" r:id="rId36"/>
    <p:sldId id="346" r:id="rId37"/>
    <p:sldId id="347" r:id="rId38"/>
    <p:sldId id="351" r:id="rId39"/>
    <p:sldId id="348" r:id="rId40"/>
    <p:sldId id="349" r:id="rId41"/>
    <p:sldId id="350" r:id="rId42"/>
    <p:sldId id="352" r:id="rId43"/>
    <p:sldId id="353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361" r:id="rId52"/>
    <p:sldId id="362" r:id="rId53"/>
    <p:sldId id="363" r:id="rId54"/>
    <p:sldId id="364" r:id="rId55"/>
    <p:sldId id="365" r:id="rId56"/>
    <p:sldId id="366" r:id="rId57"/>
    <p:sldId id="367" r:id="rId5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941F5-EE1B-4A99-BF59-D3DFCB0D72FC}" type="datetimeFigureOut">
              <a:rPr lang="th-TH" smtClean="0"/>
              <a:pPr/>
              <a:t>20/06/52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F5E43-FF09-4016-84E5-A15C623EFBB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interac.p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test.p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kb.pl" TargetMode="External"/><Relationship Id="rId2" Type="http://schemas.openxmlformats.org/officeDocument/2006/relationships/hyperlink" Target="learner.p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menudemo.pl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getyesno.pl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car.p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a prolog program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learn predicates for: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input and output.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Modifying the knowledge base.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Controlling backtracking process.</a:t>
            </a:r>
            <a:endParaRPr lang="th-TH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writeq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display do not produce alternative solutions.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Therefore, when fail is executed, prolog has to go back to do its unification at </a:t>
            </a: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State,City</a:t>
            </a:r>
            <a:r>
              <a:rPr lang="en-US" dirty="0" smtClean="0"/>
              <a:t>).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Predicates as subroutines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?- </a:t>
            </a: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State,City</a:t>
            </a:r>
            <a:r>
              <a:rPr lang="en-US" dirty="0" smtClean="0"/>
              <a:t>), write(City), write(' is the capital of '), write(State), </a:t>
            </a:r>
            <a:r>
              <a:rPr lang="en-US" dirty="0" err="1" smtClean="0"/>
              <a:t>nl</a:t>
            </a:r>
            <a:r>
              <a:rPr lang="en-US" dirty="0" smtClean="0"/>
              <a:t>, fail.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print_capitals</a:t>
            </a:r>
            <a:r>
              <a:rPr lang="en-US" dirty="0" smtClean="0"/>
              <a:t> :- </a:t>
            </a: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State,City</a:t>
            </a:r>
            <a:r>
              <a:rPr lang="en-US" dirty="0" smtClean="0"/>
              <a:t>), write(City), write(' is the capital of '), write(State), </a:t>
            </a:r>
            <a:r>
              <a:rPr lang="en-US" dirty="0" err="1" smtClean="0"/>
              <a:t>nl</a:t>
            </a:r>
            <a:r>
              <a:rPr lang="en-US" dirty="0" smtClean="0"/>
              <a:t>, fail.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643306" y="300037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1571604" y="3286124"/>
            <a:ext cx="514353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can put this query as one of our rules in the file.</a:t>
            </a:r>
            <a:endParaRPr lang="th-TH" dirty="0"/>
          </a:p>
        </p:txBody>
      </p:sp>
      <p:sp>
        <p:nvSpPr>
          <p:cNvPr id="7" name="Rounded Rectangle 6"/>
          <p:cNvSpPr/>
          <p:nvPr/>
        </p:nvSpPr>
        <p:spPr>
          <a:xfrm>
            <a:off x="928662" y="6072206"/>
            <a:ext cx="5286412" cy="7857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can even make the program structure clearer. -&gt;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print_a_capital</a:t>
            </a:r>
            <a:r>
              <a:rPr lang="en-US" dirty="0" smtClean="0"/>
              <a:t> :- </a:t>
            </a: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State,City</a:t>
            </a:r>
            <a:r>
              <a:rPr lang="en-US" dirty="0" smtClean="0"/>
              <a:t>), write(City), write(' is the capital of '), write(State),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print_capitals</a:t>
            </a:r>
            <a:r>
              <a:rPr lang="en-US" dirty="0" smtClean="0"/>
              <a:t> :- </a:t>
            </a:r>
            <a:r>
              <a:rPr lang="en-US" dirty="0" err="1" smtClean="0"/>
              <a:t>print_a_capital</a:t>
            </a:r>
            <a:r>
              <a:rPr lang="en-US" dirty="0" smtClean="0"/>
              <a:t>, fail.</a:t>
            </a:r>
          </a:p>
          <a:p>
            <a:pPr>
              <a:buNone/>
            </a:pPr>
            <a:r>
              <a:rPr lang="en-US" dirty="0" err="1" smtClean="0"/>
              <a:t>print_capitals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428728" y="3929066"/>
            <a:ext cx="235745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143108" y="5572140"/>
            <a:ext cx="435771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 acts like procedures in Pascal or method in Java.</a:t>
            </a:r>
            <a:endParaRPr lang="th-TH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57488" y="3357562"/>
            <a:ext cx="121444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143372" y="3786190"/>
            <a:ext cx="271464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Make it ends with success.</a:t>
            </a: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Accepts any prolog term from the keyboard.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term must be like in a prolog program.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Must end with a period. (otherwise prolog will wait for it forever)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?- read(X).</a:t>
            </a:r>
          </a:p>
          <a:p>
            <a:pPr>
              <a:buNone/>
            </a:pPr>
            <a:r>
              <a:rPr lang="en-US" dirty="0" smtClean="0"/>
              <a:t>|    hello.</a:t>
            </a:r>
          </a:p>
          <a:p>
            <a:pPr>
              <a:buNone/>
            </a:pPr>
            <a:r>
              <a:rPr lang="en-US" dirty="0" smtClean="0"/>
              <a:t>X = hello.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?- read(X).</a:t>
            </a:r>
          </a:p>
          <a:p>
            <a:pPr>
              <a:buNone/>
            </a:pPr>
            <a:r>
              <a:rPr lang="en-US" dirty="0" smtClean="0"/>
              <a:t>|    hello there.</a:t>
            </a:r>
          </a:p>
          <a:p>
            <a:pPr>
              <a:buNone/>
            </a:pPr>
            <a:r>
              <a:rPr lang="en-US" dirty="0" smtClean="0"/>
              <a:t>ERROR: Stream user_input:5:61 Syntax error: Operator expected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714480" y="4572008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714612" y="4143380"/>
            <a:ext cx="564360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terms! Prolog does not accept it.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argument of read is already instantiated, then read will try to unify that argument with what the user types.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714348" y="2071678"/>
            <a:ext cx="2571768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?- read(hello).</a:t>
            </a:r>
          </a:p>
          <a:p>
            <a:r>
              <a:rPr lang="en-US" dirty="0" smtClean="0"/>
              <a:t>|    hello.</a:t>
            </a:r>
          </a:p>
          <a:p>
            <a:r>
              <a:rPr lang="en-US" dirty="0" smtClean="0"/>
              <a:t>true.</a:t>
            </a:r>
            <a:endParaRPr lang="th-TH" dirty="0"/>
          </a:p>
        </p:txBody>
      </p:sp>
      <p:sp>
        <p:nvSpPr>
          <p:cNvPr id="5" name="Rounded Rectangle 4"/>
          <p:cNvSpPr/>
          <p:nvPr/>
        </p:nvSpPr>
        <p:spPr>
          <a:xfrm>
            <a:off x="3500430" y="2071678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?- read(hello).</a:t>
            </a:r>
          </a:p>
          <a:p>
            <a:pPr algn="just"/>
            <a:r>
              <a:rPr lang="en-US" dirty="0" smtClean="0"/>
              <a:t>|    goodbye.</a:t>
            </a:r>
          </a:p>
          <a:p>
            <a:pPr algn="just"/>
            <a:r>
              <a:rPr lang="en-US" dirty="0" smtClean="0"/>
              <a:t>false.</a:t>
            </a:r>
            <a:endParaRPr lang="th-TH" dirty="0"/>
          </a:p>
        </p:txBody>
      </p:sp>
      <p:sp>
        <p:nvSpPr>
          <p:cNvPr id="6" name="Rounded Rectangle 5"/>
          <p:cNvSpPr/>
          <p:nvPr/>
        </p:nvSpPr>
        <p:spPr>
          <a:xfrm>
            <a:off x="785786" y="4429132"/>
            <a:ext cx="4286280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?- read(X).</a:t>
            </a:r>
          </a:p>
          <a:p>
            <a:pPr algn="just"/>
            <a:r>
              <a:rPr lang="en-US" dirty="0" smtClean="0"/>
              <a:t>|    mother(</a:t>
            </a:r>
            <a:r>
              <a:rPr lang="en-US" dirty="0" err="1" smtClean="0"/>
              <a:t>melody,cathy</a:t>
            </a:r>
            <a:r>
              <a:rPr lang="en-US" dirty="0" smtClean="0"/>
              <a:t>).</a:t>
            </a:r>
          </a:p>
          <a:p>
            <a:pPr algn="just"/>
            <a:r>
              <a:rPr lang="en-US" dirty="0" smtClean="0"/>
              <a:t>X = mother(melody, </a:t>
            </a:r>
            <a:r>
              <a:rPr lang="en-US" dirty="0" err="1" smtClean="0"/>
              <a:t>cathy</a:t>
            </a:r>
            <a:r>
              <a:rPr lang="en-US" dirty="0" smtClean="0"/>
              <a:t>).</a:t>
            </a:r>
            <a:endParaRPr lang="th-TH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64315" y="5393545"/>
            <a:ext cx="857256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7158" y="6143644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legal prolog term will work.</a:t>
            </a:r>
            <a:endParaRPr lang="th-TH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read does not produce alternative solutions upon backtracking. </a:t>
            </a:r>
            <a:endParaRPr lang="th-TH" dirty="0">
              <a:latin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5720" y="428604"/>
            <a:ext cx="4857784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 smtClean="0"/>
              <a:t>?- </a:t>
            </a:r>
            <a:r>
              <a:rPr lang="es-ES" dirty="0" err="1" smtClean="0"/>
              <a:t>read</a:t>
            </a:r>
            <a:r>
              <a:rPr lang="es-ES" dirty="0" smtClean="0"/>
              <a:t>(X).</a:t>
            </a:r>
          </a:p>
          <a:p>
            <a:pPr algn="just"/>
            <a:r>
              <a:rPr lang="es-ES" dirty="0" smtClean="0"/>
              <a:t>|    f(Y) :- g(Y).</a:t>
            </a:r>
          </a:p>
          <a:p>
            <a:pPr algn="just"/>
            <a:r>
              <a:rPr lang="es-ES" dirty="0" smtClean="0"/>
              <a:t>X = (f(_G307):-g(_G307)).</a:t>
            </a:r>
            <a:endParaRPr lang="th-TH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500430" y="642918"/>
            <a:ext cx="2214578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86446" y="357166"/>
            <a:ext cx="3214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Uninstantiated</a:t>
            </a:r>
            <a:r>
              <a:rPr lang="en-US" dirty="0" smtClean="0"/>
              <a:t> variable.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we can create a program that interacts with users better. See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interac.pl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capital_of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georgia,atlanta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capital_of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florida,tallahassee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go :- write('What state do you want to know about?'),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write('Type its name, all lower case, followed by a period.'),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read(State),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capital_of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State,City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),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write('Its capital is: '),write(City),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?- go.</a:t>
            </a:r>
          </a:p>
          <a:p>
            <a:pPr>
              <a:buNone/>
            </a:pPr>
            <a:r>
              <a:rPr lang="en-US" dirty="0" smtClean="0"/>
              <a:t>What state do you want to know about?</a:t>
            </a:r>
          </a:p>
          <a:p>
            <a:pPr>
              <a:buNone/>
            </a:pPr>
            <a:r>
              <a:rPr lang="en-US" dirty="0" smtClean="0"/>
              <a:t>Type its name, all lower case, followed by a period.</a:t>
            </a:r>
          </a:p>
          <a:p>
            <a:pPr>
              <a:buNone/>
            </a:pPr>
            <a:r>
              <a:rPr lang="en-US" dirty="0" smtClean="0"/>
              <a:t>|: </a:t>
            </a:r>
            <a:r>
              <a:rPr lang="en-US" dirty="0" err="1" smtClean="0"/>
              <a:t>florida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Its capital is: </a:t>
            </a:r>
            <a:r>
              <a:rPr lang="en-US" dirty="0" err="1" smtClean="0"/>
              <a:t>tallahassee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true.</a:t>
            </a:r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the knowledge base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prolog program can modify itself.</a:t>
            </a:r>
          </a:p>
          <a:p>
            <a:pPr lvl="1"/>
            <a:r>
              <a:rPr lang="en-US" dirty="0" err="1" smtClean="0"/>
              <a:t>asserta</a:t>
            </a:r>
            <a:r>
              <a:rPr lang="en-US" dirty="0" smtClean="0"/>
              <a:t>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adds clause at the beginning of the clauses of the same name</a:t>
            </a:r>
          </a:p>
          <a:p>
            <a:pPr lvl="1"/>
            <a:r>
              <a:rPr lang="en-US" dirty="0" err="1" smtClean="0"/>
              <a:t>assertz</a:t>
            </a:r>
            <a:r>
              <a:rPr lang="en-US" dirty="0" smtClean="0"/>
              <a:t>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adds clause at the end of the clauses of the same name</a:t>
            </a:r>
          </a:p>
          <a:p>
            <a:pPr lvl="1"/>
            <a:r>
              <a:rPr lang="en-US" dirty="0" smtClean="0"/>
              <a:t>retract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removes a clause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commands change the file in memory. The disk file is unaffected.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Before any of these can work, you must indicate in your program that you want a predicate to be modifiable.</a:t>
            </a:r>
            <a:endParaRPr lang="th-TH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let your interpreter know by adding dynamic rule in your program. For example: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:- dynamic </a:t>
            </a:r>
            <a:r>
              <a:rPr lang="en-US" dirty="0" err="1" smtClean="0"/>
              <a:t>capital_of</a:t>
            </a:r>
            <a:r>
              <a:rPr lang="en-US" dirty="0" smtClean="0"/>
              <a:t>/2.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georgia,atlanta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florida,tallahassee</a:t>
            </a:r>
            <a:r>
              <a:rPr lang="en-US" dirty="0" smtClean="0"/>
              <a:t>).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4429124" y="3071810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5000628" y="2786058"/>
            <a:ext cx="414337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Number of arguments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 write, </a:t>
            </a:r>
            <a:r>
              <a:rPr lang="en-US" dirty="0" err="1" smtClean="0"/>
              <a:t>nl</a:t>
            </a:r>
            <a:r>
              <a:rPr lang="en-US" dirty="0" smtClean="0"/>
              <a:t>, display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write: takes any prolog term and displays that term on screen.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a new line.</a:t>
            </a:r>
          </a:p>
          <a:p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785786" y="3357562"/>
            <a:ext cx="7643866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dirty="0" smtClean="0"/>
              <a:t>?- write('Hello'), </a:t>
            </a:r>
            <a:r>
              <a:rPr lang="en-US" dirty="0" err="1" smtClean="0"/>
              <a:t>nl</a:t>
            </a:r>
            <a:r>
              <a:rPr lang="en-US" dirty="0" smtClean="0"/>
              <a:t>, write('Goodbye').</a:t>
            </a:r>
          </a:p>
          <a:p>
            <a:pPr>
              <a:buNone/>
            </a:pPr>
            <a:r>
              <a:rPr lang="en-US" dirty="0" smtClean="0"/>
              <a:t>Hello</a:t>
            </a:r>
          </a:p>
          <a:p>
            <a:pPr>
              <a:buNone/>
            </a:pPr>
            <a:r>
              <a:rPr lang="en-US" dirty="0" smtClean="0"/>
              <a:t>Goodbye</a:t>
            </a:r>
          </a:p>
          <a:p>
            <a:pPr>
              <a:buNone/>
            </a:pPr>
            <a:r>
              <a:rPr lang="en-US" dirty="0" smtClean="0"/>
              <a:t>true.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Then you can add/remove things</a:t>
            </a:r>
            <a:endParaRPr lang="th-TH" sz="32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?- </a:t>
            </a:r>
            <a:r>
              <a:rPr lang="en-US" dirty="0" err="1" smtClean="0"/>
              <a:t>asserta</a:t>
            </a:r>
            <a:r>
              <a:rPr lang="en-US" dirty="0" smtClean="0"/>
              <a:t>(</a:t>
            </a: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hawaii,honolulu</a:t>
            </a:r>
            <a:r>
              <a:rPr lang="en-US" dirty="0" smtClean="0"/>
              <a:t>)).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2107389" y="2536025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428860" y="3000372"/>
            <a:ext cx="607223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Adds this new fact before the other clauses for </a:t>
            </a:r>
            <a:r>
              <a:rPr lang="en-US" dirty="0" err="1" smtClean="0"/>
              <a:t>capital_of</a:t>
            </a:r>
            <a:r>
              <a:rPr lang="en-US" dirty="0" smtClean="0"/>
              <a:t>.</a:t>
            </a: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00079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Retract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Its argument is either 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complete clause, or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structure that matches the clause but contains some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uninstantiated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variables.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?- retract(mother(</a:t>
            </a:r>
            <a:r>
              <a:rPr lang="en-US" dirty="0" err="1" smtClean="0"/>
              <a:t>melody,cathy</a:t>
            </a:r>
            <a:r>
              <a:rPr lang="en-US" dirty="0" smtClean="0"/>
              <a:t>)).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?- retract(mother(X,Y)).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71472" y="3429000"/>
            <a:ext cx="821537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buNone/>
            </a:pPr>
            <a:r>
              <a:rPr lang="en-US" sz="2400" dirty="0" smtClean="0"/>
              <a:t>Removes mother(</a:t>
            </a:r>
            <a:r>
              <a:rPr lang="en-US" sz="2400" dirty="0" err="1" smtClean="0"/>
              <a:t>melody,cathy</a:t>
            </a:r>
            <a:r>
              <a:rPr lang="en-US" sz="2400" dirty="0" smtClean="0"/>
              <a:t>) from the knowledge base.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00034" y="5286388"/>
            <a:ext cx="8358246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buNone/>
            </a:pPr>
            <a:r>
              <a:rPr lang="en-US" sz="2000" dirty="0" smtClean="0"/>
              <a:t>Finds the first clause that matches mother(X,Y) and removes it. X and Y are instantiated to the arguments found in that clause. If there is no matching clause, retract fails. </a:t>
            </a:r>
            <a:endParaRPr lang="th-TH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?- retract(</a:t>
            </a:r>
            <a:r>
              <a:rPr lang="en-US" dirty="0" err="1" smtClean="0"/>
              <a:t>capital_of</a:t>
            </a:r>
            <a:r>
              <a:rPr lang="en-US" dirty="0" smtClean="0"/>
              <a:t>(X,Y)).</a:t>
            </a:r>
          </a:p>
          <a:p>
            <a:pPr>
              <a:buNone/>
            </a:pPr>
            <a:r>
              <a:rPr lang="en-US" dirty="0" smtClean="0"/>
              <a:t>X = </a:t>
            </a:r>
            <a:r>
              <a:rPr lang="en-US" dirty="0" err="1" smtClean="0"/>
              <a:t>hawaii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Y = </a:t>
            </a:r>
            <a:r>
              <a:rPr lang="en-US" dirty="0" err="1" smtClean="0"/>
              <a:t>honolulu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X = </a:t>
            </a:r>
            <a:r>
              <a:rPr lang="en-US" dirty="0" err="1" smtClean="0"/>
              <a:t>georgia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Y = </a:t>
            </a:r>
            <a:r>
              <a:rPr lang="en-US" dirty="0" err="1" smtClean="0"/>
              <a:t>atlanta</a:t>
            </a:r>
            <a:r>
              <a:rPr lang="en-US" dirty="0" smtClean="0"/>
              <a:t> 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57488" y="3071810"/>
            <a:ext cx="114300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4071934" y="2357430"/>
            <a:ext cx="4643470" cy="42148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It finds the first clause of </a:t>
            </a:r>
            <a:r>
              <a:rPr lang="en-US" sz="2400" dirty="0" err="1" smtClean="0"/>
              <a:t>capital_of</a:t>
            </a:r>
            <a:r>
              <a:rPr lang="en-US" sz="2400" dirty="0" smtClean="0"/>
              <a:t> and removes it. Then our request for alternative solution makes prolog removes the first clause at that moment. </a:t>
            </a:r>
          </a:p>
          <a:p>
            <a:endParaRPr lang="en-US" sz="2400" dirty="0" smtClean="0"/>
          </a:p>
          <a:p>
            <a:r>
              <a:rPr lang="en-US" sz="2400" dirty="0" smtClean="0"/>
              <a:t>Overall, 2 clauses are removed. The result of assert and retract cannot be undone upon backtracking.</a:t>
            </a:r>
            <a:endParaRPr lang="th-TH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Extra parentheses are required when the argument contains comma or an if operator: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See family.pl that I inserted male(…).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?- </a:t>
            </a:r>
            <a:r>
              <a:rPr lang="en-US" dirty="0" err="1" smtClean="0"/>
              <a:t>asserta</a:t>
            </a:r>
            <a:r>
              <a:rPr lang="en-US" dirty="0" smtClean="0"/>
              <a:t>((father(X) :- male(X))).</a:t>
            </a:r>
          </a:p>
          <a:p>
            <a:pPr>
              <a:buNone/>
            </a:pPr>
            <a:r>
              <a:rPr lang="en-US" dirty="0" smtClean="0"/>
              <a:t>true.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36 ?- father(F).</a:t>
            </a:r>
          </a:p>
          <a:p>
            <a:pPr>
              <a:buNone/>
            </a:pPr>
            <a:r>
              <a:rPr lang="en-US" dirty="0" smtClean="0"/>
              <a:t>F = </a:t>
            </a:r>
            <a:r>
              <a:rPr lang="en-US" dirty="0" err="1" smtClean="0"/>
              <a:t>michael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F = </a:t>
            </a:r>
            <a:r>
              <a:rPr lang="en-US" dirty="0" err="1" smtClean="0"/>
              <a:t>charles_gordon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F = </a:t>
            </a:r>
            <a:r>
              <a:rPr lang="en-US" dirty="0" err="1" smtClean="0"/>
              <a:t>charles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F = </a:t>
            </a:r>
            <a:r>
              <a:rPr lang="en-US" dirty="0" err="1" smtClean="0"/>
              <a:t>jim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F = </a:t>
            </a:r>
            <a:r>
              <a:rPr lang="en-US" dirty="0" err="1" smtClean="0"/>
              <a:t>elmo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F = </a:t>
            </a:r>
            <a:r>
              <a:rPr lang="en-US" dirty="0" err="1" smtClean="0"/>
              <a:t>greg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F = </a:t>
            </a:r>
            <a:r>
              <a:rPr lang="en-US" dirty="0" err="1" smtClean="0"/>
              <a:t>tim</a:t>
            </a:r>
            <a:r>
              <a:rPr lang="en-US" dirty="0" smtClean="0"/>
              <a:t>.</a:t>
            </a:r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4214810" y="2357430"/>
            <a:ext cx="3571900" cy="2500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:- dynamic male/1.</a:t>
            </a:r>
          </a:p>
          <a:p>
            <a:r>
              <a:rPr lang="en-US" dirty="0" smtClean="0"/>
              <a:t>:- dynamic father/1.</a:t>
            </a:r>
          </a:p>
          <a:p>
            <a:r>
              <a:rPr lang="en-US" dirty="0" smtClean="0"/>
              <a:t>should be in the prolog code.</a:t>
            </a:r>
            <a:endParaRPr lang="th-TH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143372" y="1285860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64371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retract((parent(X,Y) :- Z)).</a:t>
            </a:r>
          </a:p>
          <a:p>
            <a:pPr>
              <a:buNone/>
            </a:pPr>
            <a:r>
              <a:rPr lang="en-US" dirty="0" smtClean="0"/>
              <a:t>Z = father(X, Y)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9 ?- parent(X,Y).</a:t>
            </a:r>
          </a:p>
          <a:p>
            <a:pPr>
              <a:buNone/>
            </a:pPr>
            <a:r>
              <a:rPr lang="en-US" dirty="0" smtClean="0"/>
              <a:t>X = melody,</a:t>
            </a:r>
          </a:p>
          <a:p>
            <a:pPr>
              <a:buNone/>
            </a:pPr>
            <a:r>
              <a:rPr lang="en-US" dirty="0" smtClean="0"/>
              <a:t>Y = </a:t>
            </a:r>
            <a:r>
              <a:rPr lang="en-US" dirty="0" err="1" smtClean="0"/>
              <a:t>cathy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X = melody,</a:t>
            </a:r>
          </a:p>
          <a:p>
            <a:pPr>
              <a:buNone/>
            </a:pPr>
            <a:r>
              <a:rPr lang="en-US" dirty="0" smtClean="0"/>
              <a:t>Y = </a:t>
            </a:r>
            <a:r>
              <a:rPr lang="en-US" dirty="0" err="1" smtClean="0"/>
              <a:t>sharon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X = hazel,</a:t>
            </a:r>
          </a:p>
          <a:p>
            <a:pPr>
              <a:buNone/>
            </a:pPr>
            <a:r>
              <a:rPr lang="en-US" dirty="0" smtClean="0"/>
              <a:t>Y = </a:t>
            </a:r>
            <a:r>
              <a:rPr lang="en-US" dirty="0" err="1" smtClean="0"/>
              <a:t>michael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X = hazel,</a:t>
            </a:r>
          </a:p>
          <a:p>
            <a:pPr>
              <a:buNone/>
            </a:pPr>
            <a:r>
              <a:rPr lang="en-US" dirty="0" smtClean="0"/>
              <a:t>Y = </a:t>
            </a:r>
            <a:r>
              <a:rPr lang="en-US" dirty="0" err="1" smtClean="0"/>
              <a:t>julie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X = </a:t>
            </a:r>
            <a:r>
              <a:rPr lang="en-US" dirty="0" err="1" smtClean="0"/>
              <a:t>eleanor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Y = melody ;</a:t>
            </a:r>
          </a:p>
          <a:p>
            <a:pPr>
              <a:buNone/>
            </a:pPr>
            <a:r>
              <a:rPr lang="en-US" dirty="0" smtClean="0"/>
              <a:t>X = </a:t>
            </a:r>
            <a:r>
              <a:rPr lang="en-US" dirty="0" err="1" smtClean="0"/>
              <a:t>eleanor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Y = crystal ;</a:t>
            </a:r>
          </a:p>
          <a:p>
            <a:pPr>
              <a:buNone/>
            </a:pPr>
            <a:r>
              <a:rPr lang="en-US" dirty="0" smtClean="0"/>
              <a:t>X = crystal,</a:t>
            </a:r>
          </a:p>
          <a:p>
            <a:pPr>
              <a:buNone/>
            </a:pPr>
            <a:r>
              <a:rPr lang="en-US" dirty="0" smtClean="0"/>
              <a:t>Y = </a:t>
            </a:r>
            <a:r>
              <a:rPr lang="en-US" dirty="0" err="1" smtClean="0"/>
              <a:t>stephanie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X = crystal,</a:t>
            </a:r>
          </a:p>
          <a:p>
            <a:pPr>
              <a:buNone/>
            </a:pPr>
            <a:r>
              <a:rPr lang="en-US" dirty="0" smtClean="0"/>
              <a:t>Y = </a:t>
            </a:r>
            <a:r>
              <a:rPr lang="en-US" dirty="0" err="1" smtClean="0"/>
              <a:t>danielle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X = </a:t>
            </a:r>
            <a:r>
              <a:rPr lang="en-US" dirty="0" err="1" smtClean="0"/>
              <a:t>julie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Y = </a:t>
            </a:r>
            <a:r>
              <a:rPr lang="en-US" dirty="0" err="1" smtClean="0"/>
              <a:t>tim</a:t>
            </a:r>
            <a:r>
              <a:rPr lang="en-US" dirty="0" smtClean="0"/>
              <a:t>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71736" y="500042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3929058" y="1214422"/>
            <a:ext cx="4572032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Take out the first rule about parent.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Father is gone.</a:t>
            </a:r>
            <a:endParaRPr lang="th-TH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85918" y="1500174"/>
            <a:ext cx="3071834" cy="1428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abolish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Removes all clauses of the specified name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?- abolish(father/2).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true.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3 ?- father(</a:t>
            </a:r>
            <a:r>
              <a:rPr lang="en-US" dirty="0" err="1" smtClean="0"/>
              <a:t>X,cathy</a:t>
            </a:r>
            <a:r>
              <a:rPr lang="en-US" dirty="0" smtClean="0"/>
              <a:t>).</a:t>
            </a:r>
          </a:p>
          <a:p>
            <a:pPr lvl="1">
              <a:buNone/>
            </a:pPr>
            <a:r>
              <a:rPr lang="en-US" dirty="0" smtClean="0"/>
              <a:t>ERROR: Undefined procedure: father/2</a:t>
            </a:r>
          </a:p>
          <a:p>
            <a:pPr lvl="1">
              <a:buNone/>
            </a:pPr>
            <a:r>
              <a:rPr lang="en-US" dirty="0" smtClean="0"/>
              <a:t>ERROR:     However, there are definitions for:</a:t>
            </a:r>
          </a:p>
          <a:p>
            <a:pPr lvl="1">
              <a:buNone/>
            </a:pPr>
            <a:r>
              <a:rPr lang="en-US" dirty="0" smtClean="0"/>
              <a:t>ERROR:         father/1</a:t>
            </a:r>
          </a:p>
          <a:p>
            <a:pPr lvl="1">
              <a:buNone/>
            </a:pPr>
            <a:r>
              <a:rPr lang="en-US" dirty="0" smtClean="0"/>
              <a:t>false.</a:t>
            </a:r>
          </a:p>
          <a:p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4286248" y="1428736"/>
            <a:ext cx="4286280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you want to add things back again, you may have to exit and re-launch prolog.</a:t>
            </a:r>
            <a:endParaRPr lang="th-TH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listing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 everything in the knowledge base at that moment.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see only a particular predicate, see an example below :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?- listing(mother/2).</a:t>
            </a:r>
          </a:p>
          <a:p>
            <a:pPr lvl="1">
              <a:buNone/>
            </a:pPr>
            <a:r>
              <a:rPr lang="en-US" dirty="0" smtClean="0"/>
              <a:t>mother(melody, </a:t>
            </a:r>
            <a:r>
              <a:rPr lang="en-US" dirty="0" err="1" smtClean="0"/>
              <a:t>cathy</a:t>
            </a:r>
            <a:r>
              <a:rPr lang="en-US" dirty="0" smtClean="0"/>
              <a:t>).</a:t>
            </a:r>
          </a:p>
          <a:p>
            <a:pPr lvl="1">
              <a:buNone/>
            </a:pPr>
            <a:r>
              <a:rPr lang="en-US" dirty="0" smtClean="0"/>
              <a:t>mother(melody, </a:t>
            </a:r>
            <a:r>
              <a:rPr lang="en-US" dirty="0" err="1" smtClean="0"/>
              <a:t>sharon</a:t>
            </a:r>
            <a:r>
              <a:rPr lang="en-US" dirty="0" smtClean="0"/>
              <a:t>).</a:t>
            </a:r>
          </a:p>
          <a:p>
            <a:pPr lvl="1">
              <a:buNone/>
            </a:pPr>
            <a:r>
              <a:rPr lang="en-US" dirty="0" smtClean="0"/>
              <a:t>mother(hazel, </a:t>
            </a:r>
            <a:r>
              <a:rPr lang="en-US" dirty="0" err="1" smtClean="0"/>
              <a:t>michael</a:t>
            </a:r>
            <a:r>
              <a:rPr lang="en-US" dirty="0" smtClean="0"/>
              <a:t>).</a:t>
            </a:r>
          </a:p>
          <a:p>
            <a:pPr lvl="1">
              <a:buNone/>
            </a:pPr>
            <a:r>
              <a:rPr lang="en-US" dirty="0" smtClean="0"/>
              <a:t>mother(hazel, </a:t>
            </a:r>
            <a:r>
              <a:rPr lang="en-US" dirty="0" err="1" smtClean="0"/>
              <a:t>julie</a:t>
            </a:r>
            <a:r>
              <a:rPr lang="en-US" dirty="0" smtClean="0"/>
              <a:t>).</a:t>
            </a:r>
          </a:p>
          <a:p>
            <a:pPr lvl="1">
              <a:buNone/>
            </a:pPr>
            <a:r>
              <a:rPr lang="en-US" dirty="0" smtClean="0"/>
              <a:t>mother(</a:t>
            </a:r>
            <a:r>
              <a:rPr lang="en-US" dirty="0" err="1" smtClean="0"/>
              <a:t>eleanor</a:t>
            </a:r>
            <a:r>
              <a:rPr lang="en-US" dirty="0" smtClean="0"/>
              <a:t>, melody).</a:t>
            </a:r>
          </a:p>
          <a:p>
            <a:pPr lvl="1">
              <a:buNone/>
            </a:pPr>
            <a:r>
              <a:rPr lang="en-US" dirty="0" smtClean="0"/>
              <a:t>mother(</a:t>
            </a:r>
            <a:r>
              <a:rPr lang="en-US" dirty="0" err="1" smtClean="0"/>
              <a:t>eleanor</a:t>
            </a:r>
            <a:r>
              <a:rPr lang="en-US" dirty="0" smtClean="0"/>
              <a:t>, crystal).</a:t>
            </a:r>
          </a:p>
          <a:p>
            <a:pPr lvl="1">
              <a:buNone/>
            </a:pPr>
            <a:r>
              <a:rPr lang="en-US" dirty="0" smtClean="0"/>
              <a:t>mother(crystal, </a:t>
            </a:r>
            <a:r>
              <a:rPr lang="en-US" dirty="0" err="1" smtClean="0"/>
              <a:t>stephanie</a:t>
            </a:r>
            <a:r>
              <a:rPr lang="en-US" dirty="0" smtClean="0"/>
              <a:t>).</a:t>
            </a:r>
          </a:p>
          <a:p>
            <a:pPr lvl="1">
              <a:buNone/>
            </a:pPr>
            <a:r>
              <a:rPr lang="en-US" dirty="0" smtClean="0"/>
              <a:t>mother(crystal, </a:t>
            </a:r>
            <a:r>
              <a:rPr lang="en-US" dirty="0" err="1" smtClean="0"/>
              <a:t>danielle</a:t>
            </a:r>
            <a:r>
              <a:rPr lang="en-US" dirty="0" smtClean="0"/>
              <a:t>).</a:t>
            </a:r>
          </a:p>
          <a:p>
            <a:pPr lvl="1">
              <a:buNone/>
            </a:pPr>
            <a:r>
              <a:rPr lang="en-US" dirty="0" smtClean="0"/>
              <a:t>mother(</a:t>
            </a:r>
            <a:r>
              <a:rPr lang="en-US" dirty="0" err="1" smtClean="0"/>
              <a:t>julie</a:t>
            </a:r>
            <a:r>
              <a:rPr lang="en-US" dirty="0" smtClean="0"/>
              <a:t>, </a:t>
            </a:r>
            <a:r>
              <a:rPr lang="en-US" dirty="0" err="1" smtClean="0"/>
              <a:t>tim</a:t>
            </a:r>
            <a:r>
              <a:rPr lang="en-US" dirty="0" smtClean="0"/>
              <a:t>).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true.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and dynamic predicates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Static = cannot assert, retract, etc.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Dynamic = can assert, retract, etc.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Normally, all are static unless you make them dynamic.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some implementations, all are dynamic. In others, they are dynamic if you load them with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consult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reconsult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static if you load them with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h-TH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predicate that is created with assert is automatically dynamic.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Querying a non existing predicate normally causes prolog to raise an error condition.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if we tell prolog that the predicate is dynamic: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query will fail without raising an error condition. 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th-TH" dirty="0"/>
          </a:p>
        </p:txBody>
      </p:sp>
      <p:sp>
        <p:nvSpPr>
          <p:cNvPr id="5" name="Rounded Rectangle 4"/>
          <p:cNvSpPr/>
          <p:nvPr/>
        </p:nvSpPr>
        <p:spPr>
          <a:xfrm>
            <a:off x="214282" y="3286124"/>
            <a:ext cx="414340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test :- f, write('not the first time').</a:t>
            </a:r>
            <a:endParaRPr lang="th-TH" sz="2000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2000232" y="457200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214282" y="4786322"/>
            <a:ext cx="4714908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?- test.</a:t>
            </a:r>
          </a:p>
          <a:p>
            <a:r>
              <a:rPr lang="en-US" sz="2000" dirty="0" smtClean="0"/>
              <a:t>ERROR: test/0: Undefined procedure: f/0</a:t>
            </a:r>
            <a:endParaRPr lang="th-TH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5000628" y="3286124"/>
            <a:ext cx="414337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:- dynamic(f/0).</a:t>
            </a:r>
          </a:p>
          <a:p>
            <a:r>
              <a:rPr lang="en-US" sz="2000" dirty="0" smtClean="0"/>
              <a:t>test :- f, write('not the first time').</a:t>
            </a:r>
            <a:endParaRPr lang="th-TH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6715140" y="457200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5143472" y="4857760"/>
            <a:ext cx="400052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?- test.</a:t>
            </a:r>
          </a:p>
          <a:p>
            <a:r>
              <a:rPr lang="en-US" sz="2000" dirty="0" smtClean="0"/>
              <a:t>false.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en-US" dirty="0" smtClean="0"/>
              <a:t>Abolish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clears a predicate and its dynamic declaration.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we want the dynamic declaration to remain, we must write a removal rule ourselves: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clear_away</a:t>
            </a:r>
            <a:r>
              <a:rPr lang="en-US" dirty="0" smtClean="0"/>
              <a:t> :- retract(f(_,_)), fail.</a:t>
            </a:r>
            <a:endParaRPr lang="th-TH" dirty="0" smtClean="0"/>
          </a:p>
          <a:p>
            <a:pPr>
              <a:buNone/>
            </a:pPr>
            <a:r>
              <a:rPr lang="en-US" dirty="0" err="1" smtClean="0"/>
              <a:t>clear_away</a:t>
            </a:r>
            <a:r>
              <a:rPr lang="en-US" dirty="0" smtClean="0"/>
              <a:t> :- retract(f(_,_) :- _), fail.</a:t>
            </a:r>
          </a:p>
          <a:p>
            <a:pPr>
              <a:buNone/>
            </a:pPr>
            <a:r>
              <a:rPr lang="en-US" dirty="0" err="1" smtClean="0"/>
              <a:t>clear_away</a:t>
            </a:r>
            <a:r>
              <a:rPr lang="en-US" dirty="0" smtClean="0"/>
              <a:t>.</a:t>
            </a:r>
            <a:endParaRPr lang="th-TH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2928926" y="5000636"/>
            <a:ext cx="5429288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Try this with </a:t>
            </a:r>
            <a:r>
              <a:rPr lang="en-US" dirty="0" err="1" smtClean="0"/>
              <a:t>located_in</a:t>
            </a:r>
            <a:r>
              <a:rPr lang="en-US" dirty="0" smtClean="0"/>
              <a:t> from geo.pl</a:t>
            </a: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00034" y="2214554"/>
            <a:ext cx="7572428" cy="3714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?- mother(</a:t>
            </a:r>
            <a:r>
              <a:rPr lang="en-US" dirty="0" err="1" smtClean="0"/>
              <a:t>X,cathy</a:t>
            </a:r>
            <a:r>
              <a:rPr lang="en-US" dirty="0" smtClean="0"/>
              <a:t>), write('The mother of Cathy is '), write(X).</a:t>
            </a:r>
          </a:p>
          <a:p>
            <a:r>
              <a:rPr lang="en-US" dirty="0" smtClean="0"/>
              <a:t>The mother of Cathy is melody</a:t>
            </a:r>
          </a:p>
          <a:p>
            <a:r>
              <a:rPr lang="en-US" dirty="0" smtClean="0"/>
              <a:t>X = melody ;</a:t>
            </a:r>
          </a:p>
          <a:p>
            <a:r>
              <a:rPr lang="en-US" dirty="0" smtClean="0"/>
              <a:t>false.</a:t>
            </a:r>
            <a:endParaRPr lang="th-TH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3286116" y="2000240"/>
            <a:ext cx="2928958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286380" y="428604"/>
            <a:ext cx="385762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lower case, just like in the knowledge base</a:t>
            </a:r>
            <a:endParaRPr lang="th-TH" dirty="0"/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3259140" y="4813302"/>
            <a:ext cx="2125657" cy="500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572000" y="6072206"/>
            <a:ext cx="392909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single quote is lost.</a:t>
            </a:r>
            <a:endParaRPr lang="th-TH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consult and </a:t>
            </a:r>
            <a:r>
              <a:rPr lang="en-US" dirty="0" err="1" smtClean="0"/>
              <a:t>reconsult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Consult = read/1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a file and put each term that it reads into the knowledge base.</a:t>
            </a:r>
          </a:p>
          <a:p>
            <a:r>
              <a:rPr lang="en-US" dirty="0" err="1" smtClean="0"/>
              <a:t>Reconsult</a:t>
            </a:r>
            <a:r>
              <a:rPr lang="en-US" dirty="0" smtClean="0"/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same as consult, but it throws any existing definition of a predicate away.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term consult reads, that starts with :-  is regarded as a query.</a:t>
            </a:r>
            <a:endParaRPr lang="th-TH" dirty="0">
              <a:latin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14348" y="3714752"/>
            <a:ext cx="450059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SWI-&gt;   consult = </a:t>
            </a:r>
            <a:r>
              <a:rPr lang="en-US" dirty="0" err="1" smtClean="0"/>
              <a:t>reconsult</a:t>
            </a:r>
            <a:endParaRPr lang="th-TH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143668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Embedded queries can be useful:</a:t>
            </a:r>
          </a:p>
          <a:p>
            <a:pPr>
              <a:buNone/>
            </a:pPr>
            <a:r>
              <a:rPr lang="en-US" dirty="0" smtClean="0"/>
              <a:t>:- write(‘Type ‘’go.’’ to start.’).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:- </a:t>
            </a:r>
            <a:r>
              <a:rPr lang="en-US" dirty="0" err="1" smtClean="0"/>
              <a:t>reconsult</a:t>
            </a:r>
            <a:r>
              <a:rPr lang="en-US" dirty="0" smtClean="0"/>
              <a:t>('capitals.pl').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:- </a:t>
            </a:r>
            <a:r>
              <a:rPr lang="en-US" dirty="0" err="1" smtClean="0"/>
              <a:t>multifile</a:t>
            </a:r>
            <a:r>
              <a:rPr lang="en-US" dirty="0" smtClean="0"/>
              <a:t>(</a:t>
            </a:r>
            <a:r>
              <a:rPr lang="en-US" dirty="0" err="1" smtClean="0"/>
              <a:t>capital_of</a:t>
            </a:r>
            <a:r>
              <a:rPr lang="en-US" dirty="0" smtClean="0"/>
              <a:t>/2).</a:t>
            </a:r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1214414" y="1428736"/>
            <a:ext cx="664373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Put it at the end of your code. When consult is performed, the program will type this instruction.</a:t>
            </a:r>
            <a:endParaRPr lang="th-TH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428596" y="3071810"/>
            <a:ext cx="814393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Include capitals.pl with the current file. All facts and rules from capitals.pl are loaded too. (the file must be in the same folder)</a:t>
            </a:r>
            <a:endParaRPr lang="th-TH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0" y="4929198"/>
            <a:ext cx="885831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Allow </a:t>
            </a:r>
            <a:r>
              <a:rPr lang="en-US" sz="2400" dirty="0" err="1" smtClean="0"/>
              <a:t>reconsult</a:t>
            </a:r>
            <a:r>
              <a:rPr lang="en-US" sz="2400" dirty="0" smtClean="0"/>
              <a:t> to take the definition of </a:t>
            </a:r>
            <a:r>
              <a:rPr lang="en-US" sz="2400" dirty="0" err="1" smtClean="0"/>
              <a:t>capital_of</a:t>
            </a:r>
            <a:r>
              <a:rPr lang="en-US" sz="2400" dirty="0" smtClean="0"/>
              <a:t> from more than one file, instead of dumping  a set of definition if clauses of the same name are found in another file. This declaration must be in every file that has the clause </a:t>
            </a:r>
            <a:r>
              <a:rPr lang="en-US" sz="2400" dirty="0" err="1" smtClean="0"/>
              <a:t>capital_of</a:t>
            </a:r>
            <a:r>
              <a:rPr lang="en-US" sz="2400" dirty="0" smtClean="0"/>
              <a:t>.</a:t>
            </a:r>
            <a:endParaRPr lang="th-TH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572000" y="4500570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929190" y="4286256"/>
            <a:ext cx="421481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Some prolog does not support it.</a:t>
            </a:r>
            <a:endParaRPr lang="th-TH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handling: see, seen, tell, told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?-see(‘</a:t>
            </a:r>
            <a:r>
              <a:rPr lang="en-US" dirty="0" err="1" smtClean="0"/>
              <a:t>mydata</a:t>
            </a:r>
            <a:r>
              <a:rPr lang="en-US" dirty="0" smtClean="0"/>
              <a:t>’), </a:t>
            </a:r>
          </a:p>
          <a:p>
            <a:pPr>
              <a:buNone/>
            </a:pPr>
            <a:r>
              <a:rPr lang="en-US" dirty="0" smtClean="0"/>
              <a:t>	read(X), read(Y), read(Z), </a:t>
            </a:r>
          </a:p>
          <a:p>
            <a:pPr>
              <a:buNone/>
            </a:pPr>
            <a:r>
              <a:rPr lang="en-US" dirty="0" smtClean="0"/>
              <a:t>	seen.  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714612" y="1428736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786182" y="1142984"/>
            <a:ext cx="514353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Tell prolog to take inputs from this file instead of from the keyboard.</a:t>
            </a:r>
            <a:endParaRPr lang="th-TH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28794" y="3000372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3643306" y="2786058"/>
            <a:ext cx="550069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Close all input files and switch input back to the keyboard. </a:t>
            </a:r>
            <a:endParaRPr lang="th-TH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1500166" y="3929066"/>
            <a:ext cx="664373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 long as the file is open, prolog knows the position of the next term to be read.</a:t>
            </a:r>
            <a:endParaRPr lang="th-TH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Calling several see allows you to switch between several input files that are open at once.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?- see(‘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aaa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’),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read(X1),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see(‘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bbb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’),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read(X2),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see(user),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read(X3),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seen.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71736" y="4429132"/>
            <a:ext cx="64294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286116" y="2571744"/>
            <a:ext cx="4714908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keyboard (this way we can read from the keyboard without having to close other files.)</a:t>
            </a:r>
            <a:endParaRPr lang="th-TH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857356" y="5429264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3000364" y="5214950"/>
            <a:ext cx="478634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Close all files</a:t>
            </a:r>
            <a:endParaRPr lang="th-TH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we read past the end of a file, prolog normally returns the special atom </a:t>
            </a:r>
            <a:r>
              <a:rPr lang="en-US" dirty="0" err="1" smtClean="0"/>
              <a:t>end_of_file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?- tell(‘</a:t>
            </a:r>
            <a:r>
              <a:rPr lang="en-US" dirty="0" err="1" smtClean="0"/>
              <a:t>aaa</a:t>
            </a:r>
            <a:r>
              <a:rPr lang="en-US" dirty="0" smtClean="0"/>
              <a:t>’),</a:t>
            </a:r>
          </a:p>
          <a:p>
            <a:pPr>
              <a:buNone/>
            </a:pPr>
            <a:r>
              <a:rPr lang="en-US" dirty="0" smtClean="0"/>
              <a:t>	write(‘First line of AAA’),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tell(‘</a:t>
            </a:r>
            <a:r>
              <a:rPr lang="en-US" dirty="0" err="1" smtClean="0"/>
              <a:t>bbb</a:t>
            </a:r>
            <a:r>
              <a:rPr lang="en-US" dirty="0" smtClean="0"/>
              <a:t>’),</a:t>
            </a:r>
          </a:p>
          <a:p>
            <a:pPr>
              <a:buNone/>
            </a:pPr>
            <a:r>
              <a:rPr lang="en-US" dirty="0" smtClean="0"/>
              <a:t>	write(‘First line of BBB’),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tell(user),</a:t>
            </a:r>
          </a:p>
          <a:p>
            <a:pPr>
              <a:buNone/>
            </a:pPr>
            <a:r>
              <a:rPr lang="en-US" dirty="0" smtClean="0"/>
              <a:t>	write(‘This goes on the screen’),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tell(‘</a:t>
            </a:r>
            <a:r>
              <a:rPr lang="en-US" dirty="0" err="1" smtClean="0"/>
              <a:t>aaa</a:t>
            </a:r>
            <a:r>
              <a:rPr lang="en-US" dirty="0" smtClean="0"/>
              <a:t>’), </a:t>
            </a:r>
          </a:p>
          <a:p>
            <a:pPr>
              <a:buNone/>
            </a:pPr>
            <a:r>
              <a:rPr lang="en-US" dirty="0" smtClean="0"/>
              <a:t>	write(‘Second line of AAA’),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told.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00298" y="1428736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71802" y="1142984"/>
            <a:ext cx="578647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Use this file as an output instead of console.</a:t>
            </a:r>
            <a:endParaRPr lang="th-TH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43042" y="542926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285984" y="5286388"/>
            <a:ext cx="685801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Close all output files and switch output back to the console.</a:t>
            </a:r>
            <a:endParaRPr lang="th-TH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58204" cy="584043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:- dynamic(f/2).</a:t>
            </a:r>
          </a:p>
          <a:p>
            <a:pPr>
              <a:buNone/>
            </a:pPr>
            <a:r>
              <a:rPr lang="en-US" dirty="0" smtClean="0"/>
              <a:t>test :- f, write('not the first time').</a:t>
            </a:r>
          </a:p>
          <a:p>
            <a:pPr>
              <a:buNone/>
            </a:pPr>
            <a:r>
              <a:rPr lang="en-US" dirty="0" smtClean="0"/>
              <a:t>test :- \+ f, </a:t>
            </a:r>
            <a:r>
              <a:rPr lang="en-US" dirty="0" err="1" smtClean="0"/>
              <a:t>asserta</a:t>
            </a:r>
            <a:r>
              <a:rPr lang="en-US" dirty="0" smtClean="0"/>
              <a:t>(f), write('the first time').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5572132" y="2357430"/>
            <a:ext cx="3071834" cy="407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?- test.</a:t>
            </a:r>
          </a:p>
          <a:p>
            <a:r>
              <a:rPr lang="en-US" dirty="0" smtClean="0"/>
              <a:t>the first time</a:t>
            </a:r>
          </a:p>
          <a:p>
            <a:r>
              <a:rPr lang="en-US" dirty="0" smtClean="0"/>
              <a:t>true.</a:t>
            </a:r>
          </a:p>
          <a:p>
            <a:endParaRPr lang="en-US" dirty="0" smtClean="0"/>
          </a:p>
          <a:p>
            <a:r>
              <a:rPr lang="en-US" dirty="0" smtClean="0"/>
              <a:t> 8 ?- test.</a:t>
            </a:r>
          </a:p>
          <a:p>
            <a:r>
              <a:rPr lang="en-US" dirty="0" smtClean="0"/>
              <a:t>not the first time</a:t>
            </a:r>
          </a:p>
          <a:p>
            <a:r>
              <a:rPr lang="en-US" dirty="0" smtClean="0"/>
              <a:t>true ;</a:t>
            </a:r>
          </a:p>
          <a:p>
            <a:r>
              <a:rPr lang="en-US" dirty="0" smtClean="0"/>
              <a:t>false.</a:t>
            </a:r>
            <a:endParaRPr lang="th-TH" dirty="0"/>
          </a:p>
        </p:txBody>
      </p:sp>
      <p:sp>
        <p:nvSpPr>
          <p:cNvPr id="5" name="Rounded Rectangle 4"/>
          <p:cNvSpPr/>
          <p:nvPr/>
        </p:nvSpPr>
        <p:spPr>
          <a:xfrm>
            <a:off x="857224" y="2714620"/>
            <a:ext cx="3643338" cy="3571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program that writes itself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See </a:t>
            </a:r>
            <a:r>
              <a:rPr lang="en-US" dirty="0" smtClean="0">
                <a:hlinkClick r:id="rId2" action="ppaction://hlinkfile"/>
              </a:rPr>
              <a:t>test.pl</a:t>
            </a:r>
            <a:endParaRPr lang="th-TH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that remembers to the next session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Adding information – use assert</a:t>
            </a:r>
          </a:p>
          <a:p>
            <a:r>
              <a:rPr lang="en-US" dirty="0" smtClean="0"/>
              <a:t>Remembering – redirect output to a file and do a listing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2" action="ppaction://hlinkfile"/>
              </a:rPr>
              <a:t>LEARNER.PL</a:t>
            </a:r>
            <a:endParaRPr lang="en-US" dirty="0" smtClean="0"/>
          </a:p>
          <a:p>
            <a:pPr lvl="1"/>
            <a:r>
              <a:rPr lang="en-US" dirty="0" smtClean="0"/>
              <a:t>Given a state, it attempts to name its capital.</a:t>
            </a:r>
          </a:p>
          <a:p>
            <a:pPr lvl="1"/>
            <a:r>
              <a:rPr lang="en-US" dirty="0" smtClean="0"/>
              <a:t>If unable to name the capital, it asks user to name the capital, and stores the information in its knowledge base.</a:t>
            </a:r>
          </a:p>
          <a:p>
            <a:pPr lvl="1"/>
            <a:r>
              <a:rPr lang="en-US" dirty="0" smtClean="0"/>
              <a:t>The knowledge base is stored separately on </a:t>
            </a:r>
            <a:r>
              <a:rPr lang="en-US" dirty="0" smtClean="0">
                <a:hlinkClick r:id="rId3" action="ppaction://hlinkfile"/>
              </a:rPr>
              <a:t>KB.PL</a:t>
            </a:r>
            <a:endParaRPr lang="th-TH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learner.pl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557216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?- start.</a:t>
            </a:r>
          </a:p>
          <a:p>
            <a:pPr>
              <a:buNone/>
            </a:pPr>
            <a:r>
              <a:rPr lang="en-US" dirty="0" smtClean="0"/>
              <a:t>% kb.pl compiled 0.00 sec, 880 bytes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Type names entirely in lower case, followed by period.</a:t>
            </a:r>
          </a:p>
          <a:p>
            <a:pPr>
              <a:buNone/>
            </a:pPr>
            <a:r>
              <a:rPr lang="en-US" dirty="0" smtClean="0"/>
              <a:t>Type "stop." to quit.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State? </a:t>
            </a:r>
            <a:r>
              <a:rPr lang="en-US" dirty="0" err="1" smtClean="0"/>
              <a:t>georgia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The capital of </a:t>
            </a:r>
            <a:r>
              <a:rPr lang="en-US" dirty="0" err="1" smtClean="0"/>
              <a:t>georgia</a:t>
            </a:r>
            <a:r>
              <a:rPr lang="en-US" dirty="0" smtClean="0"/>
              <a:t> is </a:t>
            </a:r>
            <a:r>
              <a:rPr lang="en-US" dirty="0" err="1" smtClean="0"/>
              <a:t>atlanta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State? </a:t>
            </a:r>
            <a:r>
              <a:rPr lang="en-US" dirty="0" err="1" smtClean="0"/>
              <a:t>hawaii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I do not know the capital of that state.</a:t>
            </a:r>
          </a:p>
          <a:p>
            <a:pPr>
              <a:buNone/>
            </a:pPr>
            <a:r>
              <a:rPr lang="en-US" dirty="0" smtClean="0"/>
              <a:t>Please tell me.</a:t>
            </a:r>
          </a:p>
          <a:p>
            <a:pPr>
              <a:buNone/>
            </a:pPr>
            <a:r>
              <a:rPr lang="en-US" dirty="0" smtClean="0"/>
              <a:t>Capital? </a:t>
            </a:r>
            <a:r>
              <a:rPr lang="en-US" dirty="0" err="1" smtClean="0"/>
              <a:t>honolulu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Thank you.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State? </a:t>
            </a:r>
            <a:r>
              <a:rPr lang="en-US" dirty="0" err="1" smtClean="0"/>
              <a:t>maine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The capital of </a:t>
            </a:r>
            <a:r>
              <a:rPr lang="en-US" dirty="0" err="1" smtClean="0"/>
              <a:t>maine</a:t>
            </a:r>
            <a:r>
              <a:rPr lang="en-US" dirty="0" smtClean="0"/>
              <a:t> is </a:t>
            </a:r>
            <a:r>
              <a:rPr lang="en-US" dirty="0" err="1" smtClean="0"/>
              <a:t>augusta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State? </a:t>
            </a:r>
            <a:r>
              <a:rPr lang="en-US" dirty="0" err="1" smtClean="0"/>
              <a:t>hawaii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The capital of </a:t>
            </a:r>
            <a:r>
              <a:rPr lang="en-US" dirty="0" err="1" smtClean="0"/>
              <a:t>hawaii</a:t>
            </a:r>
            <a:r>
              <a:rPr lang="en-US" dirty="0" smtClean="0"/>
              <a:t> is </a:t>
            </a:r>
            <a:r>
              <a:rPr lang="en-US" dirty="0" err="1" smtClean="0"/>
              <a:t>honolulu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State? stop.</a:t>
            </a:r>
          </a:p>
          <a:p>
            <a:pPr>
              <a:buNone/>
            </a:pPr>
            <a:r>
              <a:rPr lang="en-US" dirty="0" smtClean="0"/>
              <a:t>Saving the knowledge base...</a:t>
            </a:r>
          </a:p>
          <a:p>
            <a:pPr>
              <a:buNone/>
            </a:pPr>
            <a:r>
              <a:rPr lang="en-US" dirty="0" smtClean="0"/>
              <a:t>Done.</a:t>
            </a:r>
          </a:p>
          <a:p>
            <a:pPr>
              <a:buNone/>
            </a:pPr>
            <a:r>
              <a:rPr lang="en-US" dirty="0" smtClean="0"/>
              <a:t>true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643174" y="4357694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714744" y="3857628"/>
            <a:ext cx="192882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 learns!</a:t>
            </a:r>
            <a:endParaRPr lang="th-TH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Kb.pl after that run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:- dynamic(</a:t>
            </a:r>
            <a:r>
              <a:rPr lang="en-US" dirty="0" err="1" smtClean="0"/>
              <a:t>capital_of</a:t>
            </a:r>
            <a:r>
              <a:rPr lang="en-US" dirty="0" smtClean="0"/>
              <a:t>/2).</a:t>
            </a:r>
          </a:p>
          <a:p>
            <a:pPr>
              <a:buNone/>
            </a:pPr>
            <a:r>
              <a:rPr lang="en-US" dirty="0" smtClean="0"/>
              <a:t>:- dynamic </a:t>
            </a:r>
            <a:r>
              <a:rPr lang="en-US" dirty="0" err="1" smtClean="0"/>
              <a:t>capital_of</a:t>
            </a:r>
            <a:r>
              <a:rPr lang="en-US" dirty="0" smtClean="0"/>
              <a:t>/2.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georgia</a:t>
            </a:r>
            <a:r>
              <a:rPr lang="en-US" dirty="0" smtClean="0"/>
              <a:t>, </a:t>
            </a:r>
            <a:r>
              <a:rPr lang="en-US" dirty="0" err="1" smtClean="0"/>
              <a:t>atlanta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california</a:t>
            </a:r>
            <a:r>
              <a:rPr lang="en-US" dirty="0" smtClean="0"/>
              <a:t>, </a:t>
            </a:r>
            <a:r>
              <a:rPr lang="en-US" dirty="0" err="1" smtClean="0"/>
              <a:t>sacramento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florida</a:t>
            </a:r>
            <a:r>
              <a:rPr lang="en-US" dirty="0" smtClean="0"/>
              <a:t>, </a:t>
            </a:r>
            <a:r>
              <a:rPr lang="en-US" dirty="0" err="1" smtClean="0"/>
              <a:t>tallahassee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maine</a:t>
            </a:r>
            <a:r>
              <a:rPr lang="en-US" dirty="0" smtClean="0"/>
              <a:t>, </a:t>
            </a:r>
            <a:r>
              <a:rPr lang="en-US" dirty="0" err="1" smtClean="0"/>
              <a:t>augusta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hawaii</a:t>
            </a:r>
            <a:r>
              <a:rPr lang="en-US" dirty="0" smtClean="0"/>
              <a:t>, </a:t>
            </a:r>
            <a:r>
              <a:rPr lang="en-US" dirty="0" err="1" smtClean="0"/>
              <a:t>honolulu</a:t>
            </a:r>
            <a:r>
              <a:rPr lang="en-US" dirty="0" smtClean="0"/>
              <a:t>).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5286380" y="5357826"/>
            <a:ext cx="92869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215074" y="5143512"/>
            <a:ext cx="278608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Did not have it at first.</a:t>
            </a:r>
            <a:endParaRPr lang="th-TH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4643438" y="2214554"/>
            <a:ext cx="142876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6000760" y="1714488"/>
            <a:ext cx="278608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Extra?</a:t>
            </a:r>
            <a:endParaRPr lang="th-TH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learner.pl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86874" cy="46974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start :-  </a:t>
            </a:r>
            <a:r>
              <a:rPr lang="en-US" sz="2400" dirty="0" err="1" smtClean="0"/>
              <a:t>reconsult</a:t>
            </a:r>
            <a:r>
              <a:rPr lang="en-US" sz="2400" dirty="0" smtClean="0"/>
              <a:t>('kb.pl'),</a:t>
            </a:r>
          </a:p>
          <a:p>
            <a:pPr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nl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          write('Type names entirely in lower case, followed by period.'), </a:t>
            </a:r>
            <a:r>
              <a:rPr lang="en-US" sz="2400" dirty="0" err="1" smtClean="0"/>
              <a:t>nl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          write('Type "stop." to quit.'), </a:t>
            </a:r>
            <a:r>
              <a:rPr lang="en-US" sz="2400" dirty="0" err="1" smtClean="0"/>
              <a:t>nl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nl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          </a:t>
            </a:r>
            <a:r>
              <a:rPr lang="en-US" sz="2400" dirty="0" err="1" smtClean="0"/>
              <a:t>process_a_query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process_a_query</a:t>
            </a:r>
            <a:r>
              <a:rPr lang="en-US" sz="2400" dirty="0" smtClean="0"/>
              <a:t> :- write('State? '),</a:t>
            </a:r>
          </a:p>
          <a:p>
            <a:pPr>
              <a:buNone/>
            </a:pPr>
            <a:r>
              <a:rPr lang="en-US" sz="2400" dirty="0" smtClean="0"/>
              <a:t>                   read(State),</a:t>
            </a:r>
          </a:p>
          <a:p>
            <a:pPr>
              <a:buNone/>
            </a:pPr>
            <a:r>
              <a:rPr lang="en-US" sz="2400" dirty="0" smtClean="0"/>
              <a:t>                   answer(State).</a:t>
            </a:r>
            <a:endParaRPr lang="th-TH" sz="2400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3571868" y="1428736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4429124" y="1214422"/>
            <a:ext cx="450059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Load the knowledge base</a:t>
            </a:r>
            <a:endParaRPr lang="th-TH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4857752" y="4786322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5929322" y="4214818"/>
            <a:ext cx="321467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Ask the user to name a state.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useful if we want to write to a file and read back, because an atom will not be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splited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into two atoms.</a:t>
            </a:r>
            <a:endParaRPr lang="th-TH" dirty="0">
              <a:latin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357422" y="2714620"/>
            <a:ext cx="3786214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?- </a:t>
            </a:r>
            <a:r>
              <a:rPr lang="en-US" dirty="0" err="1" smtClean="0"/>
              <a:t>writeq</a:t>
            </a:r>
            <a:r>
              <a:rPr lang="en-US" dirty="0" smtClean="0"/>
              <a:t>('hello there').</a:t>
            </a:r>
          </a:p>
          <a:p>
            <a:r>
              <a:rPr lang="en-US" dirty="0" smtClean="0"/>
              <a:t>'hello there'</a:t>
            </a:r>
          </a:p>
          <a:p>
            <a:r>
              <a:rPr lang="en-US" dirty="0" smtClean="0"/>
              <a:t>true.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286248" y="3429000"/>
            <a:ext cx="2500330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7000892" y="3071810"/>
            <a:ext cx="1714512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writeq</a:t>
            </a:r>
            <a:r>
              <a:rPr lang="en-US" sz="2400" dirty="0" smtClean="0"/>
              <a:t> maintains the quotes.</a:t>
            </a:r>
            <a:endParaRPr lang="th-TH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answer(stop) :-    write('Saving the knowledge base...'),</a:t>
            </a:r>
            <a:r>
              <a:rPr lang="en-US" sz="2000" dirty="0" err="1" smtClean="0"/>
              <a:t>nl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en-US" sz="2000" dirty="0" smtClean="0"/>
              <a:t>                   tell('kb.pl'),</a:t>
            </a:r>
          </a:p>
          <a:p>
            <a:pPr>
              <a:buNone/>
            </a:pPr>
            <a:r>
              <a:rPr lang="en-US" sz="2000" dirty="0" smtClean="0"/>
              <a:t>                   write(':- dynamic(</a:t>
            </a:r>
            <a:r>
              <a:rPr lang="en-US" sz="2000" dirty="0" err="1" smtClean="0"/>
              <a:t>capital_of</a:t>
            </a:r>
            <a:r>
              <a:rPr lang="en-US" sz="2000" dirty="0" smtClean="0"/>
              <a:t>/2).'),</a:t>
            </a:r>
            <a:r>
              <a:rPr lang="en-US" sz="2000" dirty="0" err="1" smtClean="0"/>
              <a:t>nl</a:t>
            </a:r>
            <a:r>
              <a:rPr lang="en-US" sz="2000" dirty="0" smtClean="0"/>
              <a:t>,   % omit if not needed</a:t>
            </a:r>
          </a:p>
          <a:p>
            <a:pPr>
              <a:buNone/>
            </a:pPr>
            <a:r>
              <a:rPr lang="en-US" sz="2000" dirty="0" smtClean="0"/>
              <a:t>                   listing(</a:t>
            </a:r>
            <a:r>
              <a:rPr lang="en-US" sz="2000" dirty="0" err="1" smtClean="0"/>
              <a:t>capital_of</a:t>
            </a:r>
            <a:r>
              <a:rPr lang="en-US" sz="2000" dirty="0" smtClean="0"/>
              <a:t>),</a:t>
            </a:r>
          </a:p>
          <a:p>
            <a:pPr>
              <a:buNone/>
            </a:pPr>
            <a:r>
              <a:rPr lang="en-US" sz="2000" dirty="0" smtClean="0"/>
              <a:t>                   told,</a:t>
            </a:r>
          </a:p>
          <a:p>
            <a:pPr>
              <a:buNone/>
            </a:pPr>
            <a:r>
              <a:rPr lang="en-US" sz="2000" dirty="0" smtClean="0"/>
              <a:t>                   write('Done.'),</a:t>
            </a:r>
            <a:r>
              <a:rPr lang="en-US" sz="2000" dirty="0" err="1" smtClean="0"/>
              <a:t>nl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% If the state is in the knowledge base, display it, then</a:t>
            </a:r>
          </a:p>
          <a:p>
            <a:pPr>
              <a:buNone/>
            </a:pPr>
            <a:r>
              <a:rPr lang="en-US" sz="2000" dirty="0" smtClean="0"/>
              <a:t>   % loop back to </a:t>
            </a:r>
            <a:r>
              <a:rPr lang="en-US" sz="2000" dirty="0" err="1" smtClean="0"/>
              <a:t>process_a_query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answer(State) :-   </a:t>
            </a:r>
            <a:r>
              <a:rPr lang="en-US" sz="2000" dirty="0" err="1" smtClean="0"/>
              <a:t>capital_of</a:t>
            </a:r>
            <a:r>
              <a:rPr lang="en-US" sz="2000" dirty="0" smtClean="0"/>
              <a:t>(</a:t>
            </a:r>
            <a:r>
              <a:rPr lang="en-US" sz="2000" dirty="0" err="1" smtClean="0"/>
              <a:t>State,City</a:t>
            </a:r>
            <a:r>
              <a:rPr lang="en-US" sz="2000" dirty="0" smtClean="0"/>
              <a:t>),</a:t>
            </a:r>
          </a:p>
          <a:p>
            <a:pPr>
              <a:buNone/>
            </a:pPr>
            <a:r>
              <a:rPr lang="en-US" sz="2000" dirty="0" smtClean="0"/>
              <a:t>                   write('The capital of '),</a:t>
            </a:r>
          </a:p>
          <a:p>
            <a:pPr>
              <a:buNone/>
            </a:pPr>
            <a:r>
              <a:rPr lang="en-US" sz="2000" dirty="0" smtClean="0"/>
              <a:t>                   write(State),</a:t>
            </a:r>
          </a:p>
          <a:p>
            <a:pPr>
              <a:buNone/>
            </a:pPr>
            <a:r>
              <a:rPr lang="en-US" sz="2000" dirty="0" smtClean="0"/>
              <a:t>                   write(' is '),</a:t>
            </a:r>
          </a:p>
          <a:p>
            <a:pPr>
              <a:buNone/>
            </a:pPr>
            <a:r>
              <a:rPr lang="en-US" sz="2000" dirty="0" smtClean="0"/>
              <a:t>                   write(City),</a:t>
            </a:r>
            <a:r>
              <a:rPr lang="en-US" sz="2000" dirty="0" err="1" smtClean="0"/>
              <a:t>nl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en-US" sz="2000" dirty="0" smtClean="0"/>
              <a:t>                   </a:t>
            </a:r>
            <a:r>
              <a:rPr lang="en-US" sz="2000" dirty="0" err="1" smtClean="0"/>
              <a:t>nl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en-US" sz="2000" dirty="0" smtClean="0"/>
              <a:t>                   </a:t>
            </a:r>
            <a:r>
              <a:rPr lang="en-US" sz="2000" dirty="0" err="1" smtClean="0"/>
              <a:t>process_a_query</a:t>
            </a:r>
            <a:r>
              <a:rPr lang="en-US" sz="2000" dirty="0" smtClean="0"/>
              <a:t>.</a:t>
            </a:r>
            <a:endParaRPr lang="th-TH" sz="2000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3714744" y="1500174"/>
            <a:ext cx="107157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2857488" y="785794"/>
            <a:ext cx="192882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857752" y="1357298"/>
            <a:ext cx="278608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Save to kb.pl</a:t>
            </a:r>
            <a:endParaRPr lang="th-TH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% If the state is not in the knowledge base, ask the</a:t>
            </a:r>
          </a:p>
          <a:p>
            <a:pPr>
              <a:buNone/>
            </a:pPr>
            <a:r>
              <a:rPr lang="en-US" dirty="0" smtClean="0"/>
              <a:t>   % user for information, add it to the knowledge base, and</a:t>
            </a:r>
          </a:p>
          <a:p>
            <a:pPr>
              <a:buNone/>
            </a:pPr>
            <a:r>
              <a:rPr lang="en-US" dirty="0" smtClean="0"/>
              <a:t>   % loop back to </a:t>
            </a:r>
            <a:r>
              <a:rPr lang="en-US" dirty="0" err="1" smtClean="0"/>
              <a:t>process_a_query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answer(State) :-   \+ </a:t>
            </a:r>
            <a:r>
              <a:rPr lang="en-US" dirty="0" err="1" smtClean="0"/>
              <a:t>capital_of</a:t>
            </a:r>
            <a:r>
              <a:rPr lang="en-US" dirty="0" smtClean="0"/>
              <a:t>(State,_),</a:t>
            </a:r>
          </a:p>
          <a:p>
            <a:pPr>
              <a:buNone/>
            </a:pPr>
            <a:r>
              <a:rPr lang="en-US" dirty="0" smtClean="0"/>
              <a:t>                   write('I do not know the capital of that state.'),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   write('Please tell me.'),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   write('Capital? '),</a:t>
            </a:r>
          </a:p>
          <a:p>
            <a:pPr>
              <a:buNone/>
            </a:pPr>
            <a:r>
              <a:rPr lang="en-US" dirty="0" smtClean="0"/>
              <a:t>                   read(City),</a:t>
            </a:r>
          </a:p>
          <a:p>
            <a:pPr>
              <a:buNone/>
            </a:pPr>
            <a:r>
              <a:rPr lang="en-US" dirty="0" smtClean="0"/>
              <a:t>                   write('Thank you.'),</a:t>
            </a:r>
            <a:r>
              <a:rPr lang="en-US" dirty="0" err="1" smtClean="0"/>
              <a:t>nl,nl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assertz</a:t>
            </a:r>
            <a:r>
              <a:rPr lang="en-US" dirty="0" smtClean="0"/>
              <a:t>(</a:t>
            </a: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State,City</a:t>
            </a:r>
            <a:r>
              <a:rPr lang="en-US" dirty="0" smtClean="0"/>
              <a:t>)),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process_a_query</a:t>
            </a:r>
            <a:r>
              <a:rPr lang="en-US" dirty="0" smtClean="0"/>
              <a:t>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57488" y="4429132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4429124" y="4643446"/>
            <a:ext cx="50006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 input/output: get, get0, put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put: output 1 character, its argument is an integer that gives the character’s ASCII code.</a:t>
            </a:r>
          </a:p>
          <a:p>
            <a:pPr>
              <a:buNone/>
            </a:pPr>
            <a:r>
              <a:rPr lang="en-US" dirty="0" smtClean="0"/>
              <a:t>	 ?- put(42).</a:t>
            </a:r>
          </a:p>
          <a:p>
            <a:pPr>
              <a:buNone/>
            </a:pPr>
            <a:r>
              <a:rPr lang="en-US" dirty="0" smtClean="0"/>
              <a:t>	*</a:t>
            </a:r>
          </a:p>
          <a:p>
            <a:pPr>
              <a:buNone/>
            </a:pPr>
            <a:r>
              <a:rPr lang="en-US" dirty="0" smtClean="0"/>
              <a:t>	true.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7 -&gt; beep</a:t>
            </a:r>
          </a:p>
          <a:p>
            <a:pPr>
              <a:buNone/>
            </a:pPr>
            <a:r>
              <a:rPr lang="en-US" dirty="0" smtClean="0"/>
              <a:t>8 -&gt; backspace</a:t>
            </a:r>
          </a:p>
          <a:p>
            <a:pPr>
              <a:buNone/>
            </a:pPr>
            <a:r>
              <a:rPr lang="en-US" dirty="0" smtClean="0"/>
              <a:t>12 -&gt; start new page on printer.</a:t>
            </a:r>
          </a:p>
          <a:p>
            <a:pPr>
              <a:buNone/>
            </a:pPr>
            <a:r>
              <a:rPr lang="en-US" dirty="0" smtClean="0"/>
              <a:t>13 -&gt; return without new line.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2214546" y="2714620"/>
            <a:ext cx="142876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714744" y="3000372"/>
            <a:ext cx="392909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Ascii</a:t>
            </a:r>
            <a:r>
              <a:rPr lang="en-US" dirty="0" smtClean="0"/>
              <a:t> for asterisk.</a:t>
            </a:r>
            <a:endParaRPr lang="th-TH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r>
              <a:rPr lang="en-US" dirty="0" smtClean="0"/>
              <a:t>get: accepts one character and instantiates the character to its ASCII code.</a:t>
            </a:r>
          </a:p>
          <a:p>
            <a:pPr>
              <a:buNone/>
            </a:pPr>
            <a:r>
              <a:rPr lang="en-US" dirty="0" smtClean="0"/>
              <a:t>	 ?- get(X).</a:t>
            </a:r>
          </a:p>
          <a:p>
            <a:pPr>
              <a:buNone/>
            </a:pPr>
            <a:r>
              <a:rPr lang="en-US" dirty="0" smtClean="0"/>
              <a:t>	|    *</a:t>
            </a:r>
          </a:p>
          <a:p>
            <a:pPr>
              <a:buNone/>
            </a:pPr>
            <a:r>
              <a:rPr lang="en-US" dirty="0" smtClean="0"/>
              <a:t>	X = 42.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?- get0(X).</a:t>
            </a:r>
          </a:p>
          <a:p>
            <a:pPr>
              <a:buNone/>
            </a:pPr>
            <a:r>
              <a:rPr lang="en-US" dirty="0" smtClean="0"/>
              <a:t>|    </a:t>
            </a:r>
          </a:p>
          <a:p>
            <a:pPr>
              <a:buNone/>
            </a:pPr>
            <a:r>
              <a:rPr lang="en-US" dirty="0" smtClean="0"/>
              <a:t>X = 10.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500562" y="1357298"/>
            <a:ext cx="3929090" cy="2071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Get -&gt; skips blanks, returns, or other nonprinting character.</a:t>
            </a:r>
            <a:endParaRPr lang="th-TH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429124" y="2928934"/>
            <a:ext cx="1285884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572000" y="3786190"/>
            <a:ext cx="3857652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you want to read these characters, use get0.</a:t>
            </a:r>
            <a:endParaRPr lang="th-TH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857224" y="4214818"/>
            <a:ext cx="164307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2500298" y="3929066"/>
            <a:ext cx="171451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Press Return </a:t>
            </a:r>
            <a:endParaRPr lang="th-TH" dirty="0"/>
          </a:p>
        </p:txBody>
      </p:sp>
      <p:sp>
        <p:nvSpPr>
          <p:cNvPr id="13" name="Rounded Rectangle 12"/>
          <p:cNvSpPr/>
          <p:nvPr/>
        </p:nvSpPr>
        <p:spPr>
          <a:xfrm>
            <a:off x="1000100" y="5786454"/>
            <a:ext cx="685804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Reading past end of file returns -1</a:t>
            </a:r>
            <a:endParaRPr lang="th-TH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menu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See </a:t>
            </a:r>
            <a:r>
              <a:rPr lang="en-US" dirty="0" smtClean="0">
                <a:hlinkClick r:id="rId2" action="ppaction://hlinkfile"/>
              </a:rPr>
              <a:t>menudemo.pl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?- start.</a:t>
            </a:r>
          </a:p>
          <a:p>
            <a:pPr>
              <a:buNone/>
            </a:pPr>
            <a:r>
              <a:rPr lang="en-US" dirty="0" smtClean="0"/>
              <a:t>Which state do you want to know about?</a:t>
            </a:r>
          </a:p>
          <a:p>
            <a:pPr>
              <a:buNone/>
            </a:pPr>
            <a:r>
              <a:rPr lang="en-US" dirty="0" smtClean="0"/>
              <a:t> 1  Georgia</a:t>
            </a:r>
          </a:p>
          <a:p>
            <a:pPr>
              <a:buNone/>
            </a:pPr>
            <a:r>
              <a:rPr lang="en-US" dirty="0" smtClean="0"/>
              <a:t> 2  California</a:t>
            </a:r>
          </a:p>
          <a:p>
            <a:pPr>
              <a:buNone/>
            </a:pPr>
            <a:r>
              <a:rPr lang="en-US" dirty="0" smtClean="0"/>
              <a:t> 3  Florida</a:t>
            </a:r>
          </a:p>
          <a:p>
            <a:pPr>
              <a:buNone/>
            </a:pPr>
            <a:r>
              <a:rPr lang="en-US" dirty="0" smtClean="0"/>
              <a:t> 4  Maine</a:t>
            </a:r>
          </a:p>
          <a:p>
            <a:pPr>
              <a:buNone/>
            </a:pPr>
            <a:r>
              <a:rPr lang="en-US" dirty="0" smtClean="0"/>
              <a:t>Type a number, 1 to 4 -- 3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capital of </a:t>
            </a:r>
            <a:r>
              <a:rPr lang="en-US" dirty="0" err="1" smtClean="0"/>
              <a:t>florida</a:t>
            </a:r>
            <a:r>
              <a:rPr lang="en-US" dirty="0" smtClean="0"/>
              <a:t> is </a:t>
            </a:r>
            <a:r>
              <a:rPr lang="en-US" dirty="0" err="1" smtClean="0"/>
              <a:t>tallahassee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true.</a:t>
            </a:r>
            <a:endParaRPr lang="th-TH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501122" cy="5929354"/>
          </a:xfrm>
          <a:noFill/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start :-  </a:t>
            </a:r>
            <a:r>
              <a:rPr lang="en-US" dirty="0" err="1" smtClean="0"/>
              <a:t>display_menu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get_from_menu</a:t>
            </a:r>
            <a:r>
              <a:rPr lang="en-US" dirty="0" smtClean="0"/>
              <a:t>(State),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State,City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write('The capital of '),</a:t>
            </a:r>
          </a:p>
          <a:p>
            <a:pPr>
              <a:buNone/>
            </a:pPr>
            <a:r>
              <a:rPr lang="en-US" dirty="0" smtClean="0"/>
              <a:t>          write(State),</a:t>
            </a:r>
          </a:p>
          <a:p>
            <a:pPr>
              <a:buNone/>
            </a:pPr>
            <a:r>
              <a:rPr lang="en-US" dirty="0" smtClean="0"/>
              <a:t>          write(' is '),</a:t>
            </a:r>
          </a:p>
          <a:p>
            <a:pPr>
              <a:buNone/>
            </a:pPr>
            <a:r>
              <a:rPr lang="en-US" dirty="0" smtClean="0"/>
              <a:t>          write(City),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  <a:endParaRPr lang="th-TH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display_menu</a:t>
            </a:r>
            <a:r>
              <a:rPr lang="en-US" dirty="0" smtClean="0"/>
              <a:t> :- write('Which state do you want to know about?'),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write(' 1  Georgia'),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write(' 2  California'),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write(' 3  Florida'),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write(' 4  Maine'),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write('Type a number, 1 to 4 -- ').</a:t>
            </a:r>
            <a:endParaRPr lang="th-TH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get_from_menu</a:t>
            </a:r>
            <a:r>
              <a:rPr lang="en-US" sz="2400" dirty="0" smtClean="0"/>
              <a:t>(State) :-  get(Code),  % read a character</a:t>
            </a:r>
          </a:p>
          <a:p>
            <a:pPr>
              <a:buNone/>
            </a:pPr>
            <a:r>
              <a:rPr lang="en-US" sz="2400" dirty="0" smtClean="0"/>
              <a:t>                         get0(_),    % consume the Return keystroke</a:t>
            </a:r>
          </a:p>
          <a:p>
            <a:pPr>
              <a:buNone/>
            </a:pPr>
            <a:r>
              <a:rPr lang="en-US" sz="2400" dirty="0" smtClean="0"/>
              <a:t>                         interpret(</a:t>
            </a:r>
            <a:r>
              <a:rPr lang="en-US" sz="2400" dirty="0" err="1" smtClean="0"/>
              <a:t>Code,State</a:t>
            </a:r>
            <a:r>
              <a:rPr lang="en-US" sz="2400" dirty="0" smtClean="0"/>
              <a:t>).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interpret(49,georgia).      /* ASCII 49 = '1' */</a:t>
            </a:r>
          </a:p>
          <a:p>
            <a:pPr>
              <a:buNone/>
            </a:pPr>
            <a:r>
              <a:rPr lang="en-US" sz="2400" dirty="0" smtClean="0"/>
              <a:t>interpret(50,california).   /* ASCII 50 = '2' */</a:t>
            </a:r>
          </a:p>
          <a:p>
            <a:pPr>
              <a:buNone/>
            </a:pPr>
            <a:r>
              <a:rPr lang="en-US" sz="2400" dirty="0" smtClean="0"/>
              <a:t>interpret(51,florida).      /* ASCII 51 = '3' */</a:t>
            </a:r>
          </a:p>
          <a:p>
            <a:pPr>
              <a:buNone/>
            </a:pPr>
            <a:r>
              <a:rPr lang="en-US" sz="2400" dirty="0" smtClean="0"/>
              <a:t>interpret(52,maine).        /* ASCII 52 = '4' */</a:t>
            </a:r>
            <a:endParaRPr lang="th-TH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only yes or no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See </a:t>
            </a:r>
            <a:r>
              <a:rPr lang="en-US" dirty="0" smtClean="0">
                <a:hlinkClick r:id="rId2" action="ppaction://hlinkfile"/>
              </a:rPr>
              <a:t>getyesno.pl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get_yes_or_no</a:t>
            </a:r>
            <a:r>
              <a:rPr lang="en-US" dirty="0" smtClean="0"/>
              <a:t>(Result) :- get(Char),              % read a character</a:t>
            </a:r>
          </a:p>
          <a:p>
            <a:pPr>
              <a:buNone/>
            </a:pPr>
            <a:r>
              <a:rPr lang="en-US" dirty="0" smtClean="0"/>
              <a:t>                         get0(_),                % consume the Return after it</a:t>
            </a:r>
          </a:p>
          <a:p>
            <a:pPr>
              <a:buNone/>
            </a:pPr>
            <a:r>
              <a:rPr lang="en-US" dirty="0" smtClean="0"/>
              <a:t>                         interpret(</a:t>
            </a:r>
            <a:r>
              <a:rPr lang="en-US" dirty="0" err="1" smtClean="0"/>
              <a:t>Char,Result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                         !.                      % cut -- see text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get_yes_or_no</a:t>
            </a:r>
            <a:r>
              <a:rPr lang="en-US" dirty="0" smtClean="0"/>
              <a:t>(Result) :-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         write('Type Y or N:'),</a:t>
            </a:r>
          </a:p>
          <a:p>
            <a:pPr>
              <a:buNone/>
            </a:pPr>
            <a:r>
              <a:rPr lang="en-US" dirty="0" smtClean="0"/>
              <a:t>                         </a:t>
            </a:r>
            <a:r>
              <a:rPr lang="en-US" dirty="0" err="1" smtClean="0"/>
              <a:t>get_yes_or_no</a:t>
            </a:r>
            <a:r>
              <a:rPr lang="en-US" dirty="0" smtClean="0"/>
              <a:t>(Result).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interpret(89,yes).  % ASCII 89  = 'Y'</a:t>
            </a:r>
          </a:p>
          <a:p>
            <a:pPr>
              <a:buNone/>
            </a:pPr>
            <a:r>
              <a:rPr lang="en-US" dirty="0" smtClean="0"/>
              <a:t>interpret(121,yes). % ASCII 121 = 'y'</a:t>
            </a:r>
          </a:p>
          <a:p>
            <a:pPr>
              <a:buNone/>
            </a:pPr>
            <a:r>
              <a:rPr lang="en-US" dirty="0" smtClean="0"/>
              <a:t>interpret(78,no).   % ASCII 78  = 'N'</a:t>
            </a:r>
          </a:p>
          <a:p>
            <a:pPr>
              <a:buNone/>
            </a:pPr>
            <a:r>
              <a:rPr lang="en-US" dirty="0" smtClean="0"/>
              <a:t>interpret(110,no).  % ASCII 110 = 'n'</a:t>
            </a:r>
            <a:endParaRPr lang="th-TH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expert system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Car.pl</a:t>
            </a:r>
            <a:r>
              <a:rPr lang="en-US" dirty="0" smtClean="0"/>
              <a:t> tells user why a car won’t start.</a:t>
            </a:r>
          </a:p>
          <a:p>
            <a:r>
              <a:rPr lang="en-US" dirty="0" smtClean="0"/>
              <a:t>See the conversation with it.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write(X), if X is not instantiated, prolog will print a variable with no name: such as _G232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?- write(3.14*2).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3.14*2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true.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86116" y="4000504"/>
            <a:ext cx="207170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429256" y="4500570"/>
            <a:ext cx="2500330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math calculation</a:t>
            </a:r>
            <a:endParaRPr lang="th-TH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0"/>
            <a:ext cx="8715436" cy="6858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?- start.</a:t>
            </a:r>
          </a:p>
          <a:p>
            <a:pPr>
              <a:buNone/>
            </a:pPr>
            <a:r>
              <a:rPr lang="en-US" dirty="0" smtClean="0"/>
              <a:t>This program diagnoses why a car won't start.</a:t>
            </a:r>
          </a:p>
          <a:p>
            <a:pPr>
              <a:buNone/>
            </a:pPr>
            <a:r>
              <a:rPr lang="en-US" dirty="0" smtClean="0"/>
              <a:t>Answer all questions with Y for yes or N for no.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When you first started trying to start the car,</a:t>
            </a:r>
          </a:p>
          <a:p>
            <a:pPr>
              <a:buNone/>
            </a:pPr>
            <a:r>
              <a:rPr lang="en-US" dirty="0" smtClean="0"/>
              <a:t>did the starter crank the engine normally? </a:t>
            </a:r>
          </a:p>
          <a:p>
            <a:pPr>
              <a:buNone/>
            </a:pPr>
            <a:r>
              <a:rPr lang="en-US" dirty="0" smtClean="0"/>
              <a:t>|: 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Does the starter crank the engine normally now? </a:t>
            </a:r>
          </a:p>
          <a:p>
            <a:pPr>
              <a:buNone/>
            </a:pPr>
            <a:r>
              <a:rPr lang="en-US" dirty="0" smtClean="0"/>
              <a:t>|: 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Your attempts to start the car have run down the battery.</a:t>
            </a:r>
          </a:p>
          <a:p>
            <a:pPr>
              <a:buNone/>
            </a:pPr>
            <a:r>
              <a:rPr lang="en-US" dirty="0" smtClean="0"/>
              <a:t>Recharging or jump-starting will be necessary.</a:t>
            </a:r>
          </a:p>
          <a:p>
            <a:pPr>
              <a:buNone/>
            </a:pPr>
            <a:r>
              <a:rPr lang="en-US" dirty="0" smtClean="0"/>
              <a:t>But there is probably nothing wrong with the battery itself.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Look in the carburetor.  Can you see or smell gasoline?</a:t>
            </a:r>
          </a:p>
          <a:p>
            <a:pPr>
              <a:buNone/>
            </a:pPr>
            <a:r>
              <a:rPr lang="en-US" dirty="0" smtClean="0"/>
              <a:t>|: 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Check whether there is fuel in the tank.</a:t>
            </a:r>
          </a:p>
          <a:p>
            <a:pPr>
              <a:buNone/>
            </a:pPr>
            <a:r>
              <a:rPr lang="en-US" dirty="0" smtClean="0"/>
              <a:t>If so, check for a clogged fuel line or filter</a:t>
            </a:r>
          </a:p>
          <a:p>
            <a:pPr>
              <a:buNone/>
            </a:pPr>
            <a:r>
              <a:rPr lang="en-US" dirty="0" smtClean="0"/>
              <a:t>or a defective fuel pump.</a:t>
            </a:r>
          </a:p>
          <a:p>
            <a:pPr>
              <a:buNone/>
            </a:pPr>
            <a:r>
              <a:rPr lang="en-US" dirty="0" smtClean="0"/>
              <a:t>true.</a:t>
            </a:r>
            <a:endParaRPr lang="th-TH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?- start.</a:t>
            </a:r>
          </a:p>
          <a:p>
            <a:pPr>
              <a:buNone/>
            </a:pPr>
            <a:r>
              <a:rPr lang="en-US" dirty="0" smtClean="0"/>
              <a:t>This program diagnoses why a car won't start.</a:t>
            </a:r>
          </a:p>
          <a:p>
            <a:pPr>
              <a:buNone/>
            </a:pPr>
            <a:r>
              <a:rPr lang="en-US" dirty="0" smtClean="0"/>
              <a:t>Answer all questions with Y for yes or N for no.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When you first started trying to start the car,</a:t>
            </a:r>
          </a:p>
          <a:p>
            <a:pPr>
              <a:buNone/>
            </a:pPr>
            <a:r>
              <a:rPr lang="en-US" dirty="0" smtClean="0"/>
              <a:t>did the starter crank the engine normally? </a:t>
            </a:r>
          </a:p>
          <a:p>
            <a:pPr>
              <a:buNone/>
            </a:pPr>
            <a:r>
              <a:rPr lang="en-US" dirty="0" smtClean="0"/>
              <a:t>|    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Check that the gearshift is set to Park or Neutral.</a:t>
            </a:r>
          </a:p>
          <a:p>
            <a:pPr>
              <a:buNone/>
            </a:pPr>
            <a:r>
              <a:rPr lang="en-US" dirty="0" smtClean="0"/>
              <a:t>Try jiggling the gearshift lever.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Check for a defective battery, voltage</a:t>
            </a:r>
          </a:p>
          <a:p>
            <a:pPr>
              <a:buNone/>
            </a:pPr>
            <a:r>
              <a:rPr lang="en-US" dirty="0" smtClean="0"/>
              <a:t>regulator, or alternator; if any of these is</a:t>
            </a:r>
          </a:p>
          <a:p>
            <a:pPr>
              <a:buNone/>
            </a:pPr>
            <a:r>
              <a:rPr lang="en-US" dirty="0" smtClean="0"/>
              <a:t>the problem, charging the battery or jump-</a:t>
            </a:r>
          </a:p>
          <a:p>
            <a:pPr>
              <a:buNone/>
            </a:pPr>
            <a:r>
              <a:rPr lang="en-US" dirty="0" smtClean="0"/>
              <a:t>starting may get the car going temporarily.</a:t>
            </a:r>
          </a:p>
          <a:p>
            <a:pPr>
              <a:buNone/>
            </a:pPr>
            <a:r>
              <a:rPr lang="en-US" dirty="0" smtClean="0"/>
              <a:t>Or the starter itself may be defective.</a:t>
            </a:r>
          </a:p>
          <a:p>
            <a:pPr>
              <a:buNone/>
            </a:pPr>
            <a:r>
              <a:rPr lang="en-US" dirty="0" smtClean="0"/>
              <a:t>true.</a:t>
            </a:r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6286512" y="642918"/>
            <a:ext cx="2643206" cy="57864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the starter is defective, there is no point collecting other information.</a:t>
            </a:r>
            <a:endParaRPr lang="th-TH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start :-</a:t>
            </a:r>
          </a:p>
          <a:p>
            <a:pPr>
              <a:buNone/>
            </a:pPr>
            <a:r>
              <a:rPr lang="en-US" sz="2400" dirty="0" smtClean="0"/>
              <a:t>   write('This program diagnoses why a car </a:t>
            </a:r>
            <a:r>
              <a:rPr lang="en-US" sz="2400" dirty="0" err="1" smtClean="0"/>
              <a:t>won''t</a:t>
            </a:r>
            <a:r>
              <a:rPr lang="en-US" sz="2400" dirty="0" smtClean="0"/>
              <a:t> start.'),</a:t>
            </a:r>
            <a:r>
              <a:rPr lang="en-US" sz="2400" dirty="0" err="1" smtClean="0"/>
              <a:t>nl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   write('Answer all questions with Y for yes or N for no.'),</a:t>
            </a:r>
            <a:r>
              <a:rPr lang="en-US" sz="2400" dirty="0" err="1" smtClean="0"/>
              <a:t>nl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clear_stored_answers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try_all_possibilities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try_all_possibilities</a:t>
            </a:r>
            <a:r>
              <a:rPr lang="en-US" sz="2400" dirty="0" smtClean="0"/>
              <a:t> :-     % Backtrack through all possibilities...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defect_may_be</a:t>
            </a:r>
            <a:r>
              <a:rPr lang="en-US" sz="2400" dirty="0" smtClean="0"/>
              <a:t>(D),</a:t>
            </a:r>
          </a:p>
          <a:p>
            <a:pPr>
              <a:buNone/>
            </a:pPr>
            <a:r>
              <a:rPr lang="en-US" sz="2400" dirty="0" smtClean="0"/>
              <a:t>   explain(D),</a:t>
            </a:r>
          </a:p>
          <a:p>
            <a:pPr>
              <a:buNone/>
            </a:pPr>
            <a:r>
              <a:rPr lang="en-US" sz="2400" dirty="0" smtClean="0"/>
              <a:t>   fail.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try_all_possibilities</a:t>
            </a:r>
            <a:r>
              <a:rPr lang="en-US" sz="2400" dirty="0" smtClean="0"/>
              <a:t>.</a:t>
            </a:r>
            <a:endParaRPr lang="th-TH" sz="24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35798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r>
              <a:rPr lang="en-US" dirty="0" smtClean="0"/>
              <a:t>% Diagnostic knowledge base</a:t>
            </a:r>
          </a:p>
          <a:p>
            <a:pPr>
              <a:buNone/>
            </a:pPr>
            <a:r>
              <a:rPr lang="en-US" dirty="0" smtClean="0"/>
              <a:t>%   (conditions under which to give each diagnosis)</a:t>
            </a:r>
          </a:p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defect_may_be</a:t>
            </a:r>
            <a:r>
              <a:rPr lang="en-US" dirty="0" smtClean="0"/>
              <a:t>(</a:t>
            </a:r>
            <a:r>
              <a:rPr lang="en-US" dirty="0" err="1" smtClean="0"/>
              <a:t>drained_battery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user_says</a:t>
            </a:r>
            <a:r>
              <a:rPr lang="en-US" dirty="0" smtClean="0"/>
              <a:t>(</a:t>
            </a:r>
            <a:r>
              <a:rPr lang="en-US" dirty="0" err="1" smtClean="0"/>
              <a:t>starter_was_ok,yes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user_says</a:t>
            </a:r>
            <a:r>
              <a:rPr lang="en-US" dirty="0" smtClean="0"/>
              <a:t>(</a:t>
            </a:r>
            <a:r>
              <a:rPr lang="en-US" dirty="0" err="1" smtClean="0"/>
              <a:t>starter_is_ok,no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defect_may_be</a:t>
            </a:r>
            <a:r>
              <a:rPr lang="en-US" dirty="0" smtClean="0"/>
              <a:t>(</a:t>
            </a:r>
            <a:r>
              <a:rPr lang="en-US" dirty="0" err="1" smtClean="0"/>
              <a:t>wrong_gear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user_says</a:t>
            </a:r>
            <a:r>
              <a:rPr lang="en-US" dirty="0" smtClean="0"/>
              <a:t>(</a:t>
            </a:r>
            <a:r>
              <a:rPr lang="en-US" dirty="0" err="1" smtClean="0"/>
              <a:t>starter_was_ok,no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defect_may_be</a:t>
            </a:r>
            <a:r>
              <a:rPr lang="en-US" dirty="0" smtClean="0"/>
              <a:t>(</a:t>
            </a:r>
            <a:r>
              <a:rPr lang="en-US" dirty="0" err="1" smtClean="0"/>
              <a:t>starting_system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user_says</a:t>
            </a:r>
            <a:r>
              <a:rPr lang="en-US" dirty="0" smtClean="0"/>
              <a:t>(</a:t>
            </a:r>
            <a:r>
              <a:rPr lang="en-US" dirty="0" err="1" smtClean="0"/>
              <a:t>starter_was_ok,no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defect_may_be</a:t>
            </a:r>
            <a:r>
              <a:rPr lang="en-US" dirty="0" smtClean="0"/>
              <a:t>(</a:t>
            </a:r>
            <a:r>
              <a:rPr lang="en-US" dirty="0" err="1" smtClean="0"/>
              <a:t>fuel_system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user_says</a:t>
            </a:r>
            <a:r>
              <a:rPr lang="en-US" dirty="0" smtClean="0"/>
              <a:t>(</a:t>
            </a:r>
            <a:r>
              <a:rPr lang="en-US" dirty="0" err="1" smtClean="0"/>
              <a:t>starter_was_ok,yes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user_says</a:t>
            </a:r>
            <a:r>
              <a:rPr lang="en-US" dirty="0" smtClean="0"/>
              <a:t>(</a:t>
            </a:r>
            <a:r>
              <a:rPr lang="en-US" dirty="0" err="1" smtClean="0"/>
              <a:t>fuel_is_ok,no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defect_may_be</a:t>
            </a:r>
            <a:r>
              <a:rPr lang="en-US" dirty="0" smtClean="0"/>
              <a:t>(</a:t>
            </a:r>
            <a:r>
              <a:rPr lang="en-US" dirty="0" err="1" smtClean="0"/>
              <a:t>ignition_system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user_says</a:t>
            </a:r>
            <a:r>
              <a:rPr lang="en-US" dirty="0" smtClean="0"/>
              <a:t>(</a:t>
            </a:r>
            <a:r>
              <a:rPr lang="en-US" dirty="0" err="1" smtClean="0"/>
              <a:t>starter_was_ok,yes</a:t>
            </a:r>
            <a:r>
              <a:rPr lang="en-US" dirty="0" smtClean="0"/>
              <a:t>),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user_says</a:t>
            </a:r>
            <a:r>
              <a:rPr lang="en-US" dirty="0" smtClean="0"/>
              <a:t>(</a:t>
            </a:r>
            <a:r>
              <a:rPr lang="en-US" dirty="0" err="1" smtClean="0"/>
              <a:t>fuel_is_ok,yes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3579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r>
              <a:rPr lang="en-US" dirty="0" smtClean="0"/>
              <a:t>% Case knowledge base</a:t>
            </a:r>
          </a:p>
          <a:p>
            <a:pPr>
              <a:buNone/>
            </a:pPr>
            <a:r>
              <a:rPr lang="en-US" dirty="0" smtClean="0"/>
              <a:t>%   (information supplied by the user during the consultation)</a:t>
            </a:r>
          </a:p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:- dynamic(</a:t>
            </a:r>
            <a:r>
              <a:rPr lang="en-US" dirty="0" err="1" smtClean="0"/>
              <a:t>stored_answer</a:t>
            </a:r>
            <a:r>
              <a:rPr lang="en-US" dirty="0" smtClean="0"/>
              <a:t>/2).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% (Clauses get added as user answers questions.)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r>
              <a:rPr lang="en-US" dirty="0" smtClean="0"/>
              <a:t>% Procedure to get rid of the stored answers</a:t>
            </a:r>
          </a:p>
          <a:p>
            <a:pPr>
              <a:buNone/>
            </a:pPr>
            <a:r>
              <a:rPr lang="en-US" dirty="0" smtClean="0"/>
              <a:t>% without abolishing the dynamic declaration</a:t>
            </a:r>
          </a:p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clear_stored_answers</a:t>
            </a:r>
            <a:r>
              <a:rPr lang="en-US" dirty="0" smtClean="0"/>
              <a:t> :- retract(</a:t>
            </a:r>
            <a:r>
              <a:rPr lang="en-US" dirty="0" err="1" smtClean="0"/>
              <a:t>stored_answer</a:t>
            </a:r>
            <a:r>
              <a:rPr lang="en-US" dirty="0" smtClean="0"/>
              <a:t>(_,_)),fail.</a:t>
            </a:r>
          </a:p>
          <a:p>
            <a:pPr>
              <a:buNone/>
            </a:pPr>
            <a:r>
              <a:rPr lang="en-US" dirty="0" err="1" smtClean="0"/>
              <a:t>clear_stored_answers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r>
              <a:rPr lang="en-US" dirty="0" smtClean="0"/>
              <a:t>% Procedure to retrieve the user's answer to each question when needed,</a:t>
            </a:r>
          </a:p>
          <a:p>
            <a:pPr>
              <a:buNone/>
            </a:pPr>
            <a:r>
              <a:rPr lang="en-US" dirty="0" smtClean="0"/>
              <a:t>% or ask the question if it has not already been asked</a:t>
            </a:r>
          </a:p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user_says</a:t>
            </a:r>
            <a:r>
              <a:rPr lang="en-US" dirty="0" smtClean="0"/>
              <a:t>(Q,A) :- </a:t>
            </a:r>
            <a:r>
              <a:rPr lang="en-US" dirty="0" err="1" smtClean="0"/>
              <a:t>stored_answer</a:t>
            </a:r>
            <a:r>
              <a:rPr lang="en-US" dirty="0" smtClean="0"/>
              <a:t>(Q,A).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user_says</a:t>
            </a:r>
            <a:r>
              <a:rPr lang="en-US" dirty="0" smtClean="0"/>
              <a:t>(Q,A) :- \+ </a:t>
            </a:r>
            <a:r>
              <a:rPr lang="en-US" dirty="0" err="1" smtClean="0"/>
              <a:t>stored_answer</a:t>
            </a:r>
            <a:r>
              <a:rPr lang="en-US" dirty="0" smtClean="0"/>
              <a:t>(Q,_),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nl,nl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ask_question</a:t>
            </a:r>
            <a:r>
              <a:rPr lang="en-US" dirty="0" smtClean="0"/>
              <a:t>(Q),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get_yes_or_no</a:t>
            </a:r>
            <a:r>
              <a:rPr lang="en-US" dirty="0" smtClean="0"/>
              <a:t>(Response),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err="1" smtClean="0"/>
              <a:t>asserta</a:t>
            </a:r>
            <a:r>
              <a:rPr lang="en-US" dirty="0" smtClean="0"/>
              <a:t>(</a:t>
            </a:r>
            <a:r>
              <a:rPr lang="en-US" dirty="0" err="1" smtClean="0"/>
              <a:t>stored_answer</a:t>
            </a:r>
            <a:r>
              <a:rPr lang="en-US" dirty="0" smtClean="0"/>
              <a:t>(</a:t>
            </a:r>
            <a:r>
              <a:rPr lang="en-US" dirty="0" err="1" smtClean="0"/>
              <a:t>Q,Response</a:t>
            </a:r>
            <a:r>
              <a:rPr lang="en-US" dirty="0" smtClean="0"/>
              <a:t>)),</a:t>
            </a:r>
          </a:p>
          <a:p>
            <a:pPr>
              <a:buNone/>
            </a:pPr>
            <a:r>
              <a:rPr lang="en-US" dirty="0" smtClean="0"/>
              <a:t>                  Response = A.</a:t>
            </a:r>
            <a:endParaRPr lang="th-TH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r>
              <a:rPr lang="en-US" dirty="0" smtClean="0"/>
              <a:t>% Texts of the questions</a:t>
            </a:r>
          </a:p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ask_question</a:t>
            </a:r>
            <a:r>
              <a:rPr lang="en-US" dirty="0" smtClean="0"/>
              <a:t>(</a:t>
            </a:r>
            <a:r>
              <a:rPr lang="en-US" dirty="0" err="1" smtClean="0"/>
              <a:t>starter_was_ok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write('When you first started trying to start the car,'),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write('did the starter crank the engine normally? '),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ask_question</a:t>
            </a:r>
            <a:r>
              <a:rPr lang="en-US" dirty="0" smtClean="0"/>
              <a:t>(</a:t>
            </a:r>
            <a:r>
              <a:rPr lang="en-US" dirty="0" err="1" smtClean="0"/>
              <a:t>starter_is_ok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write('Does the starter crank the engine normally now? '),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ask_question</a:t>
            </a:r>
            <a:r>
              <a:rPr lang="en-US" dirty="0" smtClean="0"/>
              <a:t>(</a:t>
            </a:r>
            <a:r>
              <a:rPr lang="en-US" dirty="0" err="1" smtClean="0"/>
              <a:t>fuel_is_ok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write('Look in the carburetor.  Can you see or smell gasoline?'),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71514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r>
              <a:rPr lang="en-US" dirty="0" smtClean="0"/>
              <a:t>%  Explanations for the various diagnoses</a:t>
            </a:r>
          </a:p>
          <a:p>
            <a:pPr>
              <a:buNone/>
            </a:pPr>
            <a:r>
              <a:rPr lang="en-US" dirty="0" smtClean="0"/>
              <a:t>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explain(</a:t>
            </a:r>
            <a:r>
              <a:rPr lang="en-US" dirty="0" err="1" smtClean="0"/>
              <a:t>wrong_gear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write('Check that the gearshift is set to Park or Neutral.'),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write('Try jiggling the gearshift lever.'),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explain(</a:t>
            </a:r>
            <a:r>
              <a:rPr lang="en-US" dirty="0" err="1" smtClean="0"/>
              <a:t>starting_system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write('Check for a defective battery, voltage'),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write('regulator, or alternator; if any of these is'),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write('the problem, charging the battery or jump-'),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write('starting may get the car going temporarily.'),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write('Or the starter itself may be defective.'),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explain(</a:t>
            </a:r>
            <a:r>
              <a:rPr lang="en-US" dirty="0" err="1" smtClean="0"/>
              <a:t>drained_battery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write('Your attempts to start the car have run down the battery.'),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write('Recharging or jump-starting will be necessary.'),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write('But there is probably nothing wrong with the battery itself.'),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explain(</a:t>
            </a:r>
            <a:r>
              <a:rPr lang="en-US" dirty="0" err="1" smtClean="0"/>
              <a:t>fuel_system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write('Check whether there is fuel in the tank.'),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write('If so, check for a clogged fuel line or filter'),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write('or a defective fuel pump.'),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explain(</a:t>
            </a:r>
            <a:r>
              <a:rPr lang="en-US" dirty="0" err="1" smtClean="0"/>
              <a:t>ignition_system</a:t>
            </a:r>
            <a:r>
              <a:rPr lang="en-US" dirty="0" smtClean="0"/>
              <a:t>) :-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write('Check the spark plugs, cables, distributor,'),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write('coil, and other parts of the ignition system.'),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write('If any of these are visibly defective or long'),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write('overdue for replacement, replace them; if this'),</a:t>
            </a:r>
            <a:r>
              <a:rPr lang="en-US" dirty="0" err="1" smtClean="0"/>
              <a:t>nl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write('does not solve the problem, consult a mechanic.'),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Put all functions in front of their arguments. For example:</a:t>
            </a:r>
          </a:p>
          <a:p>
            <a:pPr lvl="1">
              <a:buNone/>
            </a:pPr>
            <a:r>
              <a:rPr lang="en-US" dirty="0" smtClean="0"/>
              <a:t>?- display(2+2).</a:t>
            </a:r>
          </a:p>
          <a:p>
            <a:pPr lvl="1">
              <a:buNone/>
            </a:pPr>
            <a:r>
              <a:rPr lang="en-US" dirty="0" smtClean="0"/>
              <a:t>+(2, 2)</a:t>
            </a:r>
          </a:p>
          <a:p>
            <a:pPr lvl="1">
              <a:buNone/>
            </a:pPr>
            <a:r>
              <a:rPr lang="en-US" dirty="0" smtClean="0"/>
              <a:t>true.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?- display('</a:t>
            </a:r>
            <a:r>
              <a:rPr lang="en-US" dirty="0" err="1" smtClean="0"/>
              <a:t>don''t</a:t>
            </a:r>
            <a:r>
              <a:rPr lang="en-US" dirty="0" smtClean="0"/>
              <a:t> panic').</a:t>
            </a:r>
          </a:p>
          <a:p>
            <a:pPr lvl="1">
              <a:buNone/>
            </a:pPr>
            <a:r>
              <a:rPr lang="en-US" dirty="0" smtClean="0"/>
              <a:t>don't panic</a:t>
            </a:r>
          </a:p>
          <a:p>
            <a:pPr lvl="1">
              <a:buNone/>
            </a:pPr>
            <a:r>
              <a:rPr lang="en-US" dirty="0" smtClean="0"/>
              <a:t>true.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write_canonical</a:t>
            </a:r>
            <a:endParaRPr lang="en-US" dirty="0" smtClean="0"/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Combines the effect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writeq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display: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?- </a:t>
            </a:r>
            <a:r>
              <a:rPr lang="en-US" dirty="0" err="1" smtClean="0"/>
              <a:t>write_canonical</a:t>
            </a:r>
            <a:r>
              <a:rPr lang="en-US" dirty="0" smtClean="0"/>
              <a:t>(2+3).</a:t>
            </a:r>
          </a:p>
          <a:p>
            <a:pPr lvl="1">
              <a:buNone/>
            </a:pPr>
            <a:r>
              <a:rPr lang="en-US" dirty="0" smtClean="0"/>
              <a:t>+(2, 3)</a:t>
            </a:r>
          </a:p>
          <a:p>
            <a:pPr lvl="1">
              <a:buNone/>
            </a:pPr>
            <a:r>
              <a:rPr lang="en-US" dirty="0" smtClean="0"/>
              <a:t>true.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?- </a:t>
            </a:r>
            <a:r>
              <a:rPr lang="en-US" dirty="0" err="1" smtClean="0"/>
              <a:t>write_canonical</a:t>
            </a:r>
            <a:r>
              <a:rPr lang="en-US" dirty="0" smtClean="0"/>
              <a:t>('hello there').</a:t>
            </a:r>
          </a:p>
          <a:p>
            <a:pPr lvl="1">
              <a:buNone/>
            </a:pPr>
            <a:r>
              <a:rPr lang="en-US" dirty="0" smtClean="0"/>
              <a:t>'hello there'</a:t>
            </a:r>
          </a:p>
          <a:p>
            <a:pPr lvl="1">
              <a:buNone/>
            </a:pPr>
            <a:r>
              <a:rPr lang="en-US" dirty="0" smtClean="0"/>
              <a:t>true.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all solutions with fail &amp; write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us have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georgia,atlanta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california,sacramento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florida,tallahassee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maine,augusta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ask:</a:t>
            </a:r>
            <a:endParaRPr lang="th-TH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?- </a:t>
            </a:r>
            <a:r>
              <a:rPr lang="en-US" dirty="0" err="1" smtClean="0"/>
              <a:t>capital_of</a:t>
            </a:r>
            <a:r>
              <a:rPr lang="en-US" dirty="0" smtClean="0"/>
              <a:t>(</a:t>
            </a:r>
            <a:r>
              <a:rPr lang="en-US" dirty="0" err="1" smtClean="0"/>
              <a:t>State,City</a:t>
            </a:r>
            <a:r>
              <a:rPr lang="en-US" dirty="0" smtClean="0"/>
              <a:t>), write(City), write(' is the capital of '), write(State), </a:t>
            </a:r>
            <a:r>
              <a:rPr lang="en-US" dirty="0" err="1" smtClean="0"/>
              <a:t>nl</a:t>
            </a:r>
            <a:r>
              <a:rPr lang="en-US" dirty="0" smtClean="0"/>
              <a:t>, fail.</a:t>
            </a:r>
          </a:p>
          <a:p>
            <a:pPr>
              <a:buNone/>
            </a:pPr>
            <a:r>
              <a:rPr lang="en-US" dirty="0" err="1" smtClean="0"/>
              <a:t>atlanta</a:t>
            </a:r>
            <a:r>
              <a:rPr lang="en-US" dirty="0" smtClean="0"/>
              <a:t> is the capital of </a:t>
            </a:r>
            <a:r>
              <a:rPr lang="en-US" dirty="0" err="1" smtClean="0"/>
              <a:t>georgia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sacramento</a:t>
            </a:r>
            <a:r>
              <a:rPr lang="en-US" dirty="0" smtClean="0"/>
              <a:t> is the capital of </a:t>
            </a:r>
            <a:r>
              <a:rPr lang="en-US" dirty="0" err="1" smtClean="0"/>
              <a:t>california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tallahassee</a:t>
            </a:r>
            <a:r>
              <a:rPr lang="en-US" dirty="0" smtClean="0"/>
              <a:t> is the capital of </a:t>
            </a:r>
            <a:r>
              <a:rPr lang="en-US" dirty="0" err="1" smtClean="0"/>
              <a:t>florida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augusta</a:t>
            </a:r>
            <a:r>
              <a:rPr lang="en-US" dirty="0" smtClean="0"/>
              <a:t> is the capital of </a:t>
            </a:r>
            <a:r>
              <a:rPr lang="en-US" dirty="0" err="1" smtClean="0"/>
              <a:t>maine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false.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V="1">
            <a:off x="4536281" y="1250141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5214942" y="1142984"/>
            <a:ext cx="157163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679025" y="1678769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42844" y="0"/>
            <a:ext cx="8858312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writes print what they have. They do not care whether  their values make the query succeed in the end.</a:t>
            </a: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3565</Words>
  <Application>Microsoft Office PowerPoint</Application>
  <PresentationFormat>On-screen Show (4:3)</PresentationFormat>
  <Paragraphs>657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Constructing a prolog program</vt:lpstr>
      <vt:lpstr>Output: write, nl, display</vt:lpstr>
      <vt:lpstr>Slide 3</vt:lpstr>
      <vt:lpstr>Slide 4</vt:lpstr>
      <vt:lpstr>Slide 5</vt:lpstr>
      <vt:lpstr>Slide 6</vt:lpstr>
      <vt:lpstr>Slide 7</vt:lpstr>
      <vt:lpstr>List all solutions with fail &amp; write</vt:lpstr>
      <vt:lpstr>Slide 9</vt:lpstr>
      <vt:lpstr>Slide 10</vt:lpstr>
      <vt:lpstr>Predicates as subroutines</vt:lpstr>
      <vt:lpstr>Slide 12</vt:lpstr>
      <vt:lpstr>read</vt:lpstr>
      <vt:lpstr>Slide 14</vt:lpstr>
      <vt:lpstr>Slide 15</vt:lpstr>
      <vt:lpstr>Slide 16</vt:lpstr>
      <vt:lpstr>Slide 17</vt:lpstr>
      <vt:lpstr>Manipulating the knowledge base</vt:lpstr>
      <vt:lpstr>Slide 19</vt:lpstr>
      <vt:lpstr>Then you can add/remove things</vt:lpstr>
      <vt:lpstr>Slide 21</vt:lpstr>
      <vt:lpstr>Slide 22</vt:lpstr>
      <vt:lpstr>Slide 23</vt:lpstr>
      <vt:lpstr>Slide 24</vt:lpstr>
      <vt:lpstr>Slide 25</vt:lpstr>
      <vt:lpstr>Slide 26</vt:lpstr>
      <vt:lpstr>Static and dynamic predicates</vt:lpstr>
      <vt:lpstr>Slide 28</vt:lpstr>
      <vt:lpstr>Slide 29</vt:lpstr>
      <vt:lpstr>More about consult and reconsult</vt:lpstr>
      <vt:lpstr>Slide 31</vt:lpstr>
      <vt:lpstr>File handling: see, seen, tell, told</vt:lpstr>
      <vt:lpstr>Slide 33</vt:lpstr>
      <vt:lpstr>Slide 34</vt:lpstr>
      <vt:lpstr>Slide 35</vt:lpstr>
      <vt:lpstr>Program that remembers to the next session</vt:lpstr>
      <vt:lpstr>Running learner.pl</vt:lpstr>
      <vt:lpstr>Kb.pl after that run</vt:lpstr>
      <vt:lpstr>Inside learner.pl</vt:lpstr>
      <vt:lpstr>Slide 40</vt:lpstr>
      <vt:lpstr>Slide 41</vt:lpstr>
      <vt:lpstr>Character input/output: get, get0, put</vt:lpstr>
      <vt:lpstr>Slide 43</vt:lpstr>
      <vt:lpstr>Constructing menu</vt:lpstr>
      <vt:lpstr>Slide 45</vt:lpstr>
      <vt:lpstr>Slide 46</vt:lpstr>
      <vt:lpstr>Slide 47</vt:lpstr>
      <vt:lpstr>Getting only yes or no</vt:lpstr>
      <vt:lpstr>An expert system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data structure example: List</dc:title>
  <dc:creator>Vishnu Kotrajaras</dc:creator>
  <cp:lastModifiedBy>Vishnu Kotrajaras</cp:lastModifiedBy>
  <cp:revision>90</cp:revision>
  <dcterms:created xsi:type="dcterms:W3CDTF">2009-06-08T04:03:59Z</dcterms:created>
  <dcterms:modified xsi:type="dcterms:W3CDTF">2009-06-20T08:13:09Z</dcterms:modified>
</cp:coreProperties>
</file>