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24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5" r:id="rId71"/>
    <p:sldId id="326" r:id="rId72"/>
    <p:sldId id="327" r:id="rId73"/>
    <p:sldId id="328" r:id="rId74"/>
    <p:sldId id="329" r:id="rId75"/>
    <p:sldId id="330" r:id="rId76"/>
    <p:sldId id="331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CalendarTest.jav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EmployeeTest.java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ParamTest.java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ConstructorTest.java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rgouml.tigris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 and classes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การใช้งานคลาสที่จาวาสร้างไว้แล้ว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จะใช้งานออบเจ็กต์ได้นั้น ต้อง</a:t>
            </a:r>
          </a:p>
          <a:p>
            <a:pPr lvl="1"/>
            <a:r>
              <a:rPr lang="th-TH" dirty="0" smtClean="0"/>
              <a:t>สร้างออบเจ็กต์</a:t>
            </a:r>
          </a:p>
          <a:p>
            <a:pPr lvl="1"/>
            <a:r>
              <a:rPr lang="th-TH" dirty="0" smtClean="0"/>
              <a:t>กำหนดค่าต่างๆสำหรับข้อมูลภายในออบเจ็กต์</a:t>
            </a:r>
          </a:p>
          <a:p>
            <a:pPr lvl="1"/>
            <a:r>
              <a:rPr lang="th-TH" dirty="0" smtClean="0"/>
              <a:t>ใช้งานโดยการเรียกเมธอดที่ใช้กับออบเจ็กต์นั้นได้ (แน่นอนว่าต้องนิยามเมธอดก่อน)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มา </a:t>
            </a:r>
            <a:r>
              <a:rPr lang="en-US" dirty="0" smtClean="0"/>
              <a:t>zoom </a:t>
            </a:r>
            <a:r>
              <a:rPr lang="th-TH" dirty="0" smtClean="0"/>
              <a:t>ดูที่การสร้างออบเจ็กต์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Date x = new Date();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714500" y="26289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3124200" y="2133600"/>
            <a:ext cx="990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38200" y="3124200"/>
            <a:ext cx="1981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จงก่อเกิดตัวตน</a:t>
            </a:r>
            <a:endParaRPr lang="th-TH" sz="2400" dirty="0"/>
          </a:p>
        </p:txBody>
      </p:sp>
      <p:sp>
        <p:nvSpPr>
          <p:cNvPr id="9" name="Rectangle 8"/>
          <p:cNvSpPr/>
          <p:nvPr/>
        </p:nvSpPr>
        <p:spPr>
          <a:xfrm>
            <a:off x="3581400" y="3124200"/>
            <a:ext cx="3352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คอนสตรัคเตอร์   เป็นตัวบอกชนิดของออบเจ็กต์ และเรียกโค้ดมารันเพื่อ </a:t>
            </a:r>
            <a:r>
              <a:rPr lang="en-US" sz="2400" dirty="0" smtClean="0"/>
              <a:t>initialize </a:t>
            </a:r>
            <a:r>
              <a:rPr lang="th-TH" sz="2400" dirty="0" smtClean="0"/>
              <a:t>ตัวออบเจ็กต์นั้นด้วย</a:t>
            </a:r>
            <a:endParaRPr lang="th-TH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พอสร้างเสร็จก็ใช้งานได้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เช่นเอาไปปริ๊น (แต่ต้องนิยาม </a:t>
            </a:r>
            <a:r>
              <a:rPr lang="en-US" dirty="0" err="1" smtClean="0"/>
              <a:t>toString</a:t>
            </a:r>
            <a:r>
              <a:rPr lang="en-US" dirty="0" smtClean="0"/>
              <a:t>() </a:t>
            </a:r>
            <a:r>
              <a:rPr lang="th-TH" dirty="0" smtClean="0"/>
              <a:t>ก่อน เพราะจาวา ปริ๊นออบเจ็กต์ไม่เป็น เราต้องบอกมันว่าจะปริ๊นยังไง)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(new Date());  </a:t>
            </a:r>
            <a:r>
              <a:rPr lang="th-TH" dirty="0" smtClean="0"/>
              <a:t>หรือ</a:t>
            </a:r>
          </a:p>
          <a:p>
            <a:pPr lvl="1"/>
            <a:r>
              <a:rPr lang="en-US" dirty="0" smtClean="0"/>
              <a:t>String s = new Date().</a:t>
            </a:r>
            <a:r>
              <a:rPr lang="en-US" dirty="0" err="1" smtClean="0"/>
              <a:t>toString</a:t>
            </a:r>
            <a:r>
              <a:rPr lang="en-US" dirty="0" smtClean="0"/>
              <a:t>(); </a:t>
            </a:r>
          </a:p>
          <a:p>
            <a:pPr lvl="1"/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3068866" y="3467200"/>
            <a:ext cx="6096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1981200" y="4343400"/>
            <a:ext cx="51054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ตรงนี้เป็นการเอาออบเจ็กต์ที่สร้างขึ้นมา ไปเรียกเมธอด 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() </a:t>
            </a:r>
            <a:r>
              <a:rPr lang="th-TH" sz="2400" dirty="0" smtClean="0"/>
              <a:t>ในทันที แต่จริงๆเราเรียกจากตัวแปรก็ได้</a:t>
            </a:r>
          </a:p>
          <a:p>
            <a:pPr algn="ctr"/>
            <a:endParaRPr lang="th-TH" sz="2400" dirty="0" smtClean="0"/>
          </a:p>
          <a:p>
            <a:pPr algn="ctr"/>
            <a:r>
              <a:rPr lang="th-TH" sz="2400" dirty="0" smtClean="0"/>
              <a:t>ซึ่งควรใช้ตัวแปร ถ้าจะเก็บออบเจ็กต์ไว้ใช้ต่อ</a:t>
            </a:r>
            <a:endParaRPr lang="th-TH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สภาพ ณ เวลาต่างๆ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x</a:t>
            </a:r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เมื่อยังไม่มีตัวตนออบเจ็กต์ จึงเรียกเมธอดไม่ได้</a:t>
            </a:r>
          </a:p>
          <a:p>
            <a:pPr lvl="1"/>
            <a:r>
              <a:rPr lang="th-TH" dirty="0" smtClean="0"/>
              <a:t>ฉะนั้นคำสั่ง </a:t>
            </a:r>
            <a:r>
              <a:rPr lang="en-US" dirty="0" smtClean="0"/>
              <a:t>s = </a:t>
            </a:r>
            <a:r>
              <a:rPr lang="en-US" dirty="0" err="1" smtClean="0"/>
              <a:t>x.toString</a:t>
            </a:r>
            <a:r>
              <a:rPr lang="en-US" dirty="0" smtClean="0"/>
              <a:t>();  </a:t>
            </a:r>
            <a:r>
              <a:rPr lang="th-TH" dirty="0" smtClean="0"/>
              <a:t>จึง </a:t>
            </a:r>
            <a:r>
              <a:rPr lang="en-US" dirty="0" smtClean="0"/>
              <a:t>error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2362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th-TH" sz="2400" dirty="0"/>
          </a:p>
        </p:txBody>
      </p:sp>
      <p:sp>
        <p:nvSpPr>
          <p:cNvPr id="6" name="Arc 5"/>
          <p:cNvSpPr/>
          <p:nvPr/>
        </p:nvSpPr>
        <p:spPr>
          <a:xfrm>
            <a:off x="1828800" y="25146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>
            <a:off x="2590800" y="2971800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4600" y="3124200"/>
            <a:ext cx="533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57600" y="1981200"/>
            <a:ext cx="4114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มีตัวแปร </a:t>
            </a:r>
            <a:r>
              <a:rPr lang="en-US" sz="2400" dirty="0" smtClean="0"/>
              <a:t>x </a:t>
            </a:r>
            <a:r>
              <a:rPr lang="th-TH" sz="2400" dirty="0" smtClean="0"/>
              <a:t>ซึ่งสามารถชี้ไปที่ออบเจ็กต์ที่เป็นไทป์ </a:t>
            </a:r>
            <a:r>
              <a:rPr lang="en-US" sz="2400" dirty="0" smtClean="0"/>
              <a:t>Date </a:t>
            </a:r>
            <a:r>
              <a:rPr lang="th-TH" sz="2400" dirty="0" smtClean="0"/>
              <a:t>ได้ </a:t>
            </a:r>
          </a:p>
          <a:p>
            <a:pPr algn="ctr"/>
            <a:r>
              <a:rPr lang="th-TH" sz="2400" dirty="0" smtClean="0"/>
              <a:t>แต่ยังไม่มีตัวออบเจ็กต์ที่จะให้ชี้เลย</a:t>
            </a:r>
            <a:endParaRPr lang="th-TH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ดังนั้นต้องสร้างออบเจ็กต์ให้มีตัวตน เพื่อเอา </a:t>
            </a:r>
            <a:r>
              <a:rPr lang="en-US" dirty="0" smtClean="0"/>
              <a:t>x </a:t>
            </a:r>
            <a:r>
              <a:rPr lang="th-TH" dirty="0" smtClean="0"/>
              <a:t>ชี้ไปที่ออบเจ็กต์นั้น</a:t>
            </a:r>
          </a:p>
          <a:p>
            <a:r>
              <a:rPr lang="th-TH" dirty="0" smtClean="0"/>
              <a:t>มีทางเลือกสองทาง</a:t>
            </a:r>
          </a:p>
          <a:p>
            <a:pPr lvl="1"/>
            <a:r>
              <a:rPr lang="th-TH" dirty="0" smtClean="0"/>
              <a:t>ใช้คอนสตรัคเตอร์</a:t>
            </a:r>
            <a:r>
              <a:rPr lang="en-US" dirty="0" smtClean="0"/>
              <a:t>: x = new Date();</a:t>
            </a:r>
          </a:p>
          <a:p>
            <a:pPr lvl="1"/>
            <a:r>
              <a:rPr lang="th-TH" dirty="0" smtClean="0"/>
              <a:t>ทำตัวแปรให้ชี้ไปที่ตัวแปรอื่นที่เคยสร้างออบเจ็กต์สมบูรณ์มาก่อนแล้ว</a:t>
            </a:r>
            <a:r>
              <a:rPr lang="en-US" dirty="0" smtClean="0"/>
              <a:t>: x = birthday;</a:t>
            </a: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x = new Date();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ถ้าเราทำต่อจากข้างบนนี้ โดยเขียนว่า </a:t>
            </a:r>
            <a:r>
              <a:rPr lang="en-US" dirty="0" smtClean="0"/>
              <a:t>Date x2 = x; 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2362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th-TH" sz="2400" dirty="0"/>
          </a:p>
        </p:txBody>
      </p:sp>
      <p:sp>
        <p:nvSpPr>
          <p:cNvPr id="5" name="Arc 4"/>
          <p:cNvSpPr/>
          <p:nvPr/>
        </p:nvSpPr>
        <p:spPr>
          <a:xfrm>
            <a:off x="1828800" y="2514600"/>
            <a:ext cx="914400" cy="914400"/>
          </a:xfrm>
          <a:prstGeom prst="arc">
            <a:avLst>
              <a:gd name="adj1" fmla="val 16200000"/>
              <a:gd name="adj2" fmla="val 209295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ounded Rectangle 5"/>
          <p:cNvSpPr/>
          <p:nvPr/>
        </p:nvSpPr>
        <p:spPr>
          <a:xfrm>
            <a:off x="2667000" y="2895600"/>
            <a:ext cx="3048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2438400" y="2895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Date</a:t>
            </a:r>
            <a:endParaRPr lang="th-TH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590800" y="3276600"/>
            <a:ext cx="31242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" y="26670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ตัวแปร เป็น </a:t>
            </a:r>
            <a:r>
              <a:rPr lang="en-US" dirty="0" smtClean="0"/>
              <a:t>pointer </a:t>
            </a:r>
            <a:r>
              <a:rPr lang="th-TH" dirty="0" smtClean="0"/>
              <a:t>โยงไปยังก้อนออบเจ็กต์ที่แท้จริง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00" y="4953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th-TH" sz="2400" dirty="0"/>
          </a:p>
        </p:txBody>
      </p:sp>
      <p:sp>
        <p:nvSpPr>
          <p:cNvPr id="17" name="Arc 16"/>
          <p:cNvSpPr/>
          <p:nvPr/>
        </p:nvSpPr>
        <p:spPr>
          <a:xfrm>
            <a:off x="1981200" y="5105400"/>
            <a:ext cx="914400" cy="914400"/>
          </a:xfrm>
          <a:prstGeom prst="arc">
            <a:avLst>
              <a:gd name="adj1" fmla="val 16200000"/>
              <a:gd name="adj2" fmla="val 2153404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ounded Rectangle 17"/>
          <p:cNvSpPr/>
          <p:nvPr/>
        </p:nvSpPr>
        <p:spPr>
          <a:xfrm>
            <a:off x="2819400" y="5562600"/>
            <a:ext cx="3048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2590800" y="5486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Date</a:t>
            </a:r>
            <a:endParaRPr lang="th-TH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743200" y="5867400"/>
            <a:ext cx="31242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05000" y="53340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</a:t>
            </a:r>
            <a:endParaRPr lang="th-TH" dirty="0"/>
          </a:p>
        </p:txBody>
      </p:sp>
      <p:sp>
        <p:nvSpPr>
          <p:cNvPr id="22" name="Arc 21"/>
          <p:cNvSpPr/>
          <p:nvPr/>
        </p:nvSpPr>
        <p:spPr>
          <a:xfrm>
            <a:off x="1905000" y="5410200"/>
            <a:ext cx="914400" cy="914400"/>
          </a:xfrm>
          <a:prstGeom prst="arc">
            <a:avLst>
              <a:gd name="adj1" fmla="val 16200000"/>
              <a:gd name="adj2" fmla="val 215494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TextBox 22"/>
          <p:cNvSpPr txBox="1"/>
          <p:nvPr/>
        </p:nvSpPr>
        <p:spPr>
          <a:xfrm>
            <a:off x="5943600" y="52578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จะเห็นว่า ตัวแปรสองตัวจะชี้ไปที่ก้อนออบเจ็กต์เดียวกัน ดังนั้นถ้าเปลี่ยน </a:t>
            </a:r>
            <a:r>
              <a:rPr lang="en-US" dirty="0" smtClean="0"/>
              <a:t>Date object </a:t>
            </a:r>
            <a:r>
              <a:rPr lang="th-TH" dirty="0" smtClean="0"/>
              <a:t>ตัวนี้</a:t>
            </a:r>
            <a:r>
              <a:rPr lang="en-US" dirty="0" smtClean="0"/>
              <a:t> </a:t>
            </a:r>
            <a:r>
              <a:rPr lang="th-TH" dirty="0" smtClean="0"/>
              <a:t>จาก </a:t>
            </a:r>
            <a:r>
              <a:rPr lang="en-US" dirty="0" smtClean="0"/>
              <a:t>x </a:t>
            </a:r>
            <a:r>
              <a:rPr lang="th-TH" dirty="0" smtClean="0"/>
              <a:t>ก็จะเห็นความเปลี่ยนแปลงถ้าดูจาก </a:t>
            </a:r>
            <a:r>
              <a:rPr lang="en-US" dirty="0" smtClean="0"/>
              <a:t>x2 </a:t>
            </a:r>
            <a:r>
              <a:rPr lang="th-TH" dirty="0" smtClean="0"/>
              <a:t>ด้วยเหมือนกัน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เราสามารถบอกตัวแปรว่า ไม่ให้ชี้ไปไหน ก็ได้</a:t>
            </a:r>
          </a:p>
          <a:p>
            <a:pPr lvl="1"/>
            <a:r>
              <a:rPr lang="en-US" dirty="0" smtClean="0"/>
              <a:t>X = null; </a:t>
            </a:r>
          </a:p>
          <a:p>
            <a:r>
              <a:rPr lang="th-TH" dirty="0" smtClean="0"/>
              <a:t>สามารถใช้ </a:t>
            </a:r>
            <a:r>
              <a:rPr lang="en-US" dirty="0" smtClean="0"/>
              <a:t>null </a:t>
            </a:r>
            <a:r>
              <a:rPr lang="th-TH" dirty="0" smtClean="0"/>
              <a:t>ในการตรวจสภาพออบเจ็กต์ได้</a:t>
            </a:r>
            <a:endParaRPr lang="en-US" dirty="0" smtClean="0"/>
          </a:p>
          <a:p>
            <a:pPr lvl="1"/>
            <a:r>
              <a:rPr lang="en-US" dirty="0" smtClean="0"/>
              <a:t>if (x != null){   } </a:t>
            </a:r>
          </a:p>
          <a:p>
            <a:r>
              <a:rPr lang="th-TH" dirty="0" smtClean="0"/>
              <a:t>แต่อย่าลืมว่า ถ้าตัวแปรไหนเป็น </a:t>
            </a:r>
            <a:r>
              <a:rPr lang="en-US" dirty="0" smtClean="0"/>
              <a:t>null </a:t>
            </a:r>
            <a:r>
              <a:rPr lang="th-TH" dirty="0" smtClean="0"/>
              <a:t>แล้ว จะเรียกเมธอดใช้ไม่ได้  </a:t>
            </a:r>
            <a:r>
              <a:rPr lang="en-US" dirty="0" smtClean="0"/>
              <a:t>error </a:t>
            </a:r>
            <a:r>
              <a:rPr lang="th-TH" dirty="0" smtClean="0"/>
              <a:t>หมด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ตัวอย่างคลาส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Date</a:t>
            </a:r>
          </a:p>
          <a:p>
            <a:pPr lvl="1"/>
            <a:r>
              <a:rPr lang="th-TH" dirty="0" smtClean="0"/>
              <a:t>ออบเจ็กต์ไทป์นี้ เป็นข้อมูลจุดหนึ่งของเวลา</a:t>
            </a:r>
          </a:p>
          <a:p>
            <a:pPr lvl="1"/>
            <a:r>
              <a:rPr lang="th-TH" dirty="0" smtClean="0"/>
              <a:t>มีเมธอดให้เราเปรียบเทียบกับ </a:t>
            </a:r>
            <a:r>
              <a:rPr lang="en-US" dirty="0" smtClean="0"/>
              <a:t>Date </a:t>
            </a:r>
            <a:r>
              <a:rPr lang="th-TH" dirty="0" smtClean="0"/>
              <a:t>อื่น ว่า </a:t>
            </a:r>
            <a:r>
              <a:rPr lang="en-US" dirty="0" smtClean="0"/>
              <a:t>Date </a:t>
            </a:r>
            <a:r>
              <a:rPr lang="th-TH" dirty="0" smtClean="0"/>
              <a:t>ไหนมาก่อนมาหลัง เช่น</a:t>
            </a:r>
          </a:p>
          <a:p>
            <a:pPr lvl="2">
              <a:buNone/>
            </a:pPr>
            <a:r>
              <a:rPr lang="en-US" dirty="0" smtClean="0"/>
              <a:t>if(</a:t>
            </a:r>
            <a:r>
              <a:rPr lang="en-US" dirty="0" err="1" smtClean="0"/>
              <a:t>today.before</a:t>
            </a:r>
            <a:r>
              <a:rPr lang="en-US" dirty="0" smtClean="0"/>
              <a:t>(birthday))</a:t>
            </a:r>
          </a:p>
          <a:p>
            <a:pPr lvl="3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(“Have some time left.”);</a:t>
            </a:r>
            <a:endParaRPr lang="th-TH" dirty="0" smtClean="0"/>
          </a:p>
          <a:p>
            <a:pPr lvl="1"/>
            <a:endParaRPr lang="th-TH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GregorianCalendar</a:t>
            </a:r>
            <a:endParaRPr lang="en-US" dirty="0" smtClean="0"/>
          </a:p>
          <a:p>
            <a:pPr lvl="1"/>
            <a:r>
              <a:rPr lang="en-US" dirty="0" smtClean="0"/>
              <a:t>Extends </a:t>
            </a:r>
            <a:r>
              <a:rPr lang="th-TH" dirty="0" smtClean="0"/>
              <a:t>มาจาก </a:t>
            </a:r>
            <a:r>
              <a:rPr lang="en-US" dirty="0" smtClean="0"/>
              <a:t>Calendar </a:t>
            </a:r>
            <a:r>
              <a:rPr lang="th-TH" dirty="0" smtClean="0"/>
              <a:t>ที่นิยามปฏิทินอย่างทั่วไป</a:t>
            </a:r>
          </a:p>
          <a:p>
            <a:pPr lvl="1"/>
            <a:r>
              <a:rPr lang="th-TH" dirty="0" smtClean="0"/>
              <a:t>มีเมธอดเยอะ มีคอนสตรัคเตอร์หลายตัว เช่น</a:t>
            </a:r>
          </a:p>
          <a:p>
            <a:pPr lvl="1">
              <a:buNone/>
            </a:pPr>
            <a:r>
              <a:rPr lang="th-TH" dirty="0" smtClean="0"/>
              <a:t>      </a:t>
            </a:r>
            <a:r>
              <a:rPr lang="en-US" dirty="0" smtClean="0"/>
              <a:t>new </a:t>
            </a:r>
            <a:r>
              <a:rPr lang="en-US" dirty="0" err="1" smtClean="0"/>
              <a:t>GregorianCalendar</a:t>
            </a:r>
            <a:r>
              <a:rPr lang="en-US" dirty="0" smtClean="0"/>
              <a:t>()  </a:t>
            </a:r>
            <a:r>
              <a:rPr lang="th-TH" dirty="0" smtClean="0"/>
              <a:t>ซึ่งสร้างออบเจ็กต์ที่เก็บวันเวลา ณ ตอนสร้าง</a:t>
            </a:r>
          </a:p>
          <a:p>
            <a:pPr lvl="1">
              <a:buNone/>
            </a:pPr>
            <a:r>
              <a:rPr lang="th-TH" dirty="0" smtClean="0"/>
              <a:t>      </a:t>
            </a:r>
            <a:r>
              <a:rPr lang="en-US" dirty="0" smtClean="0"/>
              <a:t>new </a:t>
            </a:r>
            <a:r>
              <a:rPr lang="en-US" dirty="0" err="1" smtClean="0"/>
              <a:t>GregorianCalendar</a:t>
            </a:r>
            <a:r>
              <a:rPr lang="en-US" dirty="0" smtClean="0"/>
              <a:t>(1999, 11, 31)  </a:t>
            </a:r>
            <a:r>
              <a:rPr lang="th-TH" dirty="0" smtClean="0"/>
              <a:t>ซึ่งสร้างออบเจ็กต์ที่เก็บข้อมูล เวลาเที่ยงคืน วันที่ </a:t>
            </a:r>
            <a:r>
              <a:rPr lang="en-US" dirty="0" smtClean="0"/>
              <a:t>31 </a:t>
            </a:r>
            <a:r>
              <a:rPr lang="th-TH" dirty="0" smtClean="0"/>
              <a:t>ธค </a:t>
            </a:r>
            <a:r>
              <a:rPr lang="en-US" dirty="0" smtClean="0"/>
              <a:t>1999 (</a:t>
            </a:r>
            <a:r>
              <a:rPr lang="th-TH" dirty="0" smtClean="0"/>
              <a:t>เดือน เริ่มนับเดือนแรกที่เลข </a:t>
            </a:r>
            <a:r>
              <a:rPr lang="en-US" dirty="0" smtClean="0"/>
              <a:t>0)</a:t>
            </a:r>
          </a:p>
          <a:p>
            <a:pPr lvl="1">
              <a:buNone/>
            </a:pPr>
            <a:r>
              <a:rPr lang="th-TH" dirty="0" smtClean="0"/>
              <a:t>หรือว่าจะใช้คอนสตรัคเตอร์ที่ละเอียดกว่า ที่กำหนดเวลาได้ด้วย ก็ได้ </a:t>
            </a:r>
          </a:p>
          <a:p>
            <a:pPr lvl="1">
              <a:buNone/>
            </a:pPr>
            <a:endParaRPr lang="th-TH" dirty="0" smtClean="0"/>
          </a:p>
          <a:p>
            <a:pPr lvl="1">
              <a:buNone/>
            </a:pPr>
            <a:r>
              <a:rPr lang="th-TH" dirty="0" smtClean="0"/>
              <a:t>สังเกต ว่าเราไม่จำเป็นต้องรู้ว่าข้างในเก็บวันเวลา เดือนปี ยังไง แค่เรียกใช้เมธอดได้ก็พอ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</a:t>
            </a:r>
            <a:r>
              <a:rPr lang="en-US" dirty="0" smtClean="0"/>
              <a:t> and </a:t>
            </a:r>
            <a:r>
              <a:rPr lang="en-US" dirty="0" err="1" smtClean="0"/>
              <a:t>accessor</a:t>
            </a:r>
            <a:r>
              <a:rPr lang="en-US" dirty="0" smtClean="0"/>
              <a:t> methods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จะจัดการกับค่าต่างๆที่เก็บไว้ จากตัวอย่าง </a:t>
            </a:r>
            <a:r>
              <a:rPr lang="en-US" dirty="0" smtClean="0"/>
              <a:t>Date </a:t>
            </a:r>
            <a:r>
              <a:rPr lang="th-TH" dirty="0" smtClean="0"/>
              <a:t>ได้ต้อง</a:t>
            </a:r>
          </a:p>
          <a:p>
            <a:r>
              <a:rPr lang="th-TH" dirty="0" smtClean="0"/>
              <a:t>อ่านได้ และเขียนได้</a:t>
            </a:r>
          </a:p>
          <a:p>
            <a:r>
              <a:rPr lang="th-TH" dirty="0" smtClean="0"/>
              <a:t>สำหรับการอ่านค่า ใช้ </a:t>
            </a:r>
            <a:r>
              <a:rPr lang="en-US" dirty="0" err="1" smtClean="0"/>
              <a:t>accessor</a:t>
            </a:r>
            <a:r>
              <a:rPr lang="en-US" dirty="0" smtClean="0"/>
              <a:t> methods (</a:t>
            </a:r>
            <a:r>
              <a:rPr lang="th-TH" dirty="0" smtClean="0"/>
              <a:t>หมายถึง เมธอดที่ใช้อ่านค่าต่างๆในออบเจ็กต์</a:t>
            </a:r>
            <a:r>
              <a:rPr lang="en-US" dirty="0" smtClean="0"/>
              <a:t>)  </a:t>
            </a:r>
            <a:r>
              <a:rPr lang="th-TH" dirty="0" smtClean="0"/>
              <a:t>ตัวอย่างเช่น</a:t>
            </a:r>
          </a:p>
          <a:p>
            <a:pPr>
              <a:buNone/>
            </a:pPr>
            <a:r>
              <a:rPr lang="en-US" sz="2200" dirty="0" smtClean="0"/>
              <a:t>// construct d as current date</a:t>
            </a:r>
          </a:p>
          <a:p>
            <a:pPr>
              <a:buNone/>
            </a:pPr>
            <a:r>
              <a:rPr lang="en-US" sz="2200" dirty="0" smtClean="0"/>
              <a:t>      </a:t>
            </a:r>
            <a:r>
              <a:rPr lang="en-US" sz="2200" dirty="0" err="1" smtClean="0"/>
              <a:t>GregorianCalendar</a:t>
            </a:r>
            <a:r>
              <a:rPr lang="en-US" sz="2200" dirty="0" smtClean="0"/>
              <a:t> d = new </a:t>
            </a:r>
            <a:r>
              <a:rPr lang="en-US" sz="2200" dirty="0" err="1" smtClean="0"/>
              <a:t>GregorianCalendar</a:t>
            </a:r>
            <a:r>
              <a:rPr lang="en-US" sz="2200" dirty="0" smtClean="0"/>
              <a:t>();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      </a:t>
            </a:r>
            <a:r>
              <a:rPr lang="en-US" sz="2200" dirty="0" err="1" smtClean="0"/>
              <a:t>int</a:t>
            </a:r>
            <a:r>
              <a:rPr lang="en-US" sz="2200" dirty="0" smtClean="0"/>
              <a:t> today = </a:t>
            </a:r>
            <a:r>
              <a:rPr lang="en-US" sz="2200" dirty="0" err="1" smtClean="0"/>
              <a:t>d.get</a:t>
            </a:r>
            <a:r>
              <a:rPr lang="en-US" sz="2200" dirty="0" smtClean="0"/>
              <a:t>(</a:t>
            </a:r>
            <a:r>
              <a:rPr lang="en-US" sz="2200" dirty="0" err="1" smtClean="0"/>
              <a:t>Calendar.DAY_OF_MONTH</a:t>
            </a:r>
            <a:r>
              <a:rPr lang="en-US" sz="2200" dirty="0" smtClean="0"/>
              <a:t>);</a:t>
            </a:r>
          </a:p>
          <a:p>
            <a:pPr>
              <a:buNone/>
            </a:pPr>
            <a:r>
              <a:rPr lang="en-US" sz="2200" dirty="0" smtClean="0"/>
              <a:t>      </a:t>
            </a:r>
            <a:r>
              <a:rPr lang="en-US" sz="2200" dirty="0" err="1" smtClean="0"/>
              <a:t>int</a:t>
            </a:r>
            <a:r>
              <a:rPr lang="en-US" sz="2200" dirty="0" smtClean="0"/>
              <a:t> month = </a:t>
            </a:r>
            <a:r>
              <a:rPr lang="en-US" sz="2200" dirty="0" err="1" smtClean="0"/>
              <a:t>d.get</a:t>
            </a:r>
            <a:r>
              <a:rPr lang="en-US" sz="2200" dirty="0" smtClean="0"/>
              <a:t>(</a:t>
            </a:r>
            <a:r>
              <a:rPr lang="en-US" sz="2200" dirty="0" err="1" smtClean="0"/>
              <a:t>Calendar.MONTH</a:t>
            </a:r>
            <a:r>
              <a:rPr lang="en-US" sz="2200" dirty="0" smtClean="0"/>
              <a:t>);</a:t>
            </a:r>
            <a:endParaRPr lang="th-TH" sz="2200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บทนี้เรียนอะไรบ้าง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แนะนำ </a:t>
            </a:r>
            <a:r>
              <a:rPr lang="en-US" dirty="0" smtClean="0"/>
              <a:t>Object-oriented programming</a:t>
            </a:r>
          </a:p>
          <a:p>
            <a:r>
              <a:rPr lang="th-TH" dirty="0" smtClean="0"/>
              <a:t>บอกวิธีการสร้าง </a:t>
            </a:r>
            <a:r>
              <a:rPr lang="en-US" dirty="0" smtClean="0"/>
              <a:t>object </a:t>
            </a:r>
            <a:r>
              <a:rPr lang="th-TH" dirty="0" smtClean="0"/>
              <a:t>จากคลาสที่จาวาให้มา</a:t>
            </a:r>
          </a:p>
          <a:p>
            <a:r>
              <a:rPr lang="th-TH" dirty="0" smtClean="0"/>
              <a:t>สอนวิธีสร้างคลาสของเราเอง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การเปลี่ยนค่าต่างๆภายในออบเจ็กต์ ใช้ </a:t>
            </a:r>
            <a:r>
              <a:rPr lang="en-US" dirty="0" err="1" smtClean="0"/>
              <a:t>mutator</a:t>
            </a:r>
            <a:r>
              <a:rPr lang="en-US" dirty="0" smtClean="0"/>
              <a:t> methods (</a:t>
            </a:r>
            <a:r>
              <a:rPr lang="th-TH" dirty="0" smtClean="0"/>
              <a:t>เมธอดที่ใช้สำหรับเปลี่ยนค่า</a:t>
            </a:r>
            <a:r>
              <a:rPr lang="en-US" dirty="0" smtClean="0"/>
              <a:t>)  </a:t>
            </a:r>
            <a:r>
              <a:rPr lang="th-TH" dirty="0" smtClean="0"/>
              <a:t>ตัวอย่างเช่น </a:t>
            </a:r>
          </a:p>
          <a:p>
            <a:pPr>
              <a:buNone/>
            </a:pPr>
            <a:r>
              <a:rPr lang="en-US" dirty="0" err="1" smtClean="0"/>
              <a:t>d.set</a:t>
            </a:r>
            <a:r>
              <a:rPr lang="en-US" dirty="0" smtClean="0"/>
              <a:t>(</a:t>
            </a:r>
            <a:r>
              <a:rPr lang="en-US" dirty="0" err="1" smtClean="0"/>
              <a:t>Calendar.DAY_OF_MONTH</a:t>
            </a:r>
            <a:r>
              <a:rPr lang="en-US" dirty="0" smtClean="0"/>
              <a:t>, 15);</a:t>
            </a:r>
          </a:p>
          <a:p>
            <a:pPr>
              <a:buNone/>
            </a:pPr>
            <a:r>
              <a:rPr lang="en-US" dirty="0" err="1" smtClean="0"/>
              <a:t>d.set</a:t>
            </a:r>
            <a:r>
              <a:rPr lang="en-US" dirty="0" smtClean="0"/>
              <a:t>(</a:t>
            </a:r>
            <a:r>
              <a:rPr lang="en-US" dirty="0" err="1" smtClean="0"/>
              <a:t>Calendar.YEAR</a:t>
            </a:r>
            <a:r>
              <a:rPr lang="en-US" dirty="0" smtClean="0"/>
              <a:t>, 2001);</a:t>
            </a:r>
          </a:p>
          <a:p>
            <a:pPr>
              <a:buNone/>
            </a:pPr>
            <a:r>
              <a:rPr lang="en-US" dirty="0" err="1" smtClean="0"/>
              <a:t>d.set</a:t>
            </a:r>
            <a:r>
              <a:rPr lang="en-US" dirty="0" smtClean="0"/>
              <a:t>(</a:t>
            </a:r>
            <a:r>
              <a:rPr lang="en-US" dirty="0" err="1" smtClean="0"/>
              <a:t>Calendar.MONTH</a:t>
            </a:r>
            <a:r>
              <a:rPr lang="en-US" dirty="0" smtClean="0"/>
              <a:t>,  </a:t>
            </a:r>
            <a:r>
              <a:rPr lang="en-US" dirty="0" err="1" smtClean="0"/>
              <a:t>Calendar.APRIL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ทั้งนี้ขึ้นกับว่าคลาสนั้นมีเมธอดอะไรให้เปลี่ยนค่าของข้อมูลบ้าง อย่างคลาสปฏิทิน นี่ มีเมธอดที่ช่วยเลื่อนวันเวลา ด้วย คือ</a:t>
            </a:r>
          </a:p>
          <a:p>
            <a:pPr>
              <a:buNone/>
            </a:pPr>
            <a:r>
              <a:rPr lang="en-US" dirty="0" err="1" smtClean="0"/>
              <a:t>d.add</a:t>
            </a:r>
            <a:r>
              <a:rPr lang="en-US" dirty="0" smtClean="0"/>
              <a:t>(</a:t>
            </a:r>
            <a:r>
              <a:rPr lang="en-US" dirty="0" err="1" smtClean="0"/>
              <a:t>Calendar.MONTH</a:t>
            </a:r>
            <a:r>
              <a:rPr lang="en-US" dirty="0" smtClean="0"/>
              <a:t>, 3);    </a:t>
            </a:r>
            <a:r>
              <a:rPr lang="th-TH" dirty="0" smtClean="0"/>
              <a:t>เป็นการเลื่อนวันเวลา ของ </a:t>
            </a:r>
            <a:r>
              <a:rPr lang="en-US" dirty="0" smtClean="0"/>
              <a:t>d </a:t>
            </a:r>
            <a:r>
              <a:rPr lang="th-TH" dirty="0" smtClean="0"/>
              <a:t>ออกไปสามเดือน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โดยปกติแล้ว </a:t>
            </a:r>
            <a:r>
              <a:rPr lang="en-US" dirty="0" err="1" smtClean="0"/>
              <a:t>accessor</a:t>
            </a:r>
            <a:r>
              <a:rPr lang="en-US" dirty="0" smtClean="0"/>
              <a:t> </a:t>
            </a:r>
            <a:r>
              <a:rPr lang="th-TH" dirty="0" smtClean="0"/>
              <a:t>จะมีคำนำหน้าว่า </a:t>
            </a:r>
            <a:r>
              <a:rPr lang="en-US" dirty="0" smtClean="0"/>
              <a:t>get </a:t>
            </a:r>
            <a:r>
              <a:rPr lang="th-TH" dirty="0" smtClean="0"/>
              <a:t>ส่วน </a:t>
            </a:r>
            <a:r>
              <a:rPr lang="en-US" dirty="0" err="1" smtClean="0"/>
              <a:t>mutator</a:t>
            </a:r>
            <a:r>
              <a:rPr lang="en-US" dirty="0" smtClean="0"/>
              <a:t> </a:t>
            </a:r>
            <a:r>
              <a:rPr lang="th-TH" dirty="0" smtClean="0"/>
              <a:t>จะมีคำนำหน้าว่า </a:t>
            </a:r>
            <a:r>
              <a:rPr lang="en-US" dirty="0" smtClean="0"/>
              <a:t>set   </a:t>
            </a:r>
            <a:r>
              <a:rPr lang="th-TH" dirty="0" smtClean="0"/>
              <a:t>ตัวอย่างเช่น</a:t>
            </a:r>
          </a:p>
          <a:p>
            <a:pPr>
              <a:buNone/>
            </a:pPr>
            <a:r>
              <a:rPr lang="en-US" dirty="0" smtClean="0"/>
              <a:t>Date time = </a:t>
            </a:r>
            <a:r>
              <a:rPr lang="en-US" dirty="0" err="1" smtClean="0"/>
              <a:t>calendar.getTime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calendar.setTime</a:t>
            </a:r>
            <a:r>
              <a:rPr lang="en-US" dirty="0" smtClean="0"/>
              <a:t>(time);  </a:t>
            </a:r>
            <a:endParaRPr lang="th-TH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867400" y="2514600"/>
            <a:ext cx="2819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เอาค่าวันเวลา (ที่เป็นชนิด </a:t>
            </a:r>
            <a:r>
              <a:rPr lang="en-US" sz="2400" dirty="0" smtClean="0"/>
              <a:t>Date</a:t>
            </a:r>
            <a:r>
              <a:rPr lang="th-TH" sz="2400" dirty="0" smtClean="0"/>
              <a:t>) ออกจากปฏิทิน มาเก็บไว้ในตัวแปร </a:t>
            </a:r>
            <a:r>
              <a:rPr lang="en-US" sz="2400" dirty="0" smtClean="0"/>
              <a:t>time </a:t>
            </a:r>
            <a:endParaRPr lang="th-TH" sz="2400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3009900" y="2933700"/>
            <a:ext cx="4572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ounded Rectangle 5"/>
          <p:cNvSpPr/>
          <p:nvPr/>
        </p:nvSpPr>
        <p:spPr>
          <a:xfrm>
            <a:off x="2667000" y="3657600"/>
            <a:ext cx="2667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สมมุติว่าออบเจ็กต์นี้มีอยู่แล้ว เป็นชนิด </a:t>
            </a:r>
            <a:r>
              <a:rPr lang="en-US" sz="2400" dirty="0" smtClean="0"/>
              <a:t>Calendar </a:t>
            </a:r>
            <a:r>
              <a:rPr lang="th-TH" sz="2400" dirty="0" smtClean="0"/>
              <a:t>นะ</a:t>
            </a:r>
            <a:endParaRPr lang="th-TH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4953000" y="4648200"/>
            <a:ext cx="2895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เซตเวลา ของ </a:t>
            </a:r>
            <a:r>
              <a:rPr lang="en-US" sz="2400" dirty="0" smtClean="0"/>
              <a:t>calendar object</a:t>
            </a:r>
            <a:endParaRPr lang="th-TH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ตัวอย่างเพิ่มเติม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รู้วันเดือนปี และต้องการสร้าง </a:t>
            </a:r>
            <a:r>
              <a:rPr lang="en-US" dirty="0" smtClean="0"/>
              <a:t>Date </a:t>
            </a:r>
            <a:r>
              <a:rPr lang="th-TH" dirty="0" smtClean="0"/>
              <a:t>ที่แทนวันเดือนปีนั้น</a:t>
            </a:r>
          </a:p>
          <a:p>
            <a:pPr lvl="1"/>
            <a:r>
              <a:rPr lang="th-TH" dirty="0" smtClean="0"/>
              <a:t>ตอนนี้ </a:t>
            </a:r>
            <a:r>
              <a:rPr lang="en-US" dirty="0" smtClean="0"/>
              <a:t>Date </a:t>
            </a:r>
            <a:r>
              <a:rPr lang="th-TH" dirty="0" smtClean="0"/>
              <a:t>ไม่มีเมธอดที่ทำได้ จึงต้องใช้ </a:t>
            </a:r>
            <a:r>
              <a:rPr lang="en-US" dirty="0" smtClean="0"/>
              <a:t>calendar </a:t>
            </a:r>
            <a:r>
              <a:rPr lang="th-TH" dirty="0" smtClean="0"/>
              <a:t>ช่วย</a:t>
            </a:r>
          </a:p>
          <a:p>
            <a:pPr lvl="1">
              <a:buNone/>
            </a:pPr>
            <a:r>
              <a:rPr lang="en-US" dirty="0" err="1" smtClean="0"/>
              <a:t>GregorianCalendar</a:t>
            </a:r>
            <a:r>
              <a:rPr lang="en-US" dirty="0" smtClean="0"/>
              <a:t> cal = new </a:t>
            </a:r>
            <a:r>
              <a:rPr lang="en-US" dirty="0" err="1" smtClean="0"/>
              <a:t>GregorianCalendar</a:t>
            </a:r>
            <a:r>
              <a:rPr lang="en-US" dirty="0" smtClean="0"/>
              <a:t>(year, month, day);</a:t>
            </a:r>
          </a:p>
          <a:p>
            <a:pPr lvl="1">
              <a:buNone/>
            </a:pPr>
            <a:r>
              <a:rPr lang="en-US" dirty="0" smtClean="0"/>
              <a:t>Date </a:t>
            </a:r>
            <a:r>
              <a:rPr lang="en-US" dirty="0" err="1" smtClean="0"/>
              <a:t>hireDay</a:t>
            </a:r>
            <a:r>
              <a:rPr lang="en-US" dirty="0" smtClean="0"/>
              <a:t> = </a:t>
            </a:r>
            <a:r>
              <a:rPr lang="en-US" dirty="0" err="1" smtClean="0"/>
              <a:t>calendar.getTime</a:t>
            </a:r>
            <a:r>
              <a:rPr lang="en-US" dirty="0" smtClean="0"/>
              <a:t>();</a:t>
            </a:r>
          </a:p>
          <a:p>
            <a:pPr lvl="1">
              <a:buNone/>
            </a:pPr>
            <a:endParaRPr lang="en-US" dirty="0" smtClean="0"/>
          </a:p>
          <a:p>
            <a:r>
              <a:rPr lang="th-TH" dirty="0" smtClean="0"/>
              <a:t>มี </a:t>
            </a:r>
            <a:r>
              <a:rPr lang="en-US" dirty="0" smtClean="0"/>
              <a:t>Date object </a:t>
            </a:r>
            <a:r>
              <a:rPr lang="th-TH" dirty="0" smtClean="0"/>
              <a:t>อยู่ ต้องการหาค่าต่างๆจาก </a:t>
            </a:r>
            <a:r>
              <a:rPr lang="en-US" dirty="0" smtClean="0"/>
              <a:t>Date object </a:t>
            </a:r>
            <a:r>
              <a:rPr lang="th-TH" dirty="0" smtClean="0"/>
              <a:t>นั้น</a:t>
            </a:r>
          </a:p>
          <a:p>
            <a:pPr>
              <a:buNone/>
            </a:pPr>
            <a:r>
              <a:rPr lang="en-US" dirty="0" err="1" smtClean="0"/>
              <a:t>GregorianCalendar</a:t>
            </a:r>
            <a:r>
              <a:rPr lang="en-US" dirty="0" smtClean="0"/>
              <a:t> cal = new </a:t>
            </a:r>
            <a:r>
              <a:rPr lang="en-US" dirty="0" err="1" smtClean="0"/>
              <a:t>GregorianCalendar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err="1" smtClean="0"/>
              <a:t>Cal.setTime</a:t>
            </a:r>
            <a:r>
              <a:rPr lang="en-US" dirty="0" smtClean="0"/>
              <a:t>(</a:t>
            </a:r>
            <a:r>
              <a:rPr lang="en-US" dirty="0" err="1" smtClean="0"/>
              <a:t>hireDay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year = </a:t>
            </a:r>
            <a:r>
              <a:rPr lang="en-US" dirty="0" err="1" smtClean="0"/>
              <a:t>cal.get</a:t>
            </a:r>
            <a:r>
              <a:rPr lang="en-US" dirty="0" smtClean="0"/>
              <a:t>(</a:t>
            </a:r>
            <a:r>
              <a:rPr lang="en-US" dirty="0" err="1" smtClean="0"/>
              <a:t>Calendar.YEAR</a:t>
            </a:r>
            <a:r>
              <a:rPr lang="en-US" dirty="0" smtClean="0"/>
              <a:t>);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ตัวอย่างโปรแกรม วาดปฏิทินของเดือนนี้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calendar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การนิยามคลาสไว้ใช้เอง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คลาสที่เราจะนิยามจากนี้ไป ไม่จำเป็นต้องมี </a:t>
            </a:r>
            <a:r>
              <a:rPr lang="en-US" dirty="0" smtClean="0"/>
              <a:t>main</a:t>
            </a:r>
          </a:p>
          <a:p>
            <a:r>
              <a:rPr lang="th-TH" dirty="0" smtClean="0"/>
              <a:t>แต่จะมี </a:t>
            </a:r>
            <a:r>
              <a:rPr lang="en-US" dirty="0" smtClean="0"/>
              <a:t>field </a:t>
            </a:r>
            <a:r>
              <a:rPr lang="th-TH" dirty="0" smtClean="0"/>
              <a:t>กับเมธอด</a:t>
            </a:r>
          </a:p>
          <a:p>
            <a:r>
              <a:rPr lang="th-TH" dirty="0" smtClean="0"/>
              <a:t>การเขียนโปรแกรม จะเกิดจากการใช้ </a:t>
            </a:r>
            <a:r>
              <a:rPr lang="en-US" dirty="0" smtClean="0"/>
              <a:t>main method </a:t>
            </a:r>
            <a:r>
              <a:rPr lang="th-TH" dirty="0" smtClean="0"/>
              <a:t>ของคลาสหนึ่ง เรียกใช้เมธอดของคลาสอื่นๆ</a:t>
            </a:r>
          </a:p>
          <a:p>
            <a:endParaRPr lang="th-TH" dirty="0" smtClean="0"/>
          </a:p>
          <a:p>
            <a:r>
              <a:rPr lang="th-TH" dirty="0" smtClean="0"/>
              <a:t>เดี๋ยวลองมาดูคลาสสำหรับเก็บข้อมูลลูกจ้าง เอาไว้ใช้กับการจ่ายเงินเดือนดู</a:t>
            </a:r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61261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class Employee{</a:t>
            </a:r>
          </a:p>
          <a:p>
            <a:pPr>
              <a:buNone/>
            </a:pPr>
            <a:r>
              <a:rPr lang="en-US" dirty="0" smtClean="0"/>
              <a:t>	//constructor</a:t>
            </a:r>
          </a:p>
          <a:p>
            <a:pPr>
              <a:buNone/>
            </a:pPr>
            <a:r>
              <a:rPr lang="en-US" dirty="0" smtClean="0"/>
              <a:t>	public Employee(String n, double s, </a:t>
            </a:r>
            <a:r>
              <a:rPr lang="en-US" dirty="0" err="1" smtClean="0"/>
              <a:t>int</a:t>
            </a:r>
            <a:r>
              <a:rPr lang="en-US" dirty="0" smtClean="0"/>
              <a:t> year, </a:t>
            </a:r>
            <a:r>
              <a:rPr lang="en-US" dirty="0" err="1" smtClean="0"/>
              <a:t>int</a:t>
            </a:r>
            <a:r>
              <a:rPr lang="en-US" dirty="0" smtClean="0"/>
              <a:t> month, </a:t>
            </a:r>
            <a:r>
              <a:rPr lang="en-US" dirty="0" err="1" smtClean="0"/>
              <a:t>int</a:t>
            </a:r>
            <a:r>
              <a:rPr lang="en-US" dirty="0" smtClean="0"/>
              <a:t> day){</a:t>
            </a:r>
          </a:p>
          <a:p>
            <a:pPr>
              <a:buNone/>
            </a:pPr>
            <a:r>
              <a:rPr lang="en-US" dirty="0" smtClean="0"/>
              <a:t>		name = n;</a:t>
            </a:r>
          </a:p>
          <a:p>
            <a:pPr>
              <a:buNone/>
            </a:pPr>
            <a:r>
              <a:rPr lang="en-US" dirty="0" smtClean="0"/>
              <a:t>		salary = s;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GregorianCalendar</a:t>
            </a:r>
            <a:r>
              <a:rPr lang="en-US" dirty="0" smtClean="0"/>
              <a:t> calendar = new </a:t>
            </a:r>
            <a:r>
              <a:rPr lang="en-US" dirty="0" err="1" smtClean="0"/>
              <a:t>GregorianCalendar</a:t>
            </a:r>
            <a:r>
              <a:rPr lang="en-US" dirty="0" smtClean="0"/>
              <a:t>(year, month-1, day);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hireDay</a:t>
            </a:r>
            <a:r>
              <a:rPr lang="en-US" dirty="0" smtClean="0"/>
              <a:t> = </a:t>
            </a:r>
            <a:r>
              <a:rPr lang="en-US" dirty="0" err="1" smtClean="0"/>
              <a:t>calendar.getTime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//method</a:t>
            </a:r>
          </a:p>
          <a:p>
            <a:pPr>
              <a:buNone/>
            </a:pPr>
            <a:r>
              <a:rPr lang="en-US" dirty="0" smtClean="0"/>
              <a:t>	public String </a:t>
            </a:r>
            <a:r>
              <a:rPr lang="en-US" dirty="0" err="1" smtClean="0"/>
              <a:t>getName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		return name;</a:t>
            </a:r>
          </a:p>
          <a:p>
            <a:pPr>
              <a:buNone/>
            </a:pPr>
            <a:r>
              <a:rPr lang="en-US" dirty="0" smtClean="0"/>
              <a:t>	} </a:t>
            </a:r>
          </a:p>
          <a:p>
            <a:pPr>
              <a:buNone/>
            </a:pPr>
            <a:r>
              <a:rPr lang="en-US" dirty="0" smtClean="0"/>
              <a:t>       …</a:t>
            </a:r>
          </a:p>
          <a:p>
            <a:pPr>
              <a:buNone/>
            </a:pPr>
            <a:r>
              <a:rPr lang="en-US" dirty="0" smtClean="0"/>
              <a:t>       //instance fields</a:t>
            </a:r>
          </a:p>
          <a:p>
            <a:pPr>
              <a:buNone/>
            </a:pPr>
            <a:r>
              <a:rPr lang="en-US" dirty="0" smtClean="0"/>
              <a:t>	private String name;</a:t>
            </a:r>
          </a:p>
          <a:p>
            <a:pPr>
              <a:buNone/>
            </a:pPr>
            <a:r>
              <a:rPr lang="en-US" dirty="0" smtClean="0"/>
              <a:t>	private double salary;</a:t>
            </a:r>
          </a:p>
          <a:p>
            <a:pPr>
              <a:buNone/>
            </a:pPr>
            <a:r>
              <a:rPr lang="en-US" dirty="0" smtClean="0"/>
              <a:t>	private Date </a:t>
            </a:r>
            <a:r>
              <a:rPr lang="en-US" dirty="0" err="1" smtClean="0"/>
              <a:t>hireDay</a:t>
            </a:r>
            <a:r>
              <a:rPr lang="en-US" dirty="0" smtClean="0"/>
              <a:t>;</a:t>
            </a:r>
            <a:endParaRPr lang="th-TH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ตัวอย่างโปรแกรมที่ใช้งาน </a:t>
            </a:r>
            <a:r>
              <a:rPr lang="en-US" dirty="0" smtClean="0"/>
              <a:t>Employee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hlinkClick r:id="rId2" action="ppaction://hlinkfile"/>
              </a:rPr>
              <a:t>EmployeeTest</a:t>
            </a:r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ใช้งานจริงๆแค่สร้างอาเรย์แล้วเติมรายละเอียดลูกจ้างสามคนลงไป</a:t>
            </a:r>
          </a:p>
          <a:p>
            <a:r>
              <a:rPr lang="th-TH" dirty="0" smtClean="0"/>
              <a:t>จากนั้นลูปเพิ่มเงินเดือนทุกคน คนละ </a:t>
            </a:r>
            <a:r>
              <a:rPr lang="en-US" dirty="0" smtClean="0"/>
              <a:t>5%</a:t>
            </a:r>
          </a:p>
          <a:p>
            <a:r>
              <a:rPr lang="th-TH" dirty="0" smtClean="0"/>
              <a:t>แล้วพิมพ์รายละเอียดของทุกคนออกมา </a:t>
            </a:r>
          </a:p>
          <a:p>
            <a:pPr lvl="1"/>
            <a:r>
              <a:rPr lang="th-TH" dirty="0" smtClean="0"/>
              <a:t>อันนี้เรียกเมธอดหลายอัน เพื่อให้ได้ข้อมูลทุกส่วน</a:t>
            </a:r>
          </a:p>
          <a:p>
            <a:r>
              <a:rPr lang="th-TH" dirty="0" smtClean="0"/>
              <a:t>สังเกต  </a:t>
            </a:r>
          </a:p>
          <a:p>
            <a:pPr lvl="1"/>
            <a:r>
              <a:rPr lang="th-TH" dirty="0" smtClean="0"/>
              <a:t>ว่า </a:t>
            </a:r>
            <a:r>
              <a:rPr lang="en-US" dirty="0" smtClean="0"/>
              <a:t>main </a:t>
            </a:r>
            <a:r>
              <a:rPr lang="th-TH" dirty="0" smtClean="0"/>
              <a:t>จะอยู่ใน </a:t>
            </a:r>
            <a:r>
              <a:rPr lang="en-US" dirty="0" err="1" smtClean="0"/>
              <a:t>EmployeeTest</a:t>
            </a:r>
            <a:r>
              <a:rPr lang="en-US" dirty="0" smtClean="0"/>
              <a:t> </a:t>
            </a:r>
            <a:r>
              <a:rPr lang="th-TH" dirty="0" smtClean="0"/>
              <a:t>เท่านั้น </a:t>
            </a:r>
          </a:p>
          <a:p>
            <a:pPr lvl="1"/>
            <a:r>
              <a:rPr lang="th-TH" dirty="0" smtClean="0"/>
              <a:t>ชื่อไฟล์จะต้องตรงกับชื่อคลาสที่เป็น </a:t>
            </a:r>
            <a:r>
              <a:rPr lang="en-US" dirty="0" smtClean="0"/>
              <a:t>public </a:t>
            </a:r>
          </a:p>
          <a:p>
            <a:pPr lvl="1"/>
            <a:r>
              <a:rPr lang="th-TH" dirty="0" smtClean="0"/>
              <a:t>ในหนึ่งไฟล์มี </a:t>
            </a:r>
            <a:r>
              <a:rPr lang="en-US" dirty="0" smtClean="0"/>
              <a:t>public class </a:t>
            </a:r>
            <a:r>
              <a:rPr lang="th-TH" dirty="0" smtClean="0"/>
              <a:t>ได้แค่อันเดียว แต่นอกนั้นจะมีกี่คลาสก็ได้</a:t>
            </a:r>
          </a:p>
          <a:p>
            <a:pPr lvl="1"/>
            <a:r>
              <a:rPr lang="th-TH" dirty="0" smtClean="0"/>
              <a:t>ตอนคอมไพล์ มันจะแยกไฟล์ </a:t>
            </a:r>
            <a:r>
              <a:rPr lang="en-US" dirty="0" smtClean="0"/>
              <a:t>.class </a:t>
            </a:r>
            <a:r>
              <a:rPr lang="th-TH" dirty="0" smtClean="0"/>
              <a:t>ให้</a:t>
            </a:r>
          </a:p>
          <a:p>
            <a:pPr lvl="1"/>
            <a:r>
              <a:rPr lang="th-TH" dirty="0" smtClean="0"/>
              <a:t>เวลารัน ต้องรันคลาสที่มี </a:t>
            </a:r>
            <a:r>
              <a:rPr lang="en-US" dirty="0" smtClean="0"/>
              <a:t>main </a:t>
            </a:r>
            <a:r>
              <a:rPr lang="th-TH" dirty="0" smtClean="0"/>
              <a:t>เสมอ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ถ้าเราแยกไฟล์แต่แรก ตอนคอมไพล์ สามารถใช้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javac</a:t>
            </a:r>
            <a:r>
              <a:rPr lang="en-US" dirty="0" smtClean="0"/>
              <a:t> Employee*.java    </a:t>
            </a:r>
            <a:r>
              <a:rPr lang="th-TH" dirty="0" smtClean="0"/>
              <a:t>เพื่อคอมไพล์ทุกไฟล์ได้</a:t>
            </a:r>
          </a:p>
          <a:p>
            <a:pPr>
              <a:buNone/>
            </a:pPr>
            <a:r>
              <a:rPr lang="th-TH" dirty="0" smtClean="0"/>
              <a:t>หรือ เรียก</a:t>
            </a:r>
          </a:p>
          <a:p>
            <a:pPr>
              <a:buNone/>
            </a:pPr>
            <a:r>
              <a:rPr lang="en-US" dirty="0" err="1" smtClean="0"/>
              <a:t>Javac</a:t>
            </a:r>
            <a:r>
              <a:rPr lang="en-US" dirty="0" smtClean="0"/>
              <a:t> EmployeeTest.java 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จาวาจะคอมไพล์ </a:t>
            </a:r>
            <a:r>
              <a:rPr lang="en-US" dirty="0" err="1" smtClean="0"/>
              <a:t>EmployeeTest</a:t>
            </a:r>
            <a:r>
              <a:rPr lang="en-US" dirty="0" smtClean="0"/>
              <a:t> </a:t>
            </a:r>
            <a:r>
              <a:rPr lang="th-TH" dirty="0" smtClean="0"/>
              <a:t>เมื่อมันเห็นว่า มีการใช้ </a:t>
            </a:r>
            <a:r>
              <a:rPr lang="en-US" dirty="0" smtClean="0"/>
              <a:t>Employee </a:t>
            </a:r>
            <a:r>
              <a:rPr lang="th-TH" dirty="0" smtClean="0"/>
              <a:t>ภายใน มันจะไปหา </a:t>
            </a:r>
            <a:r>
              <a:rPr lang="en-US" dirty="0" err="1" smtClean="0"/>
              <a:t>Employee.class</a:t>
            </a:r>
            <a:r>
              <a:rPr lang="en-US" dirty="0" smtClean="0"/>
              <a:t> </a:t>
            </a:r>
            <a:r>
              <a:rPr lang="th-TH" dirty="0" smtClean="0"/>
              <a:t>ซึ่งถ้าหาไม่เจอมันจะคอมไพล์จาก </a:t>
            </a:r>
            <a:r>
              <a:rPr lang="en-US" dirty="0" smtClean="0"/>
              <a:t>Employee.java </a:t>
            </a:r>
            <a:r>
              <a:rPr lang="th-TH" dirty="0" smtClean="0"/>
              <a:t>ให้เอง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	นอกจากนี้ ถึงหาเจอ แต่ไฟล์ </a:t>
            </a:r>
            <a:r>
              <a:rPr lang="en-US" dirty="0" smtClean="0"/>
              <a:t>.class </a:t>
            </a:r>
            <a:r>
              <a:rPr lang="th-TH" dirty="0" smtClean="0"/>
              <a:t>นั้นเก่ากว่า </a:t>
            </a:r>
            <a:r>
              <a:rPr lang="en-US" dirty="0" smtClean="0"/>
              <a:t>.java </a:t>
            </a:r>
            <a:r>
              <a:rPr lang="th-TH" dirty="0" smtClean="0"/>
              <a:t>ที่มี มันก็จะคอมไพล์ใหม่ให้เหมือนกัน</a:t>
            </a:r>
          </a:p>
          <a:p>
            <a:pPr>
              <a:buNone/>
            </a:pPr>
            <a:endParaRPr lang="th-TH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มาดู </a:t>
            </a:r>
            <a:r>
              <a:rPr lang="en-US" dirty="0" smtClean="0"/>
              <a:t>Employee </a:t>
            </a:r>
            <a:r>
              <a:rPr lang="th-TH" dirty="0" smtClean="0"/>
              <a:t>กันอย่างละเอียดหน่อย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สังเกตได้ว่า</a:t>
            </a:r>
          </a:p>
          <a:p>
            <a:pPr lvl="1"/>
            <a:r>
              <a:rPr lang="th-TH" dirty="0" smtClean="0"/>
              <a:t>ทุกเมธอดเป็น </a:t>
            </a:r>
            <a:r>
              <a:rPr lang="en-US" dirty="0" smtClean="0"/>
              <a:t>public </a:t>
            </a:r>
            <a:r>
              <a:rPr lang="th-TH" dirty="0" smtClean="0"/>
              <a:t>นั่นคือ เมธอดทุกเมธอดในทุกคลาสสามารถเรียกเมธอดเหล่านี้ได้</a:t>
            </a:r>
          </a:p>
          <a:p>
            <a:pPr lvl="1"/>
            <a:r>
              <a:rPr lang="th-TH" dirty="0" smtClean="0"/>
              <a:t>ทุกตัวแปรเป็น </a:t>
            </a:r>
            <a:r>
              <a:rPr lang="en-US" dirty="0" smtClean="0"/>
              <a:t>private </a:t>
            </a:r>
            <a:r>
              <a:rPr lang="th-TH" dirty="0" smtClean="0"/>
              <a:t>   นั่นคือ เมธอดที่อ่านค่าจากตัวแปรเหล่านี้ได้โดยตรงจะต้องเป็นเมธอดจากคลาส </a:t>
            </a:r>
            <a:r>
              <a:rPr lang="en-US" dirty="0" smtClean="0"/>
              <a:t>Employee </a:t>
            </a:r>
            <a:r>
              <a:rPr lang="th-TH" dirty="0" smtClean="0"/>
              <a:t>เท่านั้น</a:t>
            </a:r>
          </a:p>
          <a:p>
            <a:pPr lvl="2"/>
            <a:r>
              <a:rPr lang="th-TH" dirty="0" smtClean="0"/>
              <a:t>ไม่ควรให้ตัวแปรเป็น </a:t>
            </a:r>
            <a:r>
              <a:rPr lang="en-US" dirty="0" smtClean="0"/>
              <a:t>public </a:t>
            </a:r>
            <a:r>
              <a:rPr lang="th-TH" dirty="0" smtClean="0"/>
              <a:t>เพราะส่วนไหนของโปรแกรมจะมาเปลี่ยนข้อมูลก็ได้ เปลี่ยนอย่างไรก็ได้ อาจจะมีการกระทำต้องห้ามที่เราไม่ทันคิด เกิดขึ้นได้</a:t>
            </a:r>
          </a:p>
          <a:p>
            <a:pPr lvl="1"/>
            <a:r>
              <a:rPr lang="th-TH" dirty="0" smtClean="0"/>
              <a:t>ตัวแปร สองตัว ก็เป็นออบเจ็กต์  </a:t>
            </a:r>
            <a:r>
              <a:rPr lang="en-US" dirty="0" smtClean="0"/>
              <a:t>name </a:t>
            </a:r>
            <a:r>
              <a:rPr lang="th-TH" dirty="0" smtClean="0"/>
              <a:t>เป็น </a:t>
            </a:r>
            <a:r>
              <a:rPr lang="en-US" dirty="0" smtClean="0"/>
              <a:t>String </a:t>
            </a:r>
            <a:r>
              <a:rPr lang="th-TH" dirty="0" smtClean="0"/>
              <a:t>ส่วน </a:t>
            </a:r>
            <a:r>
              <a:rPr lang="en-US" dirty="0" err="1" smtClean="0"/>
              <a:t>hireDay</a:t>
            </a:r>
            <a:r>
              <a:rPr lang="en-US" dirty="0" smtClean="0"/>
              <a:t> </a:t>
            </a:r>
            <a:r>
              <a:rPr lang="th-TH" dirty="0" smtClean="0"/>
              <a:t>เป็น </a:t>
            </a:r>
            <a:r>
              <a:rPr lang="en-US" dirty="0" smtClean="0"/>
              <a:t>Date</a:t>
            </a:r>
          </a:p>
          <a:p>
            <a:pPr lvl="2"/>
            <a:r>
              <a:rPr lang="th-TH" dirty="0" smtClean="0"/>
              <a:t>ใช่แล้ว ออบเจ็กต์สามารถใส่ออบเจ็กต์อื่นๆ  ซ้อนๆกันได้</a:t>
            </a:r>
            <a:endParaRPr lang="th-TH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public Employee(String n, double s, </a:t>
            </a:r>
            <a:r>
              <a:rPr lang="en-US" dirty="0" err="1" smtClean="0"/>
              <a:t>int</a:t>
            </a:r>
            <a:r>
              <a:rPr lang="en-US" dirty="0" smtClean="0"/>
              <a:t> year, </a:t>
            </a:r>
            <a:r>
              <a:rPr lang="en-US" dirty="0" err="1" smtClean="0"/>
              <a:t>int</a:t>
            </a:r>
            <a:r>
              <a:rPr lang="en-US" dirty="0" smtClean="0"/>
              <a:t> month, </a:t>
            </a:r>
            <a:r>
              <a:rPr lang="en-US" dirty="0" err="1" smtClean="0"/>
              <a:t>int</a:t>
            </a:r>
            <a:r>
              <a:rPr lang="en-US" dirty="0" smtClean="0"/>
              <a:t> day)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name = n;</a:t>
            </a:r>
          </a:p>
          <a:p>
            <a:pPr>
              <a:buNone/>
            </a:pPr>
            <a:r>
              <a:rPr lang="en-US" dirty="0" smtClean="0"/>
              <a:t>      salary = s;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GregorianCalendar</a:t>
            </a:r>
            <a:r>
              <a:rPr lang="en-US" dirty="0" smtClean="0"/>
              <a:t> calendar = new </a:t>
            </a:r>
            <a:r>
              <a:rPr lang="en-US" dirty="0" err="1" smtClean="0"/>
              <a:t>GregorianCalendar</a:t>
            </a:r>
            <a:r>
              <a:rPr lang="en-US" dirty="0" smtClean="0"/>
              <a:t>(year, month - 1, day);</a:t>
            </a:r>
          </a:p>
          <a:p>
            <a:pPr>
              <a:buNone/>
            </a:pPr>
            <a:r>
              <a:rPr lang="en-US" dirty="0" smtClean="0"/>
              <a:t>      // </a:t>
            </a:r>
            <a:r>
              <a:rPr lang="en-US" dirty="0" err="1" smtClean="0"/>
              <a:t>GregorianCalendar</a:t>
            </a:r>
            <a:r>
              <a:rPr lang="en-US" dirty="0" smtClean="0"/>
              <a:t> uses 0 for January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hireDay</a:t>
            </a:r>
            <a:r>
              <a:rPr lang="en-US" dirty="0" smtClean="0"/>
              <a:t> = </a:t>
            </a:r>
            <a:r>
              <a:rPr lang="en-US" dirty="0" err="1" smtClean="0"/>
              <a:t>calendar.getTime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 }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38400" y="1905000"/>
            <a:ext cx="1524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14800" y="2362200"/>
            <a:ext cx="4191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ชื่อต้องเหมือนชื่อคลาส คอนสตรัคเตอร์ใช้เซตค่าภายในออบเจ็กต์ที่พึ่งถูกสร้าง ให้เป็นไปตามที่เราต้องการ</a:t>
            </a:r>
            <a:endParaRPr lang="th-TH" sz="2400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V="1">
            <a:off x="1143000" y="12954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28600" y="228600"/>
            <a:ext cx="2819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คอนสตรัคเตอร์ไม่รีเทิร์นค่า</a:t>
            </a:r>
            <a:endParaRPr lang="th-TH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แนะนำ </a:t>
            </a:r>
            <a:r>
              <a:rPr lang="en-US" dirty="0" smtClean="0"/>
              <a:t>Object-Oriented Programming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โปรแกรมประกอบขึ้นจากออบเจ็กต์ </a:t>
            </a:r>
          </a:p>
          <a:p>
            <a:r>
              <a:rPr lang="th-TH" dirty="0" smtClean="0"/>
              <a:t>แต่ละออบเจ็กต์จะมีฟังก์ชั่นให้เรียกใช้</a:t>
            </a:r>
          </a:p>
          <a:p>
            <a:pPr lvl="1"/>
            <a:r>
              <a:rPr lang="th-TH" dirty="0" smtClean="0"/>
              <a:t>คนเรียกใช้ไม่จำเป็นต้องรู้ว่าข้างในออบเจ็กต์ทำงานยังไง</a:t>
            </a:r>
          </a:p>
          <a:p>
            <a:pPr lvl="1"/>
            <a:r>
              <a:rPr lang="th-TH" dirty="0" smtClean="0"/>
              <a:t>ขอให้ใช้ได้ตามที่ต้องการก็พอ</a:t>
            </a:r>
          </a:p>
          <a:p>
            <a:r>
              <a:rPr lang="th-TH" dirty="0" smtClean="0"/>
              <a:t>วิธีคิดในการโปรแกรม</a:t>
            </a:r>
          </a:p>
          <a:p>
            <a:pPr lvl="1"/>
            <a:r>
              <a:rPr lang="th-TH" dirty="0" smtClean="0"/>
              <a:t>เมื่อต้องการแก้ปัญหา ให้ออกแบบตัวข้อมูลที่ต้องใช้ก่อน</a:t>
            </a:r>
          </a:p>
          <a:p>
            <a:pPr lvl="1"/>
            <a:r>
              <a:rPr lang="th-TH" dirty="0" smtClean="0"/>
              <a:t>แล้ววิธีแก้ปัญหาค่อยตามมา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new Employee(“James Bond, 100000, 1950, 1, 1);   </a:t>
            </a:r>
            <a:r>
              <a:rPr lang="th-TH" dirty="0" smtClean="0"/>
              <a:t>จะได้ </a:t>
            </a:r>
            <a:r>
              <a:rPr lang="en-US" dirty="0" smtClean="0"/>
              <a:t>object </a:t>
            </a:r>
            <a:r>
              <a:rPr lang="th-TH" dirty="0" smtClean="0"/>
              <a:t>ของคลาส </a:t>
            </a:r>
            <a:r>
              <a:rPr lang="en-US" dirty="0" smtClean="0"/>
              <a:t>Employee </a:t>
            </a:r>
            <a:r>
              <a:rPr lang="th-TH" dirty="0" smtClean="0"/>
              <a:t>ที่มีข้างในเป็น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คอนสตรัคเตอร์ เรียกใช้ได้พร้อม </a:t>
            </a:r>
            <a:r>
              <a:rPr lang="en-US" dirty="0" smtClean="0"/>
              <a:t>new </a:t>
            </a:r>
            <a:r>
              <a:rPr lang="th-TH" dirty="0" smtClean="0"/>
              <a:t>เท่านั้น ดังนั้นจะไม่สามารถใช้กับออบเจ็กต์ที่ถูกสร้างขึ้นแล้วได้</a:t>
            </a: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1905000" y="2743200"/>
            <a:ext cx="4876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 = “James Bond”</a:t>
            </a:r>
          </a:p>
          <a:p>
            <a:pPr algn="ctr"/>
            <a:r>
              <a:rPr lang="en-US" dirty="0" smtClean="0"/>
              <a:t>Salary = 100000;</a:t>
            </a:r>
          </a:p>
          <a:p>
            <a:pPr algn="ctr"/>
            <a:r>
              <a:rPr lang="en-US" dirty="0" err="1" smtClean="0"/>
              <a:t>hireDay</a:t>
            </a:r>
            <a:r>
              <a:rPr lang="en-US" dirty="0" smtClean="0"/>
              <a:t> = January 1, 1950</a:t>
            </a:r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ข้อควรระวัง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อย่าให้ </a:t>
            </a:r>
            <a:r>
              <a:rPr lang="en-US" dirty="0" smtClean="0"/>
              <a:t>local variable </a:t>
            </a:r>
            <a:r>
              <a:rPr lang="th-TH" dirty="0" smtClean="0"/>
              <a:t>มีชื่อเดียวกับ </a:t>
            </a:r>
            <a:r>
              <a:rPr lang="en-US" dirty="0" smtClean="0"/>
              <a:t>field </a:t>
            </a:r>
            <a:r>
              <a:rPr lang="th-TH" dirty="0" smtClean="0"/>
              <a:t>ที่เรานิยามไว้</a:t>
            </a:r>
          </a:p>
          <a:p>
            <a:pPr>
              <a:buNone/>
            </a:pPr>
            <a:r>
              <a:rPr lang="en-US" dirty="0" smtClean="0"/>
              <a:t>public Employee(String n, double s, </a:t>
            </a:r>
            <a:r>
              <a:rPr lang="en-US" dirty="0" err="1" smtClean="0"/>
              <a:t>int</a:t>
            </a:r>
            <a:r>
              <a:rPr lang="en-US" dirty="0" smtClean="0"/>
              <a:t> year, </a:t>
            </a:r>
            <a:r>
              <a:rPr lang="en-US" dirty="0" err="1" smtClean="0"/>
              <a:t>int</a:t>
            </a:r>
            <a:r>
              <a:rPr lang="en-US" dirty="0" smtClean="0"/>
              <a:t> month, </a:t>
            </a:r>
            <a:r>
              <a:rPr lang="en-US" dirty="0" err="1" smtClean="0"/>
              <a:t>int</a:t>
            </a:r>
            <a:r>
              <a:rPr lang="en-US" dirty="0" smtClean="0"/>
              <a:t> day)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String name = n;</a:t>
            </a:r>
          </a:p>
          <a:p>
            <a:pPr>
              <a:buNone/>
            </a:pPr>
            <a:r>
              <a:rPr lang="en-US" dirty="0" smtClean="0"/>
              <a:t>      double salary = s;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2705100" y="4381500"/>
            <a:ext cx="1066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743200" y="4953000"/>
            <a:ext cx="1066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038600" y="5105400"/>
            <a:ext cx="3733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จะกลายเป็นให้ค่ากับ </a:t>
            </a:r>
            <a:r>
              <a:rPr lang="en-US" sz="2400" dirty="0" smtClean="0"/>
              <a:t>local variable </a:t>
            </a:r>
            <a:r>
              <a:rPr lang="th-TH" sz="2400" dirty="0" smtClean="0"/>
              <a:t>ไป ไม่ได้ให้ค่าอะไรกับ </a:t>
            </a:r>
            <a:r>
              <a:rPr lang="en-US" sz="2400" dirty="0" smtClean="0"/>
              <a:t>fields</a:t>
            </a:r>
            <a:endParaRPr lang="th-TH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and explicit parameters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/>
              <a:t>จาก</a:t>
            </a:r>
          </a:p>
          <a:p>
            <a:pPr>
              <a:buNone/>
            </a:pPr>
            <a:r>
              <a:rPr lang="en-US" dirty="0" smtClean="0"/>
              <a:t>public void </a:t>
            </a:r>
            <a:r>
              <a:rPr lang="en-US" dirty="0" err="1" smtClean="0"/>
              <a:t>raiseSalary</a:t>
            </a:r>
            <a:r>
              <a:rPr lang="en-US" dirty="0" smtClean="0"/>
              <a:t>(double </a:t>
            </a:r>
            <a:r>
              <a:rPr lang="en-US" dirty="0" err="1" smtClean="0"/>
              <a:t>byPercent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double raise = salary * </a:t>
            </a:r>
            <a:r>
              <a:rPr lang="en-US" dirty="0" err="1" smtClean="0"/>
              <a:t>byPercent</a:t>
            </a:r>
            <a:r>
              <a:rPr lang="en-US" dirty="0" smtClean="0"/>
              <a:t> / 100;</a:t>
            </a:r>
          </a:p>
          <a:p>
            <a:pPr>
              <a:buNone/>
            </a:pPr>
            <a:r>
              <a:rPr lang="en-US" dirty="0" smtClean="0"/>
              <a:t>      salary += raise;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ถ้าเราเรียก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Employee number007 = new Employee(“James Bond, 100000, 1950, 1, 1);</a:t>
            </a:r>
          </a:p>
          <a:p>
            <a:pPr>
              <a:buNone/>
            </a:pPr>
            <a:r>
              <a:rPr lang="en-US" dirty="0" smtClean="0"/>
              <a:t>number007.raiseSalary(5);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447800" y="60960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62400" y="59436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62000" y="64008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Implicit parameter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114800" y="6400800"/>
            <a:ext cx="1752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Explicit parameter</a:t>
            </a:r>
            <a:endParaRPr lang="th-TH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ซึ่งโค้ดที่รันไป จะเหมือนกับได้ทำ</a:t>
            </a:r>
          </a:p>
          <a:p>
            <a:pPr>
              <a:buNone/>
            </a:pPr>
            <a:r>
              <a:rPr lang="en-US" dirty="0" smtClean="0"/>
              <a:t>double raise = </a:t>
            </a:r>
            <a:r>
              <a:rPr lang="en-US" dirty="0" smtClean="0">
                <a:solidFill>
                  <a:srgbClr val="FF0000"/>
                </a:solidFill>
              </a:rPr>
              <a:t>number007</a:t>
            </a:r>
            <a:r>
              <a:rPr lang="en-US" dirty="0" smtClean="0"/>
              <a:t>.salary * </a:t>
            </a:r>
            <a:r>
              <a:rPr lang="en-US" dirty="0" err="1" smtClean="0"/>
              <a:t>byPercent</a:t>
            </a:r>
            <a:r>
              <a:rPr lang="en-US" dirty="0" smtClean="0"/>
              <a:t> / 100;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number007</a:t>
            </a:r>
            <a:r>
              <a:rPr lang="en-US" dirty="0" smtClean="0"/>
              <a:t>.salary += raise;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ซึ่งถ้าเราอยากให้มีการอ้างถึง </a:t>
            </a:r>
            <a:r>
              <a:rPr lang="en-US" dirty="0" smtClean="0"/>
              <a:t>implicit parameter </a:t>
            </a:r>
            <a:r>
              <a:rPr lang="th-TH" dirty="0" smtClean="0"/>
              <a:t>เราจะทำได้โดยใช้ คำว่า </a:t>
            </a:r>
            <a:r>
              <a:rPr lang="en-US" dirty="0" smtClean="0"/>
              <a:t>this    </a:t>
            </a:r>
            <a:r>
              <a:rPr lang="th-TH" dirty="0" smtClean="0"/>
              <a:t>ตัวอย่างเช่น ในโค้ดของคอนสตรัคเตอร์เราอาจจะใช้</a:t>
            </a:r>
          </a:p>
          <a:p>
            <a:pPr>
              <a:buNone/>
            </a:pPr>
            <a:r>
              <a:rPr lang="en-US" dirty="0" smtClean="0"/>
              <a:t>double raise = </a:t>
            </a:r>
            <a:r>
              <a:rPr lang="en-US" dirty="0" err="1" smtClean="0">
                <a:solidFill>
                  <a:srgbClr val="FF0000"/>
                </a:solidFill>
              </a:rPr>
              <a:t>this</a:t>
            </a:r>
            <a:r>
              <a:rPr lang="en-US" dirty="0" err="1" smtClean="0"/>
              <a:t>.salary</a:t>
            </a:r>
            <a:r>
              <a:rPr lang="en-US" dirty="0" smtClean="0"/>
              <a:t> * </a:t>
            </a:r>
            <a:r>
              <a:rPr lang="en-US" dirty="0" err="1" smtClean="0"/>
              <a:t>byPercent</a:t>
            </a:r>
            <a:r>
              <a:rPr lang="en-US" dirty="0" smtClean="0"/>
              <a:t> / 100;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this</a:t>
            </a:r>
            <a:r>
              <a:rPr lang="en-US" dirty="0" err="1" smtClean="0"/>
              <a:t>.salary</a:t>
            </a:r>
            <a:r>
              <a:rPr lang="en-US" dirty="0" smtClean="0"/>
              <a:t> += raise;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คราวนี้มาลองดูเมธอดในคลาส </a:t>
            </a:r>
            <a:r>
              <a:rPr lang="en-US" dirty="0" smtClean="0"/>
              <a:t>Employee </a:t>
            </a:r>
            <a:r>
              <a:rPr lang="th-TH" dirty="0" smtClean="0"/>
              <a:t>กันหน่อย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public String </a:t>
            </a:r>
            <a:r>
              <a:rPr lang="en-US" dirty="0" err="1" smtClean="0"/>
              <a:t>getName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return name;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public double </a:t>
            </a:r>
            <a:r>
              <a:rPr lang="en-US" dirty="0" err="1" smtClean="0"/>
              <a:t>getSalary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return salary;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public Date </a:t>
            </a:r>
            <a:r>
              <a:rPr lang="en-US" dirty="0" err="1" smtClean="0"/>
              <a:t>getHireDay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return </a:t>
            </a:r>
            <a:r>
              <a:rPr lang="en-US" dirty="0" err="1" smtClean="0"/>
              <a:t>hireDay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}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733800" y="1447800"/>
            <a:ext cx="495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พวกนี้เป็น </a:t>
            </a:r>
            <a:r>
              <a:rPr lang="en-US" sz="2400" dirty="0" err="1" smtClean="0"/>
              <a:t>accessor</a:t>
            </a:r>
            <a:endParaRPr lang="th-TH" sz="2400" dirty="0"/>
          </a:p>
        </p:txBody>
      </p:sp>
      <p:sp>
        <p:nvSpPr>
          <p:cNvPr id="5" name="Rectangle 4"/>
          <p:cNvSpPr/>
          <p:nvPr/>
        </p:nvSpPr>
        <p:spPr>
          <a:xfrm>
            <a:off x="3733800" y="2209800"/>
            <a:ext cx="4953000" cy="388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name </a:t>
            </a:r>
            <a:r>
              <a:rPr lang="th-TH" sz="2400" dirty="0" smtClean="0"/>
              <a:t>ต้องไม่เป็น </a:t>
            </a:r>
            <a:r>
              <a:rPr lang="en-US" sz="2400" dirty="0" smtClean="0"/>
              <a:t>public </a:t>
            </a:r>
            <a:r>
              <a:rPr lang="th-TH" sz="2400" dirty="0" smtClean="0"/>
              <a:t>เพราะทางผู้เขียนไม่ต้องการให้ </a:t>
            </a:r>
            <a:r>
              <a:rPr lang="en-US" sz="2400" dirty="0" smtClean="0"/>
              <a:t>name </a:t>
            </a:r>
            <a:r>
              <a:rPr lang="th-TH" sz="2400" dirty="0" smtClean="0"/>
              <a:t>ถูกเปลี่ยนหลังจากให้ชื่อผ่านคอนสตรัคเตอร์ไปแล้ว ดังนั้น พอเป็น </a:t>
            </a:r>
            <a:r>
              <a:rPr lang="en-US" sz="2400" dirty="0" smtClean="0"/>
              <a:t>private </a:t>
            </a:r>
            <a:r>
              <a:rPr lang="th-TH" sz="2400" dirty="0" smtClean="0"/>
              <a:t>จึงป้องกันการถูกเปลี่ยนชื่อได้</a:t>
            </a:r>
          </a:p>
          <a:p>
            <a:pPr>
              <a:buFont typeface="Arial" pitchFamily="34" charset="0"/>
              <a:buChar char="•"/>
            </a:pPr>
            <a:endParaRPr lang="th-TH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salary </a:t>
            </a:r>
            <a:r>
              <a:rPr lang="th-TH" sz="2400" dirty="0" smtClean="0"/>
              <a:t>เปลี่ยนได้ก็จริง แต่ถ้าเป็น </a:t>
            </a:r>
            <a:r>
              <a:rPr lang="en-US" sz="2400" dirty="0" smtClean="0"/>
              <a:t>private </a:t>
            </a:r>
            <a:r>
              <a:rPr lang="th-TH" sz="2400" dirty="0" smtClean="0"/>
              <a:t>แบบนี้จะเปลี่ยนได้ด้วย </a:t>
            </a:r>
            <a:r>
              <a:rPr lang="en-US" sz="2400" dirty="0" err="1" smtClean="0"/>
              <a:t>raiseSalary</a:t>
            </a:r>
            <a:r>
              <a:rPr lang="en-US" sz="2400" dirty="0" smtClean="0"/>
              <a:t> </a:t>
            </a:r>
            <a:r>
              <a:rPr lang="th-TH" sz="2400" dirty="0" smtClean="0"/>
              <a:t>เท่านั้น </a:t>
            </a:r>
            <a:r>
              <a:rPr lang="en-US" sz="2400" dirty="0" smtClean="0"/>
              <a:t> </a:t>
            </a:r>
            <a:r>
              <a:rPr lang="th-TH" sz="2400" dirty="0" smtClean="0"/>
              <a:t>ซึ่งถ้าเกิดอะไรผิดพลาด เราก็จะได้ไปแก้ที่ </a:t>
            </a:r>
            <a:r>
              <a:rPr lang="en-US" sz="2400" dirty="0" err="1" smtClean="0"/>
              <a:t>raiseSalary</a:t>
            </a:r>
            <a:r>
              <a:rPr lang="en-US" sz="2400" dirty="0" smtClean="0"/>
              <a:t> </a:t>
            </a:r>
            <a:r>
              <a:rPr lang="th-TH" sz="2400" dirty="0" smtClean="0"/>
              <a:t>ที่เดียว ถ้าเป็น </a:t>
            </a:r>
            <a:r>
              <a:rPr lang="en-US" sz="2400" dirty="0" smtClean="0"/>
              <a:t>public </a:t>
            </a:r>
            <a:r>
              <a:rPr lang="th-TH" sz="2400" dirty="0" smtClean="0"/>
              <a:t>แล้วละก็ กว่าจะตามหาที่ผิดเจอ จะยากมาก</a:t>
            </a:r>
            <a:endParaRPr lang="th-TH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การใช้เมธอดในการเปลี่ยนข้อมูลเท่านั้น มีประโยชน์จริงๆ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จากตัวอย่าง </a:t>
            </a:r>
            <a:r>
              <a:rPr lang="en-US" dirty="0" smtClean="0"/>
              <a:t>Employee </a:t>
            </a:r>
            <a:r>
              <a:rPr lang="th-TH" dirty="0" smtClean="0"/>
              <a:t>ถ้ามีการเปลี่ยนรูปแบบของชื่อเป็น </a:t>
            </a:r>
          </a:p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firstName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lastName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เวลาเราต้องการดึงชื่อของ </a:t>
            </a:r>
            <a:r>
              <a:rPr lang="en-US" dirty="0" smtClean="0"/>
              <a:t>Employee </a:t>
            </a:r>
            <a:r>
              <a:rPr lang="th-TH" dirty="0" smtClean="0"/>
              <a:t>ออกมา เราก็ทำแค่ไปแก้ </a:t>
            </a:r>
            <a:r>
              <a:rPr lang="en-US" dirty="0" err="1" smtClean="0"/>
              <a:t>getname</a:t>
            </a:r>
            <a:r>
              <a:rPr lang="en-US" dirty="0" smtClean="0"/>
              <a:t> </a:t>
            </a:r>
            <a:r>
              <a:rPr lang="th-TH" dirty="0" smtClean="0"/>
              <a:t>เท่านั้น   อาจแก้ให้เป็น   </a:t>
            </a:r>
            <a:r>
              <a:rPr lang="en-US" dirty="0" smtClean="0"/>
              <a:t>return </a:t>
            </a:r>
            <a:r>
              <a:rPr lang="en-US" dirty="0" err="1" smtClean="0"/>
              <a:t>firstName</a:t>
            </a:r>
            <a:r>
              <a:rPr lang="en-US" dirty="0" smtClean="0"/>
              <a:t> + “ “ + </a:t>
            </a:r>
            <a:r>
              <a:rPr lang="en-US" dirty="0" err="1" smtClean="0"/>
              <a:t>lastName</a:t>
            </a:r>
            <a:r>
              <a:rPr lang="en-US" dirty="0" smtClean="0"/>
              <a:t>;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ซึ่งจะไม่ต้องมีผลกระทบกับส่วนอื่นของโปรแกรม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นอกจากนี้ เมธอดยังตรวจ </a:t>
            </a:r>
            <a:r>
              <a:rPr lang="en-US" dirty="0" smtClean="0"/>
              <a:t>error </a:t>
            </a:r>
            <a:r>
              <a:rPr lang="th-TH" dirty="0" smtClean="0"/>
              <a:t>ไปในตัวได้ เช่นให้โค้ดของเมธอดเช็คก่อนเสมอว่า </a:t>
            </a:r>
            <a:r>
              <a:rPr lang="en-US" dirty="0" smtClean="0"/>
              <a:t>salary </a:t>
            </a:r>
            <a:r>
              <a:rPr lang="th-TH" dirty="0" smtClean="0"/>
              <a:t>ต้องไม่ต่ำกว่า </a:t>
            </a:r>
            <a:r>
              <a:rPr lang="en-US" dirty="0" smtClean="0"/>
              <a:t>0   </a:t>
            </a:r>
            <a:r>
              <a:rPr lang="th-TH" dirty="0" smtClean="0"/>
              <a:t>ดังนั้น เมื่อบังคับว่าต้องเรียกเมธอดเพื่อเปลี่ยน </a:t>
            </a:r>
            <a:r>
              <a:rPr lang="en-US" dirty="0" smtClean="0"/>
              <a:t>salary </a:t>
            </a:r>
            <a:r>
              <a:rPr lang="th-TH" dirty="0" smtClean="0"/>
              <a:t>ก็จะทำให้ค่า </a:t>
            </a:r>
            <a:r>
              <a:rPr lang="en-US" dirty="0" smtClean="0"/>
              <a:t>salary </a:t>
            </a:r>
            <a:r>
              <a:rPr lang="th-TH" dirty="0" smtClean="0"/>
              <a:t>ไม่มีวันต่ำกว่า </a:t>
            </a:r>
            <a:r>
              <a:rPr lang="en-US" dirty="0" smtClean="0"/>
              <a:t>0 </a:t>
            </a:r>
            <a:r>
              <a:rPr lang="th-TH" dirty="0" smtClean="0"/>
              <a:t>อย่างแน่นอน</a:t>
            </a:r>
            <a:endParaRPr lang="th-TH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ระวัง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public Date </a:t>
            </a:r>
            <a:r>
              <a:rPr lang="en-US" dirty="0" err="1" smtClean="0"/>
              <a:t>getHireDay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return </a:t>
            </a:r>
            <a:r>
              <a:rPr lang="en-US" dirty="0" err="1" smtClean="0"/>
              <a:t>hireDay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จริงๆ โค้ดนี้ไม่เวิร์ค เพราะว่า พอเรารีเทิร์น </a:t>
            </a:r>
            <a:r>
              <a:rPr lang="en-US" dirty="0" smtClean="0"/>
              <a:t>Date </a:t>
            </a:r>
            <a:r>
              <a:rPr lang="th-TH" dirty="0" smtClean="0"/>
              <a:t>ออกไปได้    เช่น</a:t>
            </a:r>
          </a:p>
          <a:p>
            <a:pPr>
              <a:buNone/>
            </a:pPr>
            <a:r>
              <a:rPr lang="en-US" dirty="0" smtClean="0"/>
              <a:t>Date d = </a:t>
            </a:r>
            <a:r>
              <a:rPr lang="en-US" dirty="0" err="1" smtClean="0"/>
              <a:t>harry.getHireDay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err="1" smtClean="0"/>
              <a:t>d.setTime</a:t>
            </a:r>
            <a:r>
              <a:rPr lang="en-US" dirty="0" smtClean="0"/>
              <a:t>(…);   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5791200"/>
            <a:ext cx="2667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81400" y="5257800"/>
            <a:ext cx="55626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พอเปลี่ยนค่าในตัวแปร </a:t>
            </a:r>
            <a:r>
              <a:rPr lang="en-US" sz="2400" dirty="0" smtClean="0"/>
              <a:t>d </a:t>
            </a:r>
            <a:r>
              <a:rPr lang="th-TH" sz="2400" dirty="0" smtClean="0"/>
              <a:t>ค่า </a:t>
            </a:r>
            <a:r>
              <a:rPr lang="en-US" sz="2400" dirty="0" err="1" smtClean="0"/>
              <a:t>hireDay</a:t>
            </a:r>
            <a:r>
              <a:rPr lang="en-US" sz="2400" dirty="0" smtClean="0"/>
              <a:t> </a:t>
            </a:r>
            <a:r>
              <a:rPr lang="th-TH" sz="2400" dirty="0" smtClean="0"/>
              <a:t>ที่เป็นของ </a:t>
            </a:r>
            <a:r>
              <a:rPr lang="en-US" sz="2400" dirty="0" smtClean="0"/>
              <a:t>harry </a:t>
            </a:r>
            <a:r>
              <a:rPr lang="th-TH" sz="2400" dirty="0" smtClean="0"/>
              <a:t>ก็จะเปลี่ยนไปจริงๆ  เลยกลายเป็นว่า ไม่ได้เปลี่ยนโดยใช้ </a:t>
            </a:r>
            <a:r>
              <a:rPr lang="en-US" sz="2400" dirty="0" err="1" smtClean="0"/>
              <a:t>setHireDay</a:t>
            </a:r>
            <a:r>
              <a:rPr lang="en-US" sz="2400" dirty="0" smtClean="0"/>
              <a:t>() </a:t>
            </a:r>
            <a:r>
              <a:rPr lang="th-TH" sz="2400" dirty="0" smtClean="0"/>
              <a:t>หรือเมธอดที่ควรจะเตรียมไว้ในคลาส </a:t>
            </a:r>
            <a:r>
              <a:rPr lang="en-US" sz="2400" dirty="0" smtClean="0"/>
              <a:t>Employee</a:t>
            </a:r>
            <a:endParaRPr lang="th-TH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ดังนั้น เพื่อป้องกันไม่ให้ ค่าภายในออบเจ็กต์ต้นฉบับ เปลี่ยนแปลง </a:t>
            </a:r>
          </a:p>
          <a:p>
            <a:pPr lvl="1"/>
            <a:r>
              <a:rPr lang="th-TH" dirty="0" smtClean="0"/>
              <a:t>ตัวออบเจ็กต์ ที่รีเทิร์นออกมาจากเมธอด ควรเป็นตัวก็อปปี้</a:t>
            </a:r>
          </a:p>
          <a:p>
            <a:pPr lvl="1"/>
            <a:r>
              <a:rPr lang="th-TH" dirty="0" smtClean="0"/>
              <a:t>ใช้การโคลน</a:t>
            </a:r>
          </a:p>
          <a:p>
            <a:pPr lvl="1"/>
            <a:endParaRPr lang="th-TH" dirty="0" smtClean="0"/>
          </a:p>
          <a:p>
            <a:pPr>
              <a:buNone/>
            </a:pPr>
            <a:r>
              <a:rPr lang="en-US" dirty="0" smtClean="0"/>
              <a:t>public Date </a:t>
            </a:r>
            <a:r>
              <a:rPr lang="en-US" dirty="0" err="1" smtClean="0"/>
              <a:t>getHireDay</a:t>
            </a:r>
            <a:r>
              <a:rPr lang="en-US" dirty="0" smtClean="0"/>
              <a:t>()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return (Date) </a:t>
            </a:r>
            <a:r>
              <a:rPr lang="en-US" dirty="0" err="1" smtClean="0"/>
              <a:t>hireDay.clone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 lvl="1"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105400" y="43434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172200" y="2667000"/>
            <a:ext cx="2590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รีเทิร์น </a:t>
            </a:r>
            <a:r>
              <a:rPr lang="en-US" sz="2400" dirty="0" smtClean="0"/>
              <a:t>pointer </a:t>
            </a:r>
            <a:r>
              <a:rPr lang="th-TH" sz="2400" dirty="0" smtClean="0"/>
              <a:t>ที่ชี้ไปที่ตัวก็อปปี้</a:t>
            </a:r>
            <a:endParaRPr lang="th-TH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privileges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เมธอดสามารถเข้าถึง </a:t>
            </a:r>
            <a:r>
              <a:rPr lang="en-US" dirty="0" smtClean="0"/>
              <a:t>private data </a:t>
            </a:r>
            <a:r>
              <a:rPr lang="th-TH" dirty="0" smtClean="0"/>
              <a:t>ของออบเจ็กต์ที่รันเมธอดนั้น</a:t>
            </a:r>
          </a:p>
          <a:p>
            <a:r>
              <a:rPr lang="th-TH" dirty="0" smtClean="0"/>
              <a:t>นอกจากนี้ เมธอด สามารถเข้าถึง </a:t>
            </a:r>
            <a:r>
              <a:rPr lang="en-US" dirty="0" smtClean="0"/>
              <a:t>private data </a:t>
            </a:r>
            <a:r>
              <a:rPr lang="th-TH" dirty="0" smtClean="0"/>
              <a:t>ของออบเจ็กต์ทุกออบเจ็กต์ที่เป็นชนิดเดียวกัน      ตัวอย่างเช่น เมธอดที่เปรียบเทียบลูกจ้างสองคน</a:t>
            </a:r>
          </a:p>
          <a:p>
            <a:pPr>
              <a:buNone/>
            </a:pPr>
            <a:r>
              <a:rPr lang="en-US" dirty="0" smtClean="0"/>
              <a:t>class Employee{</a:t>
            </a:r>
          </a:p>
          <a:p>
            <a:pPr>
              <a:buNone/>
            </a:pPr>
            <a:r>
              <a:rPr lang="en-US" dirty="0" err="1" smtClean="0"/>
              <a:t>boolean</a:t>
            </a:r>
            <a:r>
              <a:rPr lang="en-US" dirty="0" smtClean="0"/>
              <a:t> equals(Employee other){</a:t>
            </a:r>
          </a:p>
          <a:p>
            <a:pPr>
              <a:buNone/>
            </a:pPr>
            <a:r>
              <a:rPr lang="en-US" dirty="0" smtClean="0"/>
              <a:t>	return </a:t>
            </a:r>
            <a:r>
              <a:rPr lang="en-US" dirty="0" err="1" smtClean="0"/>
              <a:t>name.equals</a:t>
            </a:r>
            <a:r>
              <a:rPr lang="en-US" dirty="0" smtClean="0"/>
              <a:t>(other.name);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…</a:t>
            </a:r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4457700" y="4686300"/>
            <a:ext cx="5334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4343400" y="5410200"/>
            <a:ext cx="3657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เป็นออบเจ็กต์อันอื่น แต่เพราะเป็นชนิดเดียวกัน</a:t>
            </a:r>
            <a:r>
              <a:rPr lang="en-US" sz="2400" dirty="0" smtClean="0"/>
              <a:t> java </a:t>
            </a:r>
            <a:r>
              <a:rPr lang="th-TH" sz="2400" dirty="0" smtClean="0"/>
              <a:t>เลยให้อ่านค่าได้โดยตรง</a:t>
            </a:r>
            <a:endParaRPr lang="th-TH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methods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ส่วนใหญ่ เมธอด เราจะให้เป็น </a:t>
            </a:r>
            <a:r>
              <a:rPr lang="en-US" dirty="0" smtClean="0"/>
              <a:t>public</a:t>
            </a:r>
          </a:p>
          <a:p>
            <a:r>
              <a:rPr lang="th-TH" dirty="0" smtClean="0"/>
              <a:t>แต่ </a:t>
            </a:r>
            <a:r>
              <a:rPr lang="en-US" dirty="0" smtClean="0"/>
              <a:t>private method </a:t>
            </a:r>
            <a:r>
              <a:rPr lang="th-TH" dirty="0" smtClean="0"/>
              <a:t>ก็มีได้เหมือนกัน  เพื่อ</a:t>
            </a:r>
          </a:p>
          <a:p>
            <a:pPr lvl="1"/>
            <a:r>
              <a:rPr lang="th-TH" dirty="0" smtClean="0"/>
              <a:t>เป็นเมธอดใช้ภายในคลาสเท่านั้น อาจเป็นส่วนที่แยกย่อยออกมาของเมธอดอื่น และตั้งใจให้ใช้โดยคลาสที่นิยามเท่านั้น</a:t>
            </a:r>
          </a:p>
          <a:p>
            <a:pPr lvl="1"/>
            <a:endParaRPr lang="th-TH" dirty="0" smtClean="0"/>
          </a:p>
          <a:p>
            <a:pPr lvl="1">
              <a:buNone/>
            </a:pPr>
            <a:r>
              <a:rPr lang="th-TH" dirty="0" smtClean="0"/>
              <a:t>อย่าลืมว่า ถ้าเป็น </a:t>
            </a:r>
            <a:r>
              <a:rPr lang="en-US" dirty="0" smtClean="0"/>
              <a:t>public  </a:t>
            </a:r>
            <a:r>
              <a:rPr lang="th-TH" dirty="0" smtClean="0"/>
              <a:t>คลาสอื่นจะเรียกใช้ได้เสมอ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คลาส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คลาสคือ </a:t>
            </a:r>
            <a:r>
              <a:rPr lang="en-US" dirty="0" smtClean="0"/>
              <a:t>template </a:t>
            </a:r>
            <a:r>
              <a:rPr lang="th-TH" dirty="0" smtClean="0"/>
              <a:t>ที่เราจะใช้สร้างออบเจ็กต์</a:t>
            </a:r>
          </a:p>
          <a:p>
            <a:pPr lvl="1"/>
            <a:r>
              <a:rPr lang="th-TH" dirty="0" smtClean="0"/>
              <a:t>พูดง่ายๆ มันเป็นตัวกำหนดว่า ออบเจ็กต์ที่สร้างจากมัน จะมีข้อมูลอะไรอยู่ภายในบ้าง</a:t>
            </a:r>
          </a:p>
          <a:p>
            <a:pPr lvl="1"/>
            <a:r>
              <a:rPr lang="th-TH" dirty="0" smtClean="0"/>
              <a:t>คลาสเปรียบเสมือนแม่พิมพ์ ส่วนออบเจ็กต์ก็เป็นสิ่งที่แม่พิมพ์พิมพ์ออกมา</a:t>
            </a:r>
          </a:p>
          <a:p>
            <a:r>
              <a:rPr lang="th-TH" dirty="0" smtClean="0"/>
              <a:t>เมื่อเราสร้างออบเจ็กต์ขึ้นจากคลาส</a:t>
            </a:r>
          </a:p>
          <a:p>
            <a:pPr lvl="1"/>
            <a:r>
              <a:rPr lang="th-TH" dirty="0" smtClean="0"/>
              <a:t>เราเรียกเหตุการณ์นี้ว่า การสร้าง </a:t>
            </a:r>
            <a:r>
              <a:rPr lang="en-US" dirty="0" smtClean="0"/>
              <a:t>instance </a:t>
            </a:r>
            <a:r>
              <a:rPr lang="th-TH" dirty="0" smtClean="0"/>
              <a:t>ของคลาส</a:t>
            </a:r>
            <a:endParaRPr lang="th-TH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instance fields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คือ ตัวแปร ที่ เราต้องการให้เป็นค่าคงที่หลังจากการรันคอนสตรัคเตอร์แล้ว</a:t>
            </a:r>
          </a:p>
          <a:p>
            <a:r>
              <a:rPr lang="th-TH" dirty="0" smtClean="0"/>
              <a:t>มักใช้กับตัวแปรที่เป็น </a:t>
            </a:r>
            <a:r>
              <a:rPr lang="en-US" dirty="0" smtClean="0"/>
              <a:t>primitive type </a:t>
            </a:r>
            <a:r>
              <a:rPr lang="th-TH" dirty="0" smtClean="0"/>
              <a:t>หรือ เป็น </a:t>
            </a:r>
            <a:r>
              <a:rPr lang="en-US" dirty="0" smtClean="0"/>
              <a:t>immutable class (</a:t>
            </a:r>
            <a:r>
              <a:rPr lang="th-TH" dirty="0" smtClean="0"/>
              <a:t>หมายความว่า คลาสนั้นไม่มีเมธอดที่เปลี่ยนสิ่งที่อยู่ข้างในออบเจ็กต์เลย ตัวอย่าง </a:t>
            </a:r>
            <a:r>
              <a:rPr lang="en-US" dirty="0" smtClean="0"/>
              <a:t>immutable class </a:t>
            </a:r>
            <a:r>
              <a:rPr lang="th-TH" dirty="0" smtClean="0"/>
              <a:t>ก็เช่น </a:t>
            </a:r>
            <a:r>
              <a:rPr lang="en-US" dirty="0" smtClean="0"/>
              <a:t>String </a:t>
            </a:r>
            <a:r>
              <a:rPr lang="th-TH" dirty="0" smtClean="0"/>
              <a:t>นั่นเอง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ระวัง</a:t>
            </a:r>
          </a:p>
          <a:p>
            <a:pPr>
              <a:buNone/>
            </a:pPr>
            <a:r>
              <a:rPr lang="en-US" dirty="0" smtClean="0"/>
              <a:t>private final Date </a:t>
            </a:r>
            <a:r>
              <a:rPr lang="en-US" dirty="0" err="1" smtClean="0"/>
              <a:t>hireDate</a:t>
            </a:r>
            <a:r>
              <a:rPr lang="en-US" dirty="0" smtClean="0"/>
              <a:t>; </a:t>
            </a:r>
            <a:r>
              <a:rPr lang="th-TH" dirty="0" smtClean="0"/>
              <a:t>หมายถึง ตัว </a:t>
            </a:r>
            <a:r>
              <a:rPr lang="en-US" dirty="0" smtClean="0"/>
              <a:t>pointer </a:t>
            </a:r>
            <a:r>
              <a:rPr lang="th-TH" dirty="0" smtClean="0"/>
              <a:t>ที่ชื่อ </a:t>
            </a:r>
            <a:r>
              <a:rPr lang="en-US" dirty="0" err="1" smtClean="0"/>
              <a:t>hireDate</a:t>
            </a:r>
            <a:r>
              <a:rPr lang="en-US" dirty="0" smtClean="0"/>
              <a:t> </a:t>
            </a:r>
            <a:r>
              <a:rPr lang="th-TH" dirty="0" smtClean="0"/>
              <a:t>จะไม่เปลี่ยนที่ชี้  แต่ตัวออบเจ็กต์จริงๆยังถูกเปลี่ยนข้างในได้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fields and methods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ถ้าให้ตัวแปร </a:t>
            </a:r>
            <a:r>
              <a:rPr lang="en-US" dirty="0" smtClean="0"/>
              <a:t>a </a:t>
            </a:r>
            <a:r>
              <a:rPr lang="th-TH" dirty="0" smtClean="0"/>
              <a:t>เป็น </a:t>
            </a:r>
            <a:r>
              <a:rPr lang="en-US" dirty="0" smtClean="0"/>
              <a:t>static   </a:t>
            </a:r>
          </a:p>
          <a:p>
            <a:pPr lvl="1"/>
            <a:r>
              <a:rPr lang="th-TH" dirty="0" smtClean="0"/>
              <a:t>จะมีตัวแปรนี้ตัวเดียวต่อหนึ่งคลาสเท่านั้น (นั่นคือ มี แม้ว่าจะยังไม่มีออบเจ็กต์เกิดขึ้นเลย)</a:t>
            </a:r>
          </a:p>
          <a:p>
            <a:pPr lvl="1"/>
            <a:r>
              <a:rPr lang="th-TH" dirty="0" smtClean="0"/>
              <a:t>ถึงแม้จะมีออบเจ็กต์ของคลาสนี้เกิดขึ้นมาหลายๆอัน ตัวแปร </a:t>
            </a:r>
            <a:r>
              <a:rPr lang="en-US" dirty="0" smtClean="0"/>
              <a:t>a </a:t>
            </a:r>
            <a:r>
              <a:rPr lang="th-TH" dirty="0" smtClean="0"/>
              <a:t>ก็ยังมีตัวเดียวอยู่ดี (ทุกออบเจ็กต์ของคลาสนี้จะถือว่า แชร์ค่า </a:t>
            </a:r>
            <a:r>
              <a:rPr lang="en-US" dirty="0" smtClean="0"/>
              <a:t>a </a:t>
            </a:r>
            <a:r>
              <a:rPr lang="th-TH" dirty="0" smtClean="0"/>
              <a:t>เดียวกัน) แต่ละออบเจ็กต์ไม่มีของมันเอง   ตัวอย่างเช่น</a:t>
            </a:r>
          </a:p>
          <a:p>
            <a:pPr lvl="1">
              <a:buNone/>
            </a:pPr>
            <a:r>
              <a:rPr lang="en-US" dirty="0" smtClean="0"/>
              <a:t>class Employee{</a:t>
            </a:r>
            <a:endParaRPr lang="th-TH" dirty="0" smtClean="0"/>
          </a:p>
          <a:p>
            <a:pPr lvl="1"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id;</a:t>
            </a:r>
          </a:p>
          <a:p>
            <a:pPr lvl="1">
              <a:buNone/>
            </a:pPr>
            <a:r>
              <a:rPr lang="en-US" dirty="0" smtClean="0"/>
              <a:t>	private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nextId</a:t>
            </a:r>
            <a:r>
              <a:rPr lang="en-US" dirty="0" smtClean="0"/>
              <a:t> =1;</a:t>
            </a:r>
          </a:p>
          <a:p>
            <a:pPr lvl="1">
              <a:buNone/>
            </a:pPr>
            <a:r>
              <a:rPr lang="en-US" dirty="0" smtClean="0"/>
              <a:t>	public void </a:t>
            </a:r>
            <a:r>
              <a:rPr lang="en-US" dirty="0" err="1" smtClean="0"/>
              <a:t>setID</a:t>
            </a:r>
            <a:r>
              <a:rPr lang="en-US" dirty="0" smtClean="0"/>
              <a:t>(){</a:t>
            </a:r>
          </a:p>
          <a:p>
            <a:pPr lvl="1">
              <a:buNone/>
            </a:pPr>
            <a:r>
              <a:rPr lang="en-US" dirty="0" smtClean="0"/>
              <a:t>		id = </a:t>
            </a:r>
            <a:r>
              <a:rPr lang="en-US" dirty="0" err="1" smtClean="0"/>
              <a:t>nextId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nextId</a:t>
            </a:r>
            <a:r>
              <a:rPr lang="en-US" dirty="0" smtClean="0"/>
              <a:t>++;</a:t>
            </a:r>
          </a:p>
          <a:p>
            <a:pPr lvl="1">
              <a:buNone/>
            </a:pPr>
            <a:r>
              <a:rPr lang="en-US" dirty="0" smtClean="0"/>
              <a:t>	}</a:t>
            </a:r>
          </a:p>
          <a:p>
            <a:pPr lvl="1">
              <a:buNone/>
            </a:pPr>
            <a:r>
              <a:rPr lang="en-US" dirty="0" smtClean="0"/>
              <a:t>…</a:t>
            </a:r>
          </a:p>
          <a:p>
            <a:pPr lvl="1">
              <a:buNone/>
            </a:pPr>
            <a:r>
              <a:rPr lang="th-TH" dirty="0" smtClean="0"/>
              <a:t>ต่อหน้าถัดไป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สมมุติเรามีออบเจ็กต์ </a:t>
            </a:r>
            <a:r>
              <a:rPr lang="en-US" dirty="0" smtClean="0"/>
              <a:t>Employee </a:t>
            </a:r>
            <a:r>
              <a:rPr lang="th-TH" dirty="0" smtClean="0"/>
              <a:t>ซึ่งเก็บในตัวแปร </a:t>
            </a:r>
            <a:r>
              <a:rPr lang="en-US" dirty="0" smtClean="0"/>
              <a:t>harry </a:t>
            </a:r>
            <a:r>
              <a:rPr lang="th-TH" dirty="0" smtClean="0"/>
              <a:t>อยู่ก่อนแล้ว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harry.setId</a:t>
            </a:r>
            <a:r>
              <a:rPr lang="en-US" dirty="0" smtClean="0"/>
              <a:t>();    </a:t>
            </a:r>
            <a:r>
              <a:rPr lang="th-TH" dirty="0" smtClean="0"/>
              <a:t>จะหมายความเหมือนกับ</a:t>
            </a:r>
          </a:p>
          <a:p>
            <a:pPr lvl="1">
              <a:buNone/>
            </a:pPr>
            <a:r>
              <a:rPr lang="en-US" dirty="0" smtClean="0"/>
              <a:t>harry.id = </a:t>
            </a:r>
            <a:r>
              <a:rPr lang="en-US" dirty="0" err="1" smtClean="0"/>
              <a:t>Employee.nextId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err="1" smtClean="0"/>
              <a:t>Employee.nextId</a:t>
            </a:r>
            <a:r>
              <a:rPr lang="en-US" dirty="0" smtClean="0"/>
              <a:t>++;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04800" y="40386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3733800" y="3657600"/>
            <a:ext cx="1066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4876800"/>
            <a:ext cx="27432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object</a:t>
            </a:r>
            <a:endParaRPr lang="th-TH" sz="2400" dirty="0"/>
          </a:p>
        </p:txBody>
      </p:sp>
      <p:sp>
        <p:nvSpPr>
          <p:cNvPr id="9" name="Rectangle 8"/>
          <p:cNvSpPr/>
          <p:nvPr/>
        </p:nvSpPr>
        <p:spPr>
          <a:xfrm>
            <a:off x="4267200" y="4800600"/>
            <a:ext cx="2667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class</a:t>
            </a:r>
            <a:endParaRPr lang="th-TH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constants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มีเยอะ เช่นในคลาส </a:t>
            </a:r>
            <a:r>
              <a:rPr lang="en-US" dirty="0" smtClean="0"/>
              <a:t>Math </a:t>
            </a:r>
            <a:r>
              <a:rPr lang="th-TH" dirty="0" smtClean="0"/>
              <a:t>มี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public static final double PI = 3.141592653589….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ซึ่งเราสามารถอ่านค่าได้ โดยไม่ต้องสร้างออบเจ็กต์ใดๆขึ้นมาก่อนเลย</a:t>
            </a:r>
          </a:p>
          <a:p>
            <a:pPr>
              <a:buNone/>
            </a:pPr>
            <a:r>
              <a:rPr lang="th-TH" dirty="0" smtClean="0"/>
              <a:t>ดังเช่น     </a:t>
            </a:r>
            <a:r>
              <a:rPr lang="en-US" dirty="0" smtClean="0"/>
              <a:t>double x = </a:t>
            </a:r>
            <a:r>
              <a:rPr lang="en-US" dirty="0" err="1" smtClean="0"/>
              <a:t>Math.PI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r>
              <a:rPr lang="th-TH" dirty="0" smtClean="0"/>
              <a:t>ซึ่งถ้าไม่ใช่ </a:t>
            </a:r>
            <a:r>
              <a:rPr lang="en-US" dirty="0" smtClean="0"/>
              <a:t>static </a:t>
            </a:r>
            <a:r>
              <a:rPr lang="th-TH" dirty="0" smtClean="0"/>
              <a:t>แล้วละก็ จะถือว่า </a:t>
            </a:r>
            <a:r>
              <a:rPr lang="en-US" dirty="0" smtClean="0"/>
              <a:t>PI </a:t>
            </a:r>
            <a:r>
              <a:rPr lang="th-TH" dirty="0" smtClean="0"/>
              <a:t>เป็น </a:t>
            </a:r>
            <a:r>
              <a:rPr lang="en-US" dirty="0" smtClean="0"/>
              <a:t>instance field </a:t>
            </a:r>
            <a:r>
              <a:rPr lang="th-TH" dirty="0" smtClean="0"/>
              <a:t>ของคลาส </a:t>
            </a:r>
            <a:r>
              <a:rPr lang="en-US" dirty="0" smtClean="0"/>
              <a:t>Math</a:t>
            </a:r>
          </a:p>
          <a:p>
            <a:pPr lvl="1"/>
            <a:r>
              <a:rPr lang="th-TH" dirty="0" smtClean="0"/>
              <a:t>ซึ่งจะอ่านค่า </a:t>
            </a:r>
            <a:r>
              <a:rPr lang="en-US" dirty="0" smtClean="0"/>
              <a:t>PI </a:t>
            </a:r>
            <a:r>
              <a:rPr lang="th-TH" dirty="0" smtClean="0"/>
              <a:t>ได้คราวนี้ ต้องสร้างออบเจ็กต์ก่อน</a:t>
            </a:r>
          </a:p>
          <a:p>
            <a:pPr lvl="1"/>
            <a:r>
              <a:rPr lang="th-TH" dirty="0" smtClean="0"/>
              <a:t>แต่ละออบเจ็กต์ที่สร้าง ก็จะมี </a:t>
            </a:r>
            <a:r>
              <a:rPr lang="en-US" dirty="0" smtClean="0"/>
              <a:t>PI </a:t>
            </a:r>
            <a:r>
              <a:rPr lang="th-TH" dirty="0" smtClean="0"/>
              <a:t>ของตนเอง (แม้ว่าจะเป็นค่าคงที่ตลอดก็ตาม)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อีกตัวอย่างของ </a:t>
            </a:r>
            <a:r>
              <a:rPr lang="en-US" dirty="0" smtClean="0"/>
              <a:t>static constant </a:t>
            </a:r>
            <a:r>
              <a:rPr lang="th-TH" dirty="0" smtClean="0"/>
              <a:t>ที่เราได้ใช้บ่อย คือ </a:t>
            </a:r>
            <a:r>
              <a:rPr lang="en-US" dirty="0" err="1" smtClean="0"/>
              <a:t>System.out</a:t>
            </a:r>
            <a:r>
              <a:rPr lang="en-US" dirty="0" smtClean="0"/>
              <a:t>  </a:t>
            </a:r>
            <a:r>
              <a:rPr lang="th-TH" dirty="0" smtClean="0"/>
              <a:t>ซึ่งจริงๆแล้วโค้ดนิยามของมันเป็นดังนี้</a:t>
            </a:r>
          </a:p>
          <a:p>
            <a:pPr>
              <a:buNone/>
            </a:pPr>
            <a:r>
              <a:rPr lang="en-US" dirty="0" smtClean="0"/>
              <a:t>public class System{</a:t>
            </a:r>
          </a:p>
          <a:p>
            <a:pPr>
              <a:buNone/>
            </a:pPr>
            <a:r>
              <a:rPr lang="en-US" dirty="0" smtClean="0"/>
              <a:t>	public static final </a:t>
            </a:r>
            <a:r>
              <a:rPr lang="en-US" dirty="0" err="1" smtClean="0"/>
              <a:t>PrintStream</a:t>
            </a:r>
            <a:r>
              <a:rPr lang="en-US" dirty="0" smtClean="0"/>
              <a:t> out = …;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257300" y="4076700"/>
            <a:ext cx="1143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286000" y="40386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676400" y="5029200"/>
            <a:ext cx="5562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เป็น </a:t>
            </a:r>
            <a:r>
              <a:rPr lang="en-US" sz="2400" dirty="0" smtClean="0"/>
              <a:t>public </a:t>
            </a:r>
            <a:r>
              <a:rPr lang="th-TH" sz="2400" dirty="0" smtClean="0"/>
              <a:t>แต่ก็เป็น </a:t>
            </a:r>
            <a:r>
              <a:rPr lang="en-US" sz="2400" dirty="0" smtClean="0"/>
              <a:t>final </a:t>
            </a:r>
            <a:r>
              <a:rPr lang="th-TH" sz="2400" dirty="0" smtClean="0"/>
              <a:t>ด้วย ทำให้ภายนอกมาเปลี่ยนค่าไม่ได้ จึงปลอดภัย</a:t>
            </a:r>
            <a:endParaRPr lang="th-TH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จริงๆ คลาส </a:t>
            </a:r>
            <a:r>
              <a:rPr lang="en-US" dirty="0" smtClean="0"/>
              <a:t>System </a:t>
            </a:r>
            <a:r>
              <a:rPr lang="th-TH" dirty="0" smtClean="0"/>
              <a:t>มีเมธอด </a:t>
            </a:r>
            <a:r>
              <a:rPr lang="en-US" dirty="0" err="1" smtClean="0"/>
              <a:t>setOut</a:t>
            </a:r>
            <a:r>
              <a:rPr lang="en-US" dirty="0" smtClean="0"/>
              <a:t> </a:t>
            </a:r>
            <a:r>
              <a:rPr lang="th-TH" dirty="0" smtClean="0"/>
              <a:t>ซึ่งเปลี่ยนค่าของ </a:t>
            </a:r>
            <a:r>
              <a:rPr lang="en-US" dirty="0" smtClean="0"/>
              <a:t>out </a:t>
            </a:r>
            <a:r>
              <a:rPr lang="th-TH" dirty="0" smtClean="0"/>
              <a:t>ได้ แต่ว่า มันเป็น </a:t>
            </a:r>
            <a:r>
              <a:rPr lang="en-US" dirty="0" smtClean="0"/>
              <a:t>native method </a:t>
            </a:r>
            <a:r>
              <a:rPr lang="th-TH" dirty="0" smtClean="0"/>
              <a:t>ซึ่งเขียนด้วยภาษาอื่น เลยไม่โดนจาวาจำกัดการทำงาน</a:t>
            </a:r>
            <a:endParaRPr lang="th-TH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methods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คือเมธอดที่ไม่ทำการอ่านหรือเขียนลงบนออบเจ็กต์ เช่น</a:t>
            </a:r>
          </a:p>
          <a:p>
            <a:pPr>
              <a:buNone/>
            </a:pPr>
            <a:r>
              <a:rPr lang="en-US" dirty="0" smtClean="0"/>
              <a:t>Math.pow(x, a);</a:t>
            </a:r>
          </a:p>
          <a:p>
            <a:pPr>
              <a:buNone/>
            </a:pPr>
            <a:endParaRPr lang="en-US" dirty="0" smtClean="0"/>
          </a:p>
          <a:p>
            <a:r>
              <a:rPr lang="th-TH" dirty="0" smtClean="0"/>
              <a:t>จากภายใน </a:t>
            </a:r>
            <a:r>
              <a:rPr lang="en-US" dirty="0" smtClean="0"/>
              <a:t>static method </a:t>
            </a:r>
            <a:r>
              <a:rPr lang="th-TH" dirty="0" smtClean="0"/>
              <a:t>เราจะอ่าน </a:t>
            </a:r>
            <a:r>
              <a:rPr lang="en-US" dirty="0" smtClean="0"/>
              <a:t>instance field </a:t>
            </a:r>
            <a:r>
              <a:rPr lang="th-TH" dirty="0" smtClean="0"/>
              <a:t>ไม่ได้</a:t>
            </a:r>
          </a:p>
          <a:p>
            <a:r>
              <a:rPr lang="th-TH" dirty="0" smtClean="0"/>
              <a:t>จริงๆ เราเรียก </a:t>
            </a:r>
            <a:r>
              <a:rPr lang="en-US" dirty="0" smtClean="0"/>
              <a:t>static method </a:t>
            </a:r>
            <a:r>
              <a:rPr lang="th-TH" dirty="0" smtClean="0"/>
              <a:t>จากออบเจ็กต์ก็ได้ แต่จริงๆไม่ควรทำ คนเขียนจาวามันทำไว้ให้เขียนสะดวก แค่นั้น แต่จริงๆความหมายมันผิด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th-TH" dirty="0" smtClean="0"/>
              <a:t>ใช้งานในกรณีใดบ้าง</a:t>
            </a:r>
          </a:p>
          <a:p>
            <a:pPr lvl="1"/>
            <a:r>
              <a:rPr lang="th-TH" dirty="0" smtClean="0"/>
              <a:t>เมธอดไม่ได้ต้องการอ่านหรือเขียนค่าตัวแปรภายในออบเจ็กต์</a:t>
            </a:r>
          </a:p>
          <a:p>
            <a:pPr lvl="2"/>
            <a:r>
              <a:rPr lang="th-TH" dirty="0" smtClean="0"/>
              <a:t>กรณีนี้อาจเกิดจากข้อมูลทั้งหมด ได้จาก พารามิเตอร์ของเมธอด</a:t>
            </a:r>
          </a:p>
          <a:p>
            <a:pPr lvl="1"/>
            <a:r>
              <a:rPr lang="th-TH" dirty="0" smtClean="0"/>
              <a:t>เมื่อเมธอดอ่าน หรือเขียน แค่ </a:t>
            </a:r>
            <a:r>
              <a:rPr lang="en-US" dirty="0" smtClean="0"/>
              <a:t>static field </a:t>
            </a:r>
          </a:p>
          <a:p>
            <a:pPr lvl="1"/>
            <a:r>
              <a:rPr lang="en-US" dirty="0" smtClean="0"/>
              <a:t>Main method </a:t>
            </a:r>
            <a:r>
              <a:rPr lang="th-TH" dirty="0" smtClean="0"/>
              <a:t>ใช้เป็นตัวทดสอบคลาสนั้นๆได้ </a:t>
            </a:r>
            <a:endParaRPr lang="th-TH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parameters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Java </a:t>
            </a:r>
            <a:r>
              <a:rPr lang="th-TH" dirty="0" smtClean="0"/>
              <a:t>ใช้ </a:t>
            </a:r>
            <a:r>
              <a:rPr lang="en-US" dirty="0" smtClean="0"/>
              <a:t>call by value</a:t>
            </a:r>
          </a:p>
          <a:p>
            <a:pPr lvl="1"/>
            <a:r>
              <a:rPr lang="th-TH" dirty="0" smtClean="0"/>
              <a:t>นั่นคือ ค่าพารามิเตอร์ของเมธอด จะเป็นค่าก๊อปปี้ ไม่ใช่ค่าของตัวแปรที่ให้</a:t>
            </a:r>
          </a:p>
          <a:p>
            <a:pPr lvl="1">
              <a:buNone/>
            </a:pPr>
            <a:r>
              <a:rPr lang="en-US" dirty="0" smtClean="0"/>
              <a:t>add(</a:t>
            </a:r>
            <a:r>
              <a:rPr lang="en-US" dirty="0" err="1" smtClean="0"/>
              <a:t>a,b</a:t>
            </a:r>
            <a:r>
              <a:rPr lang="en-US" dirty="0" smtClean="0"/>
              <a:t>)   -&gt; </a:t>
            </a:r>
            <a:r>
              <a:rPr lang="th-TH" dirty="0" smtClean="0"/>
              <a:t>ได้ค่าของ </a:t>
            </a:r>
            <a:r>
              <a:rPr lang="en-US" dirty="0" smtClean="0"/>
              <a:t>a </a:t>
            </a:r>
            <a:r>
              <a:rPr lang="th-TH" dirty="0" smtClean="0"/>
              <a:t>กับ </a:t>
            </a:r>
            <a:r>
              <a:rPr lang="en-US" dirty="0" smtClean="0"/>
              <a:t>b </a:t>
            </a:r>
            <a:r>
              <a:rPr lang="th-TH" dirty="0" smtClean="0"/>
              <a:t>ไปใช้งานภายในเมธอด</a:t>
            </a:r>
            <a:r>
              <a:rPr lang="en-US" dirty="0" smtClean="0"/>
              <a:t> </a:t>
            </a:r>
            <a:r>
              <a:rPr lang="th-TH" dirty="0" smtClean="0"/>
              <a:t>ตัว </a:t>
            </a:r>
            <a:r>
              <a:rPr lang="en-US" dirty="0" smtClean="0"/>
              <a:t>a </a:t>
            </a:r>
            <a:r>
              <a:rPr lang="th-TH" dirty="0" smtClean="0"/>
              <a:t>กับ </a:t>
            </a:r>
            <a:r>
              <a:rPr lang="en-US" dirty="0" smtClean="0"/>
              <a:t>b </a:t>
            </a:r>
            <a:r>
              <a:rPr lang="th-TH" dirty="0" smtClean="0"/>
              <a:t>จริงๆ จะไม่เปลี่ยนแปลง</a:t>
            </a:r>
          </a:p>
          <a:p>
            <a:pPr lvl="1">
              <a:buNone/>
            </a:pPr>
            <a:endParaRPr lang="th-TH" dirty="0" smtClean="0"/>
          </a:p>
          <a:p>
            <a:pPr lvl="1">
              <a:buNone/>
            </a:pPr>
            <a:r>
              <a:rPr lang="en-US" dirty="0" smtClean="0"/>
              <a:t>public static void </a:t>
            </a:r>
            <a:r>
              <a:rPr lang="en-US" dirty="0" err="1" smtClean="0"/>
              <a:t>tripleValue</a:t>
            </a:r>
            <a:r>
              <a:rPr lang="en-US" dirty="0" smtClean="0"/>
              <a:t>(double x){</a:t>
            </a:r>
          </a:p>
          <a:p>
            <a:pPr lvl="1">
              <a:buNone/>
            </a:pPr>
            <a:r>
              <a:rPr lang="en-US" dirty="0" smtClean="0"/>
              <a:t>	x = 3x;</a:t>
            </a:r>
          </a:p>
          <a:p>
            <a:pPr lvl="1">
              <a:buNone/>
            </a:pPr>
            <a:r>
              <a:rPr lang="en-US" dirty="0" smtClean="0"/>
              <a:t>} </a:t>
            </a:r>
          </a:p>
          <a:p>
            <a:pPr lvl="1">
              <a:buNone/>
            </a:pPr>
            <a:r>
              <a:rPr lang="th-TH" dirty="0" smtClean="0"/>
              <a:t>ถ้าเราเรียกใช้โค้ดดังนี้ </a:t>
            </a:r>
          </a:p>
          <a:p>
            <a:pPr lvl="1">
              <a:buNone/>
            </a:pPr>
            <a:r>
              <a:rPr lang="en-US" dirty="0" smtClean="0"/>
              <a:t>…</a:t>
            </a:r>
            <a:endParaRPr lang="th-TH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double percent =10;</a:t>
            </a:r>
          </a:p>
          <a:p>
            <a:pPr>
              <a:buNone/>
            </a:pPr>
            <a:r>
              <a:rPr lang="en-US" dirty="0" err="1" smtClean="0"/>
              <a:t>tripleValue</a:t>
            </a:r>
            <a:r>
              <a:rPr lang="en-US" dirty="0" smtClean="0"/>
              <a:t>(percent);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percent </a:t>
            </a:r>
            <a:r>
              <a:rPr lang="th-TH" dirty="0" smtClean="0"/>
              <a:t>จะยังคงมีค่า </a:t>
            </a:r>
            <a:r>
              <a:rPr lang="en-US" dirty="0" smtClean="0"/>
              <a:t>10 </a:t>
            </a:r>
            <a:r>
              <a:rPr lang="th-TH" dirty="0" smtClean="0"/>
              <a:t>อยู่หลังเรียกเมธอด เพราะไอ้ที่เมธอดมันเอาไปคำนวณน่ะเป็นตัวก๊อปปี้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x </a:t>
            </a:r>
            <a:r>
              <a:rPr lang="th-TH" dirty="0" smtClean="0"/>
              <a:t>ข้างในโค้ด จะอยู่แค่ในโค้ดนั้นเท่านั้น 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ภายในแต่ละออบเจ็กต์</a:t>
            </a:r>
          </a:p>
          <a:p>
            <a:pPr lvl="1"/>
            <a:r>
              <a:rPr lang="th-TH" dirty="0" smtClean="0"/>
              <a:t>ข้อมูล หรือดาต้า เราเรียกว่า </a:t>
            </a:r>
            <a:r>
              <a:rPr lang="en-US" dirty="0" smtClean="0"/>
              <a:t>instance fields </a:t>
            </a:r>
            <a:r>
              <a:rPr lang="th-TH" dirty="0" smtClean="0"/>
              <a:t>หรือ </a:t>
            </a:r>
            <a:r>
              <a:rPr lang="en-US" dirty="0" smtClean="0"/>
              <a:t>instance variables</a:t>
            </a:r>
          </a:p>
          <a:p>
            <a:pPr lvl="2"/>
            <a:r>
              <a:rPr lang="th-TH" dirty="0" smtClean="0"/>
              <a:t>แต่ละออบเจ็กต์ จะมีค่าของแต่ละ </a:t>
            </a:r>
            <a:r>
              <a:rPr lang="en-US" dirty="0" smtClean="0"/>
              <a:t>instance field </a:t>
            </a:r>
            <a:r>
              <a:rPr lang="th-TH" dirty="0" smtClean="0"/>
              <a:t>เป็นของตนเอง ไม่ใช้ค่าร่วมกับออบเจ็กต์อื่น</a:t>
            </a:r>
          </a:p>
          <a:p>
            <a:pPr lvl="2"/>
            <a:r>
              <a:rPr lang="th-TH" dirty="0" smtClean="0"/>
              <a:t>สถานะของค่าตัวแปรเหล่านี้ทั้งหมด ถือเป็น </a:t>
            </a:r>
            <a:r>
              <a:rPr lang="en-US" dirty="0" smtClean="0"/>
              <a:t>state </a:t>
            </a:r>
            <a:r>
              <a:rPr lang="th-TH" dirty="0" smtClean="0"/>
              <a:t>ของออบเจ็กต์</a:t>
            </a:r>
          </a:p>
          <a:p>
            <a:pPr lvl="2"/>
            <a:r>
              <a:rPr lang="th-TH" dirty="0" smtClean="0"/>
              <a:t>ซึ่งเมื่อเรียกเมธอด </a:t>
            </a:r>
            <a:r>
              <a:rPr lang="en-US" dirty="0" smtClean="0"/>
              <a:t>  state </a:t>
            </a:r>
            <a:r>
              <a:rPr lang="th-TH" dirty="0" smtClean="0"/>
              <a:t>ของออบเจ็กต์อาจเปลี่ยนได้</a:t>
            </a:r>
          </a:p>
          <a:p>
            <a:pPr lvl="1"/>
            <a:endParaRPr lang="en-US" dirty="0" smtClean="0"/>
          </a:p>
          <a:p>
            <a:pPr lvl="1"/>
            <a:r>
              <a:rPr lang="th-TH" dirty="0" smtClean="0"/>
              <a:t>ส่วนฟังก์ชั่นที่ออบเจ็กต์นั้นเรียกเพื่อจัดการข้อมูลข้างต้น เรียกว่า </a:t>
            </a:r>
            <a:r>
              <a:rPr lang="en-US" dirty="0" smtClean="0"/>
              <a:t>methods</a:t>
            </a:r>
            <a:endParaRPr lang="th-TH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แต่พารามิเตอร์ของเมธอด มีได้สองแบบคือ เป็น </a:t>
            </a:r>
            <a:r>
              <a:rPr lang="en-US" dirty="0" smtClean="0"/>
              <a:t>primitive </a:t>
            </a:r>
            <a:r>
              <a:rPr lang="th-TH" dirty="0" smtClean="0"/>
              <a:t>กับเป็น </a:t>
            </a:r>
            <a:r>
              <a:rPr lang="en-US" dirty="0" smtClean="0"/>
              <a:t>object reference</a:t>
            </a:r>
          </a:p>
          <a:p>
            <a:r>
              <a:rPr lang="th-TH" dirty="0" smtClean="0"/>
              <a:t>ซึ่งคราวนี้ เกิดการเปลี่ยนได้ เช่น</a:t>
            </a:r>
          </a:p>
          <a:p>
            <a:pPr lvl="1">
              <a:buNone/>
            </a:pPr>
            <a:r>
              <a:rPr lang="en-US" dirty="0" smtClean="0"/>
              <a:t>public static void </a:t>
            </a:r>
            <a:r>
              <a:rPr lang="en-US" dirty="0" err="1" smtClean="0"/>
              <a:t>tripleValue</a:t>
            </a:r>
            <a:r>
              <a:rPr lang="en-US" dirty="0" smtClean="0"/>
              <a:t>(Employee m){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m.raiseSalary</a:t>
            </a:r>
            <a:r>
              <a:rPr lang="en-US" dirty="0" smtClean="0"/>
              <a:t>(200);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th-TH" dirty="0" smtClean="0"/>
              <a:t>เมื่อเรียกใช้ </a:t>
            </a:r>
          </a:p>
          <a:p>
            <a:pPr lvl="1">
              <a:buNone/>
            </a:pPr>
            <a:r>
              <a:rPr lang="en-US" dirty="0" smtClean="0"/>
              <a:t>Employee harry = new Employee(…);</a:t>
            </a:r>
          </a:p>
          <a:p>
            <a:pPr lvl="1">
              <a:buNone/>
            </a:pPr>
            <a:r>
              <a:rPr lang="en-US" dirty="0" err="1" smtClean="0"/>
              <a:t>tripleValue</a:t>
            </a:r>
            <a:r>
              <a:rPr lang="en-US" dirty="0" smtClean="0"/>
              <a:t>(harry);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th-TH" dirty="0" smtClean="0"/>
              <a:t>จะเกิดการ </a:t>
            </a:r>
            <a:r>
              <a:rPr lang="en-US" dirty="0" smtClean="0"/>
              <a:t>copy pointer </a:t>
            </a:r>
            <a:r>
              <a:rPr lang="th-TH" dirty="0" smtClean="0"/>
              <a:t>ไปใช้งาน ดังนั้นจะเกิด </a:t>
            </a:r>
            <a:r>
              <a:rPr lang="en-US" dirty="0" smtClean="0"/>
              <a:t>pointer </a:t>
            </a:r>
            <a:r>
              <a:rPr lang="th-TH" dirty="0" smtClean="0"/>
              <a:t>ที่ชี้ไปที่ออบเจ็กต์เดียวกัน ดังรูป </a:t>
            </a:r>
          </a:p>
          <a:p>
            <a:pPr lvl="1">
              <a:buNone/>
            </a:pPr>
            <a:r>
              <a:rPr lang="th-TH" dirty="0" smtClean="0"/>
              <a:t>การเปลี่ยน </a:t>
            </a:r>
            <a:r>
              <a:rPr lang="en-US" dirty="0" smtClean="0"/>
              <a:t>salary </a:t>
            </a:r>
            <a:r>
              <a:rPr lang="th-TH" dirty="0" smtClean="0"/>
              <a:t>จาก </a:t>
            </a:r>
            <a:r>
              <a:rPr lang="en-US" dirty="0" smtClean="0"/>
              <a:t>m </a:t>
            </a:r>
            <a:r>
              <a:rPr lang="th-TH" dirty="0" smtClean="0"/>
              <a:t>ก็จะเป็นการเปลี่ยนจาก </a:t>
            </a:r>
            <a:r>
              <a:rPr lang="en-US" dirty="0" smtClean="0"/>
              <a:t>harry </a:t>
            </a:r>
            <a:r>
              <a:rPr lang="th-TH" dirty="0" smtClean="0"/>
              <a:t>ไปด้วย  </a:t>
            </a:r>
            <a:endParaRPr lang="en-US" dirty="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981200"/>
            <a:ext cx="682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harry</a:t>
            </a:r>
            <a:endParaRPr lang="th-TH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1597151" y="2165866"/>
            <a:ext cx="1603249" cy="43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276600" y="18288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27660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th-TH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371600" y="2590800"/>
            <a:ext cx="1828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1000" y="3124200"/>
            <a:ext cx="78486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43200" y="3810000"/>
            <a:ext cx="5233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raiseSalary</a:t>
            </a:r>
            <a:r>
              <a:rPr lang="en-US" sz="2800" dirty="0" smtClean="0"/>
              <a:t> </a:t>
            </a:r>
            <a:r>
              <a:rPr lang="th-TH" sz="2800" dirty="0" smtClean="0"/>
              <a:t>จะไปเปลี่ยนข้างในออบเจ็กต์ตัวจริง</a:t>
            </a:r>
            <a:endParaRPr lang="th-TH" sz="28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r>
              <a:rPr lang="th-TH" dirty="0" smtClean="0"/>
              <a:t>ระวัง เขียนอย่างนี้ไม่เวิร์ค</a:t>
            </a:r>
          </a:p>
          <a:p>
            <a:pPr>
              <a:buNone/>
            </a:pPr>
            <a:r>
              <a:rPr lang="en-US" dirty="0" smtClean="0"/>
              <a:t>public static void swap(Employee x, Employee y)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Employee temp = x;</a:t>
            </a:r>
          </a:p>
          <a:p>
            <a:pPr>
              <a:buNone/>
            </a:pPr>
            <a:r>
              <a:rPr lang="en-US" dirty="0" smtClean="0"/>
              <a:t>      x = y;</a:t>
            </a:r>
          </a:p>
          <a:p>
            <a:pPr>
              <a:buNone/>
            </a:pPr>
            <a:r>
              <a:rPr lang="en-US" dirty="0" smtClean="0"/>
              <a:t>      y = temp;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th-TH" dirty="0" smtClean="0"/>
              <a:t>แล้วไปเรียกใช้แบบนี้</a:t>
            </a:r>
          </a:p>
          <a:p>
            <a:pPr>
              <a:buNone/>
            </a:pPr>
            <a:r>
              <a:rPr lang="en-US" dirty="0" smtClean="0"/>
              <a:t>Employee a = new Employee(“Alice”, …);</a:t>
            </a:r>
          </a:p>
          <a:p>
            <a:pPr>
              <a:buNone/>
            </a:pPr>
            <a:r>
              <a:rPr lang="en-US" dirty="0" smtClean="0"/>
              <a:t>Employee b = new Employee(“Bob”, …);</a:t>
            </a:r>
          </a:p>
          <a:p>
            <a:pPr>
              <a:buNone/>
            </a:pPr>
            <a:r>
              <a:rPr lang="en-US" dirty="0" smtClean="0"/>
              <a:t>swap(</a:t>
            </a:r>
            <a:r>
              <a:rPr lang="en-US" dirty="0" err="1" smtClean="0"/>
              <a:t>a,b</a:t>
            </a:r>
            <a:r>
              <a:rPr lang="en-US" dirty="0" smtClean="0"/>
              <a:t>);</a:t>
            </a:r>
            <a:endParaRPr lang="th-TH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38400" y="57912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810000" y="5486400"/>
            <a:ext cx="5181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ตัวที่สลับ คือ </a:t>
            </a:r>
            <a:r>
              <a:rPr lang="en-US" sz="2400" dirty="0" smtClean="0"/>
              <a:t>pointer </a:t>
            </a:r>
            <a:r>
              <a:rPr lang="th-TH" sz="2400" dirty="0" smtClean="0"/>
              <a:t>ที่เป็นตัวก๊อปปี้ ของทั้ง </a:t>
            </a:r>
            <a:r>
              <a:rPr lang="en-US" sz="2400" dirty="0" smtClean="0"/>
              <a:t>a </a:t>
            </a:r>
            <a:r>
              <a:rPr lang="th-TH" sz="2400" dirty="0" smtClean="0"/>
              <a:t>และ </a:t>
            </a:r>
            <a:r>
              <a:rPr lang="en-US" sz="2400" dirty="0" smtClean="0"/>
              <a:t>b </a:t>
            </a:r>
            <a:r>
              <a:rPr lang="th-TH" sz="2400" dirty="0" smtClean="0"/>
              <a:t>ดังนั้น </a:t>
            </a:r>
            <a:r>
              <a:rPr lang="en-US" sz="2400" dirty="0" smtClean="0"/>
              <a:t>a </a:t>
            </a:r>
            <a:r>
              <a:rPr lang="th-TH" sz="2400" dirty="0" smtClean="0"/>
              <a:t>กับ </a:t>
            </a:r>
            <a:r>
              <a:rPr lang="en-US" sz="2400" dirty="0" smtClean="0"/>
              <a:t>b </a:t>
            </a:r>
            <a:r>
              <a:rPr lang="th-TH" sz="2400" dirty="0" smtClean="0"/>
              <a:t>จึงชี้ไปที่เดิมตลอด  </a:t>
            </a:r>
          </a:p>
          <a:p>
            <a:pPr algn="ctr"/>
            <a:endParaRPr lang="th-TH" dirty="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ดูรูป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9050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1362074" y="2057400"/>
            <a:ext cx="1381126" cy="32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19400" y="1676400"/>
            <a:ext cx="2590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2971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 flipV="1">
            <a:off x="1373294" y="3124200"/>
            <a:ext cx="1369906" cy="32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2819400" y="2895600"/>
            <a:ext cx="2590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th-TH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85800" y="4114800"/>
            <a:ext cx="7315200" cy="76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647700" y="2628900"/>
            <a:ext cx="23622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3400" y="4800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" y="5715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800100" y="3695700"/>
            <a:ext cx="21336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9050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cxnSp>
        <p:nvCxnSpPr>
          <p:cNvPr id="5" name="Straight Arrow Connector 4"/>
          <p:cNvCxnSpPr>
            <a:stCxn id="4" idx="3"/>
          </p:cNvCxnSpPr>
          <p:nvPr/>
        </p:nvCxnSpPr>
        <p:spPr>
          <a:xfrm flipV="1">
            <a:off x="1362074" y="2057400"/>
            <a:ext cx="1381126" cy="32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819400" y="1676400"/>
            <a:ext cx="2590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Alice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971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cxnSp>
        <p:nvCxnSpPr>
          <p:cNvPr id="8" name="Straight Arrow Connector 7"/>
          <p:cNvCxnSpPr>
            <a:stCxn id="7" idx="3"/>
          </p:cNvCxnSpPr>
          <p:nvPr/>
        </p:nvCxnSpPr>
        <p:spPr>
          <a:xfrm flipV="1">
            <a:off x="1373294" y="3124200"/>
            <a:ext cx="1369906" cy="32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819400" y="2895600"/>
            <a:ext cx="2590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th-TH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85800" y="4114800"/>
            <a:ext cx="7315200" cy="76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" idx="1"/>
          </p:cNvCxnSpPr>
          <p:nvPr/>
        </p:nvCxnSpPr>
        <p:spPr>
          <a:xfrm flipV="1">
            <a:off x="838200" y="3314700"/>
            <a:ext cx="1981200" cy="148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4800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5715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cxnSp>
        <p:nvCxnSpPr>
          <p:cNvPr id="14" name="Straight Arrow Connector 13"/>
          <p:cNvCxnSpPr>
            <a:endCxn id="6" idx="1"/>
          </p:cNvCxnSpPr>
          <p:nvPr/>
        </p:nvCxnSpPr>
        <p:spPr>
          <a:xfrm rot="5400000" flipH="1" flipV="1">
            <a:off x="76200" y="2971800"/>
            <a:ext cx="35814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4876800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</a:t>
            </a:r>
            <a:endParaRPr lang="th-TH" dirty="0"/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>
          <a:xfrm rot="16200000" flipV="1">
            <a:off x="4742175" y="2954025"/>
            <a:ext cx="2590800" cy="1254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62200" y="8382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/>
              <a:t>เมื่อเมธอดรันแล้ว</a:t>
            </a:r>
            <a:endParaRPr lang="th-TH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209800" y="5486400"/>
            <a:ext cx="6285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th-TH" sz="2400" dirty="0" smtClean="0"/>
              <a:t>กับ </a:t>
            </a:r>
            <a:r>
              <a:rPr lang="en-US" sz="2400" dirty="0" smtClean="0"/>
              <a:t>b </a:t>
            </a:r>
            <a:r>
              <a:rPr lang="th-TH" sz="2400" dirty="0" smtClean="0"/>
              <a:t>ไม่เปลี่ยนอะไรเลย และพอเมธอดรันเสร็จ </a:t>
            </a:r>
            <a:r>
              <a:rPr lang="en-US" sz="2400" dirty="0" smtClean="0"/>
              <a:t>x </a:t>
            </a:r>
            <a:r>
              <a:rPr lang="th-TH" sz="2400" dirty="0" smtClean="0"/>
              <a:t>กับ </a:t>
            </a:r>
            <a:r>
              <a:rPr lang="en-US" sz="2400" dirty="0" smtClean="0"/>
              <a:t>y </a:t>
            </a:r>
            <a:r>
              <a:rPr lang="th-TH" sz="2400" dirty="0" smtClean="0"/>
              <a:t>ก็จะถูกทำลาย</a:t>
            </a:r>
          </a:p>
          <a:p>
            <a:r>
              <a:rPr lang="th-TH" sz="2400" dirty="0" smtClean="0"/>
              <a:t>กลายเป็น ไม่มีอะไรเปลี่ยนแปลงเลย</a:t>
            </a:r>
            <a:endParaRPr lang="th-TH" sz="24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 เมธอดทำอะไรได้หรือไม่ได้บ้าง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เปลี่ยนค่าตัวแปร ของพารามิเตอร์ที่เป็น </a:t>
            </a:r>
            <a:r>
              <a:rPr lang="en-US" dirty="0" smtClean="0"/>
              <a:t>primitive type </a:t>
            </a:r>
            <a:r>
              <a:rPr lang="th-TH" dirty="0" smtClean="0"/>
              <a:t>ไม่ได้</a:t>
            </a:r>
          </a:p>
          <a:p>
            <a:r>
              <a:rPr lang="th-TH" dirty="0" smtClean="0"/>
              <a:t>เปลี่ยนค่าภายใน ของออบเจ็กต์ ได้</a:t>
            </a:r>
          </a:p>
          <a:p>
            <a:r>
              <a:rPr lang="th-TH" dirty="0" smtClean="0"/>
              <a:t>ให้</a:t>
            </a:r>
            <a:r>
              <a:rPr lang="en-US" dirty="0" smtClean="0"/>
              <a:t>pointer </a:t>
            </a:r>
            <a:r>
              <a:rPr lang="th-TH" dirty="0" smtClean="0"/>
              <a:t>ชี้ไปที่ออบเจ็กต์อื่น ไม่ได้</a:t>
            </a:r>
          </a:p>
          <a:p>
            <a:r>
              <a:rPr lang="th-TH" dirty="0" smtClean="0"/>
              <a:t>ดูตัวอย่างจากไฟล์ </a:t>
            </a:r>
            <a:r>
              <a:rPr lang="en-US" dirty="0" smtClean="0">
                <a:hlinkClick r:id="rId2" action="ppaction://hlinkfile"/>
              </a:rPr>
              <a:t>ParamTest.java</a:t>
            </a:r>
            <a:endParaRPr lang="th-TH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construction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new </a:t>
            </a:r>
            <a:r>
              <a:rPr lang="en-US" dirty="0" err="1" smtClean="0"/>
              <a:t>GregorianCalendar</a:t>
            </a:r>
            <a:r>
              <a:rPr lang="en-US" dirty="0" smtClean="0"/>
              <a:t>()  </a:t>
            </a:r>
            <a:endParaRPr lang="th-TH" dirty="0" smtClean="0"/>
          </a:p>
          <a:p>
            <a:pPr lvl="1">
              <a:buNone/>
            </a:pPr>
            <a:endParaRPr lang="th-TH" dirty="0" smtClean="0"/>
          </a:p>
          <a:p>
            <a:pPr lvl="1">
              <a:buNone/>
            </a:pPr>
            <a:r>
              <a:rPr lang="en-US" dirty="0" smtClean="0"/>
              <a:t>new </a:t>
            </a:r>
            <a:r>
              <a:rPr lang="en-US" dirty="0" err="1" smtClean="0"/>
              <a:t>GregorianCalendar</a:t>
            </a:r>
            <a:r>
              <a:rPr lang="en-US" dirty="0" smtClean="0"/>
              <a:t>(1999, 11, 31)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0" y="2971800"/>
            <a:ext cx="1905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1181100" y="33147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33400" y="4038600"/>
            <a:ext cx="8077200" cy="266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Overloading: </a:t>
            </a:r>
            <a:r>
              <a:rPr lang="th-TH" sz="2400" dirty="0" smtClean="0"/>
              <a:t>เมธอดมีชื่อเหมือนกันแต่มีพารามิเตอร์ไม่เหมือนกัน</a:t>
            </a:r>
          </a:p>
          <a:p>
            <a:pPr algn="ctr"/>
            <a:r>
              <a:rPr lang="th-TH" sz="2400" dirty="0" smtClean="0"/>
              <a:t>จาว่ารู้ว่าจะเรียกเมธอดไหน จากการพยายามจับคู่ระหว่างไทป์ของพารามิเตอร์ จากนิยาม กับ ไทป์ของพารามิเตอร์ตอนเรียกเมธอดใช้จริง </a:t>
            </a:r>
          </a:p>
          <a:p>
            <a:pPr algn="ctr"/>
            <a:endParaRPr lang="th-TH" sz="2400" dirty="0" smtClean="0"/>
          </a:p>
          <a:p>
            <a:pPr algn="ctr"/>
            <a:r>
              <a:rPr lang="th-TH" sz="2400" dirty="0" smtClean="0"/>
              <a:t>ถ้าจับคู่ไม่ได้ หรือจับได้มากกว่าหนึ่ง ก็จะ </a:t>
            </a:r>
            <a:r>
              <a:rPr lang="en-US" sz="2400" dirty="0" smtClean="0"/>
              <a:t>compile error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Overloading </a:t>
            </a:r>
            <a:r>
              <a:rPr lang="th-TH" sz="2400" dirty="0" smtClean="0"/>
              <a:t>ใช้ได้กับเมธอดทุกอย่าง คอนสตรัคเตอร์เป็นแค่หนึ่งในนั้น</a:t>
            </a:r>
            <a:endParaRPr lang="th-TH" sz="24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th-TH" dirty="0" smtClean="0"/>
              <a:t>ชื่อเมธอด </a:t>
            </a:r>
            <a:r>
              <a:rPr lang="en-US" dirty="0" smtClean="0"/>
              <a:t>+ </a:t>
            </a:r>
            <a:r>
              <a:rPr lang="th-TH" dirty="0" smtClean="0"/>
              <a:t>พารามิเตอร์ เราเรียกรวมๆว่า </a:t>
            </a:r>
            <a:r>
              <a:rPr lang="en-US" dirty="0" smtClean="0"/>
              <a:t>signature</a:t>
            </a:r>
          </a:p>
          <a:p>
            <a:r>
              <a:rPr lang="en-US" dirty="0" smtClean="0"/>
              <a:t>Return type </a:t>
            </a:r>
            <a:r>
              <a:rPr lang="th-TH" dirty="0" smtClean="0"/>
              <a:t>ไม่รวมไปด้วย ดังนั้น</a:t>
            </a:r>
          </a:p>
          <a:p>
            <a:pPr lvl="1"/>
            <a:r>
              <a:rPr lang="th-TH" dirty="0" smtClean="0"/>
              <a:t>ดังนั้นเมธอดที่ต่างกันแค่รีเทิร์นไทป์ จาวาจะนึกว่าเป็นนิยามซ้ำซ้อน</a:t>
            </a:r>
          </a:p>
          <a:p>
            <a:r>
              <a:rPr lang="th-TH" dirty="0" smtClean="0"/>
              <a:t>ถ้าในคอนสตรัคเตอร์ เราไม่ได้เซตค่าฟิลด์ ค่าจะถูกเซตให้เป็นค่า </a:t>
            </a:r>
            <a:r>
              <a:rPr lang="en-US" dirty="0" smtClean="0"/>
              <a:t>default </a:t>
            </a:r>
            <a:r>
              <a:rPr lang="th-TH" dirty="0" smtClean="0"/>
              <a:t>ของมัน เช่น </a:t>
            </a:r>
          </a:p>
          <a:p>
            <a:pPr lvl="1"/>
            <a:r>
              <a:rPr lang="th-TH" dirty="0" smtClean="0"/>
              <a:t>ตัวเลขจะเป็น </a:t>
            </a:r>
            <a:r>
              <a:rPr lang="en-US" dirty="0" smtClean="0"/>
              <a:t>0</a:t>
            </a:r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th-TH" dirty="0" smtClean="0"/>
              <a:t>เป็น </a:t>
            </a:r>
            <a:r>
              <a:rPr lang="en-US" dirty="0" smtClean="0"/>
              <a:t>false</a:t>
            </a:r>
          </a:p>
          <a:p>
            <a:pPr lvl="1"/>
            <a:r>
              <a:rPr lang="en-US" dirty="0" smtClean="0"/>
              <a:t>Object reference </a:t>
            </a:r>
            <a:r>
              <a:rPr lang="th-TH" dirty="0" smtClean="0"/>
              <a:t>เป็น </a:t>
            </a:r>
            <a:r>
              <a:rPr lang="en-US" dirty="0" smtClean="0"/>
              <a:t>null</a:t>
            </a:r>
          </a:p>
          <a:p>
            <a:pPr lvl="1"/>
            <a:r>
              <a:rPr lang="th-TH" dirty="0" smtClean="0"/>
              <a:t>อย่าลืมว่า </a:t>
            </a:r>
            <a:r>
              <a:rPr lang="en-US" dirty="0" smtClean="0"/>
              <a:t>field </a:t>
            </a:r>
            <a:r>
              <a:rPr lang="th-TH" dirty="0" smtClean="0"/>
              <a:t>ไม่ใช่ </a:t>
            </a:r>
            <a:r>
              <a:rPr lang="en-US" dirty="0" smtClean="0"/>
              <a:t>local variable </a:t>
            </a:r>
          </a:p>
          <a:p>
            <a:pPr lvl="1"/>
            <a:r>
              <a:rPr lang="th-TH" dirty="0" smtClean="0"/>
              <a:t>และต้องระวัง ถ้าเราทิ้งให้ตัวแปรมีค่า </a:t>
            </a:r>
            <a:r>
              <a:rPr lang="en-US" dirty="0" smtClean="0"/>
              <a:t>null </a:t>
            </a:r>
            <a:r>
              <a:rPr lang="th-TH" dirty="0" smtClean="0"/>
              <a:t>พอเรียกใช้ทีหลัง จะทำให้ </a:t>
            </a:r>
            <a:r>
              <a:rPr lang="en-US" dirty="0" smtClean="0"/>
              <a:t>error </a:t>
            </a:r>
            <a:r>
              <a:rPr lang="th-TH" dirty="0" smtClean="0"/>
              <a:t>ได้  ตัวอย่างอยู่หน้าถัดไป</a:t>
            </a:r>
            <a:r>
              <a:rPr lang="en-US" dirty="0" smtClean="0"/>
              <a:t> 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th-TH" dirty="0" smtClean="0"/>
              <a:t>สมมุติว่า ตัวแปร </a:t>
            </a:r>
            <a:r>
              <a:rPr lang="en-US" dirty="0" err="1" smtClean="0"/>
              <a:t>hireDay</a:t>
            </a:r>
            <a:r>
              <a:rPr lang="en-US" dirty="0" smtClean="0"/>
              <a:t> </a:t>
            </a:r>
            <a:r>
              <a:rPr lang="th-TH" dirty="0" smtClean="0"/>
              <a:t>ของ </a:t>
            </a:r>
            <a:r>
              <a:rPr lang="en-US" dirty="0" smtClean="0"/>
              <a:t>Employee </a:t>
            </a:r>
            <a:r>
              <a:rPr lang="th-TH" dirty="0" smtClean="0"/>
              <a:t>ถูกทิ้งให้เป็น </a:t>
            </a:r>
            <a:r>
              <a:rPr lang="en-US" dirty="0" smtClean="0"/>
              <a:t>null </a:t>
            </a:r>
            <a:r>
              <a:rPr lang="th-TH" dirty="0" smtClean="0"/>
              <a:t>ไว้</a:t>
            </a:r>
          </a:p>
          <a:p>
            <a:r>
              <a:rPr lang="th-TH" dirty="0" smtClean="0"/>
              <a:t>ตอนเราเรียก </a:t>
            </a:r>
            <a:r>
              <a:rPr lang="en-US" dirty="0" err="1" smtClean="0"/>
              <a:t>Calendar.setTime</a:t>
            </a:r>
            <a:r>
              <a:rPr lang="en-US" dirty="0" smtClean="0"/>
              <a:t>(</a:t>
            </a:r>
            <a:r>
              <a:rPr lang="en-US" dirty="0" err="1" smtClean="0"/>
              <a:t>harry.getHireDay</a:t>
            </a:r>
            <a:r>
              <a:rPr lang="en-US" dirty="0" smtClean="0"/>
              <a:t>());</a:t>
            </a:r>
          </a:p>
          <a:p>
            <a:pPr lvl="1"/>
            <a:r>
              <a:rPr lang="th-TH" dirty="0" smtClean="0"/>
              <a:t>จะมีการ </a:t>
            </a:r>
            <a:r>
              <a:rPr lang="en-US" dirty="0" smtClean="0"/>
              <a:t>throw exception </a:t>
            </a:r>
            <a:r>
              <a:rPr lang="th-TH" dirty="0" smtClean="0"/>
              <a:t>ได้ เพราะว่า </a:t>
            </a:r>
            <a:r>
              <a:rPr lang="en-US" dirty="0" err="1" smtClean="0"/>
              <a:t>setTime</a:t>
            </a:r>
            <a:r>
              <a:rPr lang="en-US" dirty="0" smtClean="0"/>
              <a:t> </a:t>
            </a:r>
            <a:r>
              <a:rPr lang="th-TH" dirty="0" smtClean="0"/>
              <a:t>ดันได้รับ </a:t>
            </a:r>
            <a:r>
              <a:rPr lang="en-US" dirty="0" smtClean="0"/>
              <a:t>null </a:t>
            </a:r>
            <a:r>
              <a:rPr lang="th-TH" dirty="0" smtClean="0"/>
              <a:t>เป็นพารามิเตอร์ ซึ่งในโค้ดไม่สามารถนำไปใช้งานได้</a:t>
            </a:r>
            <a:endParaRPr lang="th-TH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Default constructor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คือ คอนสตรัคเตอร์ ที่ไม่มีพารามิเตอร์</a:t>
            </a:r>
          </a:p>
          <a:p>
            <a:r>
              <a:rPr lang="th-TH" dirty="0" smtClean="0"/>
              <a:t>ถ้าในโปรแกรม เราไม่ได้เขียนคอนสตรัคเตอร์ซักตัว จาวาจะสร้างตัว </a:t>
            </a:r>
            <a:r>
              <a:rPr lang="en-US" dirty="0" smtClean="0"/>
              <a:t>default </a:t>
            </a:r>
            <a:r>
              <a:rPr lang="th-TH" dirty="0" smtClean="0"/>
              <a:t>ให้เราเอง</a:t>
            </a:r>
          </a:p>
          <a:p>
            <a:pPr lvl="1"/>
            <a:r>
              <a:rPr lang="th-TH" dirty="0" smtClean="0"/>
              <a:t>ซึ่งจะเซ็ตค่าของ </a:t>
            </a:r>
            <a:r>
              <a:rPr lang="en-US" dirty="0" smtClean="0"/>
              <a:t>instance field </a:t>
            </a:r>
            <a:r>
              <a:rPr lang="th-TH" dirty="0" smtClean="0"/>
              <a:t>ทั้งหมดให้เป็นค่า </a:t>
            </a:r>
            <a:r>
              <a:rPr lang="en-US" dirty="0" smtClean="0"/>
              <a:t>default</a:t>
            </a:r>
          </a:p>
          <a:p>
            <a:r>
              <a:rPr lang="th-TH" dirty="0" smtClean="0"/>
              <a:t>ถ้าคลาสมีการนิยามคอนสตรัคเตอร์ แต่ว่าไม่มีการนิยาม </a:t>
            </a:r>
            <a:r>
              <a:rPr lang="en-US" dirty="0" smtClean="0"/>
              <a:t>default constructor </a:t>
            </a:r>
            <a:r>
              <a:rPr lang="th-TH" dirty="0" smtClean="0"/>
              <a:t>มา จาวาจะไม่สร้างตัว </a:t>
            </a:r>
            <a:r>
              <a:rPr lang="en-US" dirty="0" smtClean="0"/>
              <a:t>default constructor </a:t>
            </a:r>
            <a:r>
              <a:rPr lang="th-TH" dirty="0" smtClean="0"/>
              <a:t>ให้ ดังนั้นก็จะเรียกใช้ตัว </a:t>
            </a:r>
            <a:r>
              <a:rPr lang="en-US" dirty="0" smtClean="0"/>
              <a:t>default constructor </a:t>
            </a:r>
            <a:r>
              <a:rPr lang="th-TH" dirty="0" smtClean="0"/>
              <a:t>ไม่ได้ด้วย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ห้ามเข้าถึงค่าของ </a:t>
            </a:r>
            <a:r>
              <a:rPr lang="en-US" dirty="0" smtClean="0"/>
              <a:t>instance field </a:t>
            </a:r>
            <a:r>
              <a:rPr lang="th-TH" dirty="0" smtClean="0"/>
              <a:t>โดยตรง </a:t>
            </a:r>
          </a:p>
          <a:p>
            <a:r>
              <a:rPr lang="th-TH" dirty="0" smtClean="0"/>
              <a:t>ต้องอ่าน และเขียนค่าตัวแปร จากเมธอดเท่านั้น</a:t>
            </a:r>
          </a:p>
          <a:p>
            <a:r>
              <a:rPr lang="th-TH" dirty="0" smtClean="0"/>
              <a:t>ทั้งนี้เพื่อ</a:t>
            </a:r>
          </a:p>
          <a:p>
            <a:pPr lvl="1"/>
            <a:r>
              <a:rPr lang="th-TH" dirty="0" smtClean="0"/>
              <a:t>ป้องกันการยัดค่าผิดๆ ใส่ลงไปใน </a:t>
            </a:r>
            <a:r>
              <a:rPr lang="en-US" dirty="0" smtClean="0"/>
              <a:t>instance field</a:t>
            </a:r>
          </a:p>
          <a:p>
            <a:pPr lvl="2"/>
            <a:r>
              <a:rPr lang="th-TH" dirty="0" smtClean="0"/>
              <a:t>เช่น </a:t>
            </a:r>
            <a:r>
              <a:rPr lang="en-US" dirty="0" err="1" smtClean="0"/>
              <a:t>a.x</a:t>
            </a:r>
            <a:r>
              <a:rPr lang="en-US" dirty="0" smtClean="0"/>
              <a:t> = 100;     </a:t>
            </a:r>
            <a:r>
              <a:rPr lang="th-TH" dirty="0" smtClean="0"/>
              <a:t>จริงๆ</a:t>
            </a:r>
            <a:r>
              <a:rPr lang="en-US" dirty="0" smtClean="0"/>
              <a:t> x </a:t>
            </a:r>
            <a:r>
              <a:rPr lang="th-TH" dirty="0" smtClean="0"/>
              <a:t>อาจจะมีค่าเกิน </a:t>
            </a:r>
            <a:r>
              <a:rPr lang="en-US" dirty="0" smtClean="0"/>
              <a:t>99 </a:t>
            </a:r>
            <a:r>
              <a:rPr lang="th-TH" dirty="0" smtClean="0"/>
              <a:t>ไม่ได้ ดังนั้นเขียนเมธอดคุมดีกว่า</a:t>
            </a:r>
          </a:p>
          <a:p>
            <a:pPr lvl="1"/>
            <a:r>
              <a:rPr lang="th-TH" dirty="0" smtClean="0"/>
              <a:t>เวลาจะเปลี่ยนพฤติกรรมการทำอะไร จะได้แก้ในเมธอด ทีเดียว ไม่ต้องมาแก้หลายๆที่</a:t>
            </a:r>
          </a:p>
          <a:p>
            <a:r>
              <a:rPr lang="th-TH" dirty="0" smtClean="0"/>
              <a:t> </a:t>
            </a:r>
            <a:r>
              <a:rPr lang="en-US" dirty="0" smtClean="0"/>
              <a:t>	 </a:t>
            </a:r>
            <a:endParaRPr lang="th-TH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th-TH" dirty="0" smtClean="0"/>
              <a:t>ที่นิยามของตัวแปรแต่ละตัว เราสามารถ </a:t>
            </a:r>
            <a:r>
              <a:rPr lang="en-US" dirty="0" smtClean="0"/>
              <a:t>assign </a:t>
            </a:r>
            <a:r>
              <a:rPr lang="th-TH" dirty="0" smtClean="0"/>
              <a:t>ค่าให้มันได้เลย โดยค่าเหล่านี้จะอยู่ก่อนที่คอนสตรัคเตอร์จะถูกเรียก ตัวอย่างเช่น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class Employee{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assignID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r = </a:t>
            </a:r>
            <a:r>
              <a:rPr lang="en-US" dirty="0" err="1" smtClean="0"/>
              <a:t>nextId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nextId</a:t>
            </a:r>
            <a:r>
              <a:rPr lang="en-US" dirty="0" smtClean="0"/>
              <a:t>++;</a:t>
            </a:r>
          </a:p>
          <a:p>
            <a:pPr>
              <a:buNone/>
            </a:pPr>
            <a:r>
              <a:rPr lang="en-US" dirty="0" smtClean="0"/>
              <a:t>	return r;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id = </a:t>
            </a:r>
            <a:r>
              <a:rPr lang="en-US" dirty="0" err="1" smtClean="0"/>
              <a:t>assignId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191000" y="41148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4953000" y="2286000"/>
            <a:ext cx="3581400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ตรงนี้ไม่ได้อยู่ในคอนสตรัคเตอร์ แต่เป็นตรงนิยามตัวแปรเลย ซึ่งจะถูกรันก่อนที่คอนสตรัคเตอร์จะทำงาน รันเมธอดก็ได้ </a:t>
            </a:r>
          </a:p>
          <a:p>
            <a:pPr algn="ctr"/>
            <a:endParaRPr lang="th-TH" sz="2400" dirty="0" smtClean="0"/>
          </a:p>
          <a:p>
            <a:pPr algn="ctr"/>
            <a:r>
              <a:rPr lang="th-TH" sz="2400" dirty="0" smtClean="0"/>
              <a:t>ตัวนี้จะเป็นตัวที่ </a:t>
            </a:r>
            <a:r>
              <a:rPr lang="en-US" sz="2400" dirty="0" smtClean="0"/>
              <a:t>initialize </a:t>
            </a:r>
            <a:r>
              <a:rPr lang="th-TH" sz="2400" dirty="0" smtClean="0"/>
              <a:t>ค่าที่ เราอาจไม่ต้องการมา </a:t>
            </a:r>
            <a:r>
              <a:rPr lang="en-US" sz="2400" dirty="0" smtClean="0"/>
              <a:t>initialize </a:t>
            </a:r>
            <a:r>
              <a:rPr lang="th-TH" sz="2400" dirty="0" smtClean="0"/>
              <a:t>ในคอนสตรัคเตอร์ทุกตัว</a:t>
            </a:r>
            <a:endParaRPr lang="th-TH" sz="24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การตั้งชื่อพารามิเตอร์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Employee(String n, double s){</a:t>
            </a:r>
          </a:p>
          <a:p>
            <a:pPr>
              <a:buNone/>
            </a:pPr>
            <a:r>
              <a:rPr lang="en-US" dirty="0" smtClean="0"/>
              <a:t>	name = n;</a:t>
            </a:r>
          </a:p>
          <a:p>
            <a:pPr>
              <a:buNone/>
            </a:pPr>
            <a:r>
              <a:rPr lang="en-US" dirty="0" smtClean="0"/>
              <a:t>	salary = s;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4419600" y="22098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5372100" y="22479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800600" y="3124200"/>
            <a:ext cx="32766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อ่านแค่ตรงนี้ จะไม่รู้ว่าสองตัวนี้จะมาจากไหน ดังนั้นจึงต้องเสียเวลาอ่านโค้ด</a:t>
            </a:r>
            <a:endParaRPr lang="th-TH" sz="24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Employee(String </a:t>
            </a:r>
            <a:r>
              <a:rPr lang="en-US" dirty="0" err="1" smtClean="0"/>
              <a:t>aName</a:t>
            </a:r>
            <a:r>
              <a:rPr lang="en-US" dirty="0" smtClean="0"/>
              <a:t>, double </a:t>
            </a:r>
            <a:r>
              <a:rPr lang="en-US" dirty="0" err="1" smtClean="0"/>
              <a:t>aSalary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	name = </a:t>
            </a:r>
            <a:r>
              <a:rPr lang="en-US" dirty="0" err="1" smtClean="0"/>
              <a:t>aName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salary = </a:t>
            </a:r>
            <a:r>
              <a:rPr lang="en-US" dirty="0" err="1" smtClean="0"/>
              <a:t>aSalary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4572000" y="24384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 flipV="1">
            <a:off x="5943600" y="2209800"/>
            <a:ext cx="1219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962400" y="3352800"/>
            <a:ext cx="3886200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เข้าใจง่าย ชัดเจน</a:t>
            </a:r>
            <a:endParaRPr lang="th-TH" sz="40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Employee(String name, double salary){</a:t>
            </a:r>
          </a:p>
          <a:p>
            <a:pPr>
              <a:buNone/>
            </a:pPr>
            <a:r>
              <a:rPr lang="en-US" dirty="0" smtClean="0"/>
              <a:t>	this.name = name;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this.salary</a:t>
            </a:r>
            <a:r>
              <a:rPr lang="en-US" dirty="0" smtClean="0"/>
              <a:t> = salary;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4533900" y="23241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5905500" y="23241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800600" y="3429000"/>
            <a:ext cx="3505200" cy="281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/>
              <a:t>ชื่อเดียวกับ </a:t>
            </a:r>
            <a:r>
              <a:rPr lang="en-US" sz="3200" dirty="0" smtClean="0"/>
              <a:t>instance field </a:t>
            </a:r>
            <a:r>
              <a:rPr lang="th-TH" sz="3200" dirty="0" smtClean="0"/>
              <a:t>ได้ แต่ตอนเขียนโค้ดในเมธอดต้องแยกให้เรียบร้อย</a:t>
            </a:r>
            <a:endParaRPr lang="th-TH" sz="32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การเรียกใช้คอนสตรัคเตอร์อื่นของคลาสเดียวกัน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Employee(double s){</a:t>
            </a:r>
          </a:p>
          <a:p>
            <a:pPr>
              <a:buNone/>
            </a:pPr>
            <a:r>
              <a:rPr lang="en-US" dirty="0" smtClean="0"/>
              <a:t>	this(“Employee #” + </a:t>
            </a:r>
            <a:r>
              <a:rPr lang="en-US" dirty="0" err="1" smtClean="0"/>
              <a:t>nextId</a:t>
            </a:r>
            <a:r>
              <a:rPr lang="en-US" dirty="0" smtClean="0"/>
              <a:t>, s);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nextId</a:t>
            </a:r>
            <a:r>
              <a:rPr lang="en-US" dirty="0" smtClean="0"/>
              <a:t>++;</a:t>
            </a:r>
          </a:p>
          <a:p>
            <a:pPr>
              <a:buNone/>
            </a:pPr>
            <a:r>
              <a:rPr lang="en-US" dirty="0" smtClean="0"/>
              <a:t>} 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47800" y="2667000"/>
            <a:ext cx="20574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581400" y="3505200"/>
            <a:ext cx="5334000" cy="2895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dirty="0" smtClean="0"/>
              <a:t>เรียกใช้คอนสตรัคเตอร์ตัวอื่นของคลาสเดียวกันได้ </a:t>
            </a:r>
          </a:p>
          <a:p>
            <a:pPr algn="ctr"/>
            <a:r>
              <a:rPr lang="th-TH" sz="2800" dirty="0" smtClean="0"/>
              <a:t>ดังนั้นถ้าเราเขียนคอนสตรัคเตอร์ตัวพื้นให้ละเอียด ก็สามารถถูกตัวอื่นเรียกใช้ได้หมด จะได้ประหยัดเวลาในการเขียนคอนสตรัคเตอร์ตัวหลังๆ</a:t>
            </a:r>
            <a:endParaRPr lang="th-TH" sz="28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Initialization block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   private </a:t>
            </a:r>
            <a:r>
              <a:rPr lang="en-US" dirty="0" err="1" smtClean="0"/>
              <a:t>int</a:t>
            </a:r>
            <a:r>
              <a:rPr lang="en-US" dirty="0" smtClean="0"/>
              <a:t> id;</a:t>
            </a:r>
          </a:p>
          <a:p>
            <a:pPr>
              <a:buNone/>
            </a:pPr>
            <a:r>
              <a:rPr lang="en-US" dirty="0" smtClean="0"/>
              <a:t>   private String name = ""; // instance field initialization</a:t>
            </a:r>
          </a:p>
          <a:p>
            <a:pPr>
              <a:buNone/>
            </a:pPr>
            <a:r>
              <a:rPr lang="en-US" dirty="0" smtClean="0"/>
              <a:t>   private double salary;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// static initialization block</a:t>
            </a:r>
          </a:p>
          <a:p>
            <a:pPr>
              <a:buNone/>
            </a:pPr>
            <a:r>
              <a:rPr lang="en-US" dirty="0" smtClean="0"/>
              <a:t>   static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Random generator = new Random();</a:t>
            </a:r>
          </a:p>
          <a:p>
            <a:pPr>
              <a:buNone/>
            </a:pPr>
            <a:r>
              <a:rPr lang="en-US" dirty="0" smtClean="0"/>
              <a:t>      // set </a:t>
            </a:r>
            <a:r>
              <a:rPr lang="en-US" dirty="0" err="1" smtClean="0"/>
              <a:t>nextId</a:t>
            </a:r>
            <a:r>
              <a:rPr lang="en-US" dirty="0" smtClean="0"/>
              <a:t> to a random number between 0 and 9999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nextId</a:t>
            </a:r>
            <a:r>
              <a:rPr lang="en-US" dirty="0" smtClean="0"/>
              <a:t> = </a:t>
            </a:r>
            <a:r>
              <a:rPr lang="en-US" dirty="0" err="1" smtClean="0"/>
              <a:t>generator.nextInt</a:t>
            </a:r>
            <a:r>
              <a:rPr lang="en-US" dirty="0" smtClean="0"/>
              <a:t>(10000);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// object initialization block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id = </a:t>
            </a:r>
            <a:r>
              <a:rPr lang="en-US" dirty="0" err="1" smtClean="0"/>
              <a:t>nextId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nextId</a:t>
            </a:r>
            <a:r>
              <a:rPr lang="en-US" dirty="0" smtClean="0"/>
              <a:t>++;</a:t>
            </a:r>
          </a:p>
          <a:p>
            <a:pPr>
              <a:buNone/>
            </a:pPr>
            <a:r>
              <a:rPr lang="en-US" dirty="0" smtClean="0"/>
              <a:t>   }</a:t>
            </a: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6781800" y="228600"/>
            <a:ext cx="2209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dirty="0" smtClean="0"/>
              <a:t>อันนี้เราอยู่ในคลาส </a:t>
            </a:r>
            <a:r>
              <a:rPr lang="en-US" sz="2800" dirty="0" smtClean="0"/>
              <a:t>Employee </a:t>
            </a:r>
            <a:r>
              <a:rPr lang="th-TH" sz="2800" dirty="0" smtClean="0"/>
              <a:t>นะ</a:t>
            </a:r>
            <a:endParaRPr lang="th-TH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2438400" y="5257800"/>
            <a:ext cx="42672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Execute </a:t>
            </a:r>
            <a:r>
              <a:rPr lang="th-TH" sz="2400" dirty="0" smtClean="0"/>
              <a:t>เมื่อออบเจ็กต์ของคลาสนี้ถูกสร้าง ซึ่งตัวโค้ดนี้จะถูกรันก่อนคอนสตรัคเตอร์</a:t>
            </a:r>
            <a:endParaRPr lang="th-TH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6553200" y="2895600"/>
            <a:ext cx="24384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ใช้ </a:t>
            </a:r>
            <a:r>
              <a:rPr lang="en-US" sz="2400" dirty="0" smtClean="0"/>
              <a:t>initialize static variable </a:t>
            </a:r>
            <a:r>
              <a:rPr lang="th-TH" sz="2400" dirty="0" smtClean="0"/>
              <a:t>แต่ตามปกติใช้กับการ </a:t>
            </a:r>
            <a:r>
              <a:rPr lang="en-US" sz="2400" dirty="0" smtClean="0"/>
              <a:t>initialize </a:t>
            </a:r>
            <a:r>
              <a:rPr lang="th-TH" sz="2400" dirty="0" smtClean="0"/>
              <a:t>ที่ค่อนข้างซับซ้อนเท่านั้น</a:t>
            </a:r>
            <a:endParaRPr lang="th-TH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48000" y="16764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962400" y="1981200"/>
            <a:ext cx="3886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static </a:t>
            </a:r>
            <a:r>
              <a:rPr lang="th-TH" sz="2400" dirty="0" smtClean="0"/>
              <a:t>ก็ </a:t>
            </a:r>
            <a:r>
              <a:rPr lang="en-US" sz="2400" dirty="0" smtClean="0"/>
              <a:t>initialize </a:t>
            </a:r>
            <a:r>
              <a:rPr lang="th-TH" sz="2400" dirty="0" smtClean="0"/>
              <a:t>ได้ตรงนี้เหมือนกัน</a:t>
            </a:r>
            <a:endParaRPr lang="th-TH" sz="24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ลำดับการรันจะเป็นดังนี้</a:t>
            </a:r>
          </a:p>
          <a:p>
            <a:pPr lvl="1"/>
            <a:r>
              <a:rPr lang="th-TH" dirty="0" smtClean="0"/>
              <a:t>ตอนแรกค่าทุกค่าเป็น </a:t>
            </a:r>
            <a:r>
              <a:rPr lang="en-US" dirty="0" smtClean="0"/>
              <a:t>default</a:t>
            </a:r>
          </a:p>
          <a:p>
            <a:pPr lvl="1"/>
            <a:r>
              <a:rPr lang="en-US" dirty="0" smtClean="0"/>
              <a:t>Field </a:t>
            </a:r>
            <a:r>
              <a:rPr lang="en-US" dirty="0" err="1" smtClean="0"/>
              <a:t>initializer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initialization block </a:t>
            </a:r>
            <a:r>
              <a:rPr lang="th-TH" dirty="0" smtClean="0"/>
              <a:t>จะถูกรัน ตามลำดับบรรทัดในโค้ดว่าอันไหนจะมาก่อนมาหลัง </a:t>
            </a:r>
            <a:r>
              <a:rPr lang="en-US" dirty="0" smtClean="0"/>
              <a:t>(static initialization </a:t>
            </a:r>
            <a:r>
              <a:rPr lang="th-TH" dirty="0" smtClean="0"/>
              <a:t>ก็ทำตามลำดับนี้เหมือนกัน</a:t>
            </a:r>
            <a:r>
              <a:rPr lang="en-US" dirty="0" smtClean="0"/>
              <a:t>)</a:t>
            </a:r>
            <a:endParaRPr lang="th-TH" dirty="0" smtClean="0"/>
          </a:p>
          <a:p>
            <a:pPr lvl="1"/>
            <a:r>
              <a:rPr lang="th-TH" dirty="0" smtClean="0"/>
              <a:t>ถ้าบรรทัดแรกของคอนสตรัคเตอร์ เป็นการเรียกคอนสตรัคเตอร์อีกตัว คอนสตรัคเตอร์ตัวที่ถูกเรียกจะโดนรันก่อน</a:t>
            </a:r>
          </a:p>
          <a:p>
            <a:pPr lvl="1"/>
            <a:r>
              <a:rPr lang="th-TH" dirty="0" smtClean="0"/>
              <a:t>คอนสตรัคเตอร์</a:t>
            </a:r>
          </a:p>
          <a:p>
            <a:r>
              <a:rPr lang="th-TH" dirty="0" smtClean="0"/>
              <a:t>มาดูตัวอย่างโปรแกรมที่ใช้คอนสตรัคเตอร์กัน </a:t>
            </a:r>
            <a:r>
              <a:rPr lang="en-US" dirty="0" smtClean="0">
                <a:hlinkClick r:id="rId2" action="ppaction://hlinkfile"/>
              </a:rPr>
              <a:t>ConstructorTest.java</a:t>
            </a:r>
            <a:endParaRPr lang="th-TH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กลุ่มของคลาสที่ใช้ด้วยกัน เรียกว่า </a:t>
            </a:r>
            <a:r>
              <a:rPr lang="en-US" dirty="0" smtClean="0"/>
              <a:t>package</a:t>
            </a:r>
          </a:p>
          <a:p>
            <a:r>
              <a:rPr lang="th-TH" dirty="0" smtClean="0"/>
              <a:t>ในจาวาเองก็มี</a:t>
            </a:r>
          </a:p>
          <a:p>
            <a:pPr lvl="1"/>
            <a:r>
              <a:rPr lang="en-US" dirty="0" err="1" smtClean="0"/>
              <a:t>java.lang</a:t>
            </a:r>
            <a:endParaRPr lang="en-US" dirty="0" smtClean="0"/>
          </a:p>
          <a:p>
            <a:pPr lvl="1"/>
            <a:r>
              <a:rPr lang="en-US" dirty="0" err="1" smtClean="0"/>
              <a:t>java.util</a:t>
            </a:r>
            <a:endParaRPr lang="en-US" dirty="0" smtClean="0"/>
          </a:p>
          <a:p>
            <a:pPr lvl="1"/>
            <a:r>
              <a:rPr lang="en-US" dirty="0" smtClean="0"/>
              <a:t>java.net</a:t>
            </a:r>
          </a:p>
          <a:p>
            <a:r>
              <a:rPr lang="th-TH" dirty="0" smtClean="0"/>
              <a:t>เราจัดแพคเกจเองได้ จัดเหมือนกับการจัดโฟลเดอร์ที่เก็บไฟล์</a:t>
            </a:r>
          </a:p>
          <a:p>
            <a:r>
              <a:rPr lang="th-TH" dirty="0" smtClean="0"/>
              <a:t>ที่มีมาให้เราแล้ว จะอยู่ใน </a:t>
            </a:r>
            <a:r>
              <a:rPr lang="en-US" dirty="0" smtClean="0"/>
              <a:t>java </a:t>
            </a:r>
            <a:r>
              <a:rPr lang="th-TH" dirty="0" smtClean="0"/>
              <a:t>หรือ </a:t>
            </a:r>
            <a:r>
              <a:rPr lang="en-US" dirty="0" err="1" smtClean="0"/>
              <a:t>javax</a:t>
            </a:r>
            <a:r>
              <a:rPr lang="en-US" dirty="0" smtClean="0"/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th-TH" dirty="0" smtClean="0"/>
              <a:t>ทำไมต้องมี </a:t>
            </a:r>
            <a:r>
              <a:rPr lang="en-US" dirty="0" smtClean="0"/>
              <a:t>package</a:t>
            </a:r>
          </a:p>
          <a:p>
            <a:pPr lvl="1"/>
            <a:r>
              <a:rPr lang="th-TH" dirty="0" smtClean="0"/>
              <a:t>เหตุผลสำคัญคือ จะได้ไม่มีปัญหาการที่คลาสชื่อซ้ำกัน</a:t>
            </a:r>
          </a:p>
          <a:p>
            <a:pPr lvl="1"/>
            <a:r>
              <a:rPr lang="th-TH" dirty="0" smtClean="0"/>
              <a:t>สมมุติมีคนคิดคลาส </a:t>
            </a:r>
            <a:r>
              <a:rPr lang="en-US" dirty="0" smtClean="0"/>
              <a:t>Employee</a:t>
            </a:r>
            <a:r>
              <a:rPr lang="th-TH" dirty="0" smtClean="0"/>
              <a:t> มาสองคน ถ้าต่างคนต่างเอาเข้า </a:t>
            </a:r>
            <a:r>
              <a:rPr lang="en-US" dirty="0" smtClean="0"/>
              <a:t>package </a:t>
            </a:r>
            <a:r>
              <a:rPr lang="th-TH" dirty="0" smtClean="0"/>
              <a:t>คนละอัน จาวาก็จะรู้ว่าเป็นคนละคลาสกัน ไม่สับสนว่ามีชื่อซ้ำ</a:t>
            </a:r>
          </a:p>
          <a:p>
            <a:pPr lvl="1"/>
            <a:r>
              <a:rPr lang="th-TH" dirty="0" smtClean="0"/>
              <a:t>แต่ทั้งนี้ ชื่อ </a:t>
            </a:r>
            <a:r>
              <a:rPr lang="en-US" dirty="0" smtClean="0"/>
              <a:t>package </a:t>
            </a:r>
            <a:r>
              <a:rPr lang="th-TH" dirty="0" smtClean="0"/>
              <a:t>ก็ต้องตั้งให้ต่างกันด้วย</a:t>
            </a:r>
          </a:p>
          <a:p>
            <a:pPr lvl="2"/>
            <a:r>
              <a:rPr lang="th-TH" dirty="0" smtClean="0"/>
              <a:t>เพื่อที่จะทำให้ได้ชื่อเฉพาะมากๆ </a:t>
            </a:r>
            <a:r>
              <a:rPr lang="en-US" dirty="0" smtClean="0"/>
              <a:t>sun </a:t>
            </a:r>
            <a:r>
              <a:rPr lang="th-TH" dirty="0" smtClean="0"/>
              <a:t>ให้ใช้ชื่อเว็บไซต์กลับหลัง เช่น </a:t>
            </a:r>
            <a:r>
              <a:rPr lang="en-US" dirty="0" err="1" smtClean="0"/>
              <a:t>com.vishnu</a:t>
            </a:r>
            <a:endParaRPr lang="en-US" dirty="0" smtClean="0"/>
          </a:p>
          <a:p>
            <a:pPr lvl="2"/>
            <a:r>
              <a:rPr lang="th-TH" dirty="0" smtClean="0"/>
              <a:t>จากนั้นก็สามารถทำ </a:t>
            </a:r>
            <a:r>
              <a:rPr lang="en-US" dirty="0" err="1" smtClean="0"/>
              <a:t>subpackage</a:t>
            </a:r>
            <a:r>
              <a:rPr lang="en-US" dirty="0" smtClean="0"/>
              <a:t> </a:t>
            </a:r>
            <a:r>
              <a:rPr lang="th-TH" dirty="0" smtClean="0"/>
              <a:t>ต่อได้ เช่น </a:t>
            </a:r>
            <a:r>
              <a:rPr lang="en-US" dirty="0" err="1" smtClean="0"/>
              <a:t>com.vishnu.progmeth</a:t>
            </a:r>
            <a:endParaRPr lang="en-US" dirty="0" smtClean="0"/>
          </a:p>
          <a:p>
            <a:r>
              <a:rPr lang="th-TH" dirty="0" smtClean="0"/>
              <a:t>สำหรับจาวาเอง </a:t>
            </a:r>
            <a:r>
              <a:rPr lang="en-US" dirty="0" err="1" smtClean="0"/>
              <a:t>java.util</a:t>
            </a:r>
            <a:r>
              <a:rPr lang="en-US" dirty="0" smtClean="0"/>
              <a:t> </a:t>
            </a:r>
            <a:r>
              <a:rPr lang="th-TH" dirty="0" smtClean="0"/>
              <a:t>กับ </a:t>
            </a:r>
            <a:r>
              <a:rPr lang="en-US" dirty="0" err="1" smtClean="0"/>
              <a:t>java.util.jar</a:t>
            </a:r>
            <a:r>
              <a:rPr lang="en-US" dirty="0" smtClean="0"/>
              <a:t> </a:t>
            </a:r>
            <a:r>
              <a:rPr lang="th-TH" dirty="0" smtClean="0"/>
              <a:t>ถือว่าเป็นสองแพ็กเกจที่ไม่มีอะไรเกี่ยวข้องกันเลย </a:t>
            </a:r>
          </a:p>
          <a:p>
            <a:pPr lvl="2"/>
            <a:endParaRPr lang="th-TH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 </a:t>
            </a:r>
            <a:r>
              <a:rPr lang="en-US" dirty="0" smtClean="0"/>
              <a:t>import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คลาสหนึ่งๆ สามารถใช้งานคลาสที่อยู่ในแพ็กเกจเดียวกัน และคลาสในแพ็กเกจอื่นที่เป็น </a:t>
            </a:r>
            <a:r>
              <a:rPr lang="en-US" dirty="0" smtClean="0"/>
              <a:t>public</a:t>
            </a:r>
          </a:p>
          <a:p>
            <a:r>
              <a:rPr lang="th-TH" dirty="0" smtClean="0"/>
              <a:t>แต่ว่า คลาสในแพ็กเกจอื่น จะมองไม่เห็น ต้องมีการบอก โดยมีสองวิธี</a:t>
            </a:r>
          </a:p>
          <a:p>
            <a:pPr lvl="1"/>
            <a:r>
              <a:rPr lang="th-TH" dirty="0" smtClean="0"/>
              <a:t>ใส่ชื่อแพ็กเกจข้างหน้าชื่อคลาสทุกคลาสที่เอามาจากแพ็กเกจอื่น เช่น</a:t>
            </a:r>
          </a:p>
          <a:p>
            <a:pPr lvl="1">
              <a:buNone/>
            </a:pPr>
            <a:r>
              <a:rPr lang="en-US" dirty="0" err="1" smtClean="0"/>
              <a:t>Java.util.Date</a:t>
            </a:r>
            <a:r>
              <a:rPr lang="en-US" dirty="0" smtClean="0"/>
              <a:t> today = new </a:t>
            </a:r>
            <a:r>
              <a:rPr lang="en-US" dirty="0" err="1" smtClean="0"/>
              <a:t>java.util.Date</a:t>
            </a:r>
            <a:r>
              <a:rPr lang="en-US" dirty="0" smtClean="0"/>
              <a:t>();</a:t>
            </a:r>
          </a:p>
          <a:p>
            <a:pPr lvl="2"/>
            <a:r>
              <a:rPr lang="th-TH" dirty="0" smtClean="0"/>
              <a:t>แต่วิธีนี้มันทำให้เขียนยืดยาว</a:t>
            </a:r>
            <a:r>
              <a:rPr lang="en-US" dirty="0" smtClean="0"/>
              <a:t> </a:t>
            </a:r>
          </a:p>
          <a:p>
            <a:pPr lvl="1"/>
            <a:r>
              <a:rPr lang="th-TH" dirty="0" smtClean="0"/>
              <a:t>วิธีที่สองคือการ </a:t>
            </a:r>
            <a:r>
              <a:rPr lang="en-US" dirty="0" smtClean="0"/>
              <a:t>import</a:t>
            </a:r>
          </a:p>
          <a:p>
            <a:pPr lvl="2"/>
            <a:r>
              <a:rPr lang="th-TH" dirty="0" smtClean="0"/>
              <a:t>เขียน </a:t>
            </a:r>
            <a:r>
              <a:rPr lang="en-US" dirty="0" smtClean="0"/>
              <a:t>import </a:t>
            </a:r>
            <a:r>
              <a:rPr lang="th-TH" dirty="0" smtClean="0"/>
              <a:t>ด้านบนของไฟล์ ต่อจากนิยาม</a:t>
            </a:r>
            <a:r>
              <a:rPr lang="en-US" dirty="0" smtClean="0"/>
              <a:t>package </a:t>
            </a:r>
            <a:r>
              <a:rPr lang="th-TH" dirty="0" smtClean="0"/>
              <a:t>ที่เรานิยาม </a:t>
            </a:r>
            <a:r>
              <a:rPr lang="en-US" dirty="0" smtClean="0"/>
              <a:t>package </a:t>
            </a:r>
            <a:r>
              <a:rPr lang="th-TH" dirty="0" smtClean="0"/>
              <a:t>ของคลาส</a:t>
            </a:r>
          </a:p>
          <a:p>
            <a:pPr lvl="2"/>
            <a:r>
              <a:rPr lang="en-US" dirty="0" smtClean="0"/>
              <a:t>i</a:t>
            </a:r>
            <a:r>
              <a:rPr lang="en-US" dirty="0" smtClean="0"/>
              <a:t>mport </a:t>
            </a:r>
            <a:r>
              <a:rPr lang="en-US" dirty="0" err="1" smtClean="0"/>
              <a:t>java.util</a:t>
            </a:r>
            <a:r>
              <a:rPr lang="en-US" dirty="0" smtClean="0"/>
              <a:t>.*;  </a:t>
            </a:r>
            <a:r>
              <a:rPr lang="th-TH" dirty="0" smtClean="0"/>
              <a:t>จะเป็นการอิมพอร์ตทุกไฟล์จากแพ็กเกจนั้น</a:t>
            </a:r>
            <a:endParaRPr lang="en-US" dirty="0" smtClean="0"/>
          </a:p>
          <a:p>
            <a:pPr lvl="2"/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ถ้าเราสร้างคลาสใหม่ โดยใช้การ </a:t>
            </a:r>
            <a:r>
              <a:rPr lang="en-US" dirty="0" smtClean="0"/>
              <a:t>extends </a:t>
            </a:r>
            <a:r>
              <a:rPr lang="th-TH" dirty="0" smtClean="0"/>
              <a:t>จากคลาสเก่า</a:t>
            </a:r>
          </a:p>
          <a:p>
            <a:pPr lvl="1"/>
            <a:r>
              <a:rPr lang="th-TH" dirty="0" smtClean="0"/>
              <a:t>คลาสใหม่จะได้รับ ตัวแปร และเมธอด มาจากคลาสเก่าทั้งหมด</a:t>
            </a:r>
          </a:p>
          <a:p>
            <a:pPr lvl="1"/>
            <a:r>
              <a:rPr lang="th-TH" dirty="0" smtClean="0"/>
              <a:t>เราแค่เขียนตัวแปรกับเมธอดเพิ่ม ที่คลาสใหม่จะมีเท่านั้น ก็พอ </a:t>
            </a:r>
          </a:p>
          <a:p>
            <a:r>
              <a:rPr lang="th-TH" dirty="0" smtClean="0"/>
              <a:t>การ </a:t>
            </a:r>
            <a:r>
              <a:rPr lang="en-US" dirty="0" smtClean="0"/>
              <a:t>extends </a:t>
            </a:r>
            <a:r>
              <a:rPr lang="th-TH" dirty="0" smtClean="0"/>
              <a:t>นั้น ใช้หลักของการ </a:t>
            </a:r>
            <a:r>
              <a:rPr lang="en-US" dirty="0" smtClean="0"/>
              <a:t>inheritance </a:t>
            </a:r>
            <a:r>
              <a:rPr lang="th-TH" dirty="0" smtClean="0"/>
              <a:t>ซึ่งจะสอนในบทต่อไป</a:t>
            </a:r>
            <a:endParaRPr lang="th-TH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th-TH" dirty="0" smtClean="0"/>
              <a:t>แต่ว่า ใช้งานแบบนี้ไม่ได้</a:t>
            </a:r>
          </a:p>
          <a:p>
            <a:pPr lvl="1">
              <a:buNone/>
            </a:pPr>
            <a:r>
              <a:rPr lang="en-US" dirty="0" smtClean="0"/>
              <a:t>i</a:t>
            </a:r>
            <a:r>
              <a:rPr lang="en-US" dirty="0" smtClean="0"/>
              <a:t>mport java.*;</a:t>
            </a:r>
          </a:p>
          <a:p>
            <a:pPr lvl="1">
              <a:buNone/>
            </a:pPr>
            <a:r>
              <a:rPr lang="en-US" dirty="0" smtClean="0"/>
              <a:t>i</a:t>
            </a:r>
            <a:r>
              <a:rPr lang="en-US" dirty="0" smtClean="0"/>
              <a:t>mport java.*.*;</a:t>
            </a:r>
          </a:p>
          <a:p>
            <a:pPr lvl="1">
              <a:buNone/>
            </a:pPr>
            <a:endParaRPr lang="en-US" dirty="0" smtClean="0"/>
          </a:p>
          <a:p>
            <a:r>
              <a:rPr lang="th-TH" dirty="0" smtClean="0"/>
              <a:t>และที่ต้องระวังอีกอย่างคือ ถ้าสองแพ็กเกจดันมีคลาสชื่อเหมือนกัน เช่น </a:t>
            </a:r>
            <a:r>
              <a:rPr lang="en-US" dirty="0" err="1" smtClean="0"/>
              <a:t>java.util</a:t>
            </a:r>
            <a:r>
              <a:rPr lang="en-US" dirty="0" smtClean="0"/>
              <a:t>.* </a:t>
            </a:r>
            <a:r>
              <a:rPr lang="th-TH" dirty="0" smtClean="0"/>
              <a:t>กับ </a:t>
            </a:r>
            <a:r>
              <a:rPr lang="en-US" dirty="0" smtClean="0"/>
              <a:t>java.sql.* </a:t>
            </a:r>
            <a:r>
              <a:rPr lang="th-TH" dirty="0" smtClean="0"/>
              <a:t>มีคลาส </a:t>
            </a:r>
            <a:r>
              <a:rPr lang="en-US" dirty="0" smtClean="0"/>
              <a:t>Date </a:t>
            </a:r>
            <a:r>
              <a:rPr lang="th-TH" dirty="0" smtClean="0"/>
              <a:t>ทั้งคู่</a:t>
            </a:r>
          </a:p>
          <a:p>
            <a:pPr lvl="1"/>
            <a:r>
              <a:rPr lang="th-TH" dirty="0" smtClean="0"/>
              <a:t>ถ้าเราอิมพอร์ตทั้งคู่ เราจะใช้ </a:t>
            </a:r>
            <a:r>
              <a:rPr lang="en-US" dirty="0" smtClean="0"/>
              <a:t>Date </a:t>
            </a:r>
            <a:r>
              <a:rPr lang="th-TH" dirty="0" smtClean="0"/>
              <a:t>ไม่ได้ </a:t>
            </a:r>
          </a:p>
          <a:p>
            <a:pPr lvl="1"/>
            <a:r>
              <a:rPr lang="th-TH" dirty="0" smtClean="0"/>
              <a:t>แก้โดย  </a:t>
            </a:r>
            <a:r>
              <a:rPr lang="en-US" dirty="0" smtClean="0"/>
              <a:t>import </a:t>
            </a:r>
            <a:r>
              <a:rPr lang="en-US" dirty="0" err="1" smtClean="0"/>
              <a:t>java.util.Date</a:t>
            </a:r>
            <a:r>
              <a:rPr lang="en-US" dirty="0" smtClean="0"/>
              <a:t>; </a:t>
            </a:r>
            <a:r>
              <a:rPr lang="th-TH" dirty="0" smtClean="0"/>
              <a:t>เขียนอันนี้ลงไปเพิ่ม</a:t>
            </a:r>
          </a:p>
          <a:p>
            <a:pPr lvl="1"/>
            <a:r>
              <a:rPr lang="th-TH" dirty="0" smtClean="0"/>
              <a:t>หรือ ถ้าเกิดต้องใช้ </a:t>
            </a:r>
            <a:r>
              <a:rPr lang="en-US" dirty="0" smtClean="0"/>
              <a:t>Date </a:t>
            </a:r>
            <a:r>
              <a:rPr lang="th-TH" dirty="0" smtClean="0"/>
              <a:t>จากทั้งสองคลาสจริงๆ ก็ต้องเขียนชื่อคลาสที่รวมชื่อแพ็กเกจด้วยตลอด</a:t>
            </a:r>
            <a:endParaRPr lang="th-TH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import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</a:t>
            </a:r>
            <a:r>
              <a:rPr lang="en-US" dirty="0" smtClean="0"/>
              <a:t>mport static </a:t>
            </a:r>
            <a:r>
              <a:rPr lang="en-US" dirty="0" err="1" smtClean="0"/>
              <a:t>java.lang.System</a:t>
            </a:r>
            <a:r>
              <a:rPr lang="en-US" dirty="0" smtClean="0"/>
              <a:t>.*;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จะทำให้เรียกใช้ </a:t>
            </a:r>
            <a:r>
              <a:rPr lang="en-US" dirty="0" smtClean="0"/>
              <a:t>static </a:t>
            </a:r>
            <a:r>
              <a:rPr lang="th-TH" dirty="0" smtClean="0"/>
              <a:t>เมธอด และ </a:t>
            </a:r>
            <a:r>
              <a:rPr lang="en-US" dirty="0" smtClean="0"/>
              <a:t>static field </a:t>
            </a:r>
            <a:r>
              <a:rPr lang="th-TH" dirty="0" smtClean="0"/>
              <a:t>จากคลาส </a:t>
            </a:r>
            <a:r>
              <a:rPr lang="en-US" dirty="0" smtClean="0"/>
              <a:t>System </a:t>
            </a:r>
            <a:r>
              <a:rPr lang="th-TH" dirty="0" smtClean="0"/>
              <a:t>ได้ โดยไม่ต้องเอ่ยชื่อคลาสก่อน เช่น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err="1" smtClean="0"/>
              <a:t>o</a:t>
            </a:r>
            <a:r>
              <a:rPr lang="en-US" dirty="0" err="1" smtClean="0"/>
              <a:t>ut.println</a:t>
            </a:r>
            <a:r>
              <a:rPr lang="en-US" dirty="0" smtClean="0"/>
              <a:t>(“…”);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ใช้ได้ดีกับคลาส </a:t>
            </a:r>
            <a:r>
              <a:rPr lang="en-US" dirty="0" smtClean="0"/>
              <a:t>Math </a:t>
            </a:r>
            <a:r>
              <a:rPr lang="th-TH" dirty="0" smtClean="0"/>
              <a:t>และการใช้งาน </a:t>
            </a:r>
            <a:r>
              <a:rPr lang="en-US" dirty="0" smtClean="0"/>
              <a:t>constant </a:t>
            </a:r>
            <a:r>
              <a:rPr lang="th-TH" dirty="0" smtClean="0"/>
              <a:t>เพราะใช้ได้อย่างเป็นธรรมชาติมากขึ้น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การนิยามว่าคลาสเรา อยู่ในแพ็กเกจอะไร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ใส่ชื่อแพ็กเกจ ด้านบนสุดของ </a:t>
            </a:r>
            <a:r>
              <a:rPr lang="en-US" dirty="0" smtClean="0"/>
              <a:t>source file </a:t>
            </a:r>
            <a:r>
              <a:rPr lang="th-TH" dirty="0" smtClean="0"/>
              <a:t>ตัวอย่างเช่น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dirty="0" smtClean="0"/>
              <a:t>ackage </a:t>
            </a:r>
            <a:r>
              <a:rPr lang="en-US" dirty="0" err="1" smtClean="0"/>
              <a:t>com.vishnu.progmeth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public class Employee{……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ถ้าเราไม่ใส่ชื่อแพ็กเกจให้คลาสเรา จาวาจะถือว่า คลาสนั้นอยู่ใน </a:t>
            </a:r>
            <a:r>
              <a:rPr lang="en-US" dirty="0" smtClean="0"/>
              <a:t>default package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การเก็บไฟล์ในโฟลเดอร์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เมื่อเรานิยามแพ็กเกจไปแล้ว การเก็บไฟล์ในโฟลเดอร์ของคอมพิวเตอร์เรา ก็ต้องทำตามชื่อของแพ็กเกจ เช่น</a:t>
            </a:r>
          </a:p>
          <a:p>
            <a:r>
              <a:rPr lang="th-TH" dirty="0" smtClean="0"/>
              <a:t>ไฟล์ทั้งหมดที่อยู่ในแพ็กเกจ </a:t>
            </a:r>
            <a:r>
              <a:rPr lang="en-US" dirty="0" err="1" smtClean="0"/>
              <a:t>com.vishnu.progmeth</a:t>
            </a:r>
            <a:r>
              <a:rPr lang="th-TH" dirty="0" smtClean="0"/>
              <a:t> จะต้องถูกเก็บในโฟลเดอร์ </a:t>
            </a:r>
            <a:r>
              <a:rPr lang="en-US" dirty="0" smtClean="0"/>
              <a:t>com\</a:t>
            </a:r>
            <a:r>
              <a:rPr lang="en-US" dirty="0" err="1" smtClean="0"/>
              <a:t>vishnu</a:t>
            </a:r>
            <a:r>
              <a:rPr lang="en-US" dirty="0" smtClean="0"/>
              <a:t>\</a:t>
            </a:r>
            <a:r>
              <a:rPr lang="en-US" dirty="0" err="1" smtClean="0"/>
              <a:t>progmeth</a:t>
            </a:r>
            <a:r>
              <a:rPr lang="en-US" dirty="0" smtClean="0"/>
              <a:t> </a:t>
            </a:r>
            <a:r>
              <a:rPr lang="th-TH" dirty="0" smtClean="0"/>
              <a:t>ซึ่งต้องอยู่ใน </a:t>
            </a:r>
            <a:r>
              <a:rPr lang="en-US" dirty="0" smtClean="0"/>
              <a:t>base directory </a:t>
            </a:r>
            <a:r>
              <a:rPr lang="th-TH" dirty="0" smtClean="0"/>
              <a:t>อีกทีหนึ่ง</a:t>
            </a:r>
            <a:endParaRPr lang="en-US" dirty="0" smtClean="0"/>
          </a:p>
          <a:p>
            <a:r>
              <a:rPr lang="th-TH" dirty="0" smtClean="0"/>
              <a:t>ต้องเก็บให้ถูก เพราะว่า </a:t>
            </a:r>
            <a:r>
              <a:rPr lang="en-US" dirty="0" smtClean="0"/>
              <a:t>.class </a:t>
            </a:r>
            <a:r>
              <a:rPr lang="th-TH" dirty="0" smtClean="0"/>
              <a:t>ไฟล์จะถูกเก็บไว้ตามนี้เหมือนกัน ถ้าเกิด </a:t>
            </a:r>
            <a:r>
              <a:rPr lang="en-US" dirty="0" smtClean="0"/>
              <a:t>source file </a:t>
            </a:r>
            <a:r>
              <a:rPr lang="th-TH" dirty="0" smtClean="0"/>
              <a:t>ไม่ได้อยู่ตามโฟลเดอร์นี้ จะคอมไพล์ได้แต่รันไม่ได้ เพราะการหา </a:t>
            </a:r>
            <a:r>
              <a:rPr lang="en-US" dirty="0" smtClean="0"/>
              <a:t>.class </a:t>
            </a:r>
            <a:r>
              <a:rPr lang="th-TH" dirty="0" smtClean="0"/>
              <a:t>ไฟล์ จะหาจากโฟลเดอร์ที่เรานิยามแพ็กเกจ</a:t>
            </a:r>
            <a:endParaRPr lang="th-TH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scope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ถ้าเราไม่ได้บอกว่า </a:t>
            </a:r>
            <a:r>
              <a:rPr lang="th-TH" dirty="0" smtClean="0">
                <a:solidFill>
                  <a:srgbClr val="FF0000"/>
                </a:solidFill>
              </a:rPr>
              <a:t>คลาส ตัวแปร หรือเมธอด </a:t>
            </a:r>
            <a:r>
              <a:rPr lang="th-TH" dirty="0" smtClean="0"/>
              <a:t>เป็น </a:t>
            </a:r>
            <a:r>
              <a:rPr lang="en-US" dirty="0" smtClean="0"/>
              <a:t>public </a:t>
            </a:r>
            <a:r>
              <a:rPr lang="th-TH" dirty="0" smtClean="0"/>
              <a:t>หรือ </a:t>
            </a:r>
            <a:r>
              <a:rPr lang="en-US" dirty="0" smtClean="0"/>
              <a:t>private </a:t>
            </a:r>
            <a:r>
              <a:rPr lang="th-TH" dirty="0" smtClean="0"/>
              <a:t>จาวาจะถือว่า เมธอดอื่นๆ ที่อยู่ในแพ็กเกจเดียวกัน จะสามารถมองเห็น</a:t>
            </a:r>
            <a:r>
              <a:rPr lang="th-TH" dirty="0" smtClean="0">
                <a:solidFill>
                  <a:srgbClr val="FF0000"/>
                </a:solidFill>
              </a:rPr>
              <a:t>คลาส ตัวแปร หรือเมธอด</a:t>
            </a:r>
            <a:r>
              <a:rPr lang="th-TH" dirty="0" smtClean="0"/>
              <a:t>นั้นได้</a:t>
            </a:r>
          </a:p>
          <a:p>
            <a:r>
              <a:rPr lang="th-TH" dirty="0" smtClean="0"/>
              <a:t>เราสามารถ </a:t>
            </a:r>
            <a:r>
              <a:rPr lang="en-US" dirty="0" smtClean="0"/>
              <a:t>seal package </a:t>
            </a:r>
            <a:r>
              <a:rPr lang="th-TH" dirty="0" smtClean="0"/>
              <a:t>ได้</a:t>
            </a:r>
          </a:p>
          <a:p>
            <a:pPr lvl="1"/>
            <a:r>
              <a:rPr lang="th-TH" dirty="0" smtClean="0"/>
              <a:t>เป็นการป้องกัน ไม่ให้คนอื่นมาเติมไฟล์ลงใน แพ็กเกจของเรา</a:t>
            </a:r>
          </a:p>
          <a:p>
            <a:pPr lvl="1"/>
            <a:r>
              <a:rPr lang="th-TH" dirty="0" smtClean="0"/>
              <a:t>ทำโดยการ </a:t>
            </a:r>
            <a:r>
              <a:rPr lang="en-US" dirty="0" smtClean="0"/>
              <a:t>seal jar (</a:t>
            </a:r>
            <a:r>
              <a:rPr lang="th-TH" dirty="0" smtClean="0"/>
              <a:t>จะเห็นว่า </a:t>
            </a:r>
            <a:r>
              <a:rPr lang="en-US" dirty="0" smtClean="0"/>
              <a:t>eclipse </a:t>
            </a:r>
            <a:r>
              <a:rPr lang="th-TH" dirty="0" smtClean="0"/>
              <a:t>จะมีคำสั่งพวกนี้ในตัว</a:t>
            </a:r>
            <a:r>
              <a:rPr lang="en-US" dirty="0" smtClean="0"/>
              <a:t>)</a:t>
            </a:r>
            <a:endParaRPr lang="th-TH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path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Jar file </a:t>
            </a:r>
            <a:r>
              <a:rPr lang="th-TH" dirty="0" smtClean="0"/>
              <a:t>คือ </a:t>
            </a:r>
            <a:r>
              <a:rPr lang="en-US" dirty="0" smtClean="0"/>
              <a:t>zip </a:t>
            </a:r>
            <a:r>
              <a:rPr lang="th-TH" dirty="0" smtClean="0"/>
              <a:t>ไฟล์ ที่เก็บคลาสไฟล์ต่างๆ และเก็บ </a:t>
            </a:r>
            <a:r>
              <a:rPr lang="en-US" dirty="0" smtClean="0"/>
              <a:t>subdirectory </a:t>
            </a:r>
            <a:r>
              <a:rPr lang="th-TH" dirty="0" smtClean="0"/>
              <a:t>ไว้</a:t>
            </a:r>
          </a:p>
          <a:p>
            <a:r>
              <a:rPr lang="th-TH" dirty="0" smtClean="0"/>
              <a:t>เราต้องตั้งค่า </a:t>
            </a:r>
            <a:r>
              <a:rPr lang="en-US" dirty="0" err="1" smtClean="0"/>
              <a:t>classpath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</a:t>
            </a:r>
            <a:r>
              <a:rPr lang="en-US" dirty="0" smtClean="0"/>
              <a:t>:\classdir;.;c:\archives\archive.jar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1295400" y="3276600"/>
            <a:ext cx="381000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ight Brace 5"/>
          <p:cNvSpPr/>
          <p:nvPr/>
        </p:nvSpPr>
        <p:spPr>
          <a:xfrm rot="5400000">
            <a:off x="4267200" y="2209800"/>
            <a:ext cx="457200" cy="3505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ounded Rectangle 6"/>
          <p:cNvSpPr/>
          <p:nvPr/>
        </p:nvSpPr>
        <p:spPr>
          <a:xfrm>
            <a:off x="457200" y="4267200"/>
            <a:ext cx="2133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 directory</a:t>
            </a:r>
            <a:endParaRPr lang="th-TH" dirty="0"/>
          </a:p>
        </p:txBody>
      </p:sp>
      <p:sp>
        <p:nvSpPr>
          <p:cNvPr id="8" name="Rounded Rectangle 7"/>
          <p:cNvSpPr/>
          <p:nvPr/>
        </p:nvSpPr>
        <p:spPr>
          <a:xfrm>
            <a:off x="3733800" y="4191000"/>
            <a:ext cx="2438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Jar file</a:t>
            </a:r>
            <a:endParaRPr lang="th-TH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2057400" y="4114800"/>
            <a:ext cx="2057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733800" y="5486400"/>
            <a:ext cx="2514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Current directory</a:t>
            </a:r>
            <a:endParaRPr lang="th-TH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638800" y="29718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9800" y="2590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ใช้ </a:t>
            </a:r>
            <a:r>
              <a:rPr lang="en-US" sz="2800" dirty="0" smtClean="0"/>
              <a:t>* </a:t>
            </a:r>
            <a:r>
              <a:rPr lang="th-TH" sz="2800" dirty="0" smtClean="0"/>
              <a:t>ได้</a:t>
            </a:r>
            <a:endParaRPr lang="th-TH" sz="28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th-TH" dirty="0" smtClean="0"/>
              <a:t>เวลาจาวาจะหาคลาส มันจะดูที่ตัว </a:t>
            </a:r>
            <a:r>
              <a:rPr lang="en-US" dirty="0" smtClean="0"/>
              <a:t>library </a:t>
            </a:r>
            <a:r>
              <a:rPr lang="th-TH" dirty="0" smtClean="0"/>
              <a:t>ของมันก่อน </a:t>
            </a:r>
          </a:p>
          <a:p>
            <a:r>
              <a:rPr lang="th-TH" dirty="0" smtClean="0"/>
              <a:t>แล้วค่อยมาดู </a:t>
            </a:r>
            <a:r>
              <a:rPr lang="en-US" dirty="0" smtClean="0"/>
              <a:t>class path</a:t>
            </a:r>
          </a:p>
          <a:p>
            <a:r>
              <a:rPr lang="th-TH" dirty="0" smtClean="0"/>
              <a:t>สมมุติเรามีคลาสคลาสหนึ่งที่อิมพอร์ตดังนี้</a:t>
            </a:r>
          </a:p>
          <a:p>
            <a:pPr>
              <a:buNone/>
            </a:pPr>
            <a:r>
              <a:rPr lang="en-US" dirty="0" smtClean="0"/>
              <a:t>i</a:t>
            </a:r>
            <a:r>
              <a:rPr lang="en-US" dirty="0" smtClean="0"/>
              <a:t>mport </a:t>
            </a:r>
            <a:r>
              <a:rPr lang="en-US" dirty="0" err="1" smtClean="0"/>
              <a:t>java.util</a:t>
            </a:r>
            <a:r>
              <a:rPr lang="en-US" dirty="0" smtClean="0"/>
              <a:t>.*;</a:t>
            </a:r>
          </a:p>
          <a:p>
            <a:pPr>
              <a:buNone/>
            </a:pPr>
            <a:r>
              <a:rPr lang="en-US" dirty="0" smtClean="0"/>
              <a:t>i</a:t>
            </a:r>
            <a:r>
              <a:rPr lang="en-US" dirty="0" smtClean="0"/>
              <a:t>mport </a:t>
            </a:r>
            <a:r>
              <a:rPr lang="en-US" dirty="0" err="1" smtClean="0"/>
              <a:t>com.vishnu.progmeth</a:t>
            </a:r>
            <a:r>
              <a:rPr lang="en-US" dirty="0" smtClean="0"/>
              <a:t>.*;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ถ้าในไฟล์นี้มีการใช้งาน คลาส </a:t>
            </a:r>
            <a:r>
              <a:rPr lang="en-US" dirty="0" smtClean="0"/>
              <a:t>Employee </a:t>
            </a:r>
            <a:r>
              <a:rPr lang="th-TH" dirty="0" smtClean="0"/>
              <a:t>จาวาจะพยายามไปดู</a:t>
            </a:r>
          </a:p>
          <a:p>
            <a:pPr>
              <a:buNone/>
            </a:pPr>
            <a:r>
              <a:rPr lang="en-US" dirty="0" err="1" smtClean="0"/>
              <a:t>Java.lang.Employee</a:t>
            </a:r>
            <a:r>
              <a:rPr lang="en-US" dirty="0" smtClean="0"/>
              <a:t>, </a:t>
            </a:r>
            <a:r>
              <a:rPr lang="en-US" dirty="0" err="1" smtClean="0"/>
              <a:t>java.util.Employee</a:t>
            </a:r>
            <a:r>
              <a:rPr lang="en-US" dirty="0" smtClean="0"/>
              <a:t>, </a:t>
            </a:r>
            <a:r>
              <a:rPr lang="en-US" dirty="0" err="1" smtClean="0"/>
              <a:t>com.vishnu.progmeth.Employee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Employee </a:t>
            </a:r>
            <a:r>
              <a:rPr lang="th-TH" dirty="0" smtClean="0"/>
              <a:t>ใน </a:t>
            </a:r>
            <a:r>
              <a:rPr lang="en-US" dirty="0" smtClean="0"/>
              <a:t>current package </a:t>
            </a:r>
            <a:r>
              <a:rPr lang="th-TH" dirty="0" smtClean="0"/>
              <a:t>โดยจะหาแต่ละไฟล์พวกนี้ จากทุกๆโฟลเดอร์ที่นิยามใน </a:t>
            </a:r>
            <a:r>
              <a:rPr lang="en-US" dirty="0" smtClean="0"/>
              <a:t>class path</a:t>
            </a:r>
            <a:endParaRPr lang="th-TH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between classes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แต่ละคลาส สัมพันธ์กันยังไงได้บ้าง</a:t>
            </a:r>
          </a:p>
          <a:p>
            <a:r>
              <a:rPr lang="en-US" dirty="0" smtClean="0"/>
              <a:t>Dependence (uses-a)</a:t>
            </a:r>
          </a:p>
          <a:p>
            <a:pPr lvl="1"/>
            <a:r>
              <a:rPr lang="th-TH" dirty="0" smtClean="0"/>
              <a:t>คลาส </a:t>
            </a:r>
            <a:r>
              <a:rPr lang="en-US" dirty="0" smtClean="0"/>
              <a:t>A</a:t>
            </a:r>
            <a:r>
              <a:rPr lang="th-TH" dirty="0" smtClean="0"/>
              <a:t>จะ </a:t>
            </a:r>
            <a:r>
              <a:rPr lang="en-US" dirty="0" smtClean="0"/>
              <a:t>depend on </a:t>
            </a:r>
            <a:r>
              <a:rPr lang="th-TH" dirty="0" smtClean="0"/>
              <a:t>คลาส</a:t>
            </a:r>
            <a:r>
              <a:rPr lang="en-US" dirty="0" smtClean="0"/>
              <a:t> B</a:t>
            </a:r>
            <a:r>
              <a:rPr lang="th-TH" dirty="0" smtClean="0"/>
              <a:t> ถ้าคลาส </a:t>
            </a:r>
            <a:r>
              <a:rPr lang="en-US" dirty="0" smtClean="0"/>
              <a:t>A </a:t>
            </a:r>
            <a:r>
              <a:rPr lang="th-TH" dirty="0" smtClean="0"/>
              <a:t>มีการใช้ออบเจ็กต์ของคลาส </a:t>
            </a:r>
            <a:r>
              <a:rPr lang="en-US" dirty="0" smtClean="0"/>
              <a:t>B</a:t>
            </a:r>
          </a:p>
          <a:p>
            <a:r>
              <a:rPr lang="en-US" dirty="0" smtClean="0"/>
              <a:t>Aggregation (has-a)</a:t>
            </a:r>
          </a:p>
          <a:p>
            <a:pPr lvl="1"/>
            <a:r>
              <a:rPr lang="th-TH" dirty="0" smtClean="0"/>
              <a:t>ออบเจ็กต์ในคลาส </a:t>
            </a:r>
            <a:r>
              <a:rPr lang="en-US" dirty="0" smtClean="0"/>
              <a:t>A </a:t>
            </a:r>
            <a:r>
              <a:rPr lang="th-TH" dirty="0" smtClean="0"/>
              <a:t>สามารถเก็บ ออบเจ็กต์ในคลาส </a:t>
            </a:r>
            <a:r>
              <a:rPr lang="en-US" dirty="0" smtClean="0"/>
              <a:t>B </a:t>
            </a:r>
            <a:r>
              <a:rPr lang="th-TH" dirty="0" smtClean="0"/>
              <a:t>ได้ นี่เรียกว่าเป็น </a:t>
            </a:r>
            <a:r>
              <a:rPr lang="en-US" dirty="0" smtClean="0"/>
              <a:t>aggregation</a:t>
            </a:r>
          </a:p>
          <a:p>
            <a:r>
              <a:rPr lang="en-US" dirty="0" smtClean="0"/>
              <a:t>Inheritance (is-a)</a:t>
            </a:r>
          </a:p>
          <a:p>
            <a:pPr lvl="1"/>
            <a:r>
              <a:rPr lang="en-US" dirty="0" smtClean="0"/>
              <a:t>Car extends </a:t>
            </a:r>
            <a:r>
              <a:rPr lang="th-TH" dirty="0" smtClean="0"/>
              <a:t>จาก </a:t>
            </a:r>
            <a:r>
              <a:rPr lang="en-US" dirty="0" smtClean="0"/>
              <a:t>Vehicle</a:t>
            </a:r>
          </a:p>
          <a:p>
            <a:pPr lvl="1"/>
            <a:r>
              <a:rPr lang="en-US" dirty="0" smtClean="0"/>
              <a:t>Car </a:t>
            </a:r>
            <a:r>
              <a:rPr lang="th-TH" dirty="0" smtClean="0"/>
              <a:t>จะถือว่า เฉพาะเจาะจง หรือ </a:t>
            </a:r>
            <a:r>
              <a:rPr lang="en-US" dirty="0" err="1" smtClean="0"/>
              <a:t>specialise</a:t>
            </a:r>
            <a:r>
              <a:rPr lang="en-US" dirty="0" smtClean="0"/>
              <a:t> </a:t>
            </a:r>
            <a:r>
              <a:rPr lang="th-TH" dirty="0" smtClean="0"/>
              <a:t>กว่า สามารถทำสิ่งที่ </a:t>
            </a:r>
            <a:r>
              <a:rPr lang="en-US" dirty="0" smtClean="0"/>
              <a:t>Vehicle </a:t>
            </a:r>
            <a:r>
              <a:rPr lang="th-TH" dirty="0" smtClean="0"/>
              <a:t>ทำได้ และก็ทำอย่างอื่นได้เพิ่มเติมด้วย</a:t>
            </a:r>
          </a:p>
          <a:p>
            <a:pPr lvl="1"/>
            <a:r>
              <a:rPr lang="en-US" dirty="0" smtClean="0"/>
              <a:t>Car is a Vehicle </a:t>
            </a:r>
            <a:r>
              <a:rPr lang="th-TH" dirty="0" smtClean="0"/>
              <a:t>แต่ว่า </a:t>
            </a:r>
            <a:r>
              <a:rPr lang="en-US" dirty="0" smtClean="0"/>
              <a:t>Vehicle </a:t>
            </a:r>
            <a:r>
              <a:rPr lang="th-TH" dirty="0" smtClean="0"/>
              <a:t>ไม่จำเป็นต้องเป็น </a:t>
            </a:r>
            <a:r>
              <a:rPr lang="en-US" dirty="0" smtClean="0"/>
              <a:t>Car</a:t>
            </a:r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การวาดความสัมพันธ์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เดี๋ยวนี้ใช้ </a:t>
            </a:r>
            <a:r>
              <a:rPr lang="en-US" dirty="0" smtClean="0"/>
              <a:t>UML Diagram</a:t>
            </a:r>
          </a:p>
          <a:p>
            <a:pPr lvl="1"/>
            <a:r>
              <a:rPr lang="th-TH" dirty="0" smtClean="0"/>
              <a:t>ปกติ คลาสจะวาดด้วยสี่เหลี่ยม</a:t>
            </a:r>
          </a:p>
          <a:p>
            <a:pPr lvl="1"/>
            <a:r>
              <a:rPr lang="th-TH" dirty="0" smtClean="0"/>
              <a:t>ความสัมพันธ์จะวาดเป็นเส้นต่างๆกันไป</a:t>
            </a:r>
          </a:p>
          <a:p>
            <a:pPr lvl="1"/>
            <a:r>
              <a:rPr lang="th-TH" dirty="0" smtClean="0"/>
              <a:t>ไปลองใช้ </a:t>
            </a:r>
            <a:r>
              <a:rPr lang="en-US" dirty="0" err="1" smtClean="0"/>
              <a:t>ArgoUML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http://argouml.tigris.org</a:t>
            </a:r>
            <a:r>
              <a:rPr lang="en-US" dirty="0" smtClean="0"/>
              <a:t>)</a:t>
            </a:r>
            <a:r>
              <a:rPr lang="th-TH" dirty="0" smtClean="0"/>
              <a:t> หรือ </a:t>
            </a:r>
            <a:r>
              <a:rPr lang="en-US" dirty="0" smtClean="0"/>
              <a:t>Violet (http://violet.sourceforge.net)</a:t>
            </a: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4559</Words>
  <Application>Microsoft Office PowerPoint</Application>
  <PresentationFormat>On-screen Show (4:3)</PresentationFormat>
  <Paragraphs>595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Office Theme</vt:lpstr>
      <vt:lpstr>Object and classes</vt:lpstr>
      <vt:lpstr>บทนี้เรียนอะไรบ้าง</vt:lpstr>
      <vt:lpstr>แนะนำ Object-Oriented Programming</vt:lpstr>
      <vt:lpstr>คลาส</vt:lpstr>
      <vt:lpstr>Slide 5</vt:lpstr>
      <vt:lpstr>Slide 6</vt:lpstr>
      <vt:lpstr>extends</vt:lpstr>
      <vt:lpstr>Relationship between classes</vt:lpstr>
      <vt:lpstr>การวาดความสัมพันธ์</vt:lpstr>
      <vt:lpstr>การใช้งานคลาสที่จาวาสร้างไว้แล้ว</vt:lpstr>
      <vt:lpstr>มา zoom ดูที่การสร้างออบเจ็กต์</vt:lpstr>
      <vt:lpstr>พอสร้างเสร็จก็ใช้งานได้</vt:lpstr>
      <vt:lpstr>สภาพ ณ เวลาต่างๆ </vt:lpstr>
      <vt:lpstr>Slide 14</vt:lpstr>
      <vt:lpstr>Slide 15</vt:lpstr>
      <vt:lpstr>Slide 16</vt:lpstr>
      <vt:lpstr>ตัวอย่างคลาส</vt:lpstr>
      <vt:lpstr>Slide 18</vt:lpstr>
      <vt:lpstr>Mutator and accessor methods</vt:lpstr>
      <vt:lpstr>Slide 20</vt:lpstr>
      <vt:lpstr>Slide 21</vt:lpstr>
      <vt:lpstr>ตัวอย่างเพิ่มเติม</vt:lpstr>
      <vt:lpstr>ตัวอย่างโปรแกรม วาดปฏิทินของเดือนนี้</vt:lpstr>
      <vt:lpstr>การนิยามคลาสไว้ใช้เอง</vt:lpstr>
      <vt:lpstr>Slide 25</vt:lpstr>
      <vt:lpstr>ตัวอย่างโปรแกรมที่ใช้งาน Employee</vt:lpstr>
      <vt:lpstr>Slide 27</vt:lpstr>
      <vt:lpstr>มาดู Employee กันอย่างละเอียดหน่อย</vt:lpstr>
      <vt:lpstr>constructors</vt:lpstr>
      <vt:lpstr>Slide 30</vt:lpstr>
      <vt:lpstr>ข้อควรระวัง</vt:lpstr>
      <vt:lpstr>Implicit and explicit parameters</vt:lpstr>
      <vt:lpstr>Slide 33</vt:lpstr>
      <vt:lpstr>คราวนี้มาลองดูเมธอดในคลาส Employee กันหน่อย</vt:lpstr>
      <vt:lpstr>การใช้เมธอดในการเปลี่ยนข้อมูลเท่านั้น มีประโยชน์จริงๆ</vt:lpstr>
      <vt:lpstr>ระวัง</vt:lpstr>
      <vt:lpstr>Slide 37</vt:lpstr>
      <vt:lpstr>Access privileges</vt:lpstr>
      <vt:lpstr>Private methods</vt:lpstr>
      <vt:lpstr>Final instance fields</vt:lpstr>
      <vt:lpstr>Static fields and methods</vt:lpstr>
      <vt:lpstr>Slide 42</vt:lpstr>
      <vt:lpstr>Static constants</vt:lpstr>
      <vt:lpstr>Slide 44</vt:lpstr>
      <vt:lpstr>Slide 45</vt:lpstr>
      <vt:lpstr>Static methods</vt:lpstr>
      <vt:lpstr>Slide 47</vt:lpstr>
      <vt:lpstr>Method parameters</vt:lpstr>
      <vt:lpstr>Slide 49</vt:lpstr>
      <vt:lpstr>Slide 50</vt:lpstr>
      <vt:lpstr>รูป</vt:lpstr>
      <vt:lpstr>Slide 52</vt:lpstr>
      <vt:lpstr>ดูรูป</vt:lpstr>
      <vt:lpstr>Slide 54</vt:lpstr>
      <vt:lpstr>สรุป เมธอดทำอะไรได้หรือไม่ได้บ้าง</vt:lpstr>
      <vt:lpstr>Object construction</vt:lpstr>
      <vt:lpstr>Slide 57</vt:lpstr>
      <vt:lpstr>Slide 58</vt:lpstr>
      <vt:lpstr>Default constructor</vt:lpstr>
      <vt:lpstr>Slide 60</vt:lpstr>
      <vt:lpstr>การตั้งชื่อพารามิเตอร์</vt:lpstr>
      <vt:lpstr>Slide 62</vt:lpstr>
      <vt:lpstr>Slide 63</vt:lpstr>
      <vt:lpstr>การเรียกใช้คอนสตรัคเตอร์อื่นของคลาสเดียวกัน</vt:lpstr>
      <vt:lpstr>Initialization block</vt:lpstr>
      <vt:lpstr>Slide 66</vt:lpstr>
      <vt:lpstr>packages</vt:lpstr>
      <vt:lpstr>Slide 68</vt:lpstr>
      <vt:lpstr>การ import</vt:lpstr>
      <vt:lpstr>Slide 70</vt:lpstr>
      <vt:lpstr>Static import</vt:lpstr>
      <vt:lpstr>การนิยามว่าคลาสเรา อยู่ในแพ็กเกจอะไร</vt:lpstr>
      <vt:lpstr>การเก็บไฟล์ในโฟลเดอร์</vt:lpstr>
      <vt:lpstr>Package scope</vt:lpstr>
      <vt:lpstr>Class path</vt:lpstr>
      <vt:lpstr>Slide 76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and classes</dc:title>
  <dc:creator>Vishnu Kotrajaras</dc:creator>
  <cp:lastModifiedBy>Vishnu Kotrajaras</cp:lastModifiedBy>
  <cp:revision>153</cp:revision>
  <dcterms:created xsi:type="dcterms:W3CDTF">2006-08-16T00:00:00Z</dcterms:created>
  <dcterms:modified xsi:type="dcterms:W3CDTF">2009-06-17T02:24:10Z</dcterms:modified>
</cp:coreProperties>
</file>