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9390-B761-444F-BAAD-E55C7DDFEFAB}" type="datetimeFigureOut">
              <a:rPr lang="th-TH" smtClean="0"/>
              <a:pPr/>
              <a:t>16/06/53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3F90-75A8-4A9F-8EFD-24F9BD7C600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หลักการออกแบบและใช้งานคลาส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th-TH" dirty="0" smtClean="0"/>
              <a:t>สมมุติเราเปลี่ยนเมธอด </a:t>
            </a:r>
            <a:r>
              <a:rPr lang="en-US" dirty="0" smtClean="0"/>
              <a:t>transfer </a:t>
            </a:r>
            <a:r>
              <a:rPr lang="th-TH" dirty="0" smtClean="0"/>
              <a:t>เป็นแบบนี้</a:t>
            </a:r>
          </a:p>
          <a:p>
            <a:pPr>
              <a:buNone/>
            </a:pPr>
            <a:r>
              <a:rPr lang="en-US" sz="2400" dirty="0" smtClean="0"/>
              <a:t>public void transfer(double amount, double </a:t>
            </a:r>
            <a:r>
              <a:rPr lang="en-US" sz="2400" dirty="0" err="1" smtClean="0"/>
              <a:t>otherBalance</a:t>
            </a:r>
            <a:r>
              <a:rPr lang="en-US" sz="2400" dirty="0" smtClean="0"/>
              <a:t>){</a:t>
            </a:r>
          </a:p>
          <a:p>
            <a:pPr>
              <a:buNone/>
            </a:pPr>
            <a:r>
              <a:rPr lang="en-US" sz="2400" dirty="0" smtClean="0"/>
              <a:t>		balance = balance –amount;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otherBalance</a:t>
            </a:r>
            <a:r>
              <a:rPr lang="en-US" sz="2400" dirty="0" smtClean="0"/>
              <a:t> = </a:t>
            </a:r>
            <a:r>
              <a:rPr lang="en-US" sz="2400" dirty="0" err="1" smtClean="0"/>
              <a:t>otherBalance</a:t>
            </a:r>
            <a:r>
              <a:rPr lang="en-US" sz="2400" dirty="0" smtClean="0"/>
              <a:t> + amount;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th-TH" dirty="0" smtClean="0"/>
              <a:t>แล้วไปเรียกใช้งานแบบนี้</a:t>
            </a:r>
          </a:p>
          <a:p>
            <a:pPr>
              <a:buNone/>
            </a:pPr>
            <a:r>
              <a:rPr lang="en-US" dirty="0" smtClean="0"/>
              <a:t>double </a:t>
            </a:r>
            <a:r>
              <a:rPr lang="en-US" dirty="0" err="1" smtClean="0"/>
              <a:t>savingBalance</a:t>
            </a:r>
            <a:r>
              <a:rPr lang="en-US" dirty="0" smtClean="0"/>
              <a:t> = 1000;</a:t>
            </a:r>
          </a:p>
          <a:p>
            <a:pPr>
              <a:buNone/>
            </a:pPr>
            <a:r>
              <a:rPr lang="en-US" dirty="0" err="1" smtClean="0"/>
              <a:t>myAccount.transfer</a:t>
            </a:r>
            <a:r>
              <a:rPr lang="en-US" dirty="0" smtClean="0"/>
              <a:t>(500,savingBalance);</a:t>
            </a:r>
          </a:p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savingBalance</a:t>
            </a:r>
            <a:r>
              <a:rPr lang="en-US" dirty="0" smtClean="0"/>
              <a:t>);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760132" y="3897052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00192" y="2420888"/>
            <a:ext cx="25922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ตอนเข้าไปรันเมธอด มันจะถือว่ารับค่าเข้าไปเท่านั้น ตัวต้นฉบับไม่เปลี่ยน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อย่าใช้พารามิเตอร์เป็นที่ทด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ถึงเราจะรู้ว่า พารามิเตอร์ในเมธอด ที่เป็น </a:t>
            </a:r>
            <a:r>
              <a:rPr lang="en-US" dirty="0" smtClean="0"/>
              <a:t>primitive type </a:t>
            </a:r>
            <a:r>
              <a:rPr lang="th-TH" dirty="0" smtClean="0"/>
              <a:t>นั้น จะไม่มีผลกับภายนอก แต่ก็ไม่ควรใช้มันเป็นที่ทด</a:t>
            </a:r>
          </a:p>
          <a:p>
            <a:pPr>
              <a:buNone/>
            </a:pPr>
            <a:r>
              <a:rPr lang="en-US" dirty="0" smtClean="0"/>
              <a:t>public void deposit(double amount){</a:t>
            </a:r>
          </a:p>
          <a:p>
            <a:pPr>
              <a:buNone/>
            </a:pPr>
            <a:r>
              <a:rPr lang="en-US" dirty="0" smtClean="0"/>
              <a:t>	amount = balance + amount;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547664" y="386104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99592" y="4509120"/>
            <a:ext cx="3456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อย่างนี้จะทำให้พารามิเตอร์ที่เราเอาเข้ามา เปลี่ยนค่า ทำให้ใช้ค่าผิดจากที่ต้องการได้ภายในเมธอดนี้ ทำให้เพื่อนที่มาใช้โปรแกรมเราต่อสับสนด้วย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437112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ถ้าต้องการทด สร้าง </a:t>
            </a:r>
            <a:r>
              <a:rPr lang="en-US" dirty="0" smtClean="0"/>
              <a:t>local variable </a:t>
            </a:r>
            <a:r>
              <a:rPr lang="th-TH" dirty="0" smtClean="0"/>
              <a:t>ขึ้นมาใหม่ภายในเมธอดเลยดีกว่า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ข้อควรระวังอีกอย่าง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/>
          </a:bodyPr>
          <a:lstStyle/>
          <a:p>
            <a:r>
              <a:rPr lang="th-TH" dirty="0" smtClean="0"/>
              <a:t>ระวังจะลบหรือเปลี่ยนข้อมูลที่ไม่สมควรเปลี่ยน เช่น</a:t>
            </a:r>
          </a:p>
          <a:p>
            <a:pPr>
              <a:buNone/>
            </a:pPr>
            <a:r>
              <a:rPr lang="en-US" sz="3000" dirty="0" smtClean="0"/>
              <a:t>public class </a:t>
            </a:r>
            <a:r>
              <a:rPr lang="en-US" sz="3000" dirty="0" err="1" smtClean="0"/>
              <a:t>GradeBook</a:t>
            </a:r>
            <a:r>
              <a:rPr lang="en-US" sz="3000" dirty="0" smtClean="0"/>
              <a:t>{</a:t>
            </a:r>
          </a:p>
          <a:p>
            <a:pPr>
              <a:buNone/>
            </a:pPr>
            <a:r>
              <a:rPr lang="en-US" sz="3000" dirty="0" smtClean="0"/>
              <a:t>	public void </a:t>
            </a:r>
            <a:r>
              <a:rPr lang="en-US" sz="3000" dirty="0" err="1" smtClean="0"/>
              <a:t>addStudents</a:t>
            </a:r>
            <a:r>
              <a:rPr lang="en-US" sz="3000" dirty="0" smtClean="0"/>
              <a:t>(</a:t>
            </a:r>
            <a:r>
              <a:rPr lang="en-US" sz="3000" dirty="0" err="1" smtClean="0"/>
              <a:t>ArrayList</a:t>
            </a:r>
            <a:r>
              <a:rPr lang="en-US" sz="3000" dirty="0" smtClean="0"/>
              <a:t>&lt;String&gt; names){</a:t>
            </a:r>
          </a:p>
          <a:p>
            <a:pPr>
              <a:buNone/>
            </a:pPr>
            <a:r>
              <a:rPr lang="en-US" sz="3000" dirty="0" smtClean="0"/>
              <a:t>		while(</a:t>
            </a:r>
            <a:r>
              <a:rPr lang="en-US" sz="3000" dirty="0" err="1" smtClean="0"/>
              <a:t>names.size</a:t>
            </a:r>
            <a:r>
              <a:rPr lang="en-US" sz="3000" dirty="0" smtClean="0"/>
              <a:t>()&gt;0){</a:t>
            </a:r>
          </a:p>
          <a:p>
            <a:pPr>
              <a:buNone/>
            </a:pPr>
            <a:r>
              <a:rPr lang="en-US" sz="3000" dirty="0" smtClean="0"/>
              <a:t>			String </a:t>
            </a:r>
            <a:r>
              <a:rPr lang="en-US" sz="3000" dirty="0" err="1" smtClean="0"/>
              <a:t>a_name</a:t>
            </a:r>
            <a:r>
              <a:rPr lang="en-US" sz="3000" dirty="0" smtClean="0"/>
              <a:t> = </a:t>
            </a:r>
            <a:r>
              <a:rPr lang="en-US" sz="3000" dirty="0" err="1" smtClean="0"/>
              <a:t>names.remove</a:t>
            </a:r>
            <a:r>
              <a:rPr lang="en-US" sz="3000" dirty="0" smtClean="0"/>
              <a:t>(0);</a:t>
            </a:r>
          </a:p>
          <a:p>
            <a:pPr>
              <a:buNone/>
            </a:pPr>
            <a:r>
              <a:rPr lang="en-US" sz="3000" dirty="0" smtClean="0"/>
              <a:t>			add(</a:t>
            </a:r>
            <a:r>
              <a:rPr lang="en-US" sz="3000" dirty="0" err="1" smtClean="0"/>
              <a:t>a_name</a:t>
            </a:r>
            <a:r>
              <a:rPr lang="en-US" sz="3000" dirty="0" smtClean="0"/>
              <a:t>);</a:t>
            </a:r>
          </a:p>
          <a:p>
            <a:pPr>
              <a:buNone/>
            </a:pPr>
            <a:r>
              <a:rPr lang="en-US" sz="3000" dirty="0" smtClean="0"/>
              <a:t>		}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}</a:t>
            </a:r>
          </a:p>
          <a:p>
            <a:pPr>
              <a:buNone/>
            </a:pPr>
            <a:r>
              <a:rPr lang="en-US" sz="3000" dirty="0" smtClean="0"/>
              <a:t>}</a:t>
            </a:r>
            <a:endParaRPr lang="th-TH" sz="3000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223628" y="411307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91680" y="544522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ตัวอาร์เรย์ลิสต์ต้นฉบับจะถูกลบด้วย ดังนั้นจะเอาไปใช้งานที่อื่นในโปรแกรมอีกไม่ได้แล้ว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887924" y="4041068"/>
            <a:ext cx="158417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ข้างล่างนี้ผิด เพราะอะไร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….</a:t>
            </a:r>
          </a:p>
          <a:p>
            <a:pPr>
              <a:buNone/>
            </a:pPr>
            <a:r>
              <a:rPr lang="en-US" dirty="0" smtClean="0"/>
              <a:t>	public void transfer(double amount, </a:t>
            </a:r>
            <a:r>
              <a:rPr lang="en-US" dirty="0" err="1" smtClean="0"/>
              <a:t>BankAccount</a:t>
            </a:r>
            <a:r>
              <a:rPr lang="en-US" dirty="0" smtClean="0"/>
              <a:t> other){</a:t>
            </a:r>
          </a:p>
          <a:p>
            <a:pPr>
              <a:buNone/>
            </a:pPr>
            <a:r>
              <a:rPr lang="en-US" dirty="0" smtClean="0"/>
              <a:t>		balance = balance –amount;</a:t>
            </a:r>
          </a:p>
          <a:p>
            <a:pPr>
              <a:buNone/>
            </a:pPr>
            <a:r>
              <a:rPr lang="en-US" dirty="0" smtClean="0"/>
              <a:t>		double </a:t>
            </a:r>
            <a:r>
              <a:rPr lang="en-US" dirty="0" err="1" smtClean="0"/>
              <a:t>newBalance</a:t>
            </a:r>
            <a:r>
              <a:rPr lang="en-US" dirty="0" smtClean="0"/>
              <a:t> = </a:t>
            </a:r>
            <a:r>
              <a:rPr lang="en-US" dirty="0" err="1" smtClean="0"/>
              <a:t>other.balance</a:t>
            </a:r>
            <a:r>
              <a:rPr lang="en-US" dirty="0" smtClean="0"/>
              <a:t> +amount;</a:t>
            </a:r>
          </a:p>
          <a:p>
            <a:pPr>
              <a:buNone/>
            </a:pPr>
            <a:r>
              <a:rPr lang="en-US" dirty="0" smtClean="0"/>
              <a:t>		other = new </a:t>
            </a:r>
            <a:r>
              <a:rPr lang="en-US" dirty="0" err="1" smtClean="0"/>
              <a:t>BankAccount</a:t>
            </a:r>
            <a:r>
              <a:rPr lang="en-US" dirty="0" smtClean="0"/>
              <a:t>(</a:t>
            </a:r>
            <a:r>
              <a:rPr lang="en-US" dirty="0" err="1" smtClean="0"/>
              <a:t>newBalance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2720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a.transfer</a:t>
            </a:r>
            <a:r>
              <a:rPr lang="en-US" dirty="0" smtClean="0"/>
              <a:t>(100,b);</a:t>
            </a:r>
            <a:endParaRPr lang="th-TH" dirty="0"/>
          </a:p>
        </p:txBody>
      </p:sp>
      <p:grpSp>
        <p:nvGrpSpPr>
          <p:cNvPr id="15" name="Group 14"/>
          <p:cNvGrpSpPr/>
          <p:nvPr/>
        </p:nvGrpSpPr>
        <p:grpSpPr>
          <a:xfrm>
            <a:off x="4427984" y="692696"/>
            <a:ext cx="2952328" cy="2160240"/>
            <a:chOff x="5148064" y="764704"/>
            <a:chExt cx="2952328" cy="2160240"/>
          </a:xfrm>
        </p:grpSpPr>
        <p:sp>
          <p:nvSpPr>
            <p:cNvPr id="7" name="TextBox 6"/>
            <p:cNvSpPr txBox="1"/>
            <p:nvPr/>
          </p:nvSpPr>
          <p:spPr>
            <a:xfrm>
              <a:off x="5148064" y="76470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th-TH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8064" y="1988840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th-TH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5580112" y="1052736"/>
              <a:ext cx="100811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508104" y="2276872"/>
              <a:ext cx="100811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6588224" y="1052736"/>
              <a:ext cx="151216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balance = 500</a:t>
              </a:r>
              <a:endParaRPr lang="th-TH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16216" y="2204864"/>
              <a:ext cx="151216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balance = 500</a:t>
              </a:r>
              <a:endParaRPr lang="th-TH" dirty="0"/>
            </a:p>
          </p:txBody>
        </p:sp>
      </p:grpSp>
      <p:sp>
        <p:nvSpPr>
          <p:cNvPr id="16" name="Down Arrow 15"/>
          <p:cNvSpPr/>
          <p:nvPr/>
        </p:nvSpPr>
        <p:spPr>
          <a:xfrm>
            <a:off x="3563888" y="2708920"/>
            <a:ext cx="100811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683568" y="3284984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ตอนเมธอดรัน จะรับ </a:t>
            </a:r>
            <a:r>
              <a:rPr lang="en-US" dirty="0" smtClean="0"/>
              <a:t>ref </a:t>
            </a:r>
            <a:r>
              <a:rPr lang="th-TH" dirty="0" smtClean="0"/>
              <a:t>ของ </a:t>
            </a:r>
            <a:r>
              <a:rPr lang="en-US" dirty="0" smtClean="0"/>
              <a:t>b </a:t>
            </a:r>
            <a:r>
              <a:rPr lang="th-TH" dirty="0" smtClean="0"/>
              <a:t>เข้าไป ทำให้เกิดอีก </a:t>
            </a:r>
            <a:r>
              <a:rPr lang="en-US" dirty="0" smtClean="0"/>
              <a:t>ref </a:t>
            </a:r>
            <a:r>
              <a:rPr lang="th-TH" dirty="0" smtClean="0"/>
              <a:t>ขึ้นมา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4644008" y="342900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  <a:endParaRPr lang="th-TH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5112060" y="2816932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520" y="3284984"/>
            <a:ext cx="856895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940152" y="3429000"/>
            <a:ext cx="2952328" cy="2160240"/>
            <a:chOff x="5148064" y="764704"/>
            <a:chExt cx="2952328" cy="2160240"/>
          </a:xfrm>
        </p:grpSpPr>
        <p:sp>
          <p:nvSpPr>
            <p:cNvPr id="24" name="TextBox 23"/>
            <p:cNvSpPr txBox="1"/>
            <p:nvPr/>
          </p:nvSpPr>
          <p:spPr>
            <a:xfrm>
              <a:off x="5148064" y="76470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th-TH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148064" y="1988840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th-TH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5580112" y="1052736"/>
              <a:ext cx="100811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508104" y="2276872"/>
              <a:ext cx="100811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588224" y="1052736"/>
              <a:ext cx="151216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balance = 400</a:t>
              </a:r>
              <a:endParaRPr lang="th-TH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16216" y="2204864"/>
              <a:ext cx="151216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balance = 500</a:t>
              </a:r>
              <a:endParaRPr lang="th-TH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652120" y="587727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  <a:endParaRPr lang="th-TH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660232" y="6165304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52320" y="5949280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balance = 600</a:t>
            </a:r>
            <a:endParaRPr lang="th-TH" dirty="0"/>
          </a:p>
        </p:txBody>
      </p:sp>
      <p:sp>
        <p:nvSpPr>
          <p:cNvPr id="34" name="TextBox 33"/>
          <p:cNvSpPr txBox="1"/>
          <p:nvPr/>
        </p:nvSpPr>
        <p:spPr>
          <a:xfrm>
            <a:off x="4860032" y="40050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</a:t>
            </a:r>
            <a:endParaRPr lang="th-TH" dirty="0"/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>
          <a:xfrm flipV="1">
            <a:off x="5796136" y="4077072"/>
            <a:ext cx="158417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267744" y="4797152"/>
            <a:ext cx="2304256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h-TH" dirty="0" smtClean="0"/>
              <a:t>สรุปว่า </a:t>
            </a:r>
            <a:r>
              <a:rPr lang="en-US" dirty="0" smtClean="0"/>
              <a:t>b </a:t>
            </a:r>
            <a:r>
              <a:rPr lang="th-TH" dirty="0" smtClean="0"/>
              <a:t>ไม่เปลี่ยนเลยถ้าเขียนแบบนี้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คือสิ่งที่ต้องเป็นจริงก่อนที่เมธอดจะถูกเรียกใช้ ถ้าไม่เป็นจริง เจ๊งแน่</a:t>
            </a:r>
          </a:p>
          <a:p>
            <a:r>
              <a:rPr lang="th-TH" dirty="0" smtClean="0"/>
              <a:t>เช่น เมธอด </a:t>
            </a:r>
            <a:r>
              <a:rPr lang="en-US" dirty="0" smtClean="0"/>
              <a:t>deposit </a:t>
            </a:r>
            <a:r>
              <a:rPr lang="th-TH" dirty="0" smtClean="0"/>
              <a:t>ต้องรับเลขที่ไม่เป็นลบเท่านั้น</a:t>
            </a:r>
          </a:p>
          <a:p>
            <a:r>
              <a:rPr lang="th-TH" dirty="0" smtClean="0"/>
              <a:t>ตามปกติ ควรจะเขียนเป็นส่วนหนึ่งของคอมเม้นไว้ จะได้เอาไว้เช็ค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11560" y="3429000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Deposit money </a:t>
            </a:r>
            <a:r>
              <a:rPr lang="en-US" dirty="0" err="1" smtClean="0"/>
              <a:t>tothe</a:t>
            </a:r>
            <a:r>
              <a:rPr lang="en-US" dirty="0" smtClean="0"/>
              <a:t> bank account.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deposit</a:t>
            </a:r>
          </a:p>
          <a:p>
            <a:pPr>
              <a:buNone/>
            </a:pPr>
            <a:r>
              <a:rPr lang="en-US" dirty="0" smtClean="0"/>
              <a:t>	(Precondition: amount &gt;=0)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deposit(double amount){…}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ถ้าเมธอดถูกเรียกโดยที่ </a:t>
            </a:r>
            <a:r>
              <a:rPr lang="en-US" dirty="0" smtClean="0"/>
              <a:t>precondition </a:t>
            </a:r>
            <a:r>
              <a:rPr lang="th-TH" dirty="0" smtClean="0"/>
              <a:t>ของมันยังไม่เป็นจริง</a:t>
            </a:r>
          </a:p>
          <a:p>
            <a:pPr lvl="1"/>
            <a:r>
              <a:rPr lang="th-TH" dirty="0" smtClean="0"/>
              <a:t>เราอาจตรวจแล้ว </a:t>
            </a:r>
            <a:r>
              <a:rPr lang="en-US" dirty="0" smtClean="0"/>
              <a:t>throw exception </a:t>
            </a:r>
            <a:r>
              <a:rPr lang="th-TH" dirty="0" smtClean="0"/>
              <a:t>ได้ (เดี๋ยวได้เรียนเอง)</a:t>
            </a:r>
          </a:p>
          <a:p>
            <a:pPr lvl="1"/>
            <a:r>
              <a:rPr lang="th-TH" dirty="0" smtClean="0"/>
              <a:t>หรือเราอาจปล่อยเลยตามเลย เพราะถือว่าคนเรียกเมธอดผิดเองที่ไม่ได้เรียกตาม </a:t>
            </a:r>
            <a:r>
              <a:rPr lang="en-US" dirty="0" smtClean="0"/>
              <a:t>precondition</a:t>
            </a:r>
          </a:p>
          <a:p>
            <a:pPr lvl="1"/>
            <a:r>
              <a:rPr lang="th-TH" dirty="0" smtClean="0"/>
              <a:t>เดี๋ยวก่อน ยังมีอีกวิธีสำหรับ </a:t>
            </a:r>
            <a:r>
              <a:rPr lang="en-US" dirty="0" smtClean="0"/>
              <a:t>java</a:t>
            </a:r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double deposit(double amount){</a:t>
            </a:r>
          </a:p>
          <a:p>
            <a:pPr>
              <a:buNone/>
            </a:pPr>
            <a:r>
              <a:rPr lang="en-US" dirty="0" smtClean="0"/>
              <a:t>	assert amount &gt;= 0;</a:t>
            </a:r>
          </a:p>
          <a:p>
            <a:pPr>
              <a:buNone/>
            </a:pPr>
            <a:r>
              <a:rPr lang="en-US" dirty="0" smtClean="0"/>
              <a:t>    balance = balance + amount;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935596" y="3104964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15616" y="4293096"/>
            <a:ext cx="2736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สามารถสั่ง </a:t>
            </a:r>
            <a:r>
              <a:rPr lang="en-US" dirty="0" smtClean="0"/>
              <a:t>enable/disable </a:t>
            </a:r>
            <a:r>
              <a:rPr lang="th-TH" dirty="0" smtClean="0"/>
              <a:t>ได้ ทำให้แยกส่วนนี้ออกจากโปรแกรมได้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4437112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ถ้า </a:t>
            </a:r>
            <a:r>
              <a:rPr lang="en-US" dirty="0" smtClean="0"/>
              <a:t>enable </a:t>
            </a:r>
            <a:r>
              <a:rPr lang="th-TH" dirty="0" smtClean="0"/>
              <a:t>อยู่   แล้วได้ </a:t>
            </a:r>
            <a:r>
              <a:rPr lang="en-US" dirty="0" smtClean="0"/>
              <a:t>false </a:t>
            </a:r>
            <a:r>
              <a:rPr lang="th-TH" dirty="0" smtClean="0"/>
              <a:t>โปรแกรมจะหยุดทำงาน แล้ว </a:t>
            </a:r>
            <a:r>
              <a:rPr lang="en-US" dirty="0" smtClean="0"/>
              <a:t>throw </a:t>
            </a:r>
            <a:r>
              <a:rPr lang="en-US" dirty="0" err="1" smtClean="0"/>
              <a:t>AssertionError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403648" y="6093296"/>
            <a:ext cx="64087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 –ea </a:t>
            </a:r>
            <a:r>
              <a:rPr lang="en-US" dirty="0" err="1" smtClean="0"/>
              <a:t>MainClass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ทำให้ </a:t>
            </a:r>
            <a:r>
              <a:rPr lang="en-US" dirty="0" smtClean="0"/>
              <a:t>error </a:t>
            </a:r>
            <a:r>
              <a:rPr lang="th-TH" dirty="0" smtClean="0"/>
              <a:t>ชัดเจนแบบนี้ จะได้รู้ตัวว่าเขียนผิด และรีบแก้</a:t>
            </a:r>
          </a:p>
          <a:p>
            <a:r>
              <a:rPr lang="th-TH" dirty="0" smtClean="0"/>
              <a:t>ดีกว่ามา </a:t>
            </a:r>
            <a:r>
              <a:rPr lang="en-US" dirty="0" smtClean="0"/>
              <a:t>if </a:t>
            </a:r>
            <a:r>
              <a:rPr lang="th-TH" dirty="0" smtClean="0"/>
              <a:t>แล้ว </a:t>
            </a:r>
            <a:r>
              <a:rPr lang="en-US" dirty="0" smtClean="0"/>
              <a:t>return </a:t>
            </a:r>
            <a:r>
              <a:rPr lang="th-TH" dirty="0" smtClean="0"/>
              <a:t>กลับ โดยไม่ทำอะไร เพราะอันนี้คนรันจะไม่เห็นว่าโปรแกรมผิดเลย</a:t>
            </a: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postcondition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ได้ค่า </a:t>
            </a:r>
            <a:r>
              <a:rPr lang="en-US" dirty="0" smtClean="0"/>
              <a:t>return value </a:t>
            </a:r>
            <a:r>
              <a:rPr lang="th-TH" dirty="0" smtClean="0"/>
              <a:t>ที่ถูกต้อง</a:t>
            </a:r>
          </a:p>
          <a:p>
            <a:r>
              <a:rPr lang="th-TH" dirty="0" smtClean="0"/>
              <a:t>ออบเจ็กต์เปลี่ยนไปตามที่ต้องการ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2708920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Deposit money </a:t>
            </a:r>
            <a:r>
              <a:rPr lang="en-US" dirty="0" err="1" smtClean="0"/>
              <a:t>tothe</a:t>
            </a:r>
            <a:r>
              <a:rPr lang="en-US" dirty="0" smtClean="0"/>
              <a:t> bank account.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dirty="0" err="1" smtClean="0"/>
              <a:t>getBalance</a:t>
            </a:r>
            <a:r>
              <a:rPr lang="en-US" dirty="0" smtClean="0"/>
              <a:t>() &gt;= 0)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deposit</a:t>
            </a:r>
          </a:p>
          <a:p>
            <a:pPr>
              <a:buNone/>
            </a:pPr>
            <a:r>
              <a:rPr lang="en-US" dirty="0" smtClean="0"/>
              <a:t>	(Precondition: amount &gt;=0)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deposit(double amount){…}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ให้เราสร้างออบเจ็กต์ได้</a:t>
            </a:r>
          </a:p>
          <a:p>
            <a:r>
              <a:rPr lang="th-TH" dirty="0" smtClean="0"/>
              <a:t>แล้วทำงานอย่างใดอย่างหนึ่งให้กับโปรแกรมอื่นๆได้</a:t>
            </a:r>
          </a:p>
          <a:p>
            <a:r>
              <a:rPr lang="th-TH" dirty="0" smtClean="0"/>
              <a:t>เช่น </a:t>
            </a:r>
            <a:r>
              <a:rPr lang="en-US" dirty="0" smtClean="0"/>
              <a:t>Scanner, Random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คือสิ่งที่เป็นจริงเสมอหลังจากสร้างออบเจ็กต์แล้ว ไม่ว่าเมธอดอะไรจะโดนเรียกก็เป็นจริงอยู่</a:t>
            </a:r>
          </a:p>
          <a:p>
            <a:r>
              <a:rPr lang="th-TH" dirty="0" smtClean="0"/>
              <a:t>ถ้าเรารู้ว่า </a:t>
            </a:r>
            <a:r>
              <a:rPr lang="en-US" dirty="0" smtClean="0"/>
              <a:t>class invariant </a:t>
            </a:r>
            <a:r>
              <a:rPr lang="th-TH" dirty="0" smtClean="0"/>
              <a:t>คืออะไร เราก็ตรวจโปรแกรมเราได้ว่าขณะนั้นเขียนถูกอยู่หรือไม่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ublic class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double balance;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Construct a bank account with a given balance.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@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initialBalance</a:t>
            </a:r>
            <a:r>
              <a:rPr lang="en-US" dirty="0" smtClean="0"/>
              <a:t> the money in the account at the time it is open.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(Precondition: </a:t>
            </a:r>
            <a:r>
              <a:rPr lang="en-US" dirty="0" err="1" smtClean="0"/>
              <a:t>initialBalance</a:t>
            </a:r>
            <a:r>
              <a:rPr lang="en-US" dirty="0" smtClean="0"/>
              <a:t> &gt;=0)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ublic </a:t>
            </a:r>
            <a:r>
              <a:rPr lang="en-US" dirty="0" err="1" smtClean="0"/>
              <a:t>BankAccount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balance = </a:t>
            </a:r>
            <a:r>
              <a:rPr lang="en-US" dirty="0" err="1" smtClean="0"/>
              <a:t>initialBalance</a:t>
            </a:r>
            <a:r>
              <a:rPr lang="en-US" dirty="0" smtClean="0"/>
              <a:t>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Deposit money </a:t>
            </a:r>
            <a:r>
              <a:rPr lang="en-US" dirty="0" err="1" smtClean="0"/>
              <a:t>tothe</a:t>
            </a:r>
            <a:r>
              <a:rPr lang="en-US" dirty="0" smtClean="0"/>
              <a:t> bank account.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dirty="0" err="1" smtClean="0"/>
              <a:t>getBalance</a:t>
            </a:r>
            <a:r>
              <a:rPr lang="en-US" dirty="0" smtClean="0"/>
              <a:t>() &gt;= 0)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deposit</a:t>
            </a:r>
          </a:p>
          <a:p>
            <a:pPr>
              <a:buNone/>
            </a:pPr>
            <a:r>
              <a:rPr lang="en-US" dirty="0" smtClean="0"/>
              <a:t>	(Precondition: amount &gt;=0)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deposit(double amount</a:t>
            </a:r>
            <a:r>
              <a:rPr lang="en-US" dirty="0" smtClean="0"/>
              <a:t>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188640"/>
            <a:ext cx="4248472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th-TH" dirty="0" smtClean="0"/>
              <a:t>มาดูโค้ดของ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th-TH" dirty="0" smtClean="0"/>
              <a:t>กันอีกที</a:t>
            </a: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Withdraws money from the bank account.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withdraw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withdraw(double amount){…}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Gets the current balance of the bank account.</a:t>
            </a:r>
          </a:p>
          <a:p>
            <a:pPr>
              <a:buNone/>
            </a:pPr>
            <a:r>
              <a:rPr lang="en-US" dirty="0" smtClean="0"/>
              <a:t>	@return the current balance 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double </a:t>
            </a:r>
            <a:r>
              <a:rPr lang="en-US" dirty="0" err="1" smtClean="0"/>
              <a:t>getBalance</a:t>
            </a:r>
            <a:r>
              <a:rPr lang="en-US" dirty="0" smtClean="0"/>
              <a:t>(){…}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เราสังเกตได้ว่า ตั้งแต่สร้างออบเจ็กต์ ค่า </a:t>
            </a:r>
            <a:r>
              <a:rPr lang="en-US" dirty="0" err="1" smtClean="0"/>
              <a:t>getBalance</a:t>
            </a:r>
            <a:r>
              <a:rPr lang="en-US" dirty="0" smtClean="0"/>
              <a:t>() &gt;= 0 </a:t>
            </a:r>
            <a:r>
              <a:rPr lang="th-TH" dirty="0" smtClean="0"/>
              <a:t>เสมอแน่นอน ดูจาก</a:t>
            </a:r>
            <a:r>
              <a:rPr lang="en-US" dirty="0" smtClean="0"/>
              <a:t>precondition </a:t>
            </a:r>
            <a:r>
              <a:rPr lang="th-TH" dirty="0" smtClean="0"/>
              <a:t>ของทุกเมธอด แล้วก็สังเกตดูด้วยว่า หลังจากแต่และเมธอดถูกเรียกแล้ว ยังเป็นจริงอยู่หรือเปล่า</a:t>
            </a:r>
          </a:p>
          <a:p>
            <a:r>
              <a:rPr lang="th-TH" dirty="0" smtClean="0"/>
              <a:t>เอาค่า </a:t>
            </a:r>
            <a:r>
              <a:rPr lang="en-US" dirty="0" smtClean="0"/>
              <a:t>invariant </a:t>
            </a:r>
            <a:r>
              <a:rPr lang="th-TH" dirty="0" smtClean="0"/>
              <a:t>นี้ไปเขียนบรรยายเป็นคอมเม้นซะ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(Invariant: </a:t>
            </a:r>
            <a:r>
              <a:rPr lang="en-US" dirty="0" err="1" smtClean="0"/>
              <a:t>getBalance</a:t>
            </a:r>
            <a:r>
              <a:rPr lang="en-US" dirty="0" smtClean="0"/>
              <a:t>() &gt;= 0)</a:t>
            </a:r>
          </a:p>
          <a:p>
            <a:pPr>
              <a:buNone/>
            </a:pPr>
            <a:r>
              <a:rPr lang="en-US" dirty="0" smtClean="0"/>
              <a:t>*/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ublic class </a:t>
            </a:r>
            <a:r>
              <a:rPr lang="en-US" dirty="0" err="1" smtClean="0"/>
              <a:t>BankAccount</a:t>
            </a:r>
            <a:r>
              <a:rPr lang="en-US" dirty="0" smtClean="0"/>
              <a:t>{…}</a:t>
            </a:r>
            <a:endParaRPr lang="th-TH" dirty="0" smtClean="0"/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ไม่ต้องสร้างออบเจ็กต์ ก็เรียกใช้ได้เลย เช่นเมธอดใน </a:t>
            </a:r>
            <a:r>
              <a:rPr lang="en-US" dirty="0" smtClean="0"/>
              <a:t>utility class </a:t>
            </a:r>
            <a:r>
              <a:rPr lang="th-TH" dirty="0" smtClean="0"/>
              <a:t>อย่าง </a:t>
            </a:r>
            <a:r>
              <a:rPr lang="en-US" dirty="0" smtClean="0"/>
              <a:t>Math</a:t>
            </a:r>
          </a:p>
          <a:p>
            <a:r>
              <a:rPr lang="th-TH" dirty="0" smtClean="0"/>
              <a:t>สร้างขึ้นเพื่อลดการเขียนโค้ด อย่างที่เรียนตอนปีหนึ่งนั่นแหละ แต่เมธอดแบบนี้จะไม่ต้องใช้เปลี่ยนหรืออ่านค่าของออบเจ็กต์ไง</a:t>
            </a:r>
          </a:p>
          <a:p>
            <a:r>
              <a:rPr lang="th-TH" dirty="0" smtClean="0"/>
              <a:t>หลายๆเมธอดเป็น </a:t>
            </a:r>
            <a:r>
              <a:rPr lang="en-US" dirty="0" smtClean="0"/>
              <a:t>static </a:t>
            </a:r>
            <a:r>
              <a:rPr lang="th-TH" dirty="0" smtClean="0"/>
              <a:t>เพราะว่ามันเล่นกับ </a:t>
            </a:r>
            <a:r>
              <a:rPr lang="en-US" dirty="0" smtClean="0"/>
              <a:t>primitive type </a:t>
            </a:r>
            <a:r>
              <a:rPr lang="th-TH" dirty="0" smtClean="0"/>
              <a:t>เช่นตัวเลข ซึ่งเราสร้างออบเจ็กต์ไม่ได้</a:t>
            </a:r>
          </a:p>
          <a:p>
            <a:r>
              <a:rPr lang="th-TH" dirty="0" smtClean="0"/>
              <a:t>เรียกเมธอดประเภทนี้ ต้องเรียกจากการใช้ชื่อคลาส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การใช้งานอีกอย่างของ </a:t>
            </a:r>
            <a:r>
              <a:rPr lang="en-US" dirty="0" smtClean="0"/>
              <a:t>static 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ใช้เมื่อเราไม่ต้องการเปลี่ยนคลาสที่มีอยู่แล้ว หรือเปลี่ยนคลาสที่มีอยู่แล้วไม่ได้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ublic class Geometry{</a:t>
            </a:r>
          </a:p>
          <a:p>
            <a:pPr>
              <a:buNone/>
            </a:pPr>
            <a:r>
              <a:rPr lang="en-US" dirty="0" smtClean="0"/>
              <a:t>	public static double area(Rectangle </a:t>
            </a:r>
            <a:r>
              <a:rPr lang="en-US" dirty="0" err="1" smtClean="0"/>
              <a:t>rect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	return </a:t>
            </a:r>
            <a:r>
              <a:rPr lang="en-US" dirty="0" err="1" smtClean="0"/>
              <a:t>rect.getWidth</a:t>
            </a:r>
            <a:r>
              <a:rPr lang="en-US" dirty="0" smtClean="0"/>
              <a:t>()*</a:t>
            </a:r>
            <a:r>
              <a:rPr lang="en-US" dirty="0" err="1" smtClean="0"/>
              <a:t>rect.getHeight</a:t>
            </a:r>
            <a:r>
              <a:rPr lang="en-US" dirty="0" smtClean="0"/>
              <a:t>();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}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123728" y="3717032"/>
            <a:ext cx="309634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15616" y="5013176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เป็นของจาวา เราเปลี่ยนไม่ได้ เลยรับเป็นพารามิเตอร์ของเมธอดของคลาสใหม่แทน ให้เมธอดเป็น </a:t>
            </a:r>
            <a:r>
              <a:rPr lang="en-US" dirty="0" smtClean="0"/>
              <a:t>static </a:t>
            </a:r>
            <a:r>
              <a:rPr lang="th-TH" dirty="0" smtClean="0"/>
              <a:t>เพราะเรามีออบเจ็กต์อยู่แล้ว คือตัว </a:t>
            </a:r>
            <a:r>
              <a:rPr lang="en-US" dirty="0" smtClean="0"/>
              <a:t>Rectangle</a:t>
            </a: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หรือใช้เพื่อ </a:t>
            </a:r>
            <a:r>
              <a:rPr lang="en-US" dirty="0" smtClean="0"/>
              <a:t>access/mutate </a:t>
            </a:r>
            <a:r>
              <a:rPr lang="th-TH" dirty="0" smtClean="0"/>
              <a:t>ตัวแปรที่เป็น </a:t>
            </a:r>
            <a:r>
              <a:rPr lang="en-US" dirty="0" smtClean="0"/>
              <a:t>static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ใช้สำหรับจัดการกับตัวแปรของคลาส ที่แชร์กันระหว่างทุกออบเจ็กต์ในคลาสนั้น</a:t>
            </a: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 </a:t>
            </a:r>
            <a:r>
              <a:rPr lang="en-US" dirty="0" smtClean="0"/>
              <a:t>initialize static variable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ไม่ทำอะไร มันก็มีค่า </a:t>
            </a:r>
            <a:r>
              <a:rPr lang="en-US" dirty="0" smtClean="0"/>
              <a:t>default </a:t>
            </a:r>
            <a:r>
              <a:rPr lang="th-TH" dirty="0" smtClean="0"/>
              <a:t>เอง</a:t>
            </a:r>
          </a:p>
          <a:p>
            <a:r>
              <a:rPr lang="en-US" dirty="0" smtClean="0"/>
              <a:t>Assign </a:t>
            </a:r>
            <a:r>
              <a:rPr lang="th-TH" dirty="0" smtClean="0"/>
              <a:t>ค่า ตอนที่เรา </a:t>
            </a:r>
            <a:r>
              <a:rPr lang="en-US" dirty="0" smtClean="0"/>
              <a:t>declare </a:t>
            </a:r>
            <a:r>
              <a:rPr lang="th-TH" dirty="0" smtClean="0"/>
              <a:t>มัน</a:t>
            </a:r>
          </a:p>
          <a:p>
            <a:pPr lvl="1">
              <a:buNone/>
            </a:pPr>
            <a:r>
              <a:rPr lang="en-US" dirty="0" smtClean="0"/>
              <a:t> private static </a:t>
            </a:r>
            <a:r>
              <a:rPr lang="en-US" dirty="0" err="1" smtClean="0"/>
              <a:t>int</a:t>
            </a:r>
            <a:r>
              <a:rPr lang="en-US" dirty="0" smtClean="0"/>
              <a:t> x = 1000;</a:t>
            </a:r>
          </a:p>
          <a:p>
            <a:endParaRPr lang="en-US" dirty="0" smtClean="0"/>
          </a:p>
          <a:p>
            <a:r>
              <a:rPr lang="th-TH" dirty="0" smtClean="0"/>
              <a:t>อีกวิธีคือใช้ </a:t>
            </a:r>
            <a:r>
              <a:rPr lang="en-US" dirty="0" smtClean="0"/>
              <a:t>static initialization block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import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import static </a:t>
            </a:r>
            <a:r>
              <a:rPr lang="en-US" dirty="0" err="1" smtClean="0"/>
              <a:t>java.lang.System</a:t>
            </a:r>
            <a:r>
              <a:rPr lang="en-US" dirty="0" smtClean="0"/>
              <a:t>.*;</a:t>
            </a:r>
          </a:p>
          <a:p>
            <a:pPr>
              <a:buNone/>
            </a:pPr>
            <a:r>
              <a:rPr lang="en-US" dirty="0" smtClean="0"/>
              <a:t>	import </a:t>
            </a:r>
            <a:r>
              <a:rPr lang="en-US" dirty="0" smtClean="0"/>
              <a:t>static </a:t>
            </a:r>
            <a:r>
              <a:rPr lang="en-US" dirty="0" err="1" smtClean="0"/>
              <a:t>java.lang.Math</a:t>
            </a:r>
            <a:r>
              <a:rPr lang="en-US" dirty="0" smtClean="0"/>
              <a:t>.*;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double r = </a:t>
            </a:r>
            <a:r>
              <a:rPr lang="en-US" dirty="0" err="1" smtClean="0"/>
              <a:t>sqrt</a:t>
            </a:r>
            <a:r>
              <a:rPr lang="en-US" dirty="0" smtClean="0"/>
              <a:t>(PI);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out.println</a:t>
            </a:r>
            <a:r>
              <a:rPr lang="en-US" dirty="0" smtClean="0"/>
              <a:t>(r);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3284984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/>
              <a:t>ทำให้ไม่ต้องเขียนยาว และโค้ดอ่านง่ายขึ้น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 </a:t>
            </a:r>
            <a:r>
              <a:rPr lang="en-US" dirty="0" smtClean="0"/>
              <a:t>initialize instance variable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r>
              <a:rPr lang="th-TH" dirty="0" smtClean="0"/>
              <a:t>ใช้ค่า </a:t>
            </a:r>
            <a:r>
              <a:rPr lang="en-US" dirty="0" smtClean="0"/>
              <a:t>default</a:t>
            </a:r>
          </a:p>
          <a:p>
            <a:r>
              <a:rPr lang="th-TH" dirty="0" smtClean="0"/>
              <a:t>ใช้ </a:t>
            </a:r>
            <a:r>
              <a:rPr lang="en-US" dirty="0" smtClean="0"/>
              <a:t>constructor</a:t>
            </a:r>
          </a:p>
          <a:p>
            <a:r>
              <a:rPr lang="th-TH" dirty="0" smtClean="0"/>
              <a:t>เขียนค่า </a:t>
            </a:r>
            <a:r>
              <a:rPr lang="en-US" dirty="0" smtClean="0"/>
              <a:t>default </a:t>
            </a:r>
            <a:r>
              <a:rPr lang="th-TH" dirty="0" smtClean="0"/>
              <a:t>เอง ตอน </a:t>
            </a:r>
            <a:r>
              <a:rPr lang="en-US" dirty="0" smtClean="0"/>
              <a:t>declare </a:t>
            </a:r>
            <a:r>
              <a:rPr lang="th-TH" dirty="0" smtClean="0"/>
              <a:t>ตัวแปรนั้น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ublic class Coin{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private double value =1;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th-TH" dirty="0" smtClean="0"/>
              <a:t>ค่านี้จะเป็น </a:t>
            </a:r>
            <a:r>
              <a:rPr lang="en-US" dirty="0" smtClean="0"/>
              <a:t>default </a:t>
            </a:r>
            <a:r>
              <a:rPr lang="th-TH" dirty="0" smtClean="0"/>
              <a:t>ตอนสร้างทุกออบเจ็กต์ของคลาสนี้</a:t>
            </a:r>
          </a:p>
          <a:p>
            <a:pPr>
              <a:buNone/>
            </a:pPr>
            <a:endParaRPr lang="en-US" dirty="0" smtClean="0"/>
          </a:p>
          <a:p>
            <a:endParaRPr lang="th-TH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มีแต่ค่าคงที่กับ </a:t>
            </a:r>
            <a:r>
              <a:rPr lang="en-US" dirty="0" smtClean="0"/>
              <a:t>static method </a:t>
            </a:r>
            <a:r>
              <a:rPr lang="th-TH" dirty="0" smtClean="0"/>
              <a:t>ให้เรียกใช้</a:t>
            </a:r>
          </a:p>
          <a:p>
            <a:r>
              <a:rPr lang="th-TH" dirty="0" smtClean="0"/>
              <a:t>เช่น </a:t>
            </a:r>
            <a:r>
              <a:rPr lang="en-US" dirty="0" smtClean="0"/>
              <a:t>Math</a:t>
            </a:r>
            <a:endParaRPr lang="th-TH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ใช้ </a:t>
            </a:r>
            <a:r>
              <a:rPr lang="en-US" dirty="0" smtClean="0"/>
              <a:t>initialization block</a:t>
            </a:r>
          </a:p>
          <a:p>
            <a:pPr>
              <a:buNone/>
            </a:pPr>
            <a:r>
              <a:rPr lang="en-US" dirty="0" smtClean="0"/>
              <a:t>public class Coin{</a:t>
            </a:r>
          </a:p>
          <a:p>
            <a:pPr>
              <a:buNone/>
            </a:pPr>
            <a:r>
              <a:rPr lang="en-US" dirty="0" smtClean="0"/>
              <a:t>	private double value ;</a:t>
            </a:r>
          </a:p>
          <a:p>
            <a:pPr>
              <a:buNone/>
            </a:pPr>
            <a:r>
              <a:rPr lang="en-US" dirty="0" smtClean="0"/>
              <a:t>	static </a:t>
            </a:r>
            <a:r>
              <a:rPr lang="en-US" dirty="0" err="1" smtClean="0"/>
              <a:t>int</a:t>
            </a:r>
            <a:r>
              <a:rPr lang="en-US" dirty="0" smtClean="0"/>
              <a:t> shared;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value =1;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static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shared = 1; 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หลักการออกแบบ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ชื่อคลาสต้องเป็นคำนาม </a:t>
            </a:r>
          </a:p>
          <a:p>
            <a:r>
              <a:rPr lang="th-TH" dirty="0" smtClean="0"/>
              <a:t>ชื่อคลาสต้องสื่อให้เรารู้ว่าจะทำอะไรกับออบเจ็กต์ของคลาสนั้นได้บ้าง</a:t>
            </a:r>
          </a:p>
          <a:p>
            <a:pPr lvl="1"/>
            <a:r>
              <a:rPr lang="th-TH" dirty="0" smtClean="0"/>
              <a:t>ตัวอย่าง ถ้าทำโปรแกรมเกี่ยวกับการจ่ายเงินเดือน เราไม่ควรสร้างคลาสคลาสเดียวที่ทำทุกอย่าง อย่าง </a:t>
            </a:r>
            <a:r>
              <a:rPr lang="en-US" dirty="0" err="1" smtClean="0"/>
              <a:t>PaycheckProgram</a:t>
            </a:r>
            <a:endParaRPr lang="en-US" dirty="0" smtClean="0"/>
          </a:p>
          <a:p>
            <a:pPr lvl="1"/>
            <a:r>
              <a:rPr lang="th-TH" dirty="0" smtClean="0"/>
              <a:t>แต่เราควรเขียน </a:t>
            </a:r>
            <a:r>
              <a:rPr lang="en-US" dirty="0" smtClean="0"/>
              <a:t>Paycheck </a:t>
            </a:r>
            <a:r>
              <a:rPr lang="th-TH" dirty="0" smtClean="0"/>
              <a:t>ขึ้นมา แล้วนิยามเมธอดที่เปลี่ยนค่าหรือจัดการ </a:t>
            </a:r>
            <a:r>
              <a:rPr lang="en-US" dirty="0" smtClean="0"/>
              <a:t>Paycheck </a:t>
            </a:r>
            <a:r>
              <a:rPr lang="th-TH" dirty="0" smtClean="0"/>
              <a:t>ได้ แล้วจึงนำ </a:t>
            </a:r>
            <a:r>
              <a:rPr lang="en-US" dirty="0" smtClean="0"/>
              <a:t>Paycheck </a:t>
            </a:r>
            <a:r>
              <a:rPr lang="th-TH" dirty="0" smtClean="0"/>
              <a:t>ออบเจ็กต์ไปใช้ในคลาสที่เรารัน </a:t>
            </a:r>
            <a:r>
              <a:rPr lang="en-US" dirty="0" smtClean="0"/>
              <a:t>main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ถ้าเกิดคลาสมีเมธอดที่ทำหน้าที่ไม่ค่อยเกี่ยวข้องกัน เราควรแยกคลาสนั้นออกเป็นสองคลาส ให้แต่ละคลาสเรียกเมธอดที่เกี่ยวกันภายในคลาสเท่านั้น</a:t>
            </a:r>
          </a:p>
          <a:p>
            <a:pPr lvl="1"/>
            <a:r>
              <a:rPr lang="th-TH" dirty="0" smtClean="0"/>
              <a:t>ทำให้โปรแกรมดูง่ายขึ้น แก้ง่ายขึ้น</a:t>
            </a:r>
          </a:p>
          <a:p>
            <a:pPr lvl="1"/>
            <a:r>
              <a:rPr lang="th-TH" dirty="0" smtClean="0"/>
              <a:t>แต่ว่าคลาสหนึ่งจะต้องใช้อีกคลาสหนึ่ง ถ้ามีมากๆอาจเป็นปัญหา</a:t>
            </a:r>
          </a:p>
          <a:p>
            <a:pPr lvl="1"/>
            <a:r>
              <a:rPr lang="th-TH" dirty="0" smtClean="0"/>
              <a:t>ดังนั้นให้แยกคลาสเท่าที่จำเป็นเท่านั้น</a:t>
            </a:r>
          </a:p>
          <a:p>
            <a:pPr lvl="1">
              <a:buNone/>
            </a:pPr>
            <a:r>
              <a:rPr lang="th-TH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เวลาเขียนเมธอดต่างๆ ถ้าเป็นเมธอดที่มีหลักการทำงานเหมือนๆกันอยู่แล้ว หัวเมธอดก็ต้องเขียนให้เป็นแนวเดียวกัน</a:t>
            </a:r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Immutable class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r>
              <a:rPr lang="th-TH" dirty="0" smtClean="0"/>
              <a:t>เป็นคลาสที่มีแต่ </a:t>
            </a:r>
            <a:r>
              <a:rPr lang="en-US" dirty="0" err="1" smtClean="0"/>
              <a:t>accessor</a:t>
            </a:r>
            <a:r>
              <a:rPr lang="en-US" dirty="0" smtClean="0"/>
              <a:t> </a:t>
            </a:r>
            <a:r>
              <a:rPr lang="th-TH" dirty="0" smtClean="0"/>
              <a:t>เมธอดเท่านั้น</a:t>
            </a:r>
          </a:p>
          <a:p>
            <a:pPr lvl="1"/>
            <a:r>
              <a:rPr lang="th-TH" dirty="0" smtClean="0"/>
              <a:t>ตัวอย่างคือ </a:t>
            </a:r>
            <a:r>
              <a:rPr lang="en-US" dirty="0" smtClean="0"/>
              <a:t>String </a:t>
            </a:r>
            <a:r>
              <a:rPr lang="th-TH" dirty="0" smtClean="0"/>
              <a:t>เมื่อออบเจ็กต์ที่เป็น </a:t>
            </a:r>
            <a:r>
              <a:rPr lang="en-US" dirty="0" smtClean="0"/>
              <a:t>String </a:t>
            </a:r>
            <a:r>
              <a:rPr lang="th-TH" dirty="0" smtClean="0"/>
              <a:t>ถูกสร้างขึ้นมาแล้ว จะไม่มีวันเปลี่ยน เพราะไม่มีเมธอดในคลาส </a:t>
            </a:r>
            <a:r>
              <a:rPr lang="en-US" dirty="0" smtClean="0"/>
              <a:t>String </a:t>
            </a:r>
            <a:r>
              <a:rPr lang="th-TH" dirty="0" smtClean="0"/>
              <a:t>ที่จะเปลี่ยนค่าอะไรของ</a:t>
            </a:r>
            <a:r>
              <a:rPr lang="en-US" dirty="0" smtClean="0"/>
              <a:t>String </a:t>
            </a:r>
            <a:r>
              <a:rPr lang="th-TH" dirty="0" smtClean="0"/>
              <a:t>ออบเจ็กต์ได้เลย</a:t>
            </a:r>
          </a:p>
          <a:p>
            <a:pPr lvl="1">
              <a:buNone/>
            </a:pPr>
            <a:r>
              <a:rPr lang="en-US" dirty="0" smtClean="0"/>
              <a:t>String name = “John”;</a:t>
            </a:r>
          </a:p>
          <a:p>
            <a:pPr lvl="1">
              <a:buNone/>
            </a:pPr>
            <a:r>
              <a:rPr lang="en-US" dirty="0" smtClean="0"/>
              <a:t>String uppercase = </a:t>
            </a:r>
            <a:r>
              <a:rPr lang="en-US" dirty="0" err="1" smtClean="0"/>
              <a:t>name.toUpperCase</a:t>
            </a:r>
            <a:r>
              <a:rPr lang="en-US" dirty="0" smtClean="0"/>
              <a:t>(); // name </a:t>
            </a:r>
            <a:r>
              <a:rPr lang="th-TH" dirty="0" smtClean="0"/>
              <a:t>ไม่เปลี่ยนนะ</a:t>
            </a:r>
          </a:p>
          <a:p>
            <a:pPr lvl="1">
              <a:buNone/>
            </a:pPr>
            <a:endParaRPr lang="th-TH" dirty="0" smtClean="0"/>
          </a:p>
          <a:p>
            <a:r>
              <a:rPr lang="th-TH" dirty="0" smtClean="0"/>
              <a:t>ข้อดีของคลาสประเภทนี้คือ เอา </a:t>
            </a:r>
            <a:r>
              <a:rPr lang="en-US" dirty="0" smtClean="0"/>
              <a:t>ref </a:t>
            </a:r>
            <a:r>
              <a:rPr lang="th-TH" dirty="0" smtClean="0"/>
              <a:t>ของออบเจ็กต์ให้คนอื่นใช้งานได้โดยไม่ต้องกังวลว่าค่าจะเปลี่ยน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Side effect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832648"/>
          </a:xfrm>
        </p:spPr>
        <p:txBody>
          <a:bodyPr/>
          <a:lstStyle/>
          <a:p>
            <a:r>
              <a:rPr lang="th-TH" dirty="0" smtClean="0"/>
              <a:t>เมธอดที่มี </a:t>
            </a:r>
            <a:r>
              <a:rPr lang="en-US" dirty="0" smtClean="0"/>
              <a:t>side effect </a:t>
            </a:r>
            <a:r>
              <a:rPr lang="th-TH" dirty="0" smtClean="0"/>
              <a:t>คือ เมธอดที่โค้ดของมันเปลี่ยนค่าที่มองเห็นได้แม้ว่าเมธอดจะรันเสร็จไปแล้ว เช่น ค่าของ </a:t>
            </a:r>
            <a:r>
              <a:rPr lang="en-US" dirty="0" smtClean="0"/>
              <a:t>instance variable</a:t>
            </a:r>
          </a:p>
          <a:p>
            <a:pPr>
              <a:buNone/>
            </a:pPr>
            <a:r>
              <a:rPr lang="th-TH" dirty="0" smtClean="0"/>
              <a:t>ตัวอย่างเช่น  </a:t>
            </a:r>
          </a:p>
          <a:p>
            <a:pPr>
              <a:buNone/>
            </a:pPr>
            <a:r>
              <a:rPr lang="en-US" sz="2400" dirty="0" smtClean="0"/>
              <a:t>public class </a:t>
            </a:r>
            <a:r>
              <a:rPr lang="en-US" sz="2400" dirty="0" err="1" smtClean="0"/>
              <a:t>BankAccount</a:t>
            </a:r>
            <a:r>
              <a:rPr lang="en-US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….</a:t>
            </a:r>
          </a:p>
          <a:p>
            <a:pPr>
              <a:buNone/>
            </a:pPr>
            <a:r>
              <a:rPr lang="en-US" sz="2400" dirty="0" smtClean="0"/>
              <a:t>	public void transfer(double amount, </a:t>
            </a:r>
            <a:r>
              <a:rPr lang="en-US" sz="2400" dirty="0" err="1" smtClean="0"/>
              <a:t>BankAccount</a:t>
            </a:r>
            <a:r>
              <a:rPr lang="en-US" sz="2400" dirty="0" smtClean="0"/>
              <a:t> other){</a:t>
            </a:r>
          </a:p>
          <a:p>
            <a:pPr>
              <a:buNone/>
            </a:pPr>
            <a:r>
              <a:rPr lang="en-US" sz="2400" dirty="0" smtClean="0"/>
              <a:t>		balance = balance –amount;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other.deposit</a:t>
            </a:r>
            <a:r>
              <a:rPr lang="en-US" sz="2400" dirty="0" smtClean="0"/>
              <a:t>(amount);</a:t>
            </a:r>
          </a:p>
          <a:p>
            <a:pPr>
              <a:buNone/>
            </a:pPr>
            <a:r>
              <a:rPr lang="en-US" sz="2400" dirty="0" smtClean="0"/>
              <a:t>	}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076056" y="4077072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51720" y="4581128"/>
            <a:ext cx="31683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2120" y="4077072"/>
            <a:ext cx="2678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เปลี่ยนค่าตัวแปรใน</a:t>
            </a:r>
            <a:r>
              <a:rPr lang="en-US" dirty="0" smtClean="0"/>
              <a:t> this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4869160"/>
            <a:ext cx="3988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เปลี่ยนค่าตัวแปรในออบเจ็กต์อีกตัวด้วย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ข้อควรระวัง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ถ้าใช้ออบเจ็กต์เป็นพารามิเตอร์ของเมธอด เราเปลี่ยนค่าภายในออบเจ็กต์นั้นได้ การเปลี่ยนแปลงจะยังอยู่แม้ว่าเมธอดจะรันเสร็จแล้ว</a:t>
            </a:r>
          </a:p>
          <a:p>
            <a:r>
              <a:rPr lang="th-TH" dirty="0" smtClean="0"/>
              <a:t>แต่ว่า ถ้าพารามิเตอร์ของเมธอดเป็น </a:t>
            </a:r>
            <a:r>
              <a:rPr lang="en-US" dirty="0" smtClean="0"/>
              <a:t>primitive type </a:t>
            </a:r>
            <a:r>
              <a:rPr lang="th-TH" dirty="0" smtClean="0"/>
              <a:t>เราจะเปลี่ยนค่ายังไง ก็จะมีผลอยู่แค่ในเมธอดเท่านั้น</a:t>
            </a:r>
          </a:p>
          <a:p>
            <a:r>
              <a:rPr lang="th-TH" dirty="0" smtClean="0"/>
              <a:t>ดูตัวอย่าง</a:t>
            </a:r>
          </a:p>
          <a:p>
            <a:endParaRPr lang="th-TH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1171</Words>
  <Application>Microsoft Office PowerPoint</Application>
  <PresentationFormat>On-screen Show (4:3)</PresentationFormat>
  <Paragraphs>231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หลักการออกแบบและใช้งานคลาส</vt:lpstr>
      <vt:lpstr>Actor</vt:lpstr>
      <vt:lpstr>Utility</vt:lpstr>
      <vt:lpstr>หลักการออกแบบ</vt:lpstr>
      <vt:lpstr>Slide 5</vt:lpstr>
      <vt:lpstr>Slide 6</vt:lpstr>
      <vt:lpstr>Immutable class</vt:lpstr>
      <vt:lpstr>Side effect</vt:lpstr>
      <vt:lpstr>ข้อควรระวัง</vt:lpstr>
      <vt:lpstr>Slide 10</vt:lpstr>
      <vt:lpstr>อย่าใช้พารามิเตอร์เป็นที่ทด</vt:lpstr>
      <vt:lpstr>ข้อควรระวังอีกอย่าง</vt:lpstr>
      <vt:lpstr>ข้างล่างนี้ผิด เพราะอะไร?</vt:lpstr>
      <vt:lpstr>Slide 14</vt:lpstr>
      <vt:lpstr>precondition</vt:lpstr>
      <vt:lpstr>Slide 16</vt:lpstr>
      <vt:lpstr>assertion</vt:lpstr>
      <vt:lpstr>Slide 18</vt:lpstr>
      <vt:lpstr>postcondition</vt:lpstr>
      <vt:lpstr>Class invariant</vt:lpstr>
      <vt:lpstr>Slide 21</vt:lpstr>
      <vt:lpstr>Slide 22</vt:lpstr>
      <vt:lpstr>Slide 23</vt:lpstr>
      <vt:lpstr>Static method</vt:lpstr>
      <vt:lpstr>การใช้งานอีกอย่างของ static method</vt:lpstr>
      <vt:lpstr>หรือใช้เพื่อ access/mutate ตัวแปรที่เป็น static</vt:lpstr>
      <vt:lpstr>วิธี initialize static variable</vt:lpstr>
      <vt:lpstr>Static import</vt:lpstr>
      <vt:lpstr>วิธี initialize instance variable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หลักการออกแบบและใช้งานคลาส</dc:title>
  <dc:creator>Vishnu Kotrajaras</dc:creator>
  <cp:lastModifiedBy>Vishnu Kotrajaras</cp:lastModifiedBy>
  <cp:revision>29</cp:revision>
  <dcterms:created xsi:type="dcterms:W3CDTF">2010-06-15T09:03:30Z</dcterms:created>
  <dcterms:modified xsi:type="dcterms:W3CDTF">2010-06-16T01:43:21Z</dcterms:modified>
</cp:coreProperties>
</file>