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5A48F-6CE8-44C2-97B4-864843784775}" type="datetimeFigureOut">
              <a:rPr lang="th-TH" smtClean="0"/>
              <a:t>14/07/53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044E-8FAC-457E-AC12-F1A0E49CCB4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5A48F-6CE8-44C2-97B4-864843784775}" type="datetimeFigureOut">
              <a:rPr lang="th-TH" smtClean="0"/>
              <a:t>14/07/53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044E-8FAC-457E-AC12-F1A0E49CCB4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5A48F-6CE8-44C2-97B4-864843784775}" type="datetimeFigureOut">
              <a:rPr lang="th-TH" smtClean="0"/>
              <a:t>14/07/53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044E-8FAC-457E-AC12-F1A0E49CCB4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5A48F-6CE8-44C2-97B4-864843784775}" type="datetimeFigureOut">
              <a:rPr lang="th-TH" smtClean="0"/>
              <a:t>14/07/53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044E-8FAC-457E-AC12-F1A0E49CCB4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5A48F-6CE8-44C2-97B4-864843784775}" type="datetimeFigureOut">
              <a:rPr lang="th-TH" smtClean="0"/>
              <a:t>14/07/53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044E-8FAC-457E-AC12-F1A0E49CCB4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5A48F-6CE8-44C2-97B4-864843784775}" type="datetimeFigureOut">
              <a:rPr lang="th-TH" smtClean="0"/>
              <a:t>14/07/53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044E-8FAC-457E-AC12-F1A0E49CCB4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5A48F-6CE8-44C2-97B4-864843784775}" type="datetimeFigureOut">
              <a:rPr lang="th-TH" smtClean="0"/>
              <a:t>14/07/53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044E-8FAC-457E-AC12-F1A0E49CCB4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5A48F-6CE8-44C2-97B4-864843784775}" type="datetimeFigureOut">
              <a:rPr lang="th-TH" smtClean="0"/>
              <a:t>14/07/53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044E-8FAC-457E-AC12-F1A0E49CCB4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5A48F-6CE8-44C2-97B4-864843784775}" type="datetimeFigureOut">
              <a:rPr lang="th-TH" smtClean="0"/>
              <a:t>14/07/53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044E-8FAC-457E-AC12-F1A0E49CCB4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5A48F-6CE8-44C2-97B4-864843784775}" type="datetimeFigureOut">
              <a:rPr lang="th-TH" smtClean="0"/>
              <a:t>14/07/53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044E-8FAC-457E-AC12-F1A0E49CCB4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5A48F-6CE8-44C2-97B4-864843784775}" type="datetimeFigureOut">
              <a:rPr lang="th-TH" smtClean="0"/>
              <a:t>14/07/53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044E-8FAC-457E-AC12-F1A0E49CCB4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5A48F-6CE8-44C2-97B4-864843784775}" type="datetimeFigureOut">
              <a:rPr lang="th-TH" smtClean="0"/>
              <a:t>14/07/53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9044E-8FAC-457E-AC12-F1A0E49CCB4E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inheritance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ดูว่าเมธอดไหนถูกเรียก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err="1" smtClean="0"/>
              <a:t>BankAccount</a:t>
            </a:r>
            <a:r>
              <a:rPr lang="en-US" sz="2800" dirty="0" smtClean="0"/>
              <a:t> </a:t>
            </a:r>
            <a:r>
              <a:rPr lang="en-US" sz="2800" dirty="0" err="1" smtClean="0"/>
              <a:t>anAccount</a:t>
            </a:r>
            <a:r>
              <a:rPr lang="en-US" sz="2800" dirty="0" smtClean="0"/>
              <a:t> = new </a:t>
            </a:r>
            <a:r>
              <a:rPr lang="en-US" sz="2800" dirty="0" err="1" smtClean="0"/>
              <a:t>CheckingAccount</a:t>
            </a:r>
            <a:r>
              <a:rPr lang="en-US" sz="2800" dirty="0" smtClean="0"/>
              <a:t>();</a:t>
            </a:r>
          </a:p>
          <a:p>
            <a:pPr>
              <a:buNone/>
            </a:pPr>
            <a:r>
              <a:rPr lang="en-US" sz="2800" dirty="0" err="1" smtClean="0"/>
              <a:t>anAccount.deposit</a:t>
            </a:r>
            <a:r>
              <a:rPr lang="en-US" sz="2800" dirty="0" smtClean="0"/>
              <a:t>(1000); </a:t>
            </a:r>
          </a:p>
          <a:p>
            <a:pPr>
              <a:buNone/>
            </a:pPr>
            <a:endParaRPr lang="th-TH" dirty="0"/>
          </a:p>
        </p:txBody>
      </p:sp>
      <p:sp>
        <p:nvSpPr>
          <p:cNvPr id="4" name="TextBox 3"/>
          <p:cNvSpPr txBox="1"/>
          <p:nvPr/>
        </p:nvSpPr>
        <p:spPr>
          <a:xfrm>
            <a:off x="2123728" y="3284984"/>
            <a:ext cx="47525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ทั้ง </a:t>
            </a:r>
            <a:r>
              <a:rPr lang="en-US" dirty="0" err="1" smtClean="0"/>
              <a:t>BankAccount</a:t>
            </a:r>
            <a:r>
              <a:rPr lang="en-US" dirty="0" smtClean="0"/>
              <a:t> </a:t>
            </a:r>
            <a:r>
              <a:rPr lang="th-TH" dirty="0" smtClean="0"/>
              <a:t>และ </a:t>
            </a:r>
            <a:r>
              <a:rPr lang="en-US" dirty="0" err="1" smtClean="0"/>
              <a:t>CheckingAccount</a:t>
            </a:r>
            <a:r>
              <a:rPr lang="en-US" dirty="0" smtClean="0"/>
              <a:t> </a:t>
            </a:r>
            <a:r>
              <a:rPr lang="th-TH" dirty="0" smtClean="0"/>
              <a:t>มีเมธอด </a:t>
            </a:r>
            <a:r>
              <a:rPr lang="en-US" dirty="0" smtClean="0"/>
              <a:t>deposit </a:t>
            </a:r>
            <a:r>
              <a:rPr lang="th-TH" dirty="0" smtClean="0"/>
              <a:t>ทั้งคู่ ตกลงมันเรียกอันไหน  </a:t>
            </a:r>
          </a:p>
          <a:p>
            <a:endParaRPr lang="th-TH" dirty="0"/>
          </a:p>
          <a:p>
            <a:r>
              <a:rPr lang="th-TH" dirty="0" smtClean="0"/>
              <a:t>สองขั้นตอน อย่าลืม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/>
              <a:t>p</a:t>
            </a:r>
            <a:r>
              <a:rPr lang="en-US" sz="2800" dirty="0" smtClean="0"/>
              <a:t>ublic class </a:t>
            </a:r>
            <a:r>
              <a:rPr lang="en-US" sz="2800" dirty="0" err="1" smtClean="0"/>
              <a:t>SavingAccount</a:t>
            </a:r>
            <a:r>
              <a:rPr lang="en-US" sz="2800" dirty="0" smtClean="0"/>
              <a:t> extends </a:t>
            </a:r>
            <a:r>
              <a:rPr lang="en-US" sz="2800" dirty="0" err="1" smtClean="0"/>
              <a:t>BankAccount</a:t>
            </a:r>
            <a:r>
              <a:rPr lang="en-US" sz="2800" dirty="0" smtClean="0"/>
              <a:t>{</a:t>
            </a:r>
          </a:p>
          <a:p>
            <a:pPr>
              <a:buNone/>
            </a:pPr>
            <a:r>
              <a:rPr lang="en-US" sz="2800" dirty="0"/>
              <a:t>p</a:t>
            </a:r>
            <a:r>
              <a:rPr lang="en-US" sz="2800" dirty="0" smtClean="0"/>
              <a:t>rivate double </a:t>
            </a:r>
            <a:r>
              <a:rPr lang="en-US" sz="2800" dirty="0" err="1" smtClean="0"/>
              <a:t>interestRate</a:t>
            </a:r>
            <a:r>
              <a:rPr lang="en-US" sz="2800" dirty="0" smtClean="0"/>
              <a:t>; </a:t>
            </a:r>
            <a:endParaRPr lang="en-US" sz="2800" dirty="0"/>
          </a:p>
          <a:p>
            <a:pPr>
              <a:buNone/>
            </a:pPr>
            <a:r>
              <a:rPr lang="en-US" sz="2800" dirty="0" smtClean="0"/>
              <a:t>…</a:t>
            </a:r>
          </a:p>
          <a:p>
            <a:pPr>
              <a:buNone/>
            </a:pPr>
            <a:r>
              <a:rPr lang="en-US" sz="2800" dirty="0"/>
              <a:t>p</a:t>
            </a:r>
            <a:r>
              <a:rPr lang="en-US" sz="2800" dirty="0" smtClean="0"/>
              <a:t>ublic void </a:t>
            </a:r>
            <a:r>
              <a:rPr lang="en-US" sz="2800" dirty="0" err="1" smtClean="0"/>
              <a:t>addInterest</a:t>
            </a:r>
            <a:r>
              <a:rPr lang="en-US" sz="2800" dirty="0" smtClean="0"/>
              <a:t>(){</a:t>
            </a:r>
          </a:p>
          <a:p>
            <a:pPr>
              <a:buNone/>
            </a:pPr>
            <a:r>
              <a:rPr lang="en-US" sz="2800" dirty="0" smtClean="0"/>
              <a:t>	double interest = </a:t>
            </a:r>
            <a:r>
              <a:rPr lang="en-US" sz="2800" dirty="0" err="1" smtClean="0"/>
              <a:t>getBalance</a:t>
            </a:r>
            <a:r>
              <a:rPr lang="en-US" sz="2800" dirty="0" smtClean="0"/>
              <a:t>() * </a:t>
            </a:r>
            <a:r>
              <a:rPr lang="en-US" sz="2800" dirty="0" err="1" smtClean="0"/>
              <a:t>interestRate</a:t>
            </a:r>
            <a:r>
              <a:rPr lang="en-US" sz="2800" dirty="0" smtClean="0"/>
              <a:t>/100;</a:t>
            </a:r>
          </a:p>
          <a:p>
            <a:pPr>
              <a:buNone/>
            </a:pPr>
            <a:r>
              <a:rPr lang="en-US" sz="2800" dirty="0"/>
              <a:t>	</a:t>
            </a:r>
            <a:r>
              <a:rPr lang="en-US" sz="2800" dirty="0" smtClean="0"/>
              <a:t>deposit(interest); </a:t>
            </a:r>
            <a:endParaRPr lang="en-US" sz="2800" dirty="0"/>
          </a:p>
          <a:p>
            <a:pPr>
              <a:buNone/>
            </a:pPr>
            <a:r>
              <a:rPr lang="en-US" sz="2800" dirty="0" smtClean="0"/>
              <a:t>} </a:t>
            </a:r>
            <a:endParaRPr lang="th-TH" sz="2800" dirty="0"/>
          </a:p>
        </p:txBody>
      </p:sp>
      <p:cxnSp>
        <p:nvCxnSpPr>
          <p:cNvPr id="5" name="Straight Arrow Connector 4"/>
          <p:cNvCxnSpPr/>
          <p:nvPr/>
        </p:nvCxnSpPr>
        <p:spPr>
          <a:xfrm rot="16200000" flipH="1">
            <a:off x="4175956" y="4329100"/>
            <a:ext cx="72008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355976" y="4941168"/>
            <a:ext cx="41764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ถึงจะเป็นสับคลาส ก็ต้องใช้เมธอดเพื่อให้อ่าน </a:t>
            </a:r>
            <a:r>
              <a:rPr lang="en-US" dirty="0" smtClean="0"/>
              <a:t>private variable </a:t>
            </a:r>
            <a:r>
              <a:rPr lang="th-TH" dirty="0" smtClean="0"/>
              <a:t>ได้</a:t>
            </a:r>
            <a:endParaRPr lang="th-TH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บางคนใช้วิธีแก้ผิดๆ นึกว่าจะเข้าถึง </a:t>
            </a:r>
            <a:r>
              <a:rPr lang="en-US" dirty="0" smtClean="0"/>
              <a:t>private variable </a:t>
            </a:r>
            <a:r>
              <a:rPr lang="th-TH" dirty="0" smtClean="0"/>
              <a:t>ได้ ด้วยการนิยามตัวแปรใหม่ แต่ว่ามันผิดนะ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public class </a:t>
            </a:r>
            <a:r>
              <a:rPr lang="en-US" dirty="0" err="1" smtClean="0"/>
              <a:t>SavingAccount</a:t>
            </a:r>
            <a:r>
              <a:rPr lang="en-US" dirty="0" smtClean="0"/>
              <a:t> extends </a:t>
            </a:r>
            <a:r>
              <a:rPr lang="en-US" dirty="0" err="1" smtClean="0"/>
              <a:t>BankAccount</a:t>
            </a:r>
            <a:r>
              <a:rPr lang="en-US" dirty="0" smtClean="0"/>
              <a:t>{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p</a:t>
            </a:r>
            <a:r>
              <a:rPr lang="en-US" dirty="0" smtClean="0"/>
              <a:t>rivate double balance; </a:t>
            </a:r>
            <a:endParaRPr lang="en-US" dirty="0" smtClean="0"/>
          </a:p>
          <a:p>
            <a:pPr>
              <a:buNone/>
            </a:pPr>
            <a:endParaRPr lang="th-TH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563888" y="3861048"/>
            <a:ext cx="57606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915816" y="4293096"/>
            <a:ext cx="58326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ไอ้นี่มันเป็นอีกตัวแปรนึง สรุปคือ ตอนนี้ คลาสนี้จะมีตัวแปร </a:t>
            </a:r>
            <a:r>
              <a:rPr lang="en-US" dirty="0" smtClean="0"/>
              <a:t>balance </a:t>
            </a:r>
            <a:r>
              <a:rPr lang="th-TH" dirty="0" smtClean="0"/>
              <a:t>สองตัว ตัวนึงมาจาก</a:t>
            </a:r>
            <a:r>
              <a:rPr lang="en-US" dirty="0" err="1" smtClean="0"/>
              <a:t>BankAccount</a:t>
            </a:r>
            <a:endParaRPr lang="th-TH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public class </a:t>
            </a:r>
            <a:r>
              <a:rPr lang="en-US" sz="2800" dirty="0" err="1" smtClean="0"/>
              <a:t>CheckingAccount</a:t>
            </a:r>
            <a:r>
              <a:rPr lang="en-US" sz="2800" dirty="0" smtClean="0"/>
              <a:t> extends </a:t>
            </a:r>
            <a:r>
              <a:rPr lang="en-US" sz="2800" dirty="0" err="1" smtClean="0"/>
              <a:t>BankAccount</a:t>
            </a:r>
            <a:r>
              <a:rPr lang="en-US" sz="2800" dirty="0" smtClean="0"/>
              <a:t>{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dirty="0"/>
              <a:t>p</a:t>
            </a:r>
            <a:r>
              <a:rPr lang="en-US" sz="2800" dirty="0" smtClean="0"/>
              <a:t>ublic void deposit(double amount){</a:t>
            </a:r>
          </a:p>
          <a:p>
            <a:pPr>
              <a:buNone/>
            </a:pPr>
            <a:r>
              <a:rPr lang="en-US" sz="2800" dirty="0" smtClean="0"/>
              <a:t>	counter++ ; // </a:t>
            </a:r>
            <a:r>
              <a:rPr lang="th-TH" sz="2800" dirty="0" smtClean="0"/>
              <a:t>นี่คือตรงที่มีเพิ่มมาจากของเดิม</a:t>
            </a:r>
            <a:endParaRPr lang="en-US" sz="2800" dirty="0" smtClean="0"/>
          </a:p>
          <a:p>
            <a:pPr>
              <a:buNone/>
            </a:pPr>
            <a:r>
              <a:rPr lang="en-US" sz="2800" dirty="0"/>
              <a:t>	</a:t>
            </a:r>
            <a:r>
              <a:rPr lang="en-US" sz="2800" dirty="0" smtClean="0"/>
              <a:t>deposit(amount); //</a:t>
            </a:r>
            <a:r>
              <a:rPr lang="th-TH" sz="2800" dirty="0" smtClean="0"/>
              <a:t>พยายามเรียกเมธอดของ </a:t>
            </a:r>
            <a:r>
              <a:rPr lang="en-US" sz="2800" dirty="0" err="1" smtClean="0"/>
              <a:t>superclass</a:t>
            </a:r>
            <a:endParaRPr lang="en-US" sz="2800" dirty="0"/>
          </a:p>
          <a:p>
            <a:pPr>
              <a:buNone/>
            </a:pPr>
            <a:r>
              <a:rPr lang="en-US" sz="2800" dirty="0" smtClean="0"/>
              <a:t>}</a:t>
            </a:r>
          </a:p>
          <a:p>
            <a:pPr>
              <a:buNone/>
            </a:pPr>
            <a:endParaRPr lang="th-TH" dirty="0"/>
          </a:p>
        </p:txBody>
      </p:sp>
      <p:cxnSp>
        <p:nvCxnSpPr>
          <p:cNvPr id="5" name="Straight Arrow Connector 4"/>
          <p:cNvCxnSpPr/>
          <p:nvPr/>
        </p:nvCxnSpPr>
        <p:spPr>
          <a:xfrm rot="16200000" flipH="1">
            <a:off x="2159732" y="4185084"/>
            <a:ext cx="936104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203848" y="4653136"/>
            <a:ext cx="4968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แต่นี่จะกลายเป็นเรียกตัวเอง </a:t>
            </a:r>
            <a:r>
              <a:rPr lang="en-US" dirty="0" smtClean="0"/>
              <a:t>infinite</a:t>
            </a:r>
            <a:endParaRPr lang="th-TH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555776" y="2492896"/>
            <a:ext cx="57606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203848" y="2204864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นี่คือการ </a:t>
            </a:r>
            <a:r>
              <a:rPr lang="en-US" dirty="0" smtClean="0"/>
              <a:t>override</a:t>
            </a:r>
            <a:endParaRPr lang="th-TH" dirty="0"/>
          </a:p>
        </p:txBody>
      </p:sp>
      <p:cxnSp>
        <p:nvCxnSpPr>
          <p:cNvPr id="11" name="Straight Arrow Connector 10"/>
          <p:cNvCxnSpPr/>
          <p:nvPr/>
        </p:nvCxnSpPr>
        <p:spPr>
          <a:xfrm rot="16200000" flipH="1">
            <a:off x="1655676" y="4329100"/>
            <a:ext cx="1656184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275856" y="5445224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ต้องใช้ </a:t>
            </a:r>
            <a:r>
              <a:rPr lang="en-US" dirty="0" err="1" smtClean="0"/>
              <a:t>super.deposit</a:t>
            </a:r>
            <a:r>
              <a:rPr lang="en-US" dirty="0" smtClean="0"/>
              <a:t>(amount) </a:t>
            </a:r>
            <a:r>
              <a:rPr lang="th-TH" dirty="0" smtClean="0"/>
              <a:t>แทน</a:t>
            </a:r>
            <a:endParaRPr lang="th-TH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ในการเขียนสับคลาส ต้องระวัง </a:t>
            </a:r>
            <a:r>
              <a:rPr lang="en-US" dirty="0" smtClean="0"/>
              <a:t>overload </a:t>
            </a:r>
            <a:r>
              <a:rPr lang="th-TH" dirty="0" smtClean="0"/>
              <a:t>โดยไม่ตั้งใจ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public class </a:t>
            </a:r>
            <a:r>
              <a:rPr lang="en-US" dirty="0" err="1" smtClean="0"/>
              <a:t>CheckingAccount</a:t>
            </a:r>
            <a:r>
              <a:rPr lang="en-US" dirty="0" smtClean="0"/>
              <a:t> extends </a:t>
            </a:r>
            <a:r>
              <a:rPr lang="en-US" dirty="0" err="1" smtClean="0"/>
              <a:t>BankAccount</a:t>
            </a:r>
            <a:r>
              <a:rPr lang="en-US" dirty="0" smtClean="0"/>
              <a:t>{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public void deposit(</a:t>
            </a:r>
            <a:r>
              <a:rPr lang="en-US" dirty="0" err="1" smtClean="0"/>
              <a:t>int</a:t>
            </a:r>
            <a:r>
              <a:rPr lang="en-US" dirty="0" smtClean="0"/>
              <a:t> amount){</a:t>
            </a:r>
          </a:p>
          <a:p>
            <a:pPr>
              <a:buNone/>
            </a:pPr>
            <a:endParaRPr lang="th-TH" dirty="0"/>
          </a:p>
        </p:txBody>
      </p:sp>
      <p:cxnSp>
        <p:nvCxnSpPr>
          <p:cNvPr id="5" name="Straight Arrow Connector 4"/>
          <p:cNvCxnSpPr/>
          <p:nvPr/>
        </p:nvCxnSpPr>
        <p:spPr>
          <a:xfrm rot="16200000" flipH="1">
            <a:off x="3563888" y="3861048"/>
            <a:ext cx="64807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835696" y="4653136"/>
            <a:ext cx="56886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Type </a:t>
            </a:r>
            <a:r>
              <a:rPr lang="th-TH" dirty="0" smtClean="0"/>
              <a:t>ของพารามิเตอร์ เป็นคนละอันกับของเดิม ดังนั้นจาวาจะนึกว่าเขียนเมธอดขึ้นใหม่ ไม่ได้ </a:t>
            </a:r>
            <a:r>
              <a:rPr lang="en-US" dirty="0" smtClean="0"/>
              <a:t>override </a:t>
            </a:r>
            <a:r>
              <a:rPr lang="th-TH" dirty="0" smtClean="0"/>
              <a:t>ของเก่า</a:t>
            </a:r>
            <a:endParaRPr lang="th-TH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คอนสตรัคเตอร์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public class </a:t>
            </a:r>
            <a:r>
              <a:rPr lang="en-US" dirty="0" err="1" smtClean="0"/>
              <a:t>CheckingAccount</a:t>
            </a:r>
            <a:r>
              <a:rPr lang="en-US" dirty="0" smtClean="0"/>
              <a:t> extends </a:t>
            </a:r>
            <a:r>
              <a:rPr lang="en-US" dirty="0" err="1" smtClean="0"/>
              <a:t>BankAccount</a:t>
            </a: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/>
              <a:t>p</a:t>
            </a:r>
            <a:r>
              <a:rPr lang="en-US" dirty="0" smtClean="0"/>
              <a:t>ublic </a:t>
            </a:r>
            <a:r>
              <a:rPr lang="en-US" dirty="0" err="1" smtClean="0"/>
              <a:t>CheckingAccount</a:t>
            </a:r>
            <a:r>
              <a:rPr lang="en-US" dirty="0" smtClean="0"/>
              <a:t>(double </a:t>
            </a:r>
            <a:r>
              <a:rPr lang="en-US" dirty="0" err="1" smtClean="0"/>
              <a:t>initialBalance</a:t>
            </a:r>
            <a:r>
              <a:rPr lang="en-US" dirty="0" smtClean="0"/>
              <a:t>){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super(</a:t>
            </a:r>
            <a:r>
              <a:rPr lang="en-US" dirty="0" err="1" smtClean="0"/>
              <a:t>initialBalance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counter = 0 ;</a:t>
            </a:r>
          </a:p>
          <a:p>
            <a:pPr>
              <a:buNone/>
            </a:pPr>
            <a:r>
              <a:rPr lang="en-US" dirty="0"/>
              <a:t>}</a:t>
            </a:r>
            <a:endParaRPr lang="th-TH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283968" y="3789040"/>
            <a:ext cx="50405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860032" y="3429000"/>
            <a:ext cx="38884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เรียกโค้ดที่เขียนไว้ในคอนสตรัคเตอร์ของซุปเปอร์คลาส การเรียกคอนสตรัคเตอร์ของซุปเปอร์คลาสต้องเป็นบรรทัดแรกเสมอ </a:t>
            </a:r>
            <a:endParaRPr lang="th-TH" dirty="0"/>
          </a:p>
        </p:txBody>
      </p:sp>
      <p:sp>
        <p:nvSpPr>
          <p:cNvPr id="7" name="TextBox 6"/>
          <p:cNvSpPr txBox="1"/>
          <p:nvPr/>
        </p:nvSpPr>
        <p:spPr>
          <a:xfrm>
            <a:off x="611560" y="5373216"/>
            <a:ext cx="80648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ถ้าเราไม่เรียกคอนสตรัคเตอร์ของซุปเปอร์คลาส จาวาจะเรียก </a:t>
            </a:r>
            <a:r>
              <a:rPr lang="en-US" dirty="0" smtClean="0"/>
              <a:t>super() </a:t>
            </a:r>
            <a:r>
              <a:rPr lang="th-TH" dirty="0" smtClean="0"/>
              <a:t>ให้ แต่ถ้าในซุปเปอร์คลาสเราเขียนแต่คอนสตรัคเตอร์ที่มีพารามิเตอร์ จาวาจะถือว่าไม่มีการเขียนคอนสตรัคเตอร์ที่ไม่มีพารามิเตอร์เอาไว้เลย และจะ </a:t>
            </a:r>
            <a:r>
              <a:rPr lang="en-US" dirty="0" smtClean="0"/>
              <a:t>error</a:t>
            </a:r>
            <a:endParaRPr lang="th-TH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 </a:t>
            </a:r>
            <a:r>
              <a:rPr lang="en-US" dirty="0" smtClean="0"/>
              <a:t>convert type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SavingAccount</a:t>
            </a:r>
            <a:r>
              <a:rPr lang="en-US" dirty="0" smtClean="0"/>
              <a:t> a = new </a:t>
            </a:r>
            <a:r>
              <a:rPr lang="en-US" dirty="0" err="1" smtClean="0"/>
              <a:t>SavingAccount</a:t>
            </a:r>
            <a:r>
              <a:rPr lang="en-US" dirty="0" smtClean="0"/>
              <a:t>(10.0);</a:t>
            </a:r>
          </a:p>
          <a:p>
            <a:pPr>
              <a:buNone/>
            </a:pPr>
            <a:r>
              <a:rPr lang="en-US" dirty="0" err="1" smtClean="0"/>
              <a:t>BankAccount</a:t>
            </a:r>
            <a:r>
              <a:rPr lang="en-US" dirty="0" smtClean="0"/>
              <a:t> </a:t>
            </a:r>
            <a:r>
              <a:rPr lang="en-US" dirty="0" err="1" smtClean="0"/>
              <a:t>anAccount</a:t>
            </a:r>
            <a:r>
              <a:rPr lang="en-US" dirty="0" smtClean="0"/>
              <a:t> = a; // </a:t>
            </a:r>
            <a:r>
              <a:rPr lang="th-TH" dirty="0" smtClean="0"/>
              <a:t>อันนี้ทำได้โอเค</a:t>
            </a:r>
          </a:p>
          <a:p>
            <a:pPr>
              <a:buNone/>
            </a:pPr>
            <a:r>
              <a:rPr lang="en-US" dirty="0" smtClean="0"/>
              <a:t>Object </a:t>
            </a:r>
            <a:r>
              <a:rPr lang="en-US" dirty="0" err="1" smtClean="0"/>
              <a:t>anObject</a:t>
            </a:r>
            <a:r>
              <a:rPr lang="en-US" dirty="0" smtClean="0"/>
              <a:t> = a; // </a:t>
            </a:r>
            <a:r>
              <a:rPr lang="th-TH" dirty="0" smtClean="0"/>
              <a:t>นี่ก็ทำได้โอเค</a:t>
            </a:r>
          </a:p>
          <a:p>
            <a:pPr>
              <a:buNone/>
            </a:pPr>
            <a:endParaRPr lang="th-TH" dirty="0"/>
          </a:p>
          <a:p>
            <a:pPr>
              <a:buNone/>
            </a:pPr>
            <a:r>
              <a:rPr lang="en-US" dirty="0" err="1" smtClean="0"/>
              <a:t>anAccount.deposit</a:t>
            </a:r>
            <a:r>
              <a:rPr lang="en-US" dirty="0" smtClean="0"/>
              <a:t>(1000);//ok</a:t>
            </a:r>
          </a:p>
          <a:p>
            <a:pPr>
              <a:buNone/>
            </a:pPr>
            <a:r>
              <a:rPr lang="en-US" dirty="0" err="1" smtClean="0"/>
              <a:t>anAccount.addInterest</a:t>
            </a:r>
            <a:r>
              <a:rPr lang="en-US" dirty="0" smtClean="0"/>
              <a:t>(); // </a:t>
            </a:r>
            <a:r>
              <a:rPr lang="th-TH" dirty="0" smtClean="0"/>
              <a:t>ทำไม่ได้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th-TH" dirty="0"/>
          </a:p>
        </p:txBody>
      </p:sp>
      <p:sp>
        <p:nvSpPr>
          <p:cNvPr id="4" name="TextBox 3"/>
          <p:cNvSpPr txBox="1"/>
          <p:nvPr/>
        </p:nvSpPr>
        <p:spPr>
          <a:xfrm>
            <a:off x="1115616" y="5373216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จะมีคำถามคือ แล้วจะทำให้มันเรียกเมธอดได้น้อยลงทำไม</a:t>
            </a:r>
            <a:endParaRPr lang="th-TH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มันก็มีที่ต้องใช้ </a:t>
            </a:r>
            <a:r>
              <a:rPr lang="en-US" dirty="0" smtClean="0"/>
              <a:t>type </a:t>
            </a:r>
            <a:r>
              <a:rPr lang="th-TH" dirty="0" smtClean="0"/>
              <a:t>ของตัวที่เรียกเมธอดได้น้อยกว่า เช่น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Public void transfer(double amount, </a:t>
            </a:r>
            <a:r>
              <a:rPr lang="en-US" dirty="0" err="1" smtClean="0"/>
              <a:t>BankAccount</a:t>
            </a:r>
            <a:r>
              <a:rPr lang="en-US" dirty="0" smtClean="0"/>
              <a:t> other){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withdraw(amount);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 smtClean="0"/>
              <a:t>other.deposit</a:t>
            </a:r>
            <a:r>
              <a:rPr lang="en-US" dirty="0" smtClean="0"/>
              <a:t>(amount);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r>
              <a:rPr lang="en-US" dirty="0" smtClean="0"/>
              <a:t>....</a:t>
            </a:r>
          </a:p>
          <a:p>
            <a:pPr>
              <a:buNone/>
            </a:pPr>
            <a:r>
              <a:rPr lang="en-US" dirty="0" err="1" smtClean="0"/>
              <a:t>CheckingAccount</a:t>
            </a:r>
            <a:r>
              <a:rPr lang="en-US" dirty="0" smtClean="0"/>
              <a:t> </a:t>
            </a:r>
            <a:r>
              <a:rPr lang="en-US" dirty="0" err="1" smtClean="0"/>
              <a:t>myAcc</a:t>
            </a:r>
            <a:r>
              <a:rPr lang="en-US" dirty="0" smtClean="0"/>
              <a:t> = new </a:t>
            </a:r>
            <a:r>
              <a:rPr lang="en-US" dirty="0" err="1" smtClean="0"/>
              <a:t>CheckingAccount</a:t>
            </a:r>
            <a:r>
              <a:rPr lang="en-US" dirty="0" smtClean="0"/>
              <a:t>(..);</a:t>
            </a:r>
          </a:p>
          <a:p>
            <a:pPr>
              <a:buNone/>
            </a:pPr>
            <a:r>
              <a:rPr lang="en-US" dirty="0" err="1" smtClean="0"/>
              <a:t>momAccount.transfer</a:t>
            </a:r>
            <a:r>
              <a:rPr lang="en-US" dirty="0" smtClean="0"/>
              <a:t>(1000,myAcc); 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 flipH="1" flipV="1">
            <a:off x="4896036" y="4761148"/>
            <a:ext cx="1224136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004048" y="2780928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อันนี้ใช้ใน </a:t>
            </a:r>
            <a:r>
              <a:rPr lang="en-US" dirty="0" smtClean="0"/>
              <a:t>transfer </a:t>
            </a:r>
            <a:r>
              <a:rPr lang="th-TH" dirty="0" smtClean="0"/>
              <a:t>ได้ ไง เพราะ </a:t>
            </a:r>
            <a:r>
              <a:rPr lang="en-US" dirty="0" smtClean="0"/>
              <a:t>transfer </a:t>
            </a:r>
            <a:r>
              <a:rPr lang="th-TH" dirty="0" smtClean="0"/>
              <a:t>มันควรจะใช้กับบัญชีธนาคารแบบไหนก็ได้</a:t>
            </a:r>
            <a:endParaRPr lang="th-TH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ถ้าต้องการเปลี่ยน </a:t>
            </a:r>
            <a:r>
              <a:rPr lang="en-US" dirty="0" smtClean="0"/>
              <a:t>type </a:t>
            </a:r>
            <a:r>
              <a:rPr lang="th-TH" dirty="0" smtClean="0"/>
              <a:t>อีกข้าง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If (</a:t>
            </a:r>
            <a:r>
              <a:rPr lang="en-US" sz="2800" dirty="0" err="1" smtClean="0"/>
              <a:t>anObject</a:t>
            </a:r>
            <a:r>
              <a:rPr lang="en-US" sz="2800" dirty="0" smtClean="0"/>
              <a:t> </a:t>
            </a:r>
            <a:r>
              <a:rPr lang="en-US" sz="2800" dirty="0" err="1" smtClean="0"/>
              <a:t>instanceof</a:t>
            </a:r>
            <a:r>
              <a:rPr lang="en-US" sz="2800" dirty="0" smtClean="0"/>
              <a:t> </a:t>
            </a:r>
            <a:r>
              <a:rPr lang="en-US" sz="2800" dirty="0" err="1" smtClean="0"/>
              <a:t>BankAccount</a:t>
            </a:r>
            <a:r>
              <a:rPr lang="en-US" sz="2800" dirty="0" smtClean="0"/>
              <a:t>){</a:t>
            </a:r>
          </a:p>
          <a:p>
            <a:pPr>
              <a:buNone/>
            </a:pPr>
            <a:r>
              <a:rPr lang="en-US" sz="2800" dirty="0"/>
              <a:t>	</a:t>
            </a:r>
            <a:r>
              <a:rPr lang="en-US" sz="2800" dirty="0" err="1" smtClean="0"/>
              <a:t>BankAccount</a:t>
            </a:r>
            <a:r>
              <a:rPr lang="en-US" sz="2800" dirty="0" smtClean="0"/>
              <a:t> </a:t>
            </a:r>
            <a:r>
              <a:rPr lang="en-US" sz="2800" dirty="0" err="1" smtClean="0"/>
              <a:t>anAccount</a:t>
            </a:r>
            <a:r>
              <a:rPr lang="en-US" sz="2800" dirty="0" smtClean="0"/>
              <a:t> = (</a:t>
            </a:r>
            <a:r>
              <a:rPr lang="en-US" sz="2800" dirty="0" err="1" smtClean="0"/>
              <a:t>BankAccount</a:t>
            </a:r>
            <a:r>
              <a:rPr lang="en-US" sz="2800" dirty="0" smtClean="0"/>
              <a:t>) </a:t>
            </a:r>
            <a:r>
              <a:rPr lang="en-US" sz="2800" dirty="0" err="1" smtClean="0"/>
              <a:t>anObject</a:t>
            </a:r>
            <a:r>
              <a:rPr lang="en-US" sz="2800" dirty="0" smtClean="0"/>
              <a:t>;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dirty="0" smtClean="0"/>
              <a:t>}</a:t>
            </a:r>
            <a:endParaRPr lang="th-TH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397</Words>
  <Application>Microsoft Office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inheritance</vt:lpstr>
      <vt:lpstr>Slide 2</vt:lpstr>
      <vt:lpstr>บางคนใช้วิธีแก้ผิดๆ นึกว่าจะเข้าถึง private variable ได้ ด้วยการนิยามตัวแปรใหม่ แต่ว่ามันผิดนะ</vt:lpstr>
      <vt:lpstr>Slide 4</vt:lpstr>
      <vt:lpstr>ในการเขียนสับคลาส ต้องระวัง overload โดยไม่ตั้งใจ</vt:lpstr>
      <vt:lpstr>คอนสตรัคเตอร์</vt:lpstr>
      <vt:lpstr>การ convert type</vt:lpstr>
      <vt:lpstr>มันก็มีที่ต้องใช้ type ของตัวที่เรียกเมธอดได้น้อยกว่า เช่น</vt:lpstr>
      <vt:lpstr>ถ้าต้องการเปลี่ยน type อีกข้าง</vt:lpstr>
      <vt:lpstr>ดูว่าเมธอดไหนถูกเรียก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inheritance</dc:title>
  <dc:creator>Vishnu Kotrajaras</dc:creator>
  <cp:lastModifiedBy>Vishnu Kotrajaras</cp:lastModifiedBy>
  <cp:revision>12</cp:revision>
  <dcterms:created xsi:type="dcterms:W3CDTF">2010-07-14T01:06:34Z</dcterms:created>
  <dcterms:modified xsi:type="dcterms:W3CDTF">2010-07-14T02:15:37Z</dcterms:modified>
</cp:coreProperties>
</file>