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59" r:id="rId11"/>
    <p:sldId id="260" r:id="rId12"/>
    <p:sldId id="261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 and classes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คลาส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คลาสคือ </a:t>
            </a:r>
            <a:r>
              <a:rPr lang="en-US" dirty="0" smtClean="0"/>
              <a:t>template </a:t>
            </a:r>
            <a:r>
              <a:rPr lang="th-TH" dirty="0" smtClean="0"/>
              <a:t>ที่เราจะใช้สร้างออบเจ็กต์</a:t>
            </a:r>
          </a:p>
          <a:p>
            <a:pPr lvl="1"/>
            <a:r>
              <a:rPr lang="th-TH" dirty="0" smtClean="0"/>
              <a:t>พูดง่ายๆ มันเป็นตัวกำหนดว่า ออบเจ็กต์ที่สร้างจากมัน จะมีข้อมูลอะไรอยู่ภายในบ้าง</a:t>
            </a:r>
          </a:p>
          <a:p>
            <a:pPr lvl="1"/>
            <a:r>
              <a:rPr lang="th-TH" dirty="0" smtClean="0"/>
              <a:t>คลาสเปรียบเสมือนแม่พิมพ์ ส่วนออบเจ็กต์ก็เป็นสิ่งที่แม่พิมพ์พิมพ์ออกมา</a:t>
            </a:r>
          </a:p>
          <a:p>
            <a:r>
              <a:rPr lang="th-TH" dirty="0" smtClean="0"/>
              <a:t>เมื่อเราสร้างออบเจ็กต์ขึ้นจากคลาส</a:t>
            </a:r>
          </a:p>
          <a:p>
            <a:pPr lvl="1"/>
            <a:r>
              <a:rPr lang="th-TH" dirty="0" smtClean="0"/>
              <a:t>เราเรียกเหตุการณ์นี้ว่า การสร้าง </a:t>
            </a:r>
            <a:r>
              <a:rPr lang="en-US" dirty="0" smtClean="0"/>
              <a:t>instance </a:t>
            </a:r>
            <a:r>
              <a:rPr lang="th-TH" dirty="0" smtClean="0"/>
              <a:t>ของคลาส</a:t>
            </a: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ภายในแต่ละออบเจ็กต์</a:t>
            </a:r>
          </a:p>
          <a:p>
            <a:pPr lvl="1"/>
            <a:r>
              <a:rPr lang="th-TH" dirty="0" smtClean="0"/>
              <a:t>ข้อมูล หรือดาต้า เราเรียกว่า </a:t>
            </a:r>
            <a:r>
              <a:rPr lang="en-US" dirty="0" smtClean="0"/>
              <a:t>instance fields </a:t>
            </a:r>
            <a:r>
              <a:rPr lang="th-TH" dirty="0" smtClean="0"/>
              <a:t>หรือ </a:t>
            </a:r>
            <a:r>
              <a:rPr lang="en-US" dirty="0" smtClean="0"/>
              <a:t>instance variables</a:t>
            </a:r>
          </a:p>
          <a:p>
            <a:pPr lvl="2"/>
            <a:r>
              <a:rPr lang="th-TH" dirty="0" smtClean="0"/>
              <a:t>แต่ละออบเจ็กต์ จะมีค่าของแต่ละ </a:t>
            </a:r>
            <a:r>
              <a:rPr lang="en-US" dirty="0" smtClean="0"/>
              <a:t>instance field </a:t>
            </a:r>
            <a:r>
              <a:rPr lang="th-TH" dirty="0" smtClean="0"/>
              <a:t>เป็นของตนเอง ไม่ใช้ค่าร่วมกับออบเจ็กต์อื่น</a:t>
            </a:r>
          </a:p>
          <a:p>
            <a:pPr lvl="2"/>
            <a:r>
              <a:rPr lang="th-TH" dirty="0" smtClean="0"/>
              <a:t>สถานะของค่าตัวแปรเหล่านี้ทั้งหมด ถือเป็น </a:t>
            </a:r>
            <a:r>
              <a:rPr lang="en-US" dirty="0" smtClean="0"/>
              <a:t>state </a:t>
            </a:r>
            <a:r>
              <a:rPr lang="th-TH" dirty="0" smtClean="0"/>
              <a:t>ของออบเจ็กต์</a:t>
            </a:r>
          </a:p>
          <a:p>
            <a:pPr lvl="2"/>
            <a:r>
              <a:rPr lang="th-TH" dirty="0" smtClean="0"/>
              <a:t>ซึ่งเมื่อเรียกเมธอด </a:t>
            </a:r>
            <a:r>
              <a:rPr lang="en-US" dirty="0" smtClean="0"/>
              <a:t>  state </a:t>
            </a:r>
            <a:r>
              <a:rPr lang="th-TH" dirty="0" smtClean="0"/>
              <a:t>ของออบเจ็กต์อาจเปลี่ยนได้</a:t>
            </a:r>
          </a:p>
          <a:p>
            <a:pPr lvl="1"/>
            <a:endParaRPr lang="en-US" dirty="0" smtClean="0"/>
          </a:p>
          <a:p>
            <a:pPr lvl="1"/>
            <a:r>
              <a:rPr lang="th-TH" dirty="0" smtClean="0"/>
              <a:t>ส่วนฟังก์ชั่นที่ออบเจ็กต์นั้นเรียกเพื่อจัดการข้อมูลข้างต้น เรียกว่า </a:t>
            </a:r>
            <a:r>
              <a:rPr lang="en-US" dirty="0" smtClean="0"/>
              <a:t>methods</a:t>
            </a: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ห้ามเข้าถึงค่าของ </a:t>
            </a:r>
            <a:r>
              <a:rPr lang="en-US" dirty="0" smtClean="0"/>
              <a:t>instance field </a:t>
            </a:r>
            <a:r>
              <a:rPr lang="th-TH" dirty="0" smtClean="0"/>
              <a:t>โดยตรง </a:t>
            </a:r>
          </a:p>
          <a:p>
            <a:r>
              <a:rPr lang="th-TH" dirty="0" smtClean="0"/>
              <a:t>ต้องอ่าน และเขียนค่าตัวแปร จากเมธอดเท่านั้น</a:t>
            </a:r>
          </a:p>
          <a:p>
            <a:r>
              <a:rPr lang="th-TH" dirty="0" smtClean="0"/>
              <a:t>ทั้งนี้เพื่อ</a:t>
            </a:r>
          </a:p>
          <a:p>
            <a:pPr lvl="1"/>
            <a:r>
              <a:rPr lang="th-TH" dirty="0" smtClean="0"/>
              <a:t>ป้องกันการยัดค่าผิดๆ ใส่ลงไปใน </a:t>
            </a:r>
            <a:r>
              <a:rPr lang="en-US" dirty="0" smtClean="0"/>
              <a:t>instance field</a:t>
            </a:r>
          </a:p>
          <a:p>
            <a:pPr lvl="2"/>
            <a:r>
              <a:rPr lang="th-TH" dirty="0" smtClean="0"/>
              <a:t>เช่น </a:t>
            </a:r>
            <a:r>
              <a:rPr lang="en-US" dirty="0" err="1" smtClean="0"/>
              <a:t>a.x</a:t>
            </a:r>
            <a:r>
              <a:rPr lang="en-US" dirty="0" smtClean="0"/>
              <a:t> = 100;     </a:t>
            </a:r>
            <a:r>
              <a:rPr lang="th-TH" dirty="0" smtClean="0"/>
              <a:t>จริงๆ</a:t>
            </a:r>
            <a:r>
              <a:rPr lang="en-US" dirty="0" smtClean="0"/>
              <a:t> x </a:t>
            </a:r>
            <a:r>
              <a:rPr lang="th-TH" dirty="0" smtClean="0"/>
              <a:t>อาจจะมีค่าเกิน </a:t>
            </a:r>
            <a:r>
              <a:rPr lang="en-US" dirty="0" smtClean="0"/>
              <a:t>99 </a:t>
            </a:r>
            <a:r>
              <a:rPr lang="th-TH" dirty="0" smtClean="0"/>
              <a:t>ไม่ได้ ดังนั้นเขียนเมธอดคุมดีกว่า</a:t>
            </a:r>
          </a:p>
          <a:p>
            <a:pPr lvl="1"/>
            <a:r>
              <a:rPr lang="th-TH" dirty="0" smtClean="0"/>
              <a:t>เวลาจะเปลี่ยนพฤติกรรมการทำอะไร จะได้แก้ในเมธอด ทีเดียว ไม่ต้องมาแก้หลายๆที่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ตัวอย่าง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51355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public class Counter{</a:t>
            </a:r>
          </a:p>
          <a:p>
            <a:pPr>
              <a:buNone/>
            </a:pPr>
            <a:r>
              <a:rPr lang="en-US" dirty="0" smtClean="0"/>
              <a:t>	private </a:t>
            </a:r>
            <a:r>
              <a:rPr lang="en-US" dirty="0" err="1" smtClean="0"/>
              <a:t>int</a:t>
            </a:r>
            <a:r>
              <a:rPr lang="en-US" dirty="0" smtClean="0"/>
              <a:t> value;</a:t>
            </a:r>
          </a:p>
          <a:p>
            <a:pPr>
              <a:buNone/>
            </a:pPr>
            <a:r>
              <a:rPr lang="en-US" dirty="0" smtClean="0"/>
              <a:t>	public void count(){ value = value+1;} </a:t>
            </a:r>
          </a:p>
          <a:p>
            <a:pPr>
              <a:buNone/>
            </a:pPr>
            <a:r>
              <a:rPr lang="en-US" dirty="0" smtClean="0"/>
              <a:t>	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getValue</a:t>
            </a:r>
            <a:r>
              <a:rPr lang="en-US" dirty="0" smtClean="0"/>
              <a:t>(){return value;}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Auser</a:t>
            </a: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…</a:t>
            </a:r>
          </a:p>
          <a:p>
            <a:pPr>
              <a:buNone/>
            </a:pPr>
            <a:r>
              <a:rPr lang="en-US" dirty="0" smtClean="0"/>
              <a:t>	Counter tally = new Counter();</a:t>
            </a:r>
          </a:p>
          <a:p>
            <a:pPr>
              <a:buNone/>
            </a:pPr>
            <a:r>
              <a:rPr lang="en-US" dirty="0" smtClean="0"/>
              <a:t>	Counter tally02 = new Counter();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tally.count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tally.count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result = </a:t>
            </a:r>
            <a:r>
              <a:rPr lang="en-US" dirty="0" err="1" smtClean="0"/>
              <a:t>tally.getValue</a:t>
            </a:r>
            <a:r>
              <a:rPr lang="en-US" dirty="0" smtClean="0"/>
              <a:t>(); //result is set to 2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result02 = tally02.getValue(); //result 02is 0, a default value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/>
          </a:p>
        </p:txBody>
      </p:sp>
      <p:sp>
        <p:nvSpPr>
          <p:cNvPr id="8" name="Up Arrow 7"/>
          <p:cNvSpPr/>
          <p:nvPr/>
        </p:nvSpPr>
        <p:spPr>
          <a:xfrm rot="15908850">
            <a:off x="3249106" y="686134"/>
            <a:ext cx="457200" cy="14683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4343400" y="533400"/>
            <a:ext cx="4800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700" dirty="0" smtClean="0"/>
              <a:t>อ่านได้เฉพาะเมธอดของคลาส </a:t>
            </a:r>
            <a:r>
              <a:rPr lang="en-US" sz="2700" dirty="0" smtClean="0"/>
              <a:t>Counter </a:t>
            </a:r>
            <a:r>
              <a:rPr lang="th-TH" sz="2700" dirty="0" smtClean="0"/>
              <a:t>เท่านั้น เพราะเป็น </a:t>
            </a:r>
            <a:r>
              <a:rPr lang="en-US" sz="2700" dirty="0" smtClean="0"/>
              <a:t>private </a:t>
            </a:r>
            <a:r>
              <a:rPr lang="th-TH" sz="2700" dirty="0" smtClean="0"/>
              <a:t>คือ ต้องเรียกใช้ตัวแปรนี้ผ่านเมธอดที่คลาส </a:t>
            </a:r>
            <a:r>
              <a:rPr lang="en-US" sz="2700" dirty="0" smtClean="0"/>
              <a:t>Counter </a:t>
            </a:r>
            <a:r>
              <a:rPr lang="th-TH" sz="2700" dirty="0" smtClean="0"/>
              <a:t>มี เท่านั้น</a:t>
            </a:r>
            <a:endParaRPr lang="th-TH" sz="2700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5638800" y="2362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53000" y="2819400"/>
            <a:ext cx="3124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300" dirty="0" smtClean="0"/>
              <a:t>เรียกว่า </a:t>
            </a:r>
            <a:r>
              <a:rPr lang="en-US" sz="3300" dirty="0" smtClean="0"/>
              <a:t>encapsulation</a:t>
            </a:r>
            <a:endParaRPr lang="th-TH" sz="3300" dirty="0"/>
          </a:p>
        </p:txBody>
      </p:sp>
      <p:sp>
        <p:nvSpPr>
          <p:cNvPr id="13" name="TextBox 12"/>
          <p:cNvSpPr txBox="1"/>
          <p:nvPr/>
        </p:nvSpPr>
        <p:spPr>
          <a:xfrm>
            <a:off x="3962400" y="586740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Instance </a:t>
            </a:r>
            <a:r>
              <a:rPr lang="en-US" sz="2400" dirty="0" err="1" smtClean="0"/>
              <a:t>var</a:t>
            </a:r>
            <a:r>
              <a:rPr lang="en-US" sz="2400" dirty="0" smtClean="0"/>
              <a:t> </a:t>
            </a:r>
            <a:r>
              <a:rPr lang="th-TH" sz="2400" dirty="0" smtClean="0"/>
              <a:t>มีค่า </a:t>
            </a:r>
            <a:r>
              <a:rPr lang="en-US" sz="2400" dirty="0" smtClean="0"/>
              <a:t>default </a:t>
            </a:r>
            <a:r>
              <a:rPr lang="th-TH" sz="2400" dirty="0" smtClean="0"/>
              <a:t>แต่ </a:t>
            </a:r>
            <a:r>
              <a:rPr lang="en-US" sz="2400" dirty="0" smtClean="0"/>
              <a:t>local </a:t>
            </a:r>
            <a:r>
              <a:rPr lang="en-US" sz="2400" dirty="0" err="1" smtClean="0"/>
              <a:t>var</a:t>
            </a:r>
            <a:r>
              <a:rPr lang="en-US" sz="2400" dirty="0" smtClean="0"/>
              <a:t> </a:t>
            </a:r>
            <a:r>
              <a:rPr lang="th-TH" sz="2400" dirty="0" smtClean="0"/>
              <a:t>ต้อง </a:t>
            </a:r>
            <a:r>
              <a:rPr lang="en-US" sz="2400" dirty="0" err="1" smtClean="0"/>
              <a:t>initiailize</a:t>
            </a:r>
            <a:r>
              <a:rPr lang="en-US" sz="2400" dirty="0" smtClean="0"/>
              <a:t> </a:t>
            </a:r>
            <a:r>
              <a:rPr lang="th-TH" sz="2400" dirty="0" smtClean="0"/>
              <a:t>ทุกครั้งนะ ไม่เหมือนกัน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อีกตัวอย่าง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public class </a:t>
            </a:r>
            <a:r>
              <a:rPr lang="en-US" dirty="0" err="1" smtClean="0"/>
              <a:t>BankAccount</a:t>
            </a: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private double  balance;</a:t>
            </a:r>
          </a:p>
          <a:p>
            <a:pPr>
              <a:buNone/>
            </a:pPr>
            <a:r>
              <a:rPr lang="en-US" dirty="0" smtClean="0"/>
              <a:t>	public </a:t>
            </a:r>
            <a:r>
              <a:rPr lang="en-US" dirty="0" err="1" smtClean="0"/>
              <a:t>BankAccount</a:t>
            </a:r>
            <a:r>
              <a:rPr lang="en-US" dirty="0" smtClean="0"/>
              <a:t>(){…}</a:t>
            </a:r>
          </a:p>
          <a:p>
            <a:pPr>
              <a:buNone/>
            </a:pPr>
            <a:r>
              <a:rPr lang="en-US" dirty="0" smtClean="0"/>
              <a:t>	public </a:t>
            </a:r>
            <a:r>
              <a:rPr lang="en-US" dirty="0" err="1" smtClean="0"/>
              <a:t>BankAccount</a:t>
            </a:r>
            <a:r>
              <a:rPr lang="en-US" dirty="0" smtClean="0"/>
              <a:t>(double </a:t>
            </a:r>
            <a:r>
              <a:rPr lang="en-US" dirty="0" err="1" smtClean="0"/>
              <a:t>initialBalance</a:t>
            </a:r>
            <a:r>
              <a:rPr lang="en-US" dirty="0" smtClean="0"/>
              <a:t>){…}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public void deposit(double amount){…}</a:t>
            </a:r>
          </a:p>
          <a:p>
            <a:pPr>
              <a:buNone/>
            </a:pPr>
            <a:r>
              <a:rPr lang="en-US" dirty="0" smtClean="0"/>
              <a:t>	public void withdraw(double amount){…}</a:t>
            </a:r>
          </a:p>
          <a:p>
            <a:pPr>
              <a:buNone/>
            </a:pPr>
            <a:r>
              <a:rPr lang="en-US" dirty="0" smtClean="0"/>
              <a:t>	public double </a:t>
            </a:r>
            <a:r>
              <a:rPr lang="en-US" dirty="0" err="1" smtClean="0"/>
              <a:t>getBalance</a:t>
            </a:r>
            <a:r>
              <a:rPr lang="en-US" dirty="0" smtClean="0"/>
              <a:t>(){…}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th-TH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4953000" y="396240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V="1">
            <a:off x="5181600" y="4114800"/>
            <a:ext cx="1143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800600" y="51816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24400" y="3200400"/>
            <a:ext cx="2362200" cy="5847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mutator</a:t>
            </a:r>
            <a:endParaRPr lang="th-TH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5562600"/>
            <a:ext cx="2362200" cy="5847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accessor</a:t>
            </a:r>
            <a:endParaRPr lang="th-TH" sz="320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657600" y="1600200"/>
            <a:ext cx="3200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867400" y="1600200"/>
            <a:ext cx="1295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943600" y="457200"/>
            <a:ext cx="2819400" cy="107721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Constructor </a:t>
            </a:r>
            <a:r>
              <a:rPr lang="th-TH" sz="3200" dirty="0" smtClean="0"/>
              <a:t>ห้าม </a:t>
            </a:r>
            <a:r>
              <a:rPr lang="en-US" sz="3200" dirty="0" smtClean="0"/>
              <a:t>return </a:t>
            </a:r>
            <a:r>
              <a:rPr lang="th-TH" sz="3200" dirty="0" smtClean="0"/>
              <a:t>นะ</a:t>
            </a:r>
            <a:endParaRPr lang="th-TH" sz="3200" dirty="0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228600" y="2362200"/>
            <a:ext cx="1143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04800" y="2895600"/>
            <a:ext cx="4038600" cy="95410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th-TH" sz="2800" dirty="0" smtClean="0"/>
              <a:t>อย่าลืม </a:t>
            </a:r>
            <a:r>
              <a:rPr lang="en-US" sz="2800" dirty="0" smtClean="0"/>
              <a:t>initialize </a:t>
            </a:r>
            <a:r>
              <a:rPr lang="th-TH" sz="2800" dirty="0" smtClean="0"/>
              <a:t>ในคอนสตรัคเตอร์ เพราะ </a:t>
            </a:r>
            <a:r>
              <a:rPr lang="en-US" sz="2800" dirty="0" smtClean="0"/>
              <a:t>null </a:t>
            </a:r>
            <a:r>
              <a:rPr lang="th-TH" sz="2800" dirty="0" smtClean="0"/>
              <a:t>เรียกเมธอดไม่ได้นะ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จากหน้าที่แล้ว ถ้าเราต้องการทำให้คลาสของเรามี </a:t>
            </a:r>
            <a:r>
              <a:rPr lang="en-US" dirty="0" smtClean="0"/>
              <a:t>help file </a:t>
            </a:r>
            <a:r>
              <a:rPr lang="th-TH" dirty="0" smtClean="0"/>
              <a:t>แบบที่ </a:t>
            </a:r>
            <a:r>
              <a:rPr lang="en-US" dirty="0" smtClean="0"/>
              <a:t>API </a:t>
            </a:r>
            <a:r>
              <a:rPr lang="th-TH" dirty="0" smtClean="0"/>
              <a:t>ตามปกติมี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05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h-TH" dirty="0" smtClean="0"/>
              <a:t>เติมคอมเม้นไว้ด้านบนของคลาสหรือเมธอดที่ต้องการสร้าง </a:t>
            </a:r>
            <a:r>
              <a:rPr lang="en-US" dirty="0" smtClean="0"/>
              <a:t>API </a:t>
            </a:r>
            <a:r>
              <a:rPr lang="th-TH" dirty="0" smtClean="0"/>
              <a:t>ดังตัวอย่างนี้</a:t>
            </a:r>
          </a:p>
          <a:p>
            <a:pPr>
              <a:buNone/>
            </a:pPr>
            <a:r>
              <a:rPr lang="en-US" dirty="0" smtClean="0"/>
              <a:t>/**</a:t>
            </a:r>
          </a:p>
          <a:p>
            <a:pPr>
              <a:buNone/>
            </a:pPr>
            <a:r>
              <a:rPr lang="en-US" dirty="0" smtClean="0"/>
              <a:t>	Withdraws money from the bank account.</a:t>
            </a:r>
          </a:p>
          <a:p>
            <a:pPr>
              <a:buNone/>
            </a:pPr>
            <a:r>
              <a:rPr lang="en-US" dirty="0" smtClean="0"/>
              <a:t>	@</a:t>
            </a:r>
            <a:r>
              <a:rPr lang="en-US" dirty="0" err="1" smtClean="0"/>
              <a:t>param</a:t>
            </a:r>
            <a:r>
              <a:rPr lang="en-US" dirty="0" smtClean="0"/>
              <a:t> amount the amount to withdraw</a:t>
            </a:r>
          </a:p>
          <a:p>
            <a:pPr>
              <a:buNone/>
            </a:pPr>
            <a:r>
              <a:rPr lang="en-US" dirty="0" smtClean="0"/>
              <a:t>*/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public void withdraw(double amount){…}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/**</a:t>
            </a:r>
          </a:p>
          <a:p>
            <a:pPr>
              <a:buNone/>
            </a:pPr>
            <a:r>
              <a:rPr lang="en-US" dirty="0" smtClean="0"/>
              <a:t>	Gets the current balance of the bank account.</a:t>
            </a:r>
          </a:p>
          <a:p>
            <a:pPr>
              <a:buNone/>
            </a:pPr>
            <a:r>
              <a:rPr lang="en-US" dirty="0" smtClean="0"/>
              <a:t>	@return the current balance </a:t>
            </a:r>
          </a:p>
          <a:p>
            <a:pPr>
              <a:buNone/>
            </a:pPr>
            <a:r>
              <a:rPr lang="en-US" dirty="0" smtClean="0"/>
              <a:t>*/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public double </a:t>
            </a:r>
            <a:r>
              <a:rPr lang="en-US" dirty="0" err="1" smtClean="0"/>
              <a:t>getBalance</a:t>
            </a:r>
            <a:r>
              <a:rPr lang="en-US" dirty="0" smtClean="0"/>
              <a:t>(){…}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4" name="Rounded Rectangle 3"/>
          <p:cNvSpPr/>
          <p:nvPr/>
        </p:nvSpPr>
        <p:spPr>
          <a:xfrm>
            <a:off x="6629400" y="2362200"/>
            <a:ext cx="21336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600" dirty="0" smtClean="0"/>
              <a:t>ใช้ </a:t>
            </a:r>
            <a:r>
              <a:rPr lang="en-US" sz="2600" dirty="0" err="1" smtClean="0"/>
              <a:t>javadoc</a:t>
            </a:r>
            <a:r>
              <a:rPr lang="en-US" sz="2600" dirty="0" smtClean="0"/>
              <a:t> </a:t>
            </a:r>
            <a:r>
              <a:rPr lang="th-TH" sz="2600" dirty="0" smtClean="0"/>
              <a:t>สร้างไฟล์ </a:t>
            </a:r>
            <a:r>
              <a:rPr lang="en-US" sz="2600" dirty="0" smtClean="0"/>
              <a:t>API </a:t>
            </a:r>
            <a:r>
              <a:rPr lang="th-TH" sz="2600" dirty="0" smtClean="0"/>
              <a:t>จากคอมเม้นได้อัตโนมัติ ทุก </a:t>
            </a:r>
            <a:r>
              <a:rPr lang="en-US" sz="2600" dirty="0" smtClean="0"/>
              <a:t>tool </a:t>
            </a:r>
            <a:r>
              <a:rPr lang="th-TH" sz="2600" dirty="0" smtClean="0"/>
              <a:t>มีให้ทดลอง</a:t>
            </a:r>
            <a:endParaRPr lang="th-TH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สรุป วิธีเขียนคลาสของเราขึ้นมาใช้งานเอง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คิดก่อน ว่าคลาสของเราต้องมีเมธอดอะไรที่เรียกใช้ได้บ้าง</a:t>
            </a:r>
          </a:p>
          <a:p>
            <a:r>
              <a:rPr lang="th-TH" dirty="0" smtClean="0"/>
              <a:t>เขียนหัวเมธอดเหล่านั้นออกมาก่อน </a:t>
            </a:r>
          </a:p>
          <a:p>
            <a:r>
              <a:rPr lang="th-TH" dirty="0" smtClean="0"/>
              <a:t>เขียนคอมเม้นของเมธอดนั้นให้เรียบร้อย</a:t>
            </a:r>
          </a:p>
          <a:p>
            <a:r>
              <a:rPr lang="th-TH" dirty="0" smtClean="0"/>
              <a:t>หาว่า ต้องใช้ </a:t>
            </a:r>
            <a:r>
              <a:rPr lang="en-US" dirty="0" smtClean="0"/>
              <a:t>instance variable </a:t>
            </a:r>
            <a:r>
              <a:rPr lang="th-TH" dirty="0" smtClean="0"/>
              <a:t>อะไรบ้าง</a:t>
            </a:r>
          </a:p>
          <a:p>
            <a:r>
              <a:rPr lang="th-TH" dirty="0" smtClean="0"/>
              <a:t>เขียนโค้ดของคอนสตรัคเตอร์และเมธอด</a:t>
            </a:r>
          </a:p>
          <a:p>
            <a:r>
              <a:rPr lang="en-US" dirty="0" smtClean="0"/>
              <a:t>Test </a:t>
            </a:r>
            <a:r>
              <a:rPr lang="th-TH" dirty="0" smtClean="0"/>
              <a:t>ตัวโค้ดทีละเมธอด ด้วยเครื่องมือ อย่างเช่น </a:t>
            </a:r>
            <a:r>
              <a:rPr lang="en-US" dirty="0" err="1" smtClean="0"/>
              <a:t>Junit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th-TH" dirty="0" smtClean="0"/>
              <a:t>คลาสไม่จำเป็นต้องมี </a:t>
            </a:r>
            <a:r>
              <a:rPr lang="en-US" dirty="0" smtClean="0"/>
              <a:t>main </a:t>
            </a:r>
            <a:r>
              <a:rPr lang="th-TH" dirty="0" smtClean="0"/>
              <a:t>นะ ขอให้มีเมธอดให้เรียกใช้ได้ก็โอเคแล้ว</a:t>
            </a:r>
            <a:r>
              <a:rPr lang="en-US" dirty="0" smtClean="0"/>
              <a:t>)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คราวนี้มาดูเรื่อง </a:t>
            </a:r>
            <a:r>
              <a:rPr lang="en-US" dirty="0" smtClean="0"/>
              <a:t>object ref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ตัวแปรที่มีไทป์เป็นคลาส ไม่ได้เก็บออบเจ็กต์ </a:t>
            </a:r>
          </a:p>
          <a:p>
            <a:pPr lvl="1"/>
            <a:r>
              <a:rPr lang="th-TH" dirty="0" smtClean="0"/>
              <a:t>แต่เก็บตำแหน่งในเมมโมรี่ ของออบเจ็กต์นั้น</a:t>
            </a:r>
          </a:p>
          <a:p>
            <a:r>
              <a:rPr lang="en-US" dirty="0" smtClean="0"/>
              <a:t>Object reference </a:t>
            </a:r>
            <a:r>
              <a:rPr lang="th-TH" dirty="0" smtClean="0"/>
              <a:t>หมายถึงตำแหน่งในเมมโมรี่ของอ็อบเจ็กต์</a:t>
            </a:r>
          </a:p>
          <a:p>
            <a:r>
              <a:rPr lang="th-TH" dirty="0" smtClean="0"/>
              <a:t>ตัวแปรที่เก็บตำแหน่งในเมมโมรี่ของอ็อบเจ็กต์ เราเรียกว่าตัวแปรนั้น </a:t>
            </a:r>
            <a:r>
              <a:rPr lang="en-US" dirty="0" smtClean="0"/>
              <a:t>refer to </a:t>
            </a:r>
            <a:r>
              <a:rPr lang="th-TH" dirty="0" smtClean="0"/>
              <a:t>อ็อบเจ็กต์นั้น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381000"/>
            <a:ext cx="65506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smtClean="0"/>
              <a:t>Rectangle box = new Rectangle(5,10,20,30);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28800" y="2438400"/>
            <a:ext cx="10668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90600" y="21336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box</a:t>
            </a:r>
            <a:endParaRPr lang="th-TH" sz="3200" dirty="0"/>
          </a:p>
        </p:txBody>
      </p:sp>
      <p:sp>
        <p:nvSpPr>
          <p:cNvPr id="11" name="Rectangle 10"/>
          <p:cNvSpPr/>
          <p:nvPr/>
        </p:nvSpPr>
        <p:spPr>
          <a:xfrm>
            <a:off x="2971800" y="2133600"/>
            <a:ext cx="34290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Rectangle</a:t>
            </a:r>
          </a:p>
          <a:p>
            <a:pPr algn="ctr"/>
            <a:r>
              <a:rPr lang="en-US" dirty="0" smtClean="0"/>
              <a:t>X=5</a:t>
            </a:r>
          </a:p>
          <a:p>
            <a:pPr algn="ctr"/>
            <a:r>
              <a:rPr lang="en-US" dirty="0" smtClean="0"/>
              <a:t>y=10</a:t>
            </a:r>
          </a:p>
          <a:p>
            <a:pPr algn="ctr"/>
            <a:r>
              <a:rPr lang="en-US" dirty="0" smtClean="0"/>
              <a:t>Width = 20 </a:t>
            </a:r>
          </a:p>
          <a:p>
            <a:pPr algn="ctr"/>
            <a:r>
              <a:rPr lang="en-US" dirty="0" smtClean="0"/>
              <a:t>Height = 30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743200" y="1143000"/>
            <a:ext cx="39170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Rectangle box2 = box; </a:t>
            </a:r>
            <a:endParaRPr lang="th-TH" sz="32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990600" y="2743200"/>
            <a:ext cx="1828800" cy="1132820"/>
            <a:chOff x="990600" y="2743200"/>
            <a:chExt cx="1828800" cy="113282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828800" y="2743200"/>
              <a:ext cx="99060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990600" y="3352800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box2</a:t>
              </a:r>
              <a:endParaRPr lang="th-TH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เปรียบเทียบ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th-TH" dirty="0" smtClean="0"/>
              <a:t>กับ อ็อบเจ็กต์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114800" cy="4602163"/>
          </a:xfrm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n =13;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n2 = n;</a:t>
            </a:r>
          </a:p>
          <a:p>
            <a:pPr>
              <a:buNone/>
            </a:pPr>
            <a:r>
              <a:rPr lang="en-US" smtClean="0"/>
              <a:t>n2 </a:t>
            </a:r>
            <a:r>
              <a:rPr lang="en-US" dirty="0" smtClean="0"/>
              <a:t>= 12;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เมื่อรันเสร็จ </a:t>
            </a:r>
            <a:r>
              <a:rPr lang="en-US" dirty="0" smtClean="0"/>
              <a:t>n </a:t>
            </a:r>
            <a:r>
              <a:rPr lang="th-TH" dirty="0" smtClean="0"/>
              <a:t>จะเท่ากับ </a:t>
            </a:r>
            <a:r>
              <a:rPr lang="en-US" dirty="0" smtClean="0"/>
              <a:t>13 </a:t>
            </a:r>
            <a:r>
              <a:rPr lang="th-TH" dirty="0" smtClean="0"/>
              <a:t>ส่วน </a:t>
            </a:r>
            <a:r>
              <a:rPr lang="en-US" dirty="0" smtClean="0"/>
              <a:t>n2 </a:t>
            </a:r>
            <a:r>
              <a:rPr lang="th-TH" dirty="0" smtClean="0"/>
              <a:t>จะเท่ากับ </a:t>
            </a:r>
            <a:r>
              <a:rPr lang="en-US" dirty="0" smtClean="0"/>
              <a:t>12 </a:t>
            </a:r>
            <a:endParaRPr lang="th-TH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0600" y="1524000"/>
            <a:ext cx="4114800" cy="4602163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3200" dirty="0" smtClean="0"/>
              <a:t>Rectangle box = new Rectangle(5,10,20,30);</a:t>
            </a:r>
          </a:p>
          <a:p>
            <a:r>
              <a:rPr lang="en-US" sz="3200" dirty="0" smtClean="0"/>
              <a:t>Rectangle box2 = box; </a:t>
            </a:r>
            <a:endParaRPr lang="th-TH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b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ox2.translate(15,25);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h-TH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เมื่อรันเสร็จ</a:t>
            </a:r>
            <a:r>
              <a:rPr lang="th-TH" sz="3200" dirty="0" smtClean="0"/>
              <a:t>จะได้</a:t>
            </a:r>
            <a:r>
              <a:rPr lang="en-US" sz="3200" dirty="0" smtClean="0"/>
              <a:t>box </a:t>
            </a:r>
            <a:r>
              <a:rPr lang="th-TH" sz="3200" dirty="0" smtClean="0"/>
              <a:t>กับ </a:t>
            </a:r>
            <a:r>
              <a:rPr lang="en-US" sz="3200" dirty="0" smtClean="0"/>
              <a:t>box2 </a:t>
            </a:r>
            <a:r>
              <a:rPr lang="th-TH" sz="3200" dirty="0" smtClean="0"/>
              <a:t>ที่ข้างในเหมือนกันทั้งคู่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บทนี้เรียนอะไรบ้าง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แนะนำ </a:t>
            </a:r>
            <a:r>
              <a:rPr lang="en-US" dirty="0" smtClean="0"/>
              <a:t>Object-oriented programming</a:t>
            </a:r>
          </a:p>
          <a:p>
            <a:r>
              <a:rPr lang="th-TH" dirty="0" smtClean="0"/>
              <a:t>บอกวิธีการสร้าง </a:t>
            </a:r>
            <a:r>
              <a:rPr lang="en-US" dirty="0" smtClean="0"/>
              <a:t>object </a:t>
            </a:r>
            <a:r>
              <a:rPr lang="th-TH" dirty="0" smtClean="0"/>
              <a:t>จากคลาสที่จาวาให้มา</a:t>
            </a:r>
          </a:p>
          <a:p>
            <a:r>
              <a:rPr lang="th-TH" dirty="0" smtClean="0"/>
              <a:t>สอนวิธีสร้างคลาสของเราเอง</a:t>
            </a:r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dirty="0" smtClean="0"/>
              <a:t>ถ้าใช้ในเมธอด หรือคอนสตรัคเตอร์ จะหมายถึงออบเจ็กต์ที่เมธอดนั้นๆถูกเรียก เช่น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smtClean="0"/>
              <a:t>public void deposit(double amount){</a:t>
            </a:r>
          </a:p>
          <a:p>
            <a:pPr>
              <a:buNone/>
            </a:pPr>
            <a:r>
              <a:rPr lang="en-US" dirty="0" smtClean="0"/>
              <a:t>	balance = balance + amount;</a:t>
            </a:r>
          </a:p>
          <a:p>
            <a:pPr>
              <a:buNone/>
            </a:pPr>
            <a:r>
              <a:rPr lang="en-US" dirty="0" smtClean="0"/>
              <a:t>} </a:t>
            </a:r>
            <a:r>
              <a:rPr lang="th-TH" dirty="0" smtClean="0"/>
              <a:t>ซึ่งมีความหมายเหมือนกับ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public void deposit(double amount){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this.balance</a:t>
            </a:r>
            <a:r>
              <a:rPr lang="en-US" dirty="0" smtClean="0"/>
              <a:t> = </a:t>
            </a:r>
            <a:r>
              <a:rPr lang="en-US" dirty="0" err="1" smtClean="0"/>
              <a:t>this.balance</a:t>
            </a:r>
            <a:r>
              <a:rPr lang="en-US" dirty="0" smtClean="0"/>
              <a:t> + amount;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หรือจะใช้เพื่อแยก </a:t>
            </a:r>
            <a:r>
              <a:rPr lang="en-US" dirty="0" smtClean="0"/>
              <a:t>instance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th-TH" dirty="0" smtClean="0"/>
              <a:t>กับ </a:t>
            </a:r>
            <a:r>
              <a:rPr lang="en-US" dirty="0" smtClean="0"/>
              <a:t>local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th-TH" dirty="0" smtClean="0"/>
              <a:t>ก็ได้ เช่น</a:t>
            </a:r>
          </a:p>
          <a:p>
            <a:pPr>
              <a:buNone/>
            </a:pPr>
            <a:r>
              <a:rPr lang="en-US" dirty="0" smtClean="0"/>
              <a:t>public </a:t>
            </a:r>
            <a:r>
              <a:rPr lang="en-US" dirty="0" err="1" smtClean="0"/>
              <a:t>BankAccount</a:t>
            </a:r>
            <a:r>
              <a:rPr lang="en-US" dirty="0" smtClean="0"/>
              <a:t>(double balance){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this.balance</a:t>
            </a:r>
            <a:r>
              <a:rPr lang="en-US" dirty="0" smtClean="0"/>
              <a:t> = balance;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ใช้คอนสตรัคเตอร์ตัวหนึ่งเป็นฐาน เรียกตัวอื่น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public </a:t>
            </a:r>
            <a:r>
              <a:rPr lang="en-US" dirty="0" err="1" smtClean="0"/>
              <a:t>BankAccount</a:t>
            </a:r>
            <a:r>
              <a:rPr lang="en-US" dirty="0" smtClean="0"/>
              <a:t>(double </a:t>
            </a:r>
            <a:r>
              <a:rPr lang="en-US" dirty="0" err="1" smtClean="0"/>
              <a:t>initialBalance</a:t>
            </a:r>
            <a:r>
              <a:rPr lang="en-US" dirty="0" smtClean="0"/>
              <a:t>){</a:t>
            </a:r>
          </a:p>
          <a:p>
            <a:pPr>
              <a:buNone/>
            </a:pPr>
            <a:r>
              <a:rPr lang="en-US" dirty="0" smtClean="0"/>
              <a:t>	balance = </a:t>
            </a:r>
            <a:r>
              <a:rPr lang="en-US" dirty="0" err="1" smtClean="0"/>
              <a:t>initialBalance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smtClean="0"/>
              <a:t>public </a:t>
            </a:r>
            <a:r>
              <a:rPr lang="en-US" dirty="0" err="1" smtClean="0"/>
              <a:t>BankAccount</a:t>
            </a:r>
            <a:r>
              <a:rPr lang="en-US" dirty="0" smtClean="0"/>
              <a:t>(){</a:t>
            </a:r>
          </a:p>
          <a:p>
            <a:pPr>
              <a:buNone/>
            </a:pPr>
            <a:r>
              <a:rPr lang="en-US" dirty="0" smtClean="0"/>
              <a:t>	this(0); // </a:t>
            </a:r>
            <a:r>
              <a:rPr lang="th-TH" dirty="0" smtClean="0"/>
              <a:t>การเรียกคอนสตรัคเตอร์อื่น ทำได้แค่บรรทัดแรกของ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//</a:t>
            </a:r>
            <a:r>
              <a:rPr lang="th-TH" dirty="0" smtClean="0"/>
              <a:t>คอนสตรัคเตอร์เท่านั้น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แนะนำ </a:t>
            </a:r>
            <a:r>
              <a:rPr lang="en-US" dirty="0" smtClean="0"/>
              <a:t>Object-Oriented Programming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โปรแกรมประกอบขึ้นจากออบเจ็กต์ </a:t>
            </a:r>
          </a:p>
          <a:p>
            <a:r>
              <a:rPr lang="th-TH" dirty="0" smtClean="0"/>
              <a:t>แต่ละออบเจ็กต์จะมีฟังก์ชั่นให้เรียกใช้</a:t>
            </a:r>
          </a:p>
          <a:p>
            <a:pPr lvl="1"/>
            <a:r>
              <a:rPr lang="th-TH" dirty="0" smtClean="0"/>
              <a:t>คนเรียกใช้ไม่จำเป็นต้องรู้ว่าข้างในออบเจ็กต์ทำงานยังไง</a:t>
            </a:r>
          </a:p>
          <a:p>
            <a:pPr lvl="1"/>
            <a:r>
              <a:rPr lang="th-TH" dirty="0" smtClean="0"/>
              <a:t>ขอให้ใช้ได้ตามที่ต้องการก็พอ</a:t>
            </a:r>
          </a:p>
          <a:p>
            <a:r>
              <a:rPr lang="th-TH" dirty="0" smtClean="0"/>
              <a:t>วิธีคิดในการโปรแกรม</a:t>
            </a:r>
          </a:p>
          <a:p>
            <a:pPr lvl="1"/>
            <a:r>
              <a:rPr lang="th-TH" dirty="0" smtClean="0"/>
              <a:t>เมื่อต้องการแก้ปัญหา ให้ออกแบบตัวข้อมูลที่ต้องใช้ก่อน</a:t>
            </a:r>
          </a:p>
          <a:p>
            <a:pPr lvl="1"/>
            <a:r>
              <a:rPr lang="th-TH" dirty="0" smtClean="0"/>
              <a:t>แล้ววิธีแก้ปัญหาค่อยตามมา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“</a:t>
            </a:r>
            <a:r>
              <a:rPr lang="en-US" dirty="0" err="1" smtClean="0"/>
              <a:t>Hello”.length</a:t>
            </a:r>
            <a:r>
              <a:rPr lang="en-US" dirty="0" smtClean="0"/>
              <a:t>();</a:t>
            </a:r>
            <a:endParaRPr lang="th-TH" dirty="0"/>
          </a:p>
        </p:txBody>
      </p:sp>
      <p:sp>
        <p:nvSpPr>
          <p:cNvPr id="4" name="Right Brace 3"/>
          <p:cNvSpPr/>
          <p:nvPr/>
        </p:nvSpPr>
        <p:spPr>
          <a:xfrm rot="5400000">
            <a:off x="838200" y="1828800"/>
            <a:ext cx="4572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38400" y="2133600"/>
            <a:ext cx="1905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57200" y="2590800"/>
            <a:ext cx="24384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Object </a:t>
            </a:r>
            <a:r>
              <a:rPr lang="th-TH" sz="3200" dirty="0" smtClean="0"/>
              <a:t>ที่เป็นชนิด </a:t>
            </a:r>
            <a:r>
              <a:rPr lang="en-US" sz="3200" dirty="0" smtClean="0"/>
              <a:t>String</a:t>
            </a:r>
            <a:endParaRPr lang="th-TH" sz="3200" dirty="0"/>
          </a:p>
        </p:txBody>
      </p:sp>
      <p:sp>
        <p:nvSpPr>
          <p:cNvPr id="8" name="Rounded Rectangle 7"/>
          <p:cNvSpPr/>
          <p:nvPr/>
        </p:nvSpPr>
        <p:spPr>
          <a:xfrm>
            <a:off x="3733800" y="3200400"/>
            <a:ext cx="3429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/>
              <a:t>เมธอด </a:t>
            </a:r>
            <a:endParaRPr lang="th-TH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4495800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 smtClean="0"/>
              <a:t>เมื่อรันแล้วจะได้ </a:t>
            </a:r>
            <a:r>
              <a:rPr lang="en-US" sz="3600" dirty="0" smtClean="0"/>
              <a:t>5 </a:t>
            </a:r>
            <a:r>
              <a:rPr lang="th-TH" sz="3600" dirty="0" smtClean="0"/>
              <a:t>เป็นคำตอบออกมา สามารถ </a:t>
            </a:r>
            <a:r>
              <a:rPr lang="en-US" sz="3600" dirty="0" smtClean="0"/>
              <a:t>print </a:t>
            </a:r>
            <a:r>
              <a:rPr lang="th-TH" sz="3600" dirty="0" smtClean="0"/>
              <a:t>ออกมาได้ เช่น </a:t>
            </a:r>
            <a:r>
              <a:rPr lang="en-US" sz="3600" dirty="0" err="1" smtClean="0"/>
              <a:t>System.out.println</a:t>
            </a:r>
            <a:r>
              <a:rPr lang="en-US" sz="3600" dirty="0" smtClean="0"/>
              <a:t>(“</a:t>
            </a:r>
            <a:r>
              <a:rPr lang="en-US" sz="3600" dirty="0" err="1" smtClean="0"/>
              <a:t>Hello”.length</a:t>
            </a:r>
            <a:r>
              <a:rPr lang="en-US" sz="3600" dirty="0" smtClean="0"/>
              <a:t>());</a:t>
            </a:r>
            <a:endParaRPr lang="th-TH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(“</a:t>
            </a:r>
            <a:r>
              <a:rPr lang="en-US" dirty="0" err="1" smtClean="0"/>
              <a:t>Hello”.length</a:t>
            </a:r>
            <a:r>
              <a:rPr lang="en-US" dirty="0" smtClean="0"/>
              <a:t>());</a:t>
            </a:r>
            <a:endParaRPr lang="th-TH" dirty="0" smtClean="0"/>
          </a:p>
          <a:p>
            <a:endParaRPr lang="th-TH" dirty="0"/>
          </a:p>
        </p:txBody>
      </p:sp>
      <p:sp>
        <p:nvSpPr>
          <p:cNvPr id="4" name="Right Brace 3"/>
          <p:cNvSpPr/>
          <p:nvPr/>
        </p:nvSpPr>
        <p:spPr>
          <a:xfrm rot="5246940">
            <a:off x="4439692" y="1411019"/>
            <a:ext cx="1219200" cy="254267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ounded Rectangle 4"/>
          <p:cNvSpPr/>
          <p:nvPr/>
        </p:nvSpPr>
        <p:spPr>
          <a:xfrm>
            <a:off x="4419600" y="3200400"/>
            <a:ext cx="41910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 smtClean="0"/>
              <a:t>นี่เป็น </a:t>
            </a:r>
            <a:r>
              <a:rPr lang="en-US" sz="3600" dirty="0" smtClean="0"/>
              <a:t>explicit </a:t>
            </a:r>
            <a:r>
              <a:rPr lang="th-TH" sz="3600" dirty="0" smtClean="0"/>
              <a:t>พารามิเตอร์ ของเมธอด </a:t>
            </a:r>
            <a:r>
              <a:rPr lang="en-US" sz="3600" dirty="0" err="1" smtClean="0"/>
              <a:t>println</a:t>
            </a:r>
            <a:r>
              <a:rPr lang="en-US" sz="3600" dirty="0" smtClean="0"/>
              <a:t> </a:t>
            </a:r>
            <a:r>
              <a:rPr lang="th-TH" sz="3600" dirty="0" smtClean="0"/>
              <a:t>ครั้งนี้</a:t>
            </a:r>
            <a:endParaRPr lang="th-TH" sz="3600" dirty="0"/>
          </a:p>
        </p:txBody>
      </p:sp>
      <p:sp>
        <p:nvSpPr>
          <p:cNvPr id="6" name="Right Brace 5"/>
          <p:cNvSpPr/>
          <p:nvPr/>
        </p:nvSpPr>
        <p:spPr>
          <a:xfrm rot="5246940">
            <a:off x="925627" y="1810360"/>
            <a:ext cx="1098612" cy="18252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Rounded Rectangle 6"/>
          <p:cNvSpPr/>
          <p:nvPr/>
        </p:nvSpPr>
        <p:spPr>
          <a:xfrm>
            <a:off x="0" y="3200400"/>
            <a:ext cx="42672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dirty="0" smtClean="0"/>
              <a:t>นี่เป็น </a:t>
            </a:r>
            <a:r>
              <a:rPr lang="en-US" sz="3600" dirty="0" smtClean="0"/>
              <a:t>implicit </a:t>
            </a:r>
            <a:r>
              <a:rPr lang="th-TH" sz="3600" dirty="0" smtClean="0"/>
              <a:t>พารามิเตอร์ ของเมธอด </a:t>
            </a:r>
            <a:r>
              <a:rPr lang="en-US" sz="3600" dirty="0" err="1" smtClean="0"/>
              <a:t>println</a:t>
            </a:r>
            <a:r>
              <a:rPr lang="en-US" sz="3600" dirty="0" smtClean="0"/>
              <a:t> </a:t>
            </a:r>
            <a:r>
              <a:rPr lang="th-TH" sz="3600" dirty="0" smtClean="0"/>
              <a:t>ครั้งนี้</a:t>
            </a:r>
          </a:p>
          <a:p>
            <a:pPr algn="ctr"/>
            <a:endParaRPr lang="th-TH" sz="3600" dirty="0" smtClean="0"/>
          </a:p>
          <a:p>
            <a:pPr algn="ctr"/>
            <a:r>
              <a:rPr lang="th-TH" sz="3600" dirty="0" smtClean="0"/>
              <a:t>จริงๆมันก็คือ ออบเจ็กต์ที่เรียกเมธอดนั่นเอง</a:t>
            </a:r>
            <a:endParaRPr lang="th-TH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04800" y="2133600"/>
            <a:ext cx="8305800" cy="1143000"/>
          </a:xfrm>
          <a:prstGeom prst="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การสร้างออบเจ็กต์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ตัวอย่าง คลาส </a:t>
            </a:r>
            <a:r>
              <a:rPr lang="en-US" dirty="0" smtClean="0"/>
              <a:t>Rectangle</a:t>
            </a:r>
          </a:p>
          <a:p>
            <a:pPr>
              <a:buNone/>
            </a:pPr>
            <a:r>
              <a:rPr lang="en-US" dirty="0" smtClean="0"/>
              <a:t>Rectangle box = new Rectangle(5,10,20,30);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(new Rectangle());</a:t>
            </a:r>
            <a:endParaRPr lang="th-TH" dirty="0"/>
          </a:p>
        </p:txBody>
      </p:sp>
      <p:sp>
        <p:nvSpPr>
          <p:cNvPr id="4" name="Right Brace 3"/>
          <p:cNvSpPr/>
          <p:nvPr/>
        </p:nvSpPr>
        <p:spPr>
          <a:xfrm rot="16363405">
            <a:off x="6326236" y="917325"/>
            <a:ext cx="762000" cy="18303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6096000" y="685800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/>
              <a:t>พารามิเตอร์ ของคอนสตรัคเตอร์</a:t>
            </a:r>
          </a:p>
        </p:txBody>
      </p:sp>
      <p:sp>
        <p:nvSpPr>
          <p:cNvPr id="6" name="Right Arrow 5"/>
          <p:cNvSpPr/>
          <p:nvPr/>
        </p:nvSpPr>
        <p:spPr>
          <a:xfrm rot="18199668">
            <a:off x="3320238" y="2585437"/>
            <a:ext cx="4572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3048000" y="32004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/>
              <a:t>สร้างออบเจ็กต์</a:t>
            </a:r>
            <a:endParaRPr lang="th-TH" sz="3200" dirty="0"/>
          </a:p>
        </p:txBody>
      </p:sp>
      <p:sp>
        <p:nvSpPr>
          <p:cNvPr id="8" name="Up Arrow 7"/>
          <p:cNvSpPr/>
          <p:nvPr/>
        </p:nvSpPr>
        <p:spPr>
          <a:xfrm rot="2034480">
            <a:off x="2173784" y="2575516"/>
            <a:ext cx="3810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228600" y="3276600"/>
            <a:ext cx="2667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500" dirty="0" smtClean="0"/>
              <a:t>ควรเก็บไว้ในตัวแปร ไม่งั้นเอาไปใช้ต่อยาก</a:t>
            </a:r>
            <a:endParaRPr lang="th-TH" sz="2500" dirty="0"/>
          </a:p>
        </p:txBody>
      </p:sp>
      <p:sp>
        <p:nvSpPr>
          <p:cNvPr id="10" name="Up Arrow 9"/>
          <p:cNvSpPr/>
          <p:nvPr/>
        </p:nvSpPr>
        <p:spPr>
          <a:xfrm rot="2034480">
            <a:off x="3545383" y="5090115"/>
            <a:ext cx="3810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685800" y="5791200"/>
            <a:ext cx="480452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dirty="0" smtClean="0"/>
              <a:t>เอาออบเจ็กต์ ที่สร้างไปเป็นพารามิเตอร์เมธอดอื่นก็ได้ </a:t>
            </a:r>
            <a:endParaRPr lang="th-TH" sz="2500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6096000" y="4419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62600" y="3200400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 smtClean="0"/>
              <a:t>คอนสตัรคเตอร์ ไม่มีพารามิเตอร์ก็ได้</a:t>
            </a:r>
            <a:endParaRPr lang="th-TH" sz="3600" dirty="0"/>
          </a:p>
        </p:txBody>
      </p:sp>
      <p:sp>
        <p:nvSpPr>
          <p:cNvPr id="16" name="Rectangle 15"/>
          <p:cNvSpPr/>
          <p:nvPr/>
        </p:nvSpPr>
        <p:spPr>
          <a:xfrm>
            <a:off x="381000" y="4343400"/>
            <a:ext cx="8305800" cy="1143000"/>
          </a:xfrm>
          <a:prstGeom prst="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documentation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คือ </a:t>
            </a:r>
            <a:r>
              <a:rPr lang="en-US" dirty="0" smtClean="0"/>
              <a:t>help file </a:t>
            </a:r>
            <a:r>
              <a:rPr lang="th-TH" dirty="0" smtClean="0"/>
              <a:t>ที่บอกวิธีใช้งานทุกคลาสและเมธอดที่คนเขียนจาวาทำมาแล้ว</a:t>
            </a:r>
          </a:p>
          <a:p>
            <a:r>
              <a:rPr lang="th-TH" dirty="0" smtClean="0"/>
              <a:t>เราเขียนของคลาสเราเองได้ด้วยนะ</a:t>
            </a:r>
          </a:p>
          <a:p>
            <a:r>
              <a:rPr lang="th-TH" dirty="0" smtClean="0"/>
              <a:t>ลองทำความรู้จัก จากหน้า </a:t>
            </a:r>
            <a:r>
              <a:rPr lang="en-US" dirty="0" smtClean="0"/>
              <a:t>java.sun.com/</a:t>
            </a:r>
            <a:r>
              <a:rPr lang="en-US" dirty="0" err="1" smtClean="0"/>
              <a:t>javase</a:t>
            </a:r>
            <a:r>
              <a:rPr lang="en-US" dirty="0" smtClean="0"/>
              <a:t>/7/docs/</a:t>
            </a:r>
            <a:r>
              <a:rPr lang="en-US" dirty="0" err="1" smtClean="0"/>
              <a:t>api</a:t>
            </a:r>
            <a:r>
              <a:rPr lang="en-US" dirty="0" smtClean="0"/>
              <a:t>/index.html</a:t>
            </a:r>
          </a:p>
          <a:p>
            <a:pPr lvl="1"/>
            <a:r>
              <a:rPr lang="th-TH" dirty="0" smtClean="0"/>
              <a:t>ลองหาของ </a:t>
            </a:r>
            <a:r>
              <a:rPr lang="en-US" dirty="0" smtClean="0"/>
              <a:t>Rectangle </a:t>
            </a:r>
            <a:r>
              <a:rPr lang="th-TH" dirty="0" smtClean="0"/>
              <a:t>ดู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เราสามารถเรียกเมธอดของ </a:t>
            </a:r>
            <a:r>
              <a:rPr lang="en-US" dirty="0" smtClean="0"/>
              <a:t>Rectangle </a:t>
            </a:r>
            <a:r>
              <a:rPr lang="th-TH" dirty="0" smtClean="0"/>
              <a:t>กับออบเจ็กต์ชนิดนี้ที่เราพึ่งสร้างขึ้นมา เช่น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box.translate</a:t>
            </a:r>
            <a:r>
              <a:rPr lang="en-US" dirty="0" smtClean="0"/>
              <a:t>(15,25); </a:t>
            </a:r>
            <a:r>
              <a:rPr lang="th-TH" dirty="0" smtClean="0"/>
              <a:t>เคลื่อนสี่เหลี่ยมไป </a:t>
            </a:r>
            <a:r>
              <a:rPr lang="en-US" dirty="0" smtClean="0"/>
              <a:t>15 </a:t>
            </a:r>
            <a:r>
              <a:rPr lang="th-TH" dirty="0" smtClean="0"/>
              <a:t>จุดตามแนวแกน </a:t>
            </a:r>
            <a:r>
              <a:rPr lang="en-US" dirty="0" smtClean="0"/>
              <a:t>x </a:t>
            </a:r>
            <a:r>
              <a:rPr lang="th-TH" dirty="0" smtClean="0"/>
              <a:t>และ </a:t>
            </a:r>
            <a:r>
              <a:rPr lang="en-US" dirty="0" smtClean="0"/>
              <a:t>25 </a:t>
            </a:r>
            <a:r>
              <a:rPr lang="th-TH" dirty="0" smtClean="0"/>
              <a:t>จุดตามแนวแกน </a:t>
            </a:r>
            <a:r>
              <a:rPr lang="en-US" dirty="0" smtClean="0"/>
              <a:t>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th-TH" dirty="0" smtClean="0"/>
              <a:t>อย่าลืม ว่าถ้าจะเอา </a:t>
            </a:r>
            <a:r>
              <a:rPr lang="en-US" dirty="0" smtClean="0"/>
              <a:t>Rectangle </a:t>
            </a:r>
            <a:r>
              <a:rPr lang="th-TH" dirty="0" smtClean="0"/>
              <a:t>มาใช้ได้ เราต้อง </a:t>
            </a:r>
            <a:r>
              <a:rPr lang="en-US" dirty="0" smtClean="0"/>
              <a:t>import package </a:t>
            </a:r>
            <a:r>
              <a:rPr lang="th-TH" dirty="0" smtClean="0"/>
              <a:t>ที่มันอยู่ เข้ามาในโปรแกรมที่เราเขียนก่อน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smtClean="0"/>
              <a:t>import </a:t>
            </a:r>
            <a:r>
              <a:rPr lang="en-US" dirty="0" err="1" smtClean="0"/>
              <a:t>java.awt.Rectangle</a:t>
            </a:r>
            <a:r>
              <a:rPr lang="en-US" dirty="0" smtClean="0"/>
              <a:t>; 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81000" y="4800600"/>
            <a:ext cx="4800600" cy="685800"/>
          </a:xfrm>
          <a:prstGeom prst="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ectangle 4"/>
          <p:cNvSpPr/>
          <p:nvPr/>
        </p:nvSpPr>
        <p:spPr>
          <a:xfrm>
            <a:off x="381000" y="1447800"/>
            <a:ext cx="3657600" cy="762000"/>
          </a:xfrm>
          <a:prstGeom prst="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ounded Rectangle 5"/>
          <p:cNvSpPr/>
          <p:nvPr/>
        </p:nvSpPr>
        <p:spPr>
          <a:xfrm>
            <a:off x="5715000" y="4419600"/>
            <a:ext cx="30480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Package </a:t>
            </a:r>
            <a:r>
              <a:rPr lang="th-TH" sz="2800" dirty="0" smtClean="0"/>
              <a:t>คือกลุ่มของคลาสที่จัดไว้ชุดเดียวกัน ไว้ใช้งานร่วมกัน</a:t>
            </a:r>
            <a:endParaRPr lang="th-TH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จงใช้คลาส </a:t>
            </a:r>
            <a:r>
              <a:rPr lang="en-US" dirty="0" smtClean="0"/>
              <a:t>Day </a:t>
            </a:r>
            <a:r>
              <a:rPr lang="th-TH" dirty="0" smtClean="0"/>
              <a:t>ใน </a:t>
            </a:r>
            <a:r>
              <a:rPr lang="en-US" dirty="0" smtClean="0"/>
              <a:t>API </a:t>
            </a:r>
            <a:r>
              <a:rPr lang="th-TH" dirty="0" smtClean="0"/>
              <a:t>เขียนโปรแกรมที่รับวันเดือนปีเกิด แล้วพิมพ์คำตอบว่า คนที่เกิดวันเดือนปีนั้น มีชีวิตมาแล้วทั้งหมดกี่วัน</a:t>
            </a:r>
          </a:p>
          <a:p>
            <a:r>
              <a:rPr lang="th-TH" dirty="0" smtClean="0"/>
              <a:t>จงใช้คลาส </a:t>
            </a:r>
            <a:r>
              <a:rPr lang="en-US" dirty="0" smtClean="0"/>
              <a:t>Picture </a:t>
            </a:r>
            <a:r>
              <a:rPr lang="th-TH" dirty="0" smtClean="0"/>
              <a:t>มาเขียนโปรแกรมในการเปลี่ยนรูปภาพ ทดลองเมธอดต่างๆตามที่ต้องการ</a:t>
            </a:r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968</Words>
  <Application>Microsoft Office PowerPoint</Application>
  <PresentationFormat>On-screen Show (4:3)</PresentationFormat>
  <Paragraphs>179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Object and classes</vt:lpstr>
      <vt:lpstr>บทนี้เรียนอะไรบ้าง</vt:lpstr>
      <vt:lpstr>แนะนำ Object-Oriented Programming</vt:lpstr>
      <vt:lpstr>ตัวอย่าง</vt:lpstr>
      <vt:lpstr>Slide 5</vt:lpstr>
      <vt:lpstr>การสร้างออบเจ็กต์</vt:lpstr>
      <vt:lpstr>API documentation</vt:lpstr>
      <vt:lpstr>เราสามารถเรียกเมธอดของ Rectangle กับออบเจ็กต์ชนิดนี้ที่เราพึ่งสร้างขึ้นมา เช่น</vt:lpstr>
      <vt:lpstr>exercise</vt:lpstr>
      <vt:lpstr>คลาส</vt:lpstr>
      <vt:lpstr>Slide 11</vt:lpstr>
      <vt:lpstr>Slide 12</vt:lpstr>
      <vt:lpstr>ตัวอย่าง</vt:lpstr>
      <vt:lpstr>อีกตัวอย่าง</vt:lpstr>
      <vt:lpstr>จากหน้าที่แล้ว ถ้าเราต้องการทำให้คลาสของเรามี help file แบบที่ API ตามปกติมี</vt:lpstr>
      <vt:lpstr>สรุป วิธีเขียนคลาสของเราขึ้นมาใช้งานเอง</vt:lpstr>
      <vt:lpstr>คราวนี้มาดูเรื่อง object ref</vt:lpstr>
      <vt:lpstr>Slide 18</vt:lpstr>
      <vt:lpstr>เปรียบเทียบ int กับ อ็อบเจ็กต์</vt:lpstr>
      <vt:lpstr>this</vt:lpstr>
      <vt:lpstr>Slide 21</vt:lpstr>
      <vt:lpstr>ใช้คอนสตรัคเตอร์ตัวหนึ่งเป็นฐาน เรียกตัวอื่น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and classes</dc:title>
  <dc:creator>Vishnu Kotrajaras</dc:creator>
  <cp:lastModifiedBy>Vishnu Kotrajaras</cp:lastModifiedBy>
  <cp:revision>63</cp:revision>
  <dcterms:created xsi:type="dcterms:W3CDTF">2006-08-16T00:00:00Z</dcterms:created>
  <dcterms:modified xsi:type="dcterms:W3CDTF">2011-06-17T04:08:05Z</dcterms:modified>
</cp:coreProperties>
</file>